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53.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8.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theme/theme62.xml" ContentType="application/vnd.openxmlformats-officedocument.theme+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theme/theme63.xml" ContentType="application/vnd.openxmlformats-officedocument.theme+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4.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5.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theme/theme66.xml" ContentType="application/vnd.openxmlformats-officedocument.theme+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7.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8.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9.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26.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theme/themeOverride6.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0.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notesSlides/notesSlide31.xml" ContentType="application/vnd.openxmlformats-officedocument.presentationml.notesSlide+xml"/>
  <Override PartName="/ppt/charts/chart11.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574" r:id="rId34"/>
    <p:sldMasterId id="2147487623" r:id="rId35"/>
    <p:sldMasterId id="2147487743" r:id="rId36"/>
    <p:sldMasterId id="2147488085" r:id="rId37"/>
    <p:sldMasterId id="2147488097" r:id="rId38"/>
    <p:sldMasterId id="2147488265" r:id="rId39"/>
    <p:sldMasterId id="2147488340" r:id="rId40"/>
    <p:sldMasterId id="2147488378" r:id="rId41"/>
    <p:sldMasterId id="2147488559" r:id="rId42"/>
    <p:sldMasterId id="2147488624" r:id="rId43"/>
    <p:sldMasterId id="2147488637" r:id="rId44"/>
    <p:sldMasterId id="2147488747" r:id="rId45"/>
    <p:sldMasterId id="2147488978" r:id="rId46"/>
    <p:sldMasterId id="2147488991" r:id="rId47"/>
    <p:sldMasterId id="2147489016" r:id="rId48"/>
    <p:sldMasterId id="2147489028" r:id="rId49"/>
    <p:sldMasterId id="2147489216" r:id="rId50"/>
    <p:sldMasterId id="2147489228" r:id="rId51"/>
    <p:sldMasterId id="2147489252" r:id="rId52"/>
    <p:sldMasterId id="2147489265" r:id="rId53"/>
    <p:sldMasterId id="2147489277" r:id="rId54"/>
    <p:sldMasterId id="2147489289" r:id="rId55"/>
    <p:sldMasterId id="2147489550" r:id="rId56"/>
    <p:sldMasterId id="2147489562" r:id="rId57"/>
    <p:sldMasterId id="2147489587" r:id="rId58"/>
    <p:sldMasterId id="2147489643" r:id="rId59"/>
    <p:sldMasterId id="2147489655" r:id="rId60"/>
    <p:sldMasterId id="2147489805" r:id="rId61"/>
    <p:sldMasterId id="2147489925" r:id="rId62"/>
    <p:sldMasterId id="2147489950" r:id="rId63"/>
    <p:sldMasterId id="2147489955" r:id="rId64"/>
    <p:sldMasterId id="2147490040" r:id="rId65"/>
    <p:sldMasterId id="2147490086" r:id="rId66"/>
    <p:sldMasterId id="2147490114" r:id="rId67"/>
    <p:sldMasterId id="2147490120" r:id="rId68"/>
    <p:sldMasterId id="2147490149" r:id="rId69"/>
    <p:sldMasterId id="2147490162" r:id="rId70"/>
  </p:sldMasterIdLst>
  <p:notesMasterIdLst>
    <p:notesMasterId r:id="rId184"/>
  </p:notesMasterIdLst>
  <p:handoutMasterIdLst>
    <p:handoutMasterId r:id="rId185"/>
  </p:handoutMasterIdLst>
  <p:sldIdLst>
    <p:sldId id="7250" r:id="rId71"/>
    <p:sldId id="2147470630" r:id="rId72"/>
    <p:sldId id="6053" r:id="rId73"/>
    <p:sldId id="1400" r:id="rId74"/>
    <p:sldId id="3745" r:id="rId75"/>
    <p:sldId id="2147470826" r:id="rId76"/>
    <p:sldId id="8033" r:id="rId77"/>
    <p:sldId id="8040" r:id="rId78"/>
    <p:sldId id="8227" r:id="rId79"/>
    <p:sldId id="2147470846" r:id="rId80"/>
    <p:sldId id="2147470847" r:id="rId81"/>
    <p:sldId id="2647" r:id="rId82"/>
    <p:sldId id="6007" r:id="rId83"/>
    <p:sldId id="6008" r:id="rId84"/>
    <p:sldId id="6009" r:id="rId85"/>
    <p:sldId id="6010" r:id="rId86"/>
    <p:sldId id="6011" r:id="rId87"/>
    <p:sldId id="6013" r:id="rId88"/>
    <p:sldId id="6015" r:id="rId89"/>
    <p:sldId id="7576" r:id="rId90"/>
    <p:sldId id="2147470848" r:id="rId91"/>
    <p:sldId id="2147470827" r:id="rId92"/>
    <p:sldId id="264" r:id="rId93"/>
    <p:sldId id="277" r:id="rId94"/>
    <p:sldId id="5898" r:id="rId95"/>
    <p:sldId id="5899" r:id="rId96"/>
    <p:sldId id="5900" r:id="rId97"/>
    <p:sldId id="5906" r:id="rId98"/>
    <p:sldId id="5975" r:id="rId99"/>
    <p:sldId id="278" r:id="rId100"/>
    <p:sldId id="5914" r:id="rId101"/>
    <p:sldId id="5940" r:id="rId102"/>
    <p:sldId id="272" r:id="rId103"/>
    <p:sldId id="6151" r:id="rId104"/>
    <p:sldId id="2147470828" r:id="rId105"/>
    <p:sldId id="2147470829" r:id="rId106"/>
    <p:sldId id="2147470830" r:id="rId107"/>
    <p:sldId id="2147470831" r:id="rId108"/>
    <p:sldId id="2147470832" r:id="rId109"/>
    <p:sldId id="7164" r:id="rId110"/>
    <p:sldId id="7165" r:id="rId111"/>
    <p:sldId id="2147470833" r:id="rId112"/>
    <p:sldId id="2147470834" r:id="rId113"/>
    <p:sldId id="2147470835" r:id="rId114"/>
    <p:sldId id="2147470836" r:id="rId115"/>
    <p:sldId id="7171" r:id="rId116"/>
    <p:sldId id="7232" r:id="rId117"/>
    <p:sldId id="7138" r:id="rId118"/>
    <p:sldId id="2147470837" r:id="rId119"/>
    <p:sldId id="2147470838" r:id="rId120"/>
    <p:sldId id="2147470839" r:id="rId121"/>
    <p:sldId id="2147470840" r:id="rId122"/>
    <p:sldId id="2147470841" r:id="rId123"/>
    <p:sldId id="2147470842" r:id="rId124"/>
    <p:sldId id="2147470844" r:id="rId125"/>
    <p:sldId id="7172" r:id="rId126"/>
    <p:sldId id="7459" r:id="rId127"/>
    <p:sldId id="289" r:id="rId128"/>
    <p:sldId id="2147470849" r:id="rId129"/>
    <p:sldId id="1401" r:id="rId130"/>
    <p:sldId id="1402" r:id="rId131"/>
    <p:sldId id="2147470845" r:id="rId132"/>
    <p:sldId id="7655" r:id="rId133"/>
    <p:sldId id="7656" r:id="rId134"/>
    <p:sldId id="7657" r:id="rId135"/>
    <p:sldId id="7658" r:id="rId136"/>
    <p:sldId id="7659" r:id="rId137"/>
    <p:sldId id="1270" r:id="rId138"/>
    <p:sldId id="7660" r:id="rId139"/>
    <p:sldId id="7661" r:id="rId140"/>
    <p:sldId id="6647" r:id="rId141"/>
    <p:sldId id="2147470850" r:id="rId142"/>
    <p:sldId id="2147470860" r:id="rId143"/>
    <p:sldId id="2147470851" r:id="rId144"/>
    <p:sldId id="7175" r:id="rId145"/>
    <p:sldId id="7176" r:id="rId146"/>
    <p:sldId id="7177" r:id="rId147"/>
    <p:sldId id="7178" r:id="rId148"/>
    <p:sldId id="7179" r:id="rId149"/>
    <p:sldId id="7483" r:id="rId150"/>
    <p:sldId id="7484" r:id="rId151"/>
    <p:sldId id="7485" r:id="rId152"/>
    <p:sldId id="7486" r:id="rId153"/>
    <p:sldId id="6833" r:id="rId154"/>
    <p:sldId id="6834" r:id="rId155"/>
    <p:sldId id="2147470852" r:id="rId156"/>
    <p:sldId id="7662" r:id="rId157"/>
    <p:sldId id="596" r:id="rId158"/>
    <p:sldId id="579" r:id="rId159"/>
    <p:sldId id="590" r:id="rId160"/>
    <p:sldId id="2147470853" r:id="rId161"/>
    <p:sldId id="6837" r:id="rId162"/>
    <p:sldId id="6086" r:id="rId163"/>
    <p:sldId id="6660" r:id="rId164"/>
    <p:sldId id="6673" r:id="rId165"/>
    <p:sldId id="6850" r:id="rId166"/>
    <p:sldId id="6870" r:id="rId167"/>
    <p:sldId id="6860" r:id="rId168"/>
    <p:sldId id="6858" r:id="rId169"/>
    <p:sldId id="6856" r:id="rId170"/>
    <p:sldId id="7156" r:id="rId171"/>
    <p:sldId id="2147470854" r:id="rId172"/>
    <p:sldId id="2147470866" r:id="rId173"/>
    <p:sldId id="682" r:id="rId174"/>
    <p:sldId id="6598" r:id="rId175"/>
    <p:sldId id="6599" r:id="rId176"/>
    <p:sldId id="6600" r:id="rId177"/>
    <p:sldId id="6359" r:id="rId178"/>
    <p:sldId id="2147470865" r:id="rId179"/>
    <p:sldId id="2147470863" r:id="rId180"/>
    <p:sldId id="2147470864" r:id="rId181"/>
    <p:sldId id="2147470867" r:id="rId182"/>
    <p:sldId id="2147470621" r:id="rId18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FFFF"/>
    <a:srgbClr val="2A55D6"/>
    <a:srgbClr val="0432FF"/>
    <a:srgbClr val="1A5712"/>
    <a:srgbClr val="8C0000"/>
    <a:srgbClr val="FF00C4"/>
    <a:srgbClr val="948A54"/>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6535" autoAdjust="0"/>
    <p:restoredTop sz="86352" autoAdjust="0"/>
  </p:normalViewPr>
  <p:slideViewPr>
    <p:cSldViewPr>
      <p:cViewPr varScale="1">
        <p:scale>
          <a:sx n="112" d="100"/>
          <a:sy n="112" d="100"/>
        </p:scale>
        <p:origin x="1104" y="192"/>
      </p:cViewPr>
      <p:guideLst>
        <p:guide orient="horz" pos="2160"/>
        <p:guide pos="2880"/>
      </p:guideLst>
    </p:cSldViewPr>
  </p:slideViewPr>
  <p:outlineViewPr>
    <p:cViewPr>
      <p:scale>
        <a:sx n="33" d="100"/>
        <a:sy n="33" d="100"/>
      </p:scale>
      <p:origin x="0" y="-72880"/>
    </p:cViewPr>
  </p:outlineViewPr>
  <p:notesTextViewPr>
    <p:cViewPr>
      <p:scale>
        <a:sx n="100" d="100"/>
        <a:sy n="100" d="100"/>
      </p:scale>
      <p:origin x="0" y="0"/>
    </p:cViewPr>
  </p:notesTextViewPr>
  <p:sorterViewPr>
    <p:cViewPr>
      <p:scale>
        <a:sx n="1" d="1"/>
        <a:sy n="1" d="1"/>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7.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Master" Target="slideMasters/slideMaster63.xml"/><Relationship Id="rId84" Type="http://schemas.openxmlformats.org/officeDocument/2006/relationships/slide" Target="slides/slide14.xml"/><Relationship Id="rId138" Type="http://schemas.openxmlformats.org/officeDocument/2006/relationships/slide" Target="slides/slide68.xml"/><Relationship Id="rId159" Type="http://schemas.openxmlformats.org/officeDocument/2006/relationships/slide" Target="slides/slide89.xml"/><Relationship Id="rId170" Type="http://schemas.openxmlformats.org/officeDocument/2006/relationships/slide" Target="slides/slide100.xml"/><Relationship Id="rId107" Type="http://schemas.openxmlformats.org/officeDocument/2006/relationships/slide" Target="slides/slide3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4.xml"/><Relationship Id="rId128" Type="http://schemas.openxmlformats.org/officeDocument/2006/relationships/slide" Target="slides/slide58.xml"/><Relationship Id="rId149" Type="http://schemas.openxmlformats.org/officeDocument/2006/relationships/slide" Target="slides/slide79.xml"/><Relationship Id="rId5" Type="http://schemas.openxmlformats.org/officeDocument/2006/relationships/slideMaster" Target="slideMasters/slideMaster5.xml"/><Relationship Id="rId95" Type="http://schemas.openxmlformats.org/officeDocument/2006/relationships/slide" Target="slides/slide25.xml"/><Relationship Id="rId160" Type="http://schemas.openxmlformats.org/officeDocument/2006/relationships/slide" Target="slides/slide90.xml"/><Relationship Id="rId181" Type="http://schemas.openxmlformats.org/officeDocument/2006/relationships/slide" Target="slides/slide11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Master" Target="slideMasters/slideMaster64.xml"/><Relationship Id="rId118" Type="http://schemas.openxmlformats.org/officeDocument/2006/relationships/slide" Target="slides/slide48.xml"/><Relationship Id="rId139" Type="http://schemas.openxmlformats.org/officeDocument/2006/relationships/slide" Target="slides/slide69.xml"/><Relationship Id="rId85" Type="http://schemas.openxmlformats.org/officeDocument/2006/relationships/slide" Target="slides/slide15.xml"/><Relationship Id="rId150" Type="http://schemas.openxmlformats.org/officeDocument/2006/relationships/slide" Target="slides/slide80.xml"/><Relationship Id="rId171" Type="http://schemas.openxmlformats.org/officeDocument/2006/relationships/slide" Target="slides/slide10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38.xml"/><Relationship Id="rId129" Type="http://schemas.openxmlformats.org/officeDocument/2006/relationships/slide" Target="slides/slide59.xml"/><Relationship Id="rId54" Type="http://schemas.openxmlformats.org/officeDocument/2006/relationships/slideMaster" Target="slideMasters/slideMaster54.xml"/><Relationship Id="rId75" Type="http://schemas.openxmlformats.org/officeDocument/2006/relationships/slide" Target="slides/slide5.xml"/><Relationship Id="rId96" Type="http://schemas.openxmlformats.org/officeDocument/2006/relationships/slide" Target="slides/slide26.xml"/><Relationship Id="rId140" Type="http://schemas.openxmlformats.org/officeDocument/2006/relationships/slide" Target="slides/slide70.xml"/><Relationship Id="rId161" Type="http://schemas.openxmlformats.org/officeDocument/2006/relationships/slide" Target="slides/slide91.xml"/><Relationship Id="rId182" Type="http://schemas.openxmlformats.org/officeDocument/2006/relationships/slide" Target="slides/slide112.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49.xml"/><Relationship Id="rId44" Type="http://schemas.openxmlformats.org/officeDocument/2006/relationships/slideMaster" Target="slideMasters/slideMaster44.xml"/><Relationship Id="rId65" Type="http://schemas.openxmlformats.org/officeDocument/2006/relationships/slideMaster" Target="slideMasters/slideMaster65.xml"/><Relationship Id="rId86" Type="http://schemas.openxmlformats.org/officeDocument/2006/relationships/slide" Target="slides/slide16.xml"/><Relationship Id="rId130" Type="http://schemas.openxmlformats.org/officeDocument/2006/relationships/slide" Target="slides/slide60.xml"/><Relationship Id="rId151" Type="http://schemas.openxmlformats.org/officeDocument/2006/relationships/slide" Target="slides/slide81.xml"/><Relationship Id="rId172" Type="http://schemas.openxmlformats.org/officeDocument/2006/relationships/slide" Target="slides/slide102.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3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6.xml"/><Relationship Id="rId97" Type="http://schemas.openxmlformats.org/officeDocument/2006/relationships/slide" Target="slides/slide27.xml"/><Relationship Id="rId104" Type="http://schemas.openxmlformats.org/officeDocument/2006/relationships/slide" Target="slides/slide34.xml"/><Relationship Id="rId120" Type="http://schemas.openxmlformats.org/officeDocument/2006/relationships/slide" Target="slides/slide50.xml"/><Relationship Id="rId125" Type="http://schemas.openxmlformats.org/officeDocument/2006/relationships/slide" Target="slides/slide55.xml"/><Relationship Id="rId141" Type="http://schemas.openxmlformats.org/officeDocument/2006/relationships/slide" Target="slides/slide71.xml"/><Relationship Id="rId146" Type="http://schemas.openxmlformats.org/officeDocument/2006/relationships/slide" Target="slides/slide76.xml"/><Relationship Id="rId167" Type="http://schemas.openxmlformats.org/officeDocument/2006/relationships/slide" Target="slides/slide97.xml"/><Relationship Id="rId188"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1.xml"/><Relationship Id="rId92" Type="http://schemas.openxmlformats.org/officeDocument/2006/relationships/slide" Target="slides/slide22.xml"/><Relationship Id="rId162" Type="http://schemas.openxmlformats.org/officeDocument/2006/relationships/slide" Target="slides/slide92.xml"/><Relationship Id="rId183" Type="http://schemas.openxmlformats.org/officeDocument/2006/relationships/slide" Target="slides/slide11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7.xml"/><Relationship Id="rId110" Type="http://schemas.openxmlformats.org/officeDocument/2006/relationships/slide" Target="slides/slide40.xml"/><Relationship Id="rId115" Type="http://schemas.openxmlformats.org/officeDocument/2006/relationships/slide" Target="slides/slide45.xml"/><Relationship Id="rId131" Type="http://schemas.openxmlformats.org/officeDocument/2006/relationships/slide" Target="slides/slide61.xml"/><Relationship Id="rId136" Type="http://schemas.openxmlformats.org/officeDocument/2006/relationships/slide" Target="slides/slide66.xml"/><Relationship Id="rId157" Type="http://schemas.openxmlformats.org/officeDocument/2006/relationships/slide" Target="slides/slide87.xml"/><Relationship Id="rId178" Type="http://schemas.openxmlformats.org/officeDocument/2006/relationships/slide" Target="slides/slide108.xml"/><Relationship Id="rId61" Type="http://schemas.openxmlformats.org/officeDocument/2006/relationships/slideMaster" Target="slideMasters/slideMaster61.xml"/><Relationship Id="rId82" Type="http://schemas.openxmlformats.org/officeDocument/2006/relationships/slide" Target="slides/slide12.xml"/><Relationship Id="rId152" Type="http://schemas.openxmlformats.org/officeDocument/2006/relationships/slide" Target="slides/slide82.xml"/><Relationship Id="rId173" Type="http://schemas.openxmlformats.org/officeDocument/2006/relationships/slide" Target="slides/slide103.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7.xml"/><Relationship Id="rId100" Type="http://schemas.openxmlformats.org/officeDocument/2006/relationships/slide" Target="slides/slide30.xml"/><Relationship Id="rId105" Type="http://schemas.openxmlformats.org/officeDocument/2006/relationships/slide" Target="slides/slide35.xml"/><Relationship Id="rId126" Type="http://schemas.openxmlformats.org/officeDocument/2006/relationships/slide" Target="slides/slide56.xml"/><Relationship Id="rId147" Type="http://schemas.openxmlformats.org/officeDocument/2006/relationships/slide" Target="slides/slide77.xml"/><Relationship Id="rId168" Type="http://schemas.openxmlformats.org/officeDocument/2006/relationships/slide" Target="slides/slide98.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2.xml"/><Relationship Id="rId93" Type="http://schemas.openxmlformats.org/officeDocument/2006/relationships/slide" Target="slides/slide23.xml"/><Relationship Id="rId98" Type="http://schemas.openxmlformats.org/officeDocument/2006/relationships/slide" Target="slides/slide28.xml"/><Relationship Id="rId121" Type="http://schemas.openxmlformats.org/officeDocument/2006/relationships/slide" Target="slides/slide51.xml"/><Relationship Id="rId142" Type="http://schemas.openxmlformats.org/officeDocument/2006/relationships/slide" Target="slides/slide72.xml"/><Relationship Id="rId163" Type="http://schemas.openxmlformats.org/officeDocument/2006/relationships/slide" Target="slides/slide93.xml"/><Relationship Id="rId184" Type="http://schemas.openxmlformats.org/officeDocument/2006/relationships/notesMaster" Target="notesMasters/notesMaster1.xml"/><Relationship Id="rId189"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116" Type="http://schemas.openxmlformats.org/officeDocument/2006/relationships/slide" Target="slides/slide46.xml"/><Relationship Id="rId137" Type="http://schemas.openxmlformats.org/officeDocument/2006/relationships/slide" Target="slides/slide67.xml"/><Relationship Id="rId158" Type="http://schemas.openxmlformats.org/officeDocument/2006/relationships/slide" Target="slides/slide8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3.xml"/><Relationship Id="rId88" Type="http://schemas.openxmlformats.org/officeDocument/2006/relationships/slide" Target="slides/slide18.xml"/><Relationship Id="rId111" Type="http://schemas.openxmlformats.org/officeDocument/2006/relationships/slide" Target="slides/slide41.xml"/><Relationship Id="rId132" Type="http://schemas.openxmlformats.org/officeDocument/2006/relationships/slide" Target="slides/slide62.xml"/><Relationship Id="rId153" Type="http://schemas.openxmlformats.org/officeDocument/2006/relationships/slide" Target="slides/slide83.xml"/><Relationship Id="rId174" Type="http://schemas.openxmlformats.org/officeDocument/2006/relationships/slide" Target="slides/slide104.xml"/><Relationship Id="rId179" Type="http://schemas.openxmlformats.org/officeDocument/2006/relationships/slide" Target="slides/slide10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36.xml"/><Relationship Id="rId127" Type="http://schemas.openxmlformats.org/officeDocument/2006/relationships/slide" Target="slides/slide5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3.xml"/><Relationship Id="rId78" Type="http://schemas.openxmlformats.org/officeDocument/2006/relationships/slide" Target="slides/slide8.xml"/><Relationship Id="rId94" Type="http://schemas.openxmlformats.org/officeDocument/2006/relationships/slide" Target="slides/slide24.xml"/><Relationship Id="rId99" Type="http://schemas.openxmlformats.org/officeDocument/2006/relationships/slide" Target="slides/slide29.xml"/><Relationship Id="rId101" Type="http://schemas.openxmlformats.org/officeDocument/2006/relationships/slide" Target="slides/slide31.xml"/><Relationship Id="rId122" Type="http://schemas.openxmlformats.org/officeDocument/2006/relationships/slide" Target="slides/slide52.xml"/><Relationship Id="rId143" Type="http://schemas.openxmlformats.org/officeDocument/2006/relationships/slide" Target="slides/slide73.xml"/><Relationship Id="rId148" Type="http://schemas.openxmlformats.org/officeDocument/2006/relationships/slide" Target="slides/slide78.xml"/><Relationship Id="rId164" Type="http://schemas.openxmlformats.org/officeDocument/2006/relationships/slide" Target="slides/slide94.xml"/><Relationship Id="rId169" Type="http://schemas.openxmlformats.org/officeDocument/2006/relationships/slide" Target="slides/slide99.xml"/><Relationship Id="rId185"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10.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9.xml"/><Relationship Id="rId112" Type="http://schemas.openxmlformats.org/officeDocument/2006/relationships/slide" Target="slides/slide42.xml"/><Relationship Id="rId133" Type="http://schemas.openxmlformats.org/officeDocument/2006/relationships/slide" Target="slides/slide63.xml"/><Relationship Id="rId154" Type="http://schemas.openxmlformats.org/officeDocument/2006/relationships/slide" Target="slides/slide84.xml"/><Relationship Id="rId175" Type="http://schemas.openxmlformats.org/officeDocument/2006/relationships/slide" Target="slides/slide105.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9.xml"/><Relationship Id="rId102" Type="http://schemas.openxmlformats.org/officeDocument/2006/relationships/slide" Target="slides/slide32.xml"/><Relationship Id="rId123" Type="http://schemas.openxmlformats.org/officeDocument/2006/relationships/slide" Target="slides/slide53.xml"/><Relationship Id="rId144" Type="http://schemas.openxmlformats.org/officeDocument/2006/relationships/slide" Target="slides/slide74.xml"/><Relationship Id="rId90" Type="http://schemas.openxmlformats.org/officeDocument/2006/relationships/slide" Target="slides/slide20.xml"/><Relationship Id="rId165" Type="http://schemas.openxmlformats.org/officeDocument/2006/relationships/slide" Target="slides/slide95.xml"/><Relationship Id="rId186" Type="http://schemas.openxmlformats.org/officeDocument/2006/relationships/presProps" Target="presProps.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3.xml"/><Relationship Id="rId134" Type="http://schemas.openxmlformats.org/officeDocument/2006/relationships/slide" Target="slides/slide64.xml"/><Relationship Id="rId80" Type="http://schemas.openxmlformats.org/officeDocument/2006/relationships/slide" Target="slides/slide10.xml"/><Relationship Id="rId155" Type="http://schemas.openxmlformats.org/officeDocument/2006/relationships/slide" Target="slides/slide85.xml"/><Relationship Id="rId176" Type="http://schemas.openxmlformats.org/officeDocument/2006/relationships/slide" Target="slides/slide106.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3.xml"/><Relationship Id="rId124" Type="http://schemas.openxmlformats.org/officeDocument/2006/relationships/slide" Target="slides/slide54.xml"/><Relationship Id="rId70" Type="http://schemas.openxmlformats.org/officeDocument/2006/relationships/slideMaster" Target="slideMasters/slideMaster70.xml"/><Relationship Id="rId91" Type="http://schemas.openxmlformats.org/officeDocument/2006/relationships/slide" Target="slides/slide21.xml"/><Relationship Id="rId145" Type="http://schemas.openxmlformats.org/officeDocument/2006/relationships/slide" Target="slides/slide75.xml"/><Relationship Id="rId166" Type="http://schemas.openxmlformats.org/officeDocument/2006/relationships/slide" Target="slides/slide96.xml"/><Relationship Id="rId187" Type="http://schemas.openxmlformats.org/officeDocument/2006/relationships/viewProps" Target="viewProps.xml"/><Relationship Id="rId1" Type="http://schemas.openxmlformats.org/officeDocument/2006/relationships/slideMaster" Target="slideMasters/slideMaster1.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4.xml"/><Relationship Id="rId60" Type="http://schemas.openxmlformats.org/officeDocument/2006/relationships/slideMaster" Target="slideMasters/slideMaster60.xml"/><Relationship Id="rId81" Type="http://schemas.openxmlformats.org/officeDocument/2006/relationships/slide" Target="slides/slide11.xml"/><Relationship Id="rId135" Type="http://schemas.openxmlformats.org/officeDocument/2006/relationships/slide" Target="slides/slide65.xml"/><Relationship Id="rId156" Type="http://schemas.openxmlformats.org/officeDocument/2006/relationships/slide" Target="slides/slide86.xml"/><Relationship Id="rId177" Type="http://schemas.openxmlformats.org/officeDocument/2006/relationships/slide" Target="slides/slide10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Chart%20in%20Microsoft%20PowerPoint" TargetMode="Externa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2" Type="http://schemas.openxmlformats.org/officeDocument/2006/relationships/oleObject" Target="Macintosh%20HD:Users:amiraliboroumand:cmu:Google-Internship-EdgeTPU:ML-Workload-Analysis-repaired%20-backup-for-graphs-copy.xlsx" TargetMode="External"/><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amiraliboroumand:cmu:Google-Internship-EdgeTPU:ML-Workload-Analysis-repaired%20-backup-graphs.xlsx" TargetMode="External"/><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1" Type="http://schemas.openxmlformats.org/officeDocument/2006/relationships/oleObject" Target="file:////Users/geraldo/Projects/Mensa/Plo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7.3070759736114099E-2"/>
          <c:y val="0.155433070866142"/>
          <c:w val="0.92241817407959104"/>
          <c:h val="0.50497585797058386"/>
        </c:manualLayout>
      </c:layout>
      <c:barChart>
        <c:barDir val="col"/>
        <c:grouping val="clustered"/>
        <c:varyColors val="0"/>
        <c:ser>
          <c:idx val="14"/>
          <c:order val="0"/>
          <c:tx>
            <c:strRef>
              <c:f>'[Chart in Microsoft PowerPoint]Browser'!$F$40</c:f>
              <c:strCache>
                <c:ptCount val="1"/>
                <c:pt idx="0">
                  <c:v>CPU-Only</c:v>
                </c:pt>
              </c:strCache>
            </c:strRef>
          </c:tx>
          <c:spPr>
            <a:pattFill prst="wdDnDiag">
              <a:fgClr>
                <a:schemeClr val="accent3">
                  <a:lumMod val="20000"/>
                  <a:lumOff val="80000"/>
                </a:schemeClr>
              </a:fgClr>
              <a:bgClr>
                <a:schemeClr val="tx1"/>
              </a:bgClr>
            </a:pattFill>
            <a:ln w="12700">
              <a:solidFill>
                <a:srgbClr val="000000"/>
              </a:solidFill>
              <a:prstDash val="solid"/>
            </a:ln>
          </c:spPr>
          <c:invertIfNegative val="0"/>
          <c:cat>
            <c:multiLvlStrRef>
              <c:f>'[Chart in Microsoft PowerPoint]Browser'!$G$38:$O$39</c:f>
              <c:multiLvlStrCache>
                <c:ptCount val="9"/>
                <c:lvl>
                  <c:pt idx="0">
                    <c:v>Texture       Tiling</c:v>
                  </c:pt>
                  <c:pt idx="1">
                    <c:v>Color       Blitting</c:v>
                  </c:pt>
                  <c:pt idx="2">
                    <c:v>Comp-    ression</c:v>
                  </c:pt>
                  <c:pt idx="3">
                    <c:v>Decomp-    ression</c:v>
                  </c:pt>
                  <c:pt idx="4">
                    <c:v>Sub-Pixel Interpolation</c:v>
                  </c:pt>
                  <c:pt idx="5">
                    <c:v>Deblocking Filter</c:v>
                  </c:pt>
                  <c:pt idx="6">
                    <c:v>Motion Estimation</c:v>
                  </c:pt>
                  <c:pt idx="7">
                    <c:v>TensorFlow</c:v>
                  </c:pt>
                </c:lvl>
                <c:lvl>
                  <c:pt idx="0">
                    <c:v>Chrome Browser</c:v>
                  </c:pt>
                  <c:pt idx="4">
                    <c:v>Video Playback and Capture</c:v>
                  </c:pt>
                  <c:pt idx="7">
                    <c:v>TensorFlow Mobile</c:v>
                  </c:pt>
                  <c:pt idx="8">
                    <c:v>GMean</c:v>
                  </c:pt>
                </c:lvl>
              </c:multiLvlStrCache>
            </c:multiLvlStrRef>
          </c:cat>
          <c:val>
            <c:numRef>
              <c:f>'[Chart in Microsoft PowerPoint]Browser'!$G$40:$O$40</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76C0-BA45-8271-9169002CBB98}"/>
            </c:ext>
          </c:extLst>
        </c:ser>
        <c:ser>
          <c:idx val="0"/>
          <c:order val="1"/>
          <c:tx>
            <c:strRef>
              <c:f>'[Chart in Microsoft PowerPoint]Browser'!$F$41</c:f>
              <c:strCache>
                <c:ptCount val="1"/>
                <c:pt idx="0">
                  <c:v>PIM-Core</c:v>
                </c:pt>
              </c:strCache>
            </c:strRef>
          </c:tx>
          <c:spPr>
            <a:solidFill>
              <a:schemeClr val="accent4">
                <a:lumMod val="75000"/>
              </a:schemeClr>
            </a:solidFill>
            <a:ln w="12700">
              <a:solidFill>
                <a:srgbClr val="000000"/>
              </a:solidFill>
              <a:prstDash val="solid"/>
            </a:ln>
          </c:spPr>
          <c:invertIfNegative val="0"/>
          <c:cat>
            <c:multiLvlStrRef>
              <c:f>'[Chart in Microsoft PowerPoint]Browser'!$G$38:$O$39</c:f>
              <c:multiLvlStrCache>
                <c:ptCount val="9"/>
                <c:lvl>
                  <c:pt idx="0">
                    <c:v>Texture       Tiling</c:v>
                  </c:pt>
                  <c:pt idx="1">
                    <c:v>Color       Blitting</c:v>
                  </c:pt>
                  <c:pt idx="2">
                    <c:v>Comp-    ression</c:v>
                  </c:pt>
                  <c:pt idx="3">
                    <c:v>Decomp-    ression</c:v>
                  </c:pt>
                  <c:pt idx="4">
                    <c:v>Sub-Pixel Interpolation</c:v>
                  </c:pt>
                  <c:pt idx="5">
                    <c:v>Deblocking Filter</c:v>
                  </c:pt>
                  <c:pt idx="6">
                    <c:v>Motion Estimation</c:v>
                  </c:pt>
                  <c:pt idx="7">
                    <c:v>TensorFlow</c:v>
                  </c:pt>
                </c:lvl>
                <c:lvl>
                  <c:pt idx="0">
                    <c:v>Chrome Browser</c:v>
                  </c:pt>
                  <c:pt idx="4">
                    <c:v>Video Playback and Capture</c:v>
                  </c:pt>
                  <c:pt idx="7">
                    <c:v>TensorFlow Mobile</c:v>
                  </c:pt>
                  <c:pt idx="8">
                    <c:v>GMean</c:v>
                  </c:pt>
                </c:lvl>
              </c:multiLvlStrCache>
            </c:multiLvlStrRef>
          </c:cat>
          <c:val>
            <c:numRef>
              <c:f>'[Chart in Microsoft PowerPoint]Browser'!$G$41:$O$41</c:f>
              <c:numCache>
                <c:formatCode>General</c:formatCode>
                <c:ptCount val="9"/>
                <c:pt idx="0">
                  <c:v>0.43478260899999999</c:v>
                </c:pt>
                <c:pt idx="1">
                  <c:v>0.64516129</c:v>
                </c:pt>
                <c:pt idx="2">
                  <c:v>0.76335877900000004</c:v>
                </c:pt>
                <c:pt idx="3">
                  <c:v>0.76923076899999998</c:v>
                </c:pt>
                <c:pt idx="4">
                  <c:v>0.7246376811594204</c:v>
                </c:pt>
                <c:pt idx="5">
                  <c:v>0.8</c:v>
                </c:pt>
                <c:pt idx="6">
                  <c:v>0.84745762711864414</c:v>
                </c:pt>
                <c:pt idx="7">
                  <c:v>0.63694267515923564</c:v>
                </c:pt>
                <c:pt idx="8">
                  <c:v>0.69027060961073261</c:v>
                </c:pt>
              </c:numCache>
            </c:numRef>
          </c:val>
          <c:extLst>
            <c:ext xmlns:c16="http://schemas.microsoft.com/office/drawing/2014/chart" uri="{C3380CC4-5D6E-409C-BE32-E72D297353CC}">
              <c16:uniqueId val="{00000001-76C0-BA45-8271-9169002CBB98}"/>
            </c:ext>
          </c:extLst>
        </c:ser>
        <c:ser>
          <c:idx val="1"/>
          <c:order val="2"/>
          <c:tx>
            <c:strRef>
              <c:f>'[Chart in Microsoft PowerPoint]Browser'!$F$42</c:f>
              <c:strCache>
                <c:ptCount val="1"/>
                <c:pt idx="0">
                  <c:v>PIM-Acc</c:v>
                </c:pt>
              </c:strCache>
            </c:strRef>
          </c:tx>
          <c:spPr>
            <a:solidFill>
              <a:srgbClr val="800000"/>
            </a:solidFill>
            <a:ln w="12700">
              <a:solidFill>
                <a:srgbClr val="000000"/>
              </a:solidFill>
              <a:prstDash val="solid"/>
            </a:ln>
          </c:spPr>
          <c:invertIfNegative val="0"/>
          <c:cat>
            <c:multiLvlStrRef>
              <c:f>'[Chart in Microsoft PowerPoint]Browser'!$G$38:$O$39</c:f>
              <c:multiLvlStrCache>
                <c:ptCount val="9"/>
                <c:lvl>
                  <c:pt idx="0">
                    <c:v>Texture       Tiling</c:v>
                  </c:pt>
                  <c:pt idx="1">
                    <c:v>Color       Blitting</c:v>
                  </c:pt>
                  <c:pt idx="2">
                    <c:v>Comp-    ression</c:v>
                  </c:pt>
                  <c:pt idx="3">
                    <c:v>Decomp-    ression</c:v>
                  </c:pt>
                  <c:pt idx="4">
                    <c:v>Sub-Pixel Interpolation</c:v>
                  </c:pt>
                  <c:pt idx="5">
                    <c:v>Deblocking Filter</c:v>
                  </c:pt>
                  <c:pt idx="6">
                    <c:v>Motion Estimation</c:v>
                  </c:pt>
                  <c:pt idx="7">
                    <c:v>TensorFlow</c:v>
                  </c:pt>
                </c:lvl>
                <c:lvl>
                  <c:pt idx="0">
                    <c:v>Chrome Browser</c:v>
                  </c:pt>
                  <c:pt idx="4">
                    <c:v>Video Playback and Capture</c:v>
                  </c:pt>
                  <c:pt idx="7">
                    <c:v>TensorFlow Mobile</c:v>
                  </c:pt>
                  <c:pt idx="8">
                    <c:v>GMean</c:v>
                  </c:pt>
                </c:lvl>
              </c:multiLvlStrCache>
            </c:multiLvlStrRef>
          </c:cat>
          <c:val>
            <c:numRef>
              <c:f>'[Chart in Microsoft PowerPoint]Browser'!$G$42:$O$42</c:f>
              <c:numCache>
                <c:formatCode>General</c:formatCode>
                <c:ptCount val="9"/>
                <c:pt idx="0">
                  <c:v>0.4</c:v>
                </c:pt>
                <c:pt idx="1">
                  <c:v>0.57803468199999997</c:v>
                </c:pt>
                <c:pt idx="2">
                  <c:v>0.47619047599999997</c:v>
                </c:pt>
                <c:pt idx="3">
                  <c:v>0.5</c:v>
                </c:pt>
                <c:pt idx="4">
                  <c:v>0.58139534883720934</c:v>
                </c:pt>
                <c:pt idx="5">
                  <c:v>0.70422535211267612</c:v>
                </c:pt>
                <c:pt idx="6">
                  <c:v>0.47619047619047616</c:v>
                </c:pt>
                <c:pt idx="7">
                  <c:v>0.50505050505050508</c:v>
                </c:pt>
                <c:pt idx="8">
                  <c:v>0.52090426721467831</c:v>
                </c:pt>
              </c:numCache>
            </c:numRef>
          </c:val>
          <c:extLst>
            <c:ext xmlns:c16="http://schemas.microsoft.com/office/drawing/2014/chart" uri="{C3380CC4-5D6E-409C-BE32-E72D297353CC}">
              <c16:uniqueId val="{00000002-76C0-BA45-8271-9169002CBB98}"/>
            </c:ext>
          </c:extLst>
        </c:ser>
        <c:dLbls>
          <c:showLegendKey val="0"/>
          <c:showVal val="0"/>
          <c:showCatName val="0"/>
          <c:showSerName val="0"/>
          <c:showPercent val="0"/>
          <c:showBubbleSize val="0"/>
        </c:dLbls>
        <c:gapWidth val="75"/>
        <c:overlap val="-25"/>
        <c:axId val="2116522856"/>
        <c:axId val="2116415992"/>
      </c:barChart>
      <c:catAx>
        <c:axId val="2116522856"/>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a:pPr>
            <a:endParaRPr lang="en-US"/>
          </a:p>
        </c:txPr>
        <c:crossAx val="2116415992"/>
        <c:crosses val="autoZero"/>
        <c:auto val="1"/>
        <c:lblAlgn val="ctr"/>
        <c:lblOffset val="100"/>
        <c:noMultiLvlLbl val="0"/>
      </c:catAx>
      <c:valAx>
        <c:axId val="2116415992"/>
        <c:scaling>
          <c:orientation val="minMax"/>
          <c:max val="1"/>
        </c:scaling>
        <c:delete val="0"/>
        <c:axPos val="l"/>
        <c:majorGridlines>
          <c:spPr>
            <a:ln w="3175">
              <a:solidFill>
                <a:srgbClr val="C0C0C0"/>
              </a:solidFill>
              <a:prstDash val="lgDash"/>
            </a:ln>
          </c:spPr>
        </c:majorGridlines>
        <c:title>
          <c:tx>
            <c:rich>
              <a:bodyPr rot="-5400000" vert="horz"/>
              <a:lstStyle/>
              <a:p>
                <a:pPr>
                  <a:defRPr/>
                </a:pPr>
                <a:r>
                  <a:rPr lang="en-US" sz="1400" dirty="0"/>
                  <a:t>Normalized Runtime</a:t>
                </a:r>
              </a:p>
            </c:rich>
          </c:tx>
          <c:layout>
            <c:manualLayout>
              <c:xMode val="edge"/>
              <c:yMode val="edge"/>
              <c:x val="1.15811327883118E-3"/>
              <c:y val="0.11448818897637793"/>
            </c:manualLayout>
          </c:layout>
          <c:overlay val="0"/>
          <c:spPr>
            <a:noFill/>
            <a:ln w="25400">
              <a:noFill/>
            </a:ln>
          </c:spPr>
        </c:title>
        <c:numFmt formatCode="#,##0.0" sourceLinked="0"/>
        <c:majorTickMark val="out"/>
        <c:minorTickMark val="none"/>
        <c:tickLblPos val="nextTo"/>
        <c:spPr>
          <a:ln w="3175">
            <a:solidFill>
              <a:srgbClr val="000000"/>
            </a:solidFill>
            <a:prstDash val="solid"/>
          </a:ln>
        </c:spPr>
        <c:crossAx val="2116522856"/>
        <c:crosses val="autoZero"/>
        <c:crossBetween val="between"/>
        <c:majorUnit val="0.2"/>
      </c:valAx>
      <c:spPr>
        <a:solidFill>
          <a:srgbClr val="FFFFFF"/>
        </a:solidFill>
        <a:ln w="12700">
          <a:solidFill>
            <a:srgbClr val="000000"/>
          </a:solidFill>
          <a:prstDash val="solid"/>
        </a:ln>
      </c:spPr>
    </c:plotArea>
    <c:legend>
      <c:legendPos val="r"/>
      <c:layout>
        <c:manualLayout>
          <c:xMode val="edge"/>
          <c:yMode val="edge"/>
          <c:x val="7.1793455781099011E-2"/>
          <c:y val="3.4019462189867775E-2"/>
          <c:w val="0.91843778639941132"/>
          <c:h val="0.11111111111111099"/>
        </c:manualLayout>
      </c:layout>
      <c:overlay val="0"/>
      <c:spPr>
        <a:noFill/>
        <a:ln w="25400">
          <a:noFill/>
        </a:ln>
      </c:spPr>
      <c:txPr>
        <a:bodyPr/>
        <a:lstStyle/>
        <a:p>
          <a:pPr>
            <a:defRPr sz="1400"/>
          </a:pPr>
          <a:endParaRPr lang="en-US"/>
        </a:p>
      </c:txPr>
    </c:legend>
    <c:plotVisOnly val="1"/>
    <c:dispBlanksAs val="gap"/>
    <c:showDLblsOverMax val="0"/>
  </c:chart>
  <c:spPr>
    <a:noFill/>
    <a:ln w="6350">
      <a:noFill/>
    </a:ln>
  </c:spPr>
  <c:txPr>
    <a:bodyPr/>
    <a:lstStyle/>
    <a:p>
      <a:pPr>
        <a:defRPr sz="1100" b="1">
          <a:solidFill>
            <a:srgbClr val="000000"/>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84044952127501"/>
          <c:y val="4.8163342415169001E-2"/>
          <c:w val="0.66774204280802896"/>
          <c:h val="0.72859345553019905"/>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51B4-C44C-8F3D-B7C8805431AA}"/>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51B4-C44C-8F3D-B7C8805431AA}"/>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51B4-C44C-8F3D-B7C8805431AA}"/>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51B4-C44C-8F3D-B7C8805431AA}"/>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51B4-C44C-8F3D-B7C8805431AA}"/>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51B4-C44C-8F3D-B7C8805431AA}"/>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51B4-C44C-8F3D-B7C8805431AA}"/>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51B4-C44C-8F3D-B7C8805431AA}"/>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51B4-C44C-8F3D-B7C8805431AA}"/>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51B4-C44C-8F3D-B7C8805431AA}"/>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51B4-C44C-8F3D-B7C8805431AA}"/>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51B4-C44C-8F3D-B7C8805431AA}"/>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51B4-C44C-8F3D-B7C8805431AA}"/>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51B4-C44C-8F3D-B7C8805431AA}"/>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51B4-C44C-8F3D-B7C8805431AA}"/>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51B4-C44C-8F3D-B7C8805431AA}"/>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51B4-C44C-8F3D-B7C8805431AA}"/>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51B4-C44C-8F3D-B7C8805431AA}"/>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51B4-C44C-8F3D-B7C8805431AA}"/>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51B4-C44C-8F3D-B7C8805431AA}"/>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51B4-C44C-8F3D-B7C8805431AA}"/>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51B4-C44C-8F3D-B7C8805431AA}"/>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51B4-C44C-8F3D-B7C8805431AA}"/>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51B4-C44C-8F3D-B7C8805431AA}"/>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51B4-C44C-8F3D-B7C8805431AA}"/>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51B4-C44C-8F3D-B7C8805431AA}"/>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51B4-C44C-8F3D-B7C8805431AA}"/>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51B4-C44C-8F3D-B7C8805431AA}"/>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51B4-C44C-8F3D-B7C8805431AA}"/>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51B4-C44C-8F3D-B7C8805431AA}"/>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51B4-C44C-8F3D-B7C8805431AA}"/>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51B4-C44C-8F3D-B7C8805431AA}"/>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51B4-C44C-8F3D-B7C8805431AA}"/>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51B4-C44C-8F3D-B7C8805431AA}"/>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51B4-C44C-8F3D-B7C8805431AA}"/>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51B4-C44C-8F3D-B7C8805431AA}"/>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51B4-C44C-8F3D-B7C8805431AA}"/>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51B4-C44C-8F3D-B7C8805431AA}"/>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51B4-C44C-8F3D-B7C8805431AA}"/>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51B4-C44C-8F3D-B7C8805431AA}"/>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51B4-C44C-8F3D-B7C8805431AA}"/>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51B4-C44C-8F3D-B7C8805431AA}"/>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51B4-C44C-8F3D-B7C8805431AA}"/>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51B4-C44C-8F3D-B7C8805431AA}"/>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51B4-C44C-8F3D-B7C8805431AA}"/>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51B4-C44C-8F3D-B7C8805431AA}"/>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51B4-C44C-8F3D-B7C8805431AA}"/>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51B4-C44C-8F3D-B7C8805431AA}"/>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51B4-C44C-8F3D-B7C8805431AA}"/>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51B4-C44C-8F3D-B7C8805431AA}"/>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51B4-C44C-8F3D-B7C8805431AA}"/>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51B4-C44C-8F3D-B7C8805431AA}"/>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51B4-C44C-8F3D-B7C8805431AA}"/>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51B4-C44C-8F3D-B7C8805431AA}"/>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51B4-C44C-8F3D-B7C8805431AA}"/>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51B4-C44C-8F3D-B7C8805431AA}"/>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51B4-C44C-8F3D-B7C8805431AA}"/>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51B4-C44C-8F3D-B7C8805431AA}"/>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51B4-C44C-8F3D-B7C8805431AA}"/>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51B4-C44C-8F3D-B7C8805431AA}"/>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51B4-C44C-8F3D-B7C8805431AA}"/>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51B4-C44C-8F3D-B7C8805431AA}"/>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51B4-C44C-8F3D-B7C8805431AA}"/>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51B4-C44C-8F3D-B7C8805431AA}"/>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51B4-C44C-8F3D-B7C8805431AA}"/>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51B4-C44C-8F3D-B7C8805431AA}"/>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strRef>
              <c:f>Clustering!$G$13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4-51B4-C44C-8F3D-B7C8805431AA}"/>
            </c:ext>
          </c:extLst>
        </c:ser>
        <c:dLbls>
          <c:showLegendKey val="0"/>
          <c:showVal val="0"/>
          <c:showCatName val="0"/>
          <c:showSerName val="0"/>
          <c:showPercent val="0"/>
          <c:showBubbleSize val="0"/>
        </c:dLbls>
        <c:axId val="1813915176"/>
        <c:axId val="1813932104"/>
      </c:scatterChart>
      <c:valAx>
        <c:axId val="1813915176"/>
        <c:scaling>
          <c:logBase val="10"/>
          <c:orientation val="minMax"/>
          <c:max val="100"/>
        </c:scaling>
        <c:delete val="0"/>
        <c:axPos val="b"/>
        <c:title>
          <c:tx>
            <c:rich>
              <a:bodyPr/>
              <a:lstStyle/>
              <a:p>
                <a:pPr>
                  <a:defRPr sz="1800"/>
                </a:pPr>
                <a:r>
                  <a:rPr lang="en-US" sz="1800"/>
                  <a:t>Parameter Footprint</a:t>
                </a:r>
              </a:p>
            </c:rich>
          </c:tx>
          <c:overlay val="0"/>
        </c:title>
        <c:numFmt formatCode="General" sourceLinked="1"/>
        <c:majorTickMark val="out"/>
        <c:minorTickMark val="none"/>
        <c:tickLblPos val="nextTo"/>
        <c:txPr>
          <a:bodyPr/>
          <a:lstStyle/>
          <a:p>
            <a:pPr>
              <a:defRPr sz="1800"/>
            </a:pPr>
            <a:endParaRPr lang="en-US"/>
          </a:p>
        </c:txPr>
        <c:crossAx val="1813932104"/>
        <c:crosses val="autoZero"/>
        <c:crossBetween val="midCat"/>
      </c:valAx>
      <c:valAx>
        <c:axId val="1813932104"/>
        <c:scaling>
          <c:logBase val="10"/>
          <c:orientation val="minMax"/>
        </c:scaling>
        <c:delete val="0"/>
        <c:axPos val="l"/>
        <c:majorGridlines/>
        <c:title>
          <c:tx>
            <c:rich>
              <a:bodyPr rot="-5400000" vert="horz"/>
              <a:lstStyle/>
              <a:p>
                <a:pPr>
                  <a:defRPr sz="2000"/>
                </a:pPr>
                <a:r>
                  <a:rPr lang="en-US" sz="2000" dirty="0"/>
                  <a:t>FLOP/Byte</a:t>
                </a:r>
              </a:p>
            </c:rich>
          </c:tx>
          <c:layout>
            <c:manualLayout>
              <c:xMode val="edge"/>
              <c:yMode val="edge"/>
              <c:x val="7.3143692578788201E-3"/>
              <c:y val="0.29904287645326399"/>
            </c:manualLayout>
          </c:layout>
          <c:overlay val="0"/>
        </c:title>
        <c:numFmt formatCode="General" sourceLinked="1"/>
        <c:majorTickMark val="out"/>
        <c:minorTickMark val="none"/>
        <c:tickLblPos val="nextTo"/>
        <c:txPr>
          <a:bodyPr/>
          <a:lstStyle/>
          <a:p>
            <a:pPr>
              <a:defRPr sz="1800"/>
            </a:pPr>
            <a:endParaRPr lang="en-US"/>
          </a:p>
        </c:txPr>
        <c:crossAx val="1813915176"/>
        <c:crossesAt val="1E-3"/>
        <c:crossBetween val="midCat"/>
      </c:valAx>
      <c:spPr>
        <a:ln>
          <a:solidFill>
            <a:schemeClr val="tx1"/>
          </a:solidFill>
        </a:ln>
      </c:spPr>
    </c:plotArea>
    <c:plotVisOnly val="1"/>
    <c:dispBlanksAs val="gap"/>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301160032946402"/>
          <c:y val="0.18821682063256823"/>
          <c:w val="0.49599666649754498"/>
          <c:h val="0.62204744984080818"/>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Clustering!$I$23</c:f>
              <c:numCache>
                <c:formatCode>General</c:formatCode>
                <c:ptCount val="1"/>
                <c:pt idx="0">
                  <c:v>24.3907470703125</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D850-5246-86C2-272D0437813F}"/>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Clustering!$I$24</c:f>
              <c:numCache>
                <c:formatCode>General</c:formatCode>
                <c:ptCount val="1"/>
                <c:pt idx="0">
                  <c:v>189.9228515625</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D850-5246-86C2-272D0437813F}"/>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Clustering!$I$28</c:f>
              <c:numCache>
                <c:formatCode>General</c:formatCode>
                <c:ptCount val="1"/>
                <c:pt idx="0">
                  <c:v>193.798828125</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D850-5246-86C2-272D0437813F}"/>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Clustering!$I$30</c:f>
              <c:numCache>
                <c:formatCode>General</c:formatCode>
                <c:ptCount val="1"/>
                <c:pt idx="0">
                  <c:v>89.7216796875</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D850-5246-86C2-272D0437813F}"/>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D850-5246-86C2-272D0437813F}"/>
              </c:ext>
            </c:extLst>
          </c:dPt>
          <c:xVal>
            <c:numRef>
              <c:f>Clustering!$I$47</c:f>
              <c:numCache>
                <c:formatCode>General</c:formatCode>
                <c:ptCount val="1"/>
                <c:pt idx="0">
                  <c:v>52.041015625</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D850-5246-86C2-272D0437813F}"/>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Clustering!$I$48</c:f>
              <c:numCache>
                <c:formatCode>General</c:formatCode>
                <c:ptCount val="1"/>
                <c:pt idx="0">
                  <c:v>265.833984375</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D850-5246-86C2-272D0437813F}"/>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Clustering!$I$49</c:f>
              <c:numCache>
                <c:formatCode>General</c:formatCode>
                <c:ptCount val="1"/>
                <c:pt idx="0">
                  <c:v>145.71484375</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D850-5246-86C2-272D0437813F}"/>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Clustering!$I$51</c:f>
              <c:numCache>
                <c:formatCode>General</c:formatCode>
                <c:ptCount val="1"/>
                <c:pt idx="0">
                  <c:v>138.5859375</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D850-5246-86C2-272D0437813F}"/>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D850-5246-86C2-272D0437813F}"/>
              </c:ext>
            </c:extLst>
          </c:dPt>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D850-5246-86C2-272D0437813F}"/>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Clustering!$I$34</c:f>
              <c:numCache>
                <c:formatCode>General</c:formatCode>
                <c:ptCount val="1"/>
                <c:pt idx="0">
                  <c:v>24.5</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D850-5246-86C2-272D0437813F}"/>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D850-5246-86C2-272D0437813F}"/>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D850-5246-86C2-272D0437813F}"/>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Clustering!$I$90</c:f>
              <c:numCache>
                <c:formatCode>General</c:formatCode>
                <c:ptCount val="1"/>
                <c:pt idx="0">
                  <c:v>47.414062499999993</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D850-5246-86C2-272D0437813F}"/>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Clustering!$I$88</c:f>
              <c:numCache>
                <c:formatCode>General</c:formatCode>
                <c:ptCount val="1"/>
                <c:pt idx="0">
                  <c:v>40.640625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D850-5246-86C2-272D0437813F}"/>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Clustering!$I$98</c:f>
              <c:numCache>
                <c:formatCode>General</c:formatCode>
                <c:ptCount val="1"/>
                <c:pt idx="0">
                  <c:v>142.2421875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D850-5246-86C2-272D0437813F}"/>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Clustering!$I$99</c:f>
              <c:numCache>
                <c:formatCode>General</c:formatCode>
                <c:ptCount val="1"/>
                <c:pt idx="0">
                  <c:v>108.375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D850-5246-86C2-272D0437813F}"/>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Clustering!$I$100</c:f>
              <c:numCache>
                <c:formatCode>General</c:formatCode>
                <c:ptCount val="1"/>
                <c:pt idx="0">
                  <c:v>54.1875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D850-5246-86C2-272D0437813F}"/>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Clustering!$I$101</c:f>
              <c:numCache>
                <c:formatCode>General</c:formatCode>
                <c:ptCount val="1"/>
                <c:pt idx="0">
                  <c:v>82.974609375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D850-5246-86C2-272D0437813F}"/>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Clustering!$I$95</c:f>
              <c:numCache>
                <c:formatCode>General</c:formatCode>
                <c:ptCount val="1"/>
                <c:pt idx="0">
                  <c:v>45.125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D850-5246-86C2-272D0437813F}"/>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Clustering!$I$96</c:f>
              <c:numCache>
                <c:formatCode>General</c:formatCode>
                <c:ptCount val="1"/>
                <c:pt idx="0">
                  <c:v>90.25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D850-5246-86C2-272D0437813F}"/>
            </c:ext>
          </c:extLst>
        </c:ser>
        <c:ser>
          <c:idx val="20"/>
          <c:order val="20"/>
          <c:tx>
            <c:strRef>
              <c:f>Clustering!$F$59</c:f>
              <c:strCache>
                <c:ptCount val="1"/>
                <c:pt idx="0">
                  <c:v>CNN3</c:v>
                </c:pt>
              </c:strCache>
            </c:strRef>
          </c:tx>
          <c:spPr>
            <a:ln>
              <a:solidFill>
                <a:srgbClr val="000000"/>
              </a:solidFill>
            </a:ln>
          </c:spPr>
          <c:marker>
            <c:symbol val="diamond"/>
            <c:size val="10"/>
            <c:spPr>
              <a:solidFill>
                <a:srgbClr val="34A853"/>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8-D850-5246-86C2-272D0437813F}"/>
            </c:ext>
          </c:extLst>
        </c:ser>
        <c:ser>
          <c:idx val="21"/>
          <c:order val="21"/>
          <c:tx>
            <c:strRef>
              <c:f>Clustering!$F$60</c:f>
              <c:strCache>
                <c:ptCount val="1"/>
                <c:pt idx="0">
                  <c:v>CNN3</c:v>
                </c:pt>
              </c:strCache>
            </c:strRef>
          </c:tx>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9-D850-5246-86C2-272D0437813F}"/>
            </c:ext>
          </c:extLst>
        </c:ser>
        <c:ser>
          <c:idx val="22"/>
          <c:order val="22"/>
          <c:tx>
            <c:strRef>
              <c:f>Clustering!$F$72</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Clustering!$I$72</c:f>
              <c:numCache>
                <c:formatCode>General</c:formatCode>
                <c:ptCount val="1"/>
                <c:pt idx="0">
                  <c:v>56.25</c:v>
                </c:pt>
              </c:numCache>
            </c:numRef>
          </c:xVal>
          <c:yVal>
            <c:numRef>
              <c:f>Clustering!$H$72</c:f>
              <c:numCache>
                <c:formatCode>General</c:formatCode>
                <c:ptCount val="1"/>
                <c:pt idx="0">
                  <c:v>64</c:v>
                </c:pt>
              </c:numCache>
            </c:numRef>
          </c:yVal>
          <c:smooth val="0"/>
          <c:extLst>
            <c:ext xmlns:c16="http://schemas.microsoft.com/office/drawing/2014/chart" uri="{C3380CC4-5D6E-409C-BE32-E72D297353CC}">
              <c16:uniqueId val="{0000001A-D850-5246-86C2-272D0437813F}"/>
            </c:ext>
          </c:extLst>
        </c:ser>
        <c:ser>
          <c:idx val="23"/>
          <c:order val="23"/>
          <c:tx>
            <c:strRef>
              <c:f>Clustering!$F$73</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Clustering!$I$73</c:f>
              <c:numCache>
                <c:formatCode>General</c:formatCode>
                <c:ptCount val="1"/>
                <c:pt idx="0">
                  <c:v>42</c:v>
                </c:pt>
              </c:numCache>
            </c:numRef>
          </c:xVal>
          <c:yVal>
            <c:numRef>
              <c:f>Clustering!$H$73</c:f>
              <c:numCache>
                <c:formatCode>General</c:formatCode>
                <c:ptCount val="1"/>
                <c:pt idx="0">
                  <c:v>64</c:v>
                </c:pt>
              </c:numCache>
            </c:numRef>
          </c:yVal>
          <c:smooth val="0"/>
          <c:extLst>
            <c:ext xmlns:c16="http://schemas.microsoft.com/office/drawing/2014/chart" uri="{C3380CC4-5D6E-409C-BE32-E72D297353CC}">
              <c16:uniqueId val="{0000001B-D850-5246-86C2-272D0437813F}"/>
            </c:ext>
          </c:extLst>
        </c:ser>
        <c:ser>
          <c:idx val="24"/>
          <c:order val="24"/>
          <c:tx>
            <c:strRef>
              <c:f>Clustering!$F$74</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Clustering!$I$74</c:f>
              <c:numCache>
                <c:formatCode>General</c:formatCode>
                <c:ptCount val="1"/>
                <c:pt idx="0">
                  <c:v>26.25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C-D850-5246-86C2-272D0437813F}"/>
            </c:ext>
          </c:extLst>
        </c:ser>
        <c:ser>
          <c:idx val="25"/>
          <c:order val="25"/>
          <c:tx>
            <c:strRef>
              <c:f>Clustering!$F$75</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Clustering!$I$75</c:f>
              <c:numCache>
                <c:formatCode>General</c:formatCode>
                <c:ptCount val="1"/>
                <c:pt idx="0">
                  <c:v>36</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D-D850-5246-86C2-272D0437813F}"/>
            </c:ext>
          </c:extLst>
        </c:ser>
        <c:ser>
          <c:idx val="26"/>
          <c:order val="26"/>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Clustering!$I$76</c:f>
              <c:numCache>
                <c:formatCode>General</c:formatCode>
                <c:ptCount val="1"/>
                <c:pt idx="0">
                  <c:v>23.625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E-D850-5246-86C2-272D0437813F}"/>
            </c:ext>
          </c:extLst>
        </c:ser>
        <c:ser>
          <c:idx val="27"/>
          <c:order val="27"/>
          <c:tx>
            <c:strRef>
              <c:f>Clustering!$F$59</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F-D850-5246-86C2-272D0437813F}"/>
            </c:ext>
          </c:extLst>
        </c:ser>
        <c:ser>
          <c:idx val="28"/>
          <c:order val="28"/>
          <c:tx>
            <c:strRef>
              <c:f>Clustering!$F$60</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20-D850-5246-86C2-272D0437813F}"/>
            </c:ext>
          </c:extLst>
        </c:ser>
        <c:ser>
          <c:idx val="29"/>
          <c:order val="29"/>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Clustering!$H$69</c:f>
              <c:numCache>
                <c:formatCode>General</c:formatCode>
                <c:ptCount val="1"/>
                <c:pt idx="0">
                  <c:v>49</c:v>
                </c:pt>
              </c:numCache>
            </c:numRef>
          </c:xVal>
          <c:yVal>
            <c:numRef>
              <c:f>Clustering!$I$69</c:f>
              <c:numCache>
                <c:formatCode>General</c:formatCode>
                <c:ptCount val="1"/>
                <c:pt idx="0">
                  <c:v>49</c:v>
                </c:pt>
              </c:numCache>
            </c:numRef>
          </c:yVal>
          <c:smooth val="0"/>
          <c:extLst>
            <c:ext xmlns:c16="http://schemas.microsoft.com/office/drawing/2014/chart" uri="{C3380CC4-5D6E-409C-BE32-E72D297353CC}">
              <c16:uniqueId val="{00000021-D850-5246-86C2-272D0437813F}"/>
            </c:ext>
          </c:extLst>
        </c:ser>
        <c:ser>
          <c:idx val="30"/>
          <c:order val="30"/>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Clustering!$I$102</c:f>
              <c:numCache>
                <c:formatCode>General</c:formatCode>
                <c:ptCount val="1"/>
                <c:pt idx="0">
                  <c:v>49</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22-D850-5246-86C2-272D0437813F}"/>
            </c:ext>
          </c:extLst>
        </c:ser>
        <c:ser>
          <c:idx val="31"/>
          <c:order val="31"/>
          <c:tx>
            <c:strRef>
              <c:f>Clustering!$F$77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Clustering!$I$77</c:f>
              <c:numCache>
                <c:formatCode>General</c:formatCode>
                <c:ptCount val="1"/>
                <c:pt idx="0">
                  <c:v>24.5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3-D850-5246-86C2-272D0437813F}"/>
            </c:ext>
          </c:extLst>
        </c:ser>
        <c:ser>
          <c:idx val="32"/>
          <c:order val="32"/>
          <c:tx>
            <c:strRef>
              <c:f>Clustering!$F$78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Clustering!$I$78</c:f>
              <c:numCache>
                <c:formatCode>General</c:formatCode>
                <c:ptCount val="1"/>
                <c:pt idx="0">
                  <c:v>49</c:v>
                </c:pt>
              </c:numCache>
            </c:numRef>
          </c:xVal>
          <c:yVal>
            <c:numRef>
              <c:f>Clustering!$H$78</c:f>
              <c:numCache>
                <c:formatCode>General</c:formatCode>
                <c:ptCount val="1"/>
                <c:pt idx="0">
                  <c:v>49</c:v>
                </c:pt>
              </c:numCache>
            </c:numRef>
          </c:yVal>
          <c:smooth val="0"/>
          <c:extLst>
            <c:ext xmlns:c16="http://schemas.microsoft.com/office/drawing/2014/chart" uri="{C3380CC4-5D6E-409C-BE32-E72D297353CC}">
              <c16:uniqueId val="{00000024-D850-5246-86C2-272D0437813F}"/>
            </c:ext>
          </c:extLst>
        </c:ser>
        <c:ser>
          <c:idx val="33"/>
          <c:order val="33"/>
          <c:tx>
            <c:strRef>
              <c:f>Clustering!$F$79</c:f>
              <c:strCache>
                <c:ptCount val="1"/>
                <c:pt idx="0">
                  <c:v>CNN9</c:v>
                </c:pt>
              </c:strCache>
            </c:strRef>
          </c:tx>
          <c:spPr>
            <a:ln>
              <a:solidFill>
                <a:srgbClr val="000000"/>
              </a:solidFill>
            </a:ln>
          </c:spPr>
          <c:marker>
            <c:symbol val="diamond"/>
            <c:size val="11"/>
            <c:spPr>
              <a:solidFill>
                <a:srgbClr val="4285F4"/>
              </a:solidFill>
              <a:ln>
                <a:solidFill>
                  <a:srgbClr val="000000"/>
                </a:solidFill>
              </a:ln>
            </c:spPr>
          </c:marker>
          <c:xVal>
            <c:numRef>
              <c:f>Clustering!$I$79</c:f>
              <c:numCache>
                <c:formatCode>General</c:formatCode>
                <c:ptCount val="1"/>
                <c:pt idx="0">
                  <c:v>34.166015629999997</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5-D850-5246-86C2-272D0437813F}"/>
            </c:ext>
          </c:extLst>
        </c:ser>
        <c:ser>
          <c:idx val="34"/>
          <c:order val="34"/>
          <c:tx>
            <c:strRef>
              <c:f>Clustering!$F$80</c:f>
              <c:strCache>
                <c:ptCount val="1"/>
                <c:pt idx="0">
                  <c:v>CNN9</c:v>
                </c:pt>
              </c:strCache>
            </c:strRef>
          </c:tx>
          <c:spPr>
            <a:ln>
              <a:solidFill>
                <a:srgbClr val="000000"/>
              </a:solidFill>
            </a:ln>
          </c:spPr>
          <c:marker>
            <c:symbol val="diamond"/>
            <c:size val="10"/>
            <c:spPr>
              <a:solidFill>
                <a:schemeClr val="accent1"/>
              </a:solidFill>
              <a:ln>
                <a:solidFill>
                  <a:srgbClr val="000000"/>
                </a:solidFill>
              </a:ln>
            </c:spPr>
          </c:marker>
          <c:xVal>
            <c:numRef>
              <c:f>Clustering!$I$80</c:f>
              <c:numCache>
                <c:formatCode>General</c:formatCode>
                <c:ptCount val="1"/>
                <c:pt idx="0">
                  <c:v>26.796875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6-D850-5246-86C2-272D0437813F}"/>
            </c:ext>
          </c:extLst>
        </c:ser>
        <c:ser>
          <c:idx val="35"/>
          <c:order val="35"/>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Clustering!$I$114</c:f>
              <c:numCache>
                <c:formatCode>General</c:formatCode>
                <c:ptCount val="1"/>
                <c:pt idx="0">
                  <c:v>0.95329284667968694</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7-D850-5246-86C2-272D0437813F}"/>
            </c:ext>
          </c:extLst>
        </c:ser>
        <c:ser>
          <c:idx val="36"/>
          <c:order val="36"/>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Clustering!$I$122</c:f>
              <c:numCache>
                <c:formatCode>General</c:formatCode>
                <c:ptCount val="1"/>
                <c:pt idx="0">
                  <c:v>1.04974365234375</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8-D850-5246-86C2-272D0437813F}"/>
            </c:ext>
          </c:extLst>
        </c:ser>
        <c:ser>
          <c:idx val="37"/>
          <c:order val="37"/>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Clustering!$I$123</c:f>
              <c:numCache>
                <c:formatCode>General</c:formatCode>
                <c:ptCount val="1"/>
                <c:pt idx="0">
                  <c:v>1.37274169921875</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9-D850-5246-86C2-272D0437813F}"/>
            </c:ext>
          </c:extLst>
        </c:ser>
        <c:ser>
          <c:idx val="38"/>
          <c:order val="38"/>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Clustering!$I$110</c:f>
              <c:numCache>
                <c:formatCode>General</c:formatCode>
                <c:ptCount val="1"/>
                <c:pt idx="0">
                  <c:v>0.4306640625</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A-D850-5246-86C2-272D0437813F}"/>
            </c:ext>
          </c:extLst>
        </c:ser>
        <c:ser>
          <c:idx val="39"/>
          <c:order val="39"/>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Clustering!$I$111</c:f>
              <c:numCache>
                <c:formatCode>General</c:formatCode>
                <c:ptCount val="1"/>
                <c:pt idx="0">
                  <c:v>0.861328125</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B-D850-5246-86C2-272D0437813F}"/>
            </c:ext>
          </c:extLst>
        </c:ser>
        <c:ser>
          <c:idx val="40"/>
          <c:order val="40"/>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Clustering!$I$112</c:f>
              <c:numCache>
                <c:formatCode>General</c:formatCode>
                <c:ptCount val="1"/>
                <c:pt idx="0">
                  <c:v>0.21533203125</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C-D850-5246-86C2-272D0437813F}"/>
            </c:ext>
          </c:extLst>
        </c:ser>
        <c:ser>
          <c:idx val="41"/>
          <c:order val="41"/>
          <c:tx>
            <c:strRef>
              <c:f>Clustering!$F$113</c:f>
              <c:strCache>
                <c:ptCount val="1"/>
                <c:pt idx="0">
                  <c:v>CNN11</c:v>
                </c:pt>
              </c:strCache>
            </c:strRef>
          </c:tx>
          <c:spPr>
            <a:ln>
              <a:solidFill>
                <a:srgbClr val="4285F4"/>
              </a:solidFill>
            </a:ln>
          </c:spPr>
          <c:marker>
            <c:spPr>
              <a:solidFill>
                <a:srgbClr val="EA4335"/>
              </a:solidFill>
              <a:ln>
                <a:solidFill>
                  <a:srgbClr val="4285F4"/>
                </a:solidFill>
              </a:ln>
            </c:spPr>
          </c:marker>
          <c:dPt>
            <c:idx val="0"/>
            <c:marker>
              <c:symbol val="diamond"/>
              <c:size val="10"/>
              <c:spPr>
                <a:solidFill>
                  <a:srgbClr val="660066"/>
                </a:solidFill>
                <a:ln>
                  <a:solidFill>
                    <a:schemeClr val="tx2"/>
                  </a:solidFill>
                </a:ln>
              </c:spPr>
            </c:marker>
            <c:bubble3D val="0"/>
            <c:spPr>
              <a:ln>
                <a:solidFill>
                  <a:schemeClr val="tx2"/>
                </a:solidFill>
              </a:ln>
            </c:spPr>
            <c:extLst>
              <c:ext xmlns:c16="http://schemas.microsoft.com/office/drawing/2014/chart" uri="{C3380CC4-5D6E-409C-BE32-E72D297353CC}">
                <c16:uniqueId val="{0000002E-D850-5246-86C2-272D0437813F}"/>
              </c:ext>
            </c:extLst>
          </c:dPt>
          <c:xVal>
            <c:numRef>
              <c:f>Clustering!$I$113</c:f>
              <c:numCache>
                <c:formatCode>General</c:formatCode>
                <c:ptCount val="1"/>
                <c:pt idx="0">
                  <c:v>0.4306640625</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F-D850-5246-86C2-272D0437813F}"/>
            </c:ext>
          </c:extLst>
        </c:ser>
        <c:ser>
          <c:idx val="42"/>
          <c:order val="42"/>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Clustering!$I$115</c:f>
              <c:numCache>
                <c:formatCode>General</c:formatCode>
                <c:ptCount val="1"/>
                <c:pt idx="0">
                  <c:v>0.87890625</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30-D850-5246-86C2-272D0437813F}"/>
            </c:ext>
          </c:extLst>
        </c:ser>
        <c:ser>
          <c:idx val="43"/>
          <c:order val="43"/>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Clustering!$I$116</c:f>
              <c:numCache>
                <c:formatCode>General</c:formatCode>
                <c:ptCount val="1"/>
                <c:pt idx="0">
                  <c:v>0.439453125</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31-D850-5246-86C2-272D0437813F}"/>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Clustering!$I$117</c:f>
              <c:numCache>
                <c:formatCode>General</c:formatCode>
                <c:ptCount val="1"/>
                <c:pt idx="0">
                  <c:v>0.158203125</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2-D850-5246-86C2-272D0437813F}"/>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Clustering!$I$118</c:f>
              <c:numCache>
                <c:formatCode>General</c:formatCode>
                <c:ptCount val="1"/>
                <c:pt idx="0">
                  <c:v>0.263671875</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3-D850-5246-86C2-272D0437813F}"/>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Clustering!$I$119</c:f>
              <c:numCache>
                <c:formatCode>General</c:formatCode>
                <c:ptCount val="1"/>
                <c:pt idx="0">
                  <c:v>0.2109375</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4-D850-5246-86C2-272D0437813F}"/>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Clustering!$I$120</c:f>
              <c:numCache>
                <c:formatCode>General</c:formatCode>
                <c:ptCount val="1"/>
                <c:pt idx="0">
                  <c:v>0.421875</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5-D850-5246-86C2-272D0437813F}"/>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Clustering!$I$121</c:f>
              <c:numCache>
                <c:formatCode>General</c:formatCode>
                <c:ptCount val="1"/>
                <c:pt idx="0">
                  <c:v>0.6328125</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6-D850-5246-86C2-272D0437813F}"/>
            </c:ext>
          </c:extLst>
        </c:ser>
        <c:ser>
          <c:idx val="49"/>
          <c:order val="49"/>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7-D850-5246-86C2-272D0437813F}"/>
            </c:ext>
          </c:extLst>
        </c:ser>
        <c:ser>
          <c:idx val="50"/>
          <c:order val="50"/>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8-D850-5246-86C2-272D0437813F}"/>
            </c:ext>
          </c:extLst>
        </c:ser>
        <c:ser>
          <c:idx val="51"/>
          <c:order val="51"/>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Clustering!$I$36</c:f>
              <c:numCache>
                <c:formatCode>General</c:formatCode>
                <c:ptCount val="1"/>
                <c:pt idx="0">
                  <c:v>87.890625</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9-D850-5246-86C2-272D0437813F}"/>
            </c:ext>
          </c:extLst>
        </c:ser>
        <c:ser>
          <c:idx val="52"/>
          <c:order val="52"/>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Clustering!$I$37</c:f>
              <c:numCache>
                <c:formatCode>General</c:formatCode>
                <c:ptCount val="1"/>
                <c:pt idx="0">
                  <c:v>45.125</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A-D850-5246-86C2-272D0437813F}"/>
            </c:ext>
          </c:extLst>
        </c:ser>
        <c:ser>
          <c:idx val="53"/>
          <c:order val="53"/>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Clustering!$I$38</c:f>
              <c:numCache>
                <c:formatCode>General</c:formatCode>
                <c:ptCount val="1"/>
                <c:pt idx="0">
                  <c:v>90.25</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B-D850-5246-86C2-272D0437813F}"/>
            </c:ext>
          </c:extLst>
        </c:ser>
        <c:ser>
          <c:idx val="54"/>
          <c:order val="54"/>
          <c:tx>
            <c:strRef>
              <c:f>Clustering!$F$39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3C-D850-5246-86C2-272D0437813F}"/>
            </c:ext>
          </c:extLst>
        </c:ser>
        <c:ser>
          <c:idx val="55"/>
          <c:order val="55"/>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Clustering!$I$55</c:f>
              <c:numCache>
                <c:formatCode>General</c:formatCode>
                <c:ptCount val="1"/>
                <c:pt idx="0">
                  <c:v>24</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D-D850-5246-86C2-272D0437813F}"/>
            </c:ext>
          </c:extLst>
        </c:ser>
        <c:ser>
          <c:idx val="56"/>
          <c:order val="56"/>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Clustering!$I$71</c:f>
              <c:numCache>
                <c:formatCode>General</c:formatCode>
                <c:ptCount val="1"/>
                <c:pt idx="0">
                  <c:v>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E-D850-5246-86C2-272D0437813F}"/>
            </c:ext>
          </c:extLst>
        </c:ser>
        <c:ser>
          <c:idx val="57"/>
          <c:order val="57"/>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Clustering!$I$70</c:f>
              <c:numCache>
                <c:formatCode>General</c:formatCode>
                <c:ptCount val="1"/>
                <c:pt idx="0">
                  <c:v>13</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F-D850-5246-86C2-272D0437813F}"/>
            </c:ext>
          </c:extLst>
        </c:ser>
        <c:ser>
          <c:idx val="58"/>
          <c:order val="58"/>
          <c:tx>
            <c:strRef>
              <c:f>Clustering!$F$87</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Clustering!$I$87</c:f>
              <c:numCache>
                <c:formatCode>General</c:formatCode>
                <c:ptCount val="1"/>
                <c:pt idx="0">
                  <c:v>59.267578125</c:v>
                </c:pt>
              </c:numCache>
            </c:numRef>
          </c:xVal>
          <c:yVal>
            <c:numRef>
              <c:f>Clustering!$H$87</c:f>
              <c:numCache>
                <c:formatCode>General</c:formatCode>
                <c:ptCount val="1"/>
                <c:pt idx="0">
                  <c:v>289</c:v>
                </c:pt>
              </c:numCache>
            </c:numRef>
          </c:yVal>
          <c:smooth val="0"/>
          <c:extLst>
            <c:ext xmlns:c16="http://schemas.microsoft.com/office/drawing/2014/chart" uri="{C3380CC4-5D6E-409C-BE32-E72D297353CC}">
              <c16:uniqueId val="{00000040-D850-5246-86C2-272D0437813F}"/>
            </c:ext>
          </c:extLst>
        </c:ser>
        <c:ser>
          <c:idx val="60"/>
          <c:order val="59"/>
          <c:tx>
            <c:strRef>
              <c:f>Clustering!$F$26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Clustering!$I$26</c:f>
              <c:numCache>
                <c:formatCode>General</c:formatCode>
                <c:ptCount val="1"/>
                <c:pt idx="0">
                  <c:v>26.0205078125</c:v>
                </c:pt>
              </c:numCache>
            </c:numRef>
          </c:xVal>
          <c:yVal>
            <c:numRef>
              <c:f>Clustering!$H$26</c:f>
              <c:numCache>
                <c:formatCode>General</c:formatCode>
                <c:ptCount val="1"/>
                <c:pt idx="0">
                  <c:v>5329</c:v>
                </c:pt>
              </c:numCache>
            </c:numRef>
          </c:yVal>
          <c:smooth val="0"/>
          <c:extLst>
            <c:ext xmlns:c16="http://schemas.microsoft.com/office/drawing/2014/chart" uri="{C3380CC4-5D6E-409C-BE32-E72D297353CC}">
              <c16:uniqueId val="{00000041-D850-5246-86C2-272D0437813F}"/>
            </c:ext>
          </c:extLst>
        </c:ser>
        <c:ser>
          <c:idx val="61"/>
          <c:order val="60"/>
          <c:tx>
            <c:strRef>
              <c:f>Clustering!$F$32</c:f>
              <c:strCache>
                <c:ptCount val="1"/>
                <c:pt idx="0">
                  <c:v>CNN3</c:v>
                </c:pt>
              </c:strCache>
            </c:strRef>
          </c:tx>
          <c:spPr>
            <a:ln>
              <a:solidFill>
                <a:srgbClr val="000000"/>
              </a:solidFill>
            </a:ln>
          </c:spPr>
          <c:marker>
            <c:symbol val="diamond"/>
            <c:size val="9"/>
            <c:spPr>
              <a:solidFill>
                <a:srgbClr val="B5E5E8"/>
              </a:solidFill>
              <a:ln>
                <a:solidFill>
                  <a:srgbClr val="000000"/>
                </a:solidFill>
              </a:ln>
            </c:spPr>
          </c:marker>
          <c:xVal>
            <c:numRef>
              <c:f>Clustering!$I$32</c:f>
              <c:numCache>
                <c:formatCode>General</c:formatCode>
                <c:ptCount val="1"/>
                <c:pt idx="0">
                  <c:v>188.630859375</c:v>
                </c:pt>
              </c:numCache>
            </c:numRef>
          </c:xVal>
          <c:yVal>
            <c:numRef>
              <c:f>Clustering!$H$32</c:f>
              <c:numCache>
                <c:formatCode>General</c:formatCode>
                <c:ptCount val="1"/>
                <c:pt idx="0">
                  <c:v>9731</c:v>
                </c:pt>
              </c:numCache>
            </c:numRef>
          </c:yVal>
          <c:smooth val="0"/>
          <c:extLst>
            <c:ext xmlns:c16="http://schemas.microsoft.com/office/drawing/2014/chart" uri="{C3380CC4-5D6E-409C-BE32-E72D297353CC}">
              <c16:uniqueId val="{00000042-D850-5246-86C2-272D0437813F}"/>
            </c:ext>
          </c:extLst>
        </c:ser>
        <c:ser>
          <c:idx val="59"/>
          <c:order val="61"/>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Clustering!$I$7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43-D850-5246-86C2-272D0437813F}"/>
            </c:ext>
          </c:extLst>
        </c:ser>
        <c:ser>
          <c:idx val="63"/>
          <c:order val="62"/>
          <c:tx>
            <c:strRef>
              <c:f>Clustering!$F$9</c:f>
              <c:strCache>
                <c:ptCount val="1"/>
                <c:pt idx="0">
                  <c:v>LSTM2</c:v>
                </c:pt>
              </c:strCache>
            </c:strRef>
          </c:tx>
          <c:spPr>
            <a:ln>
              <a:solidFill>
                <a:srgbClr val="000000"/>
              </a:solidFill>
            </a:ln>
          </c:spPr>
          <c:marker>
            <c:symbol val="square"/>
            <c:size val="10"/>
            <c:spPr>
              <a:solidFill>
                <a:schemeClr val="accent1"/>
              </a:solidFill>
              <a:ln>
                <a:solidFill>
                  <a:srgbClr val="000000"/>
                </a:solidFill>
              </a:ln>
            </c:spPr>
          </c:marker>
          <c:xVal>
            <c:numRef>
              <c:f>Clustering!$I$9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4-D850-5246-86C2-272D0437813F}"/>
            </c:ext>
          </c:extLst>
        </c:ser>
        <c:ser>
          <c:idx val="64"/>
          <c:order val="63"/>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5-D850-5246-86C2-272D0437813F}"/>
            </c:ext>
          </c:extLst>
        </c:ser>
        <c:ser>
          <c:idx val="65"/>
          <c:order val="64"/>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6-D850-5246-86C2-272D0437813F}"/>
            </c:ext>
          </c:extLst>
        </c:ser>
        <c:ser>
          <c:idx val="67"/>
          <c:order val="65"/>
          <c:tx>
            <c:strRef>
              <c:f>Clustering!$F$13</c:f>
              <c:strCache>
                <c:ptCount val="1"/>
                <c:pt idx="0">
                  <c:v>Transd.3</c:v>
                </c:pt>
              </c:strCache>
            </c:strRef>
          </c:tx>
          <c:spPr>
            <a:ln>
              <a:solidFill>
                <a:srgbClr val="000000"/>
              </a:solidFill>
            </a:ln>
          </c:spPr>
          <c:marker>
            <c:symbol val="triangle"/>
            <c:size val="10"/>
            <c:spPr>
              <a:solidFill>
                <a:schemeClr val="accent4"/>
              </a:solidFill>
              <a:ln>
                <a:solidFill>
                  <a:srgbClr val="000000"/>
                </a:solidFill>
              </a:ln>
            </c:spPr>
          </c:marker>
          <c:xVal>
            <c:strRef>
              <c:f>Clustering!$I$13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7-D850-5246-86C2-272D0437813F}"/>
            </c:ext>
          </c:extLst>
        </c:ser>
        <c:ser>
          <c:idx val="62"/>
          <c:order val="66"/>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Clustering!$I$12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8-D850-5246-86C2-272D0437813F}"/>
            </c:ext>
          </c:extLst>
        </c:ser>
        <c:dLbls>
          <c:showLegendKey val="0"/>
          <c:showVal val="0"/>
          <c:showCatName val="0"/>
          <c:showSerName val="0"/>
          <c:showPercent val="0"/>
          <c:showBubbleSize val="0"/>
        </c:dLbls>
        <c:axId val="-2003947240"/>
        <c:axId val="-2003939688"/>
      </c:scatterChart>
      <c:valAx>
        <c:axId val="-2003947240"/>
        <c:scaling>
          <c:logBase val="10"/>
          <c:orientation val="minMax"/>
          <c:max val="1000"/>
        </c:scaling>
        <c:delete val="0"/>
        <c:axPos val="b"/>
        <c:title>
          <c:tx>
            <c:rich>
              <a:bodyPr/>
              <a:lstStyle/>
              <a:p>
                <a:pPr>
                  <a:defRPr sz="1800"/>
                </a:pPr>
                <a:r>
                  <a:rPr lang="en-US" sz="1800" dirty="0">
                    <a:latin typeface="Gill Sans MT" panose="020B0502020104020203" pitchFamily="34" charset="77"/>
                  </a:rPr>
                  <a:t>MAC (Millions)</a:t>
                </a:r>
              </a:p>
            </c:rich>
          </c:tx>
          <c:layout>
            <c:manualLayout>
              <c:xMode val="edge"/>
              <c:yMode val="edge"/>
              <c:x val="0.60974767681741004"/>
              <c:y val="0.8987199475065617"/>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39688"/>
        <c:crosses val="autoZero"/>
        <c:crossBetween val="midCat"/>
      </c:valAx>
      <c:valAx>
        <c:axId val="-2003939688"/>
        <c:scaling>
          <c:logBase val="10"/>
          <c:orientation val="minMax"/>
        </c:scaling>
        <c:delete val="0"/>
        <c:axPos val="l"/>
        <c:majorGridlines/>
        <c:title>
          <c:tx>
            <c:rich>
              <a:bodyPr rot="-5400000" vert="horz"/>
              <a:lstStyle/>
              <a:p>
                <a:pPr>
                  <a:defRPr sz="2000"/>
                </a:pPr>
                <a:r>
                  <a:rPr lang="en-US" sz="2000" dirty="0">
                    <a:latin typeface="Gill Sans MT" panose="020B0502020104020203" pitchFamily="34" charset="77"/>
                  </a:rPr>
                  <a:t>FLOP/Byte</a:t>
                </a:r>
              </a:p>
            </c:rich>
          </c:tx>
          <c:layout>
            <c:manualLayout>
              <c:xMode val="edge"/>
              <c:yMode val="edge"/>
              <c:x val="0.3031805097345821"/>
              <c:y val="0.415927034120734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47240"/>
        <c:crossesAt val="1E-3"/>
        <c:crossBetween val="midCat"/>
      </c:valAx>
      <c:spPr>
        <a:ln>
          <a:solidFill>
            <a:schemeClr val="tx1"/>
          </a:solidFill>
        </a:ln>
      </c:spPr>
    </c:plotArea>
    <c:legend>
      <c:legendPos val="t"/>
      <c:legendEntry>
        <c:idx val="1"/>
        <c:delete val="1"/>
      </c:legendEntry>
      <c:legendEntry>
        <c:idx val="2"/>
        <c:delete val="1"/>
      </c:legendEntry>
      <c:legendEntry>
        <c:idx val="3"/>
        <c:delete val="1"/>
      </c:legendEntry>
      <c:legendEntry>
        <c:idx val="4"/>
        <c:delete val="1"/>
      </c:legendEntry>
      <c:legendEntry>
        <c:idx val="5"/>
        <c:delete val="1"/>
      </c:legendEntry>
      <c:legendEntry>
        <c:idx val="6"/>
        <c:txPr>
          <a:bodyPr/>
          <a:lstStyle/>
          <a:p>
            <a:pPr>
              <a:defRPr sz="1800">
                <a:latin typeface="+mn-lt"/>
              </a:defRPr>
            </a:pPr>
            <a:endParaRPr lang="en-US"/>
          </a:p>
        </c:txPr>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39"/>
        <c:delete val="1"/>
      </c:legendEntry>
      <c:legendEntry>
        <c:idx val="40"/>
        <c:delete val="1"/>
      </c:legendEntry>
      <c:legendEntry>
        <c:idx val="41"/>
        <c:delete val="1"/>
      </c:legendEntry>
      <c:legendEntry>
        <c:idx val="42"/>
        <c:delete val="1"/>
      </c:legendEntry>
      <c:legendEntry>
        <c:idx val="43"/>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5"/>
        <c:delete val="1"/>
      </c:legendEntry>
      <c:legendEntry>
        <c:idx val="56"/>
        <c:delete val="1"/>
      </c:legendEntry>
      <c:legendEntry>
        <c:idx val="57"/>
        <c:delete val="1"/>
      </c:legendEntry>
      <c:legendEntry>
        <c:idx val="58"/>
        <c:delete val="1"/>
      </c:legendEntry>
      <c:legendEntry>
        <c:idx val="59"/>
        <c:delete val="1"/>
      </c:legendEntry>
      <c:legendEntry>
        <c:idx val="60"/>
        <c:delete val="1"/>
      </c:legendEntry>
      <c:legendEntry>
        <c:idx val="62"/>
        <c:delete val="1"/>
      </c:legendEntry>
      <c:legendEntry>
        <c:idx val="64"/>
        <c:delete val="1"/>
      </c:legendEntry>
      <c:legendEntry>
        <c:idx val="65"/>
        <c:delete val="1"/>
      </c:legendEntry>
      <c:layout>
        <c:manualLayout>
          <c:xMode val="edge"/>
          <c:yMode val="edge"/>
          <c:x val="0"/>
          <c:y val="1.8925955266426948E-2"/>
          <c:w val="0.73669184535534205"/>
          <c:h val="0.170952816316532"/>
        </c:manualLayout>
      </c:layout>
      <c:overlay val="0"/>
      <c:txPr>
        <a:bodyPr/>
        <a:lstStyle/>
        <a:p>
          <a:pPr>
            <a:defRPr sz="1800"/>
          </a:pPr>
          <a:endParaRPr lang="en-US"/>
        </a:p>
      </c:txPr>
    </c:legend>
    <c:plotVisOnly val="1"/>
    <c:dispBlanksAs val="gap"/>
    <c:showDLblsOverMax val="0"/>
  </c:chart>
  <c:spPr>
    <a:ln>
      <a:no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2375865926595"/>
          <c:y val="0.12945946535953601"/>
          <c:w val="0.86863689170001301"/>
          <c:h val="0.478239404335495"/>
        </c:manualLayout>
      </c:layout>
      <c:barChart>
        <c:barDir val="col"/>
        <c:grouping val="stacked"/>
        <c:varyColors val="0"/>
        <c:ser>
          <c:idx val="0"/>
          <c:order val="0"/>
          <c:tx>
            <c:strRef>
              <c:f>'Noronha-Proposal-Result'!$T$116</c:f>
              <c:strCache>
                <c:ptCount val="1"/>
                <c:pt idx="0">
                  <c:v>Total Static</c:v>
                </c:pt>
              </c:strCache>
            </c:strRef>
          </c:tx>
          <c:spPr>
            <a:solidFill>
              <a:schemeClr val="tx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'Noronha-Proposal-Result'!$T$117:$T$146</c:f>
              <c:numCache>
                <c:formatCode>General</c:formatCode>
                <c:ptCount val="30"/>
                <c:pt idx="0">
                  <c:v>0.18336898082999201</c:v>
                </c:pt>
                <c:pt idx="1">
                  <c:v>2.8807456200452601E-2</c:v>
                </c:pt>
                <c:pt idx="2">
                  <c:v>1.6648405087365599E-3</c:v>
                </c:pt>
                <c:pt idx="3">
                  <c:v>0.182605477659394</c:v>
                </c:pt>
                <c:pt idx="4">
                  <c:v>5.0529269869651901E-2</c:v>
                </c:pt>
                <c:pt idx="5">
                  <c:v>2.9201875643069201E-3</c:v>
                </c:pt>
                <c:pt idx="6">
                  <c:v>0.18196233170166501</c:v>
                </c:pt>
                <c:pt idx="7">
                  <c:v>4.9264944264114E-2</c:v>
                </c:pt>
                <c:pt idx="8">
                  <c:v>2.8471196589116799E-3</c:v>
                </c:pt>
                <c:pt idx="9">
                  <c:v>0.181601258270706</c:v>
                </c:pt>
                <c:pt idx="10">
                  <c:v>0.17418796532873601</c:v>
                </c:pt>
                <c:pt idx="11">
                  <c:v>4.5879366886306699E-2</c:v>
                </c:pt>
                <c:pt idx="12">
                  <c:v>0.22843217304160399</c:v>
                </c:pt>
                <c:pt idx="13">
                  <c:v>0.21229569166946</c:v>
                </c:pt>
                <c:pt idx="14">
                  <c:v>3.3444521070352798E-2</c:v>
                </c:pt>
                <c:pt idx="15">
                  <c:v>0.104250085428801</c:v>
                </c:pt>
                <c:pt idx="16">
                  <c:v>7.1166821286420004E-2</c:v>
                </c:pt>
                <c:pt idx="17">
                  <c:v>1.3518392297138899E-2</c:v>
                </c:pt>
                <c:pt idx="18">
                  <c:v>0.23801422149787699</c:v>
                </c:pt>
                <c:pt idx="19">
                  <c:v>0.21306709112519201</c:v>
                </c:pt>
                <c:pt idx="20">
                  <c:v>3.72371671329675E-2</c:v>
                </c:pt>
                <c:pt idx="21">
                  <c:v>0.18269874330908201</c:v>
                </c:pt>
                <c:pt idx="22">
                  <c:v>8.3928929598445196E-2</c:v>
                </c:pt>
                <c:pt idx="23">
                  <c:v>1.8428916065629301E-2</c:v>
                </c:pt>
                <c:pt idx="24">
                  <c:v>0.13761116944635801</c:v>
                </c:pt>
                <c:pt idx="25">
                  <c:v>5.9898695965186703E-2</c:v>
                </c:pt>
                <c:pt idx="26">
                  <c:v>3.06159912286584E-2</c:v>
                </c:pt>
                <c:pt idx="27">
                  <c:v>0.16493306137688599</c:v>
                </c:pt>
                <c:pt idx="28">
                  <c:v>8.6827059138931101E-2</c:v>
                </c:pt>
                <c:pt idx="29">
                  <c:v>2.41168260877586E-2</c:v>
                </c:pt>
              </c:numCache>
            </c:numRef>
          </c:val>
          <c:extLst>
            <c:ext xmlns:c16="http://schemas.microsoft.com/office/drawing/2014/chart" uri="{C3380CC4-5D6E-409C-BE32-E72D297353CC}">
              <c16:uniqueId val="{00000000-17DC-2444-9296-EB85C77333E5}"/>
            </c:ext>
          </c:extLst>
        </c:ser>
        <c:ser>
          <c:idx val="1"/>
          <c:order val="1"/>
          <c:tx>
            <c:strRef>
              <c:f>'Noronha-Proposal-Result'!$U$116</c:f>
              <c:strCache>
                <c:ptCount val="1"/>
                <c:pt idx="0">
                  <c:v>PE</c:v>
                </c:pt>
              </c:strCache>
            </c:strRef>
          </c:tx>
          <c:spPr>
            <a:solidFill>
              <a:schemeClr val="accent2"/>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'Noronha-Proposal-Result'!$U$117:$U$146</c:f>
              <c:numCache>
                <c:formatCode>General</c:formatCode>
                <c:ptCount val="30"/>
                <c:pt idx="0">
                  <c:v>9.0239276490578692E-3</c:v>
                </c:pt>
                <c:pt idx="1">
                  <c:v>9.0239276490578692E-3</c:v>
                </c:pt>
                <c:pt idx="2">
                  <c:v>9.0239276490578692E-3</c:v>
                </c:pt>
                <c:pt idx="3">
                  <c:v>8.9025020670481202E-3</c:v>
                </c:pt>
                <c:pt idx="4">
                  <c:v>8.9025020670481202E-3</c:v>
                </c:pt>
                <c:pt idx="5">
                  <c:v>8.9025020670481202E-3</c:v>
                </c:pt>
                <c:pt idx="6">
                  <c:v>8.9121432902873107E-3</c:v>
                </c:pt>
                <c:pt idx="7">
                  <c:v>8.9121432902873107E-3</c:v>
                </c:pt>
                <c:pt idx="8">
                  <c:v>8.9121432902873107E-3</c:v>
                </c:pt>
                <c:pt idx="9">
                  <c:v>0.30264670529030102</c:v>
                </c:pt>
                <c:pt idx="10">
                  <c:v>0.30264670529030102</c:v>
                </c:pt>
                <c:pt idx="11">
                  <c:v>0.30264670529030102</c:v>
                </c:pt>
                <c:pt idx="12">
                  <c:v>0.211107476403575</c:v>
                </c:pt>
                <c:pt idx="13">
                  <c:v>0.211107476403575</c:v>
                </c:pt>
                <c:pt idx="14">
                  <c:v>0.211107476403575</c:v>
                </c:pt>
                <c:pt idx="15">
                  <c:v>7.8692141780799404E-2</c:v>
                </c:pt>
                <c:pt idx="16">
                  <c:v>7.8692141780799404E-2</c:v>
                </c:pt>
                <c:pt idx="17">
                  <c:v>7.8692141780799404E-2</c:v>
                </c:pt>
                <c:pt idx="18">
                  <c:v>0.19984411775074201</c:v>
                </c:pt>
                <c:pt idx="19">
                  <c:v>0.19984411775074201</c:v>
                </c:pt>
                <c:pt idx="20">
                  <c:v>0.19984411775074201</c:v>
                </c:pt>
                <c:pt idx="21">
                  <c:v>0.12035191944</c:v>
                </c:pt>
                <c:pt idx="22">
                  <c:v>0.12035191944</c:v>
                </c:pt>
                <c:pt idx="23">
                  <c:v>0.12035191944</c:v>
                </c:pt>
                <c:pt idx="24">
                  <c:v>0.24015212256121099</c:v>
                </c:pt>
                <c:pt idx="25">
                  <c:v>0.24015212256121099</c:v>
                </c:pt>
                <c:pt idx="26">
                  <c:v>0.24015212256121099</c:v>
                </c:pt>
                <c:pt idx="27">
                  <c:v>0.198221753537866</c:v>
                </c:pt>
                <c:pt idx="28">
                  <c:v>0.198221753537866</c:v>
                </c:pt>
                <c:pt idx="29">
                  <c:v>0.198221753537866</c:v>
                </c:pt>
              </c:numCache>
            </c:numRef>
          </c:val>
          <c:extLst>
            <c:ext xmlns:c16="http://schemas.microsoft.com/office/drawing/2014/chart" uri="{C3380CC4-5D6E-409C-BE32-E72D297353CC}">
              <c16:uniqueId val="{00000001-17DC-2444-9296-EB85C77333E5}"/>
            </c:ext>
          </c:extLst>
        </c:ser>
        <c:ser>
          <c:idx val="2"/>
          <c:order val="2"/>
          <c:tx>
            <c:strRef>
              <c:f>'Noronha-Proposal-Result'!$V$116</c:f>
              <c:strCache>
                <c:ptCount val="1"/>
                <c:pt idx="0">
                  <c:v>Param Buffer+NoC</c:v>
                </c:pt>
              </c:strCache>
            </c:strRef>
          </c:tx>
          <c:spPr>
            <a:solidFill>
              <a:schemeClr val="bg2">
                <a:lumMod val="65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'Noronha-Proposal-Result'!$V$117:$V$146</c:f>
              <c:numCache>
                <c:formatCode>General</c:formatCode>
                <c:ptCount val="30"/>
                <c:pt idx="0">
                  <c:v>1.17319578794446E-2</c:v>
                </c:pt>
                <c:pt idx="1">
                  <c:v>1.17319578794446E-2</c:v>
                </c:pt>
                <c:pt idx="2">
                  <c:v>0</c:v>
                </c:pt>
                <c:pt idx="3">
                  <c:v>1.26463384742045E-2</c:v>
                </c:pt>
                <c:pt idx="4">
                  <c:v>1.26463384742045E-2</c:v>
                </c:pt>
                <c:pt idx="5">
                  <c:v>0</c:v>
                </c:pt>
                <c:pt idx="6">
                  <c:v>1.22304942107313E-2</c:v>
                </c:pt>
                <c:pt idx="7">
                  <c:v>1.22304942107313E-2</c:v>
                </c:pt>
                <c:pt idx="8">
                  <c:v>0</c:v>
                </c:pt>
                <c:pt idx="9">
                  <c:v>0.35616827105794402</c:v>
                </c:pt>
                <c:pt idx="10">
                  <c:v>0.35616827105794402</c:v>
                </c:pt>
                <c:pt idx="11">
                  <c:v>6.6223757251329196E-3</c:v>
                </c:pt>
                <c:pt idx="12">
                  <c:v>0.364500915103388</c:v>
                </c:pt>
                <c:pt idx="13">
                  <c:v>0.364500915103388</c:v>
                </c:pt>
                <c:pt idx="14">
                  <c:v>8.6009506674301801E-3</c:v>
                </c:pt>
                <c:pt idx="15">
                  <c:v>0.62156848757749905</c:v>
                </c:pt>
                <c:pt idx="16">
                  <c:v>0.62156848757749905</c:v>
                </c:pt>
                <c:pt idx="17">
                  <c:v>1.14344534757841E-2</c:v>
                </c:pt>
                <c:pt idx="18">
                  <c:v>0.35461763122291701</c:v>
                </c:pt>
                <c:pt idx="19">
                  <c:v>0.35461763122291701</c:v>
                </c:pt>
                <c:pt idx="20">
                  <c:v>8.1578121744225098E-3</c:v>
                </c:pt>
                <c:pt idx="21">
                  <c:v>0.14232606012886101</c:v>
                </c:pt>
                <c:pt idx="22">
                  <c:v>0.14232606012886101</c:v>
                </c:pt>
                <c:pt idx="23">
                  <c:v>2.5231355232569201E-3</c:v>
                </c:pt>
                <c:pt idx="24">
                  <c:v>0.157034360792177</c:v>
                </c:pt>
                <c:pt idx="25">
                  <c:v>0.157034360792177</c:v>
                </c:pt>
                <c:pt idx="26">
                  <c:v>2.5904245573330799E-3</c:v>
                </c:pt>
                <c:pt idx="27">
                  <c:v>0.191725325515018</c:v>
                </c:pt>
                <c:pt idx="28">
                  <c:v>0.191725325515018</c:v>
                </c:pt>
                <c:pt idx="29">
                  <c:v>3.8424508294236498E-3</c:v>
                </c:pt>
              </c:numCache>
            </c:numRef>
          </c:val>
          <c:extLst>
            <c:ext xmlns:c16="http://schemas.microsoft.com/office/drawing/2014/chart" uri="{C3380CC4-5D6E-409C-BE32-E72D297353CC}">
              <c16:uniqueId val="{00000002-17DC-2444-9296-EB85C77333E5}"/>
            </c:ext>
          </c:extLst>
        </c:ser>
        <c:ser>
          <c:idx val="3"/>
          <c:order val="3"/>
          <c:tx>
            <c:strRef>
              <c:f>'Noronha-Proposal-Result'!$W$116</c:f>
              <c:strCache>
                <c:ptCount val="1"/>
                <c:pt idx="0">
                  <c:v>Act Buffer+NoC </c:v>
                </c:pt>
              </c:strCache>
            </c:strRef>
          </c:tx>
          <c:spPr>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'Noronha-Proposal-Result'!$W$117:$W$146</c:f>
              <c:numCache>
                <c:formatCode>General</c:formatCode>
                <c:ptCount val="30"/>
                <c:pt idx="0">
                  <c:v>2.9555537094047102E-4</c:v>
                </c:pt>
                <c:pt idx="1">
                  <c:v>2.9555537094047102E-4</c:v>
                </c:pt>
                <c:pt idx="2">
                  <c:v>9.2361053418897092E-6</c:v>
                </c:pt>
                <c:pt idx="3">
                  <c:v>5.0107283867161596E-4</c:v>
                </c:pt>
                <c:pt idx="4">
                  <c:v>5.0107283867161596E-4</c:v>
                </c:pt>
                <c:pt idx="5">
                  <c:v>1.5658526208487999E-5</c:v>
                </c:pt>
                <c:pt idx="6">
                  <c:v>4.7681475228888098E-4</c:v>
                </c:pt>
                <c:pt idx="7">
                  <c:v>4.7681475228888098E-4</c:v>
                </c:pt>
                <c:pt idx="8">
                  <c:v>1.49004610090275E-5</c:v>
                </c:pt>
                <c:pt idx="9">
                  <c:v>1.1177727163700701E-2</c:v>
                </c:pt>
                <c:pt idx="10">
                  <c:v>1.1177727163700701E-2</c:v>
                </c:pt>
                <c:pt idx="11">
                  <c:v>2.0783184535549999E-4</c:v>
                </c:pt>
                <c:pt idx="12">
                  <c:v>1.3213716411052699E-2</c:v>
                </c:pt>
                <c:pt idx="13">
                  <c:v>1.3213716411052699E-2</c:v>
                </c:pt>
                <c:pt idx="14">
                  <c:v>3.1179763417779101E-4</c:v>
                </c:pt>
                <c:pt idx="15">
                  <c:v>2.4600990708866101E-2</c:v>
                </c:pt>
                <c:pt idx="16">
                  <c:v>2.4600990708866101E-2</c:v>
                </c:pt>
                <c:pt idx="17">
                  <c:v>4.6662127278753298E-4</c:v>
                </c:pt>
                <c:pt idx="18">
                  <c:v>1.3074099229801499E-2</c:v>
                </c:pt>
                <c:pt idx="19">
                  <c:v>1.3074099229801499E-2</c:v>
                </c:pt>
                <c:pt idx="20">
                  <c:v>3.0237853406216598E-4</c:v>
                </c:pt>
                <c:pt idx="21">
                  <c:v>4.4215647416857599E-3</c:v>
                </c:pt>
                <c:pt idx="22">
                  <c:v>4.4215647416857599E-3</c:v>
                </c:pt>
                <c:pt idx="23">
                  <c:v>8.4816955952810505E-5</c:v>
                </c:pt>
                <c:pt idx="24">
                  <c:v>5.4670362156908703E-3</c:v>
                </c:pt>
                <c:pt idx="25">
                  <c:v>5.4670362156908703E-3</c:v>
                </c:pt>
                <c:pt idx="26">
                  <c:v>9.32644896359156E-5</c:v>
                </c:pt>
                <c:pt idx="27">
                  <c:v>6.4590966926953404E-3</c:v>
                </c:pt>
                <c:pt idx="28">
                  <c:v>6.4590966926953404E-3</c:v>
                </c:pt>
                <c:pt idx="29">
                  <c:v>1.3406096723522499E-4</c:v>
                </c:pt>
              </c:numCache>
            </c:numRef>
          </c:val>
          <c:extLst>
            <c:ext xmlns:c16="http://schemas.microsoft.com/office/drawing/2014/chart" uri="{C3380CC4-5D6E-409C-BE32-E72D297353CC}">
              <c16:uniqueId val="{00000003-17DC-2444-9296-EB85C77333E5}"/>
            </c:ext>
          </c:extLst>
        </c:ser>
        <c:ser>
          <c:idx val="4"/>
          <c:order val="4"/>
          <c:tx>
            <c:strRef>
              <c:f>'Noronha-Proposal-Result'!$X$116</c:f>
              <c:strCache>
                <c:ptCount val="1"/>
                <c:pt idx="0">
                  <c:v>Off-chip Interconnect </c:v>
                </c:pt>
              </c:strCache>
            </c:strRef>
          </c:tx>
          <c:spPr>
            <a:solidFill>
              <a:srgbClr val="2661B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'Noronha-Proposal-Result'!$X$117:$X$146</c:f>
              <c:numCache>
                <c:formatCode>General</c:formatCode>
                <c:ptCount val="30"/>
                <c:pt idx="0">
                  <c:v>0.31791391739083502</c:v>
                </c:pt>
                <c:pt idx="1">
                  <c:v>0.31791391739083502</c:v>
                </c:pt>
                <c:pt idx="2">
                  <c:v>0</c:v>
                </c:pt>
                <c:pt idx="3">
                  <c:v>0.31782002356071198</c:v>
                </c:pt>
                <c:pt idx="4">
                  <c:v>0.31782002356071198</c:v>
                </c:pt>
                <c:pt idx="5">
                  <c:v>0</c:v>
                </c:pt>
                <c:pt idx="6">
                  <c:v>0.31824903738062998</c:v>
                </c:pt>
                <c:pt idx="7">
                  <c:v>0.31824903738062998</c:v>
                </c:pt>
                <c:pt idx="8">
                  <c:v>0</c:v>
                </c:pt>
                <c:pt idx="9">
                  <c:v>5.9303112174764402E-2</c:v>
                </c:pt>
                <c:pt idx="10">
                  <c:v>5.9303112174764402E-2</c:v>
                </c:pt>
                <c:pt idx="11">
                  <c:v>2.8786138858653401E-2</c:v>
                </c:pt>
                <c:pt idx="12">
                  <c:v>7.3025262353798304E-2</c:v>
                </c:pt>
                <c:pt idx="13">
                  <c:v>7.3025262353798304E-2</c:v>
                </c:pt>
                <c:pt idx="14">
                  <c:v>1.08559513443764E-2</c:v>
                </c:pt>
                <c:pt idx="15">
                  <c:v>6.8287030770842597E-2</c:v>
                </c:pt>
                <c:pt idx="16">
                  <c:v>6.8287030770842597E-2</c:v>
                </c:pt>
                <c:pt idx="17">
                  <c:v>6.8711290198049096E-3</c:v>
                </c:pt>
                <c:pt idx="18">
                  <c:v>7.7702269849615493E-2</c:v>
                </c:pt>
                <c:pt idx="19">
                  <c:v>7.7702269849615493E-2</c:v>
                </c:pt>
                <c:pt idx="20">
                  <c:v>8.00304014363434E-3</c:v>
                </c:pt>
                <c:pt idx="21">
                  <c:v>0.21986082412801999</c:v>
                </c:pt>
                <c:pt idx="22">
                  <c:v>0.21986082412801999</c:v>
                </c:pt>
                <c:pt idx="23">
                  <c:v>1.09143543164239E-2</c:v>
                </c:pt>
                <c:pt idx="24">
                  <c:v>0.183710413979845</c:v>
                </c:pt>
                <c:pt idx="25">
                  <c:v>0.183710413979845</c:v>
                </c:pt>
                <c:pt idx="26">
                  <c:v>1.8102743050721699E-2</c:v>
                </c:pt>
                <c:pt idx="27">
                  <c:v>0.192662946552287</c:v>
                </c:pt>
                <c:pt idx="28">
                  <c:v>0.192662946552287</c:v>
                </c:pt>
                <c:pt idx="29">
                  <c:v>1.25364080315724E-2</c:v>
                </c:pt>
              </c:numCache>
            </c:numRef>
          </c:val>
          <c:extLst>
            <c:ext xmlns:c16="http://schemas.microsoft.com/office/drawing/2014/chart" uri="{C3380CC4-5D6E-409C-BE32-E72D297353CC}">
              <c16:uniqueId val="{00000004-17DC-2444-9296-EB85C77333E5}"/>
            </c:ext>
          </c:extLst>
        </c:ser>
        <c:ser>
          <c:idx val="5"/>
          <c:order val="5"/>
          <c:tx>
            <c:strRef>
              <c:f>'Noronha-Proposal-Result'!$Y$116</c:f>
              <c:strCache>
                <c:ptCount val="1"/>
                <c:pt idx="0">
                  <c:v>DRAM </c:v>
                </c:pt>
              </c:strCache>
            </c:strRef>
          </c:tx>
          <c:spPr>
            <a:solidFill>
              <a:schemeClr val="accent3">
                <a:lumMod val="60000"/>
                <a:lumOff val="40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'Noronha-Proposal-Result'!$Y$117:$Y$146</c:f>
              <c:numCache>
                <c:formatCode>General</c:formatCode>
                <c:ptCount val="30"/>
                <c:pt idx="0">
                  <c:v>0.47766566087973</c:v>
                </c:pt>
                <c:pt idx="1">
                  <c:v>0.47766566087973</c:v>
                </c:pt>
                <c:pt idx="2">
                  <c:v>0.166110021836711</c:v>
                </c:pt>
                <c:pt idx="3">
                  <c:v>0.47752458539997</c:v>
                </c:pt>
                <c:pt idx="4">
                  <c:v>0.47752458539997</c:v>
                </c:pt>
                <c:pt idx="5">
                  <c:v>0.16606096231047199</c:v>
                </c:pt>
                <c:pt idx="6">
                  <c:v>0.47816917866439701</c:v>
                </c:pt>
                <c:pt idx="7">
                  <c:v>0.47816917866439701</c:v>
                </c:pt>
                <c:pt idx="8">
                  <c:v>0.16628512203137899</c:v>
                </c:pt>
                <c:pt idx="9">
                  <c:v>8.9102926042583602E-2</c:v>
                </c:pt>
                <c:pt idx="10">
                  <c:v>8.9102926042583602E-2</c:v>
                </c:pt>
                <c:pt idx="11">
                  <c:v>3.0985876111314401E-2</c:v>
                </c:pt>
                <c:pt idx="12">
                  <c:v>0.10972045668658199</c:v>
                </c:pt>
                <c:pt idx="13">
                  <c:v>0.10972045668658199</c:v>
                </c:pt>
                <c:pt idx="14">
                  <c:v>3.8155699579859599E-2</c:v>
                </c:pt>
                <c:pt idx="15">
                  <c:v>0.10260126373319101</c:v>
                </c:pt>
                <c:pt idx="16">
                  <c:v>0.10260126373319101</c:v>
                </c:pt>
                <c:pt idx="17">
                  <c:v>3.5679973577765298E-2</c:v>
                </c:pt>
                <c:pt idx="18">
                  <c:v>0.116747660449047</c:v>
                </c:pt>
                <c:pt idx="19">
                  <c:v>0.116747660449047</c:v>
                </c:pt>
                <c:pt idx="20">
                  <c:v>4.0599435996424099E-2</c:v>
                </c:pt>
                <c:pt idx="21">
                  <c:v>0.33034088825234997</c:v>
                </c:pt>
                <c:pt idx="22">
                  <c:v>0.33034088825234997</c:v>
                </c:pt>
                <c:pt idx="23">
                  <c:v>0.11487728060688999</c:v>
                </c:pt>
                <c:pt idx="24">
                  <c:v>0.276024897004718</c:v>
                </c:pt>
                <c:pt idx="25">
                  <c:v>0.276024897004718</c:v>
                </c:pt>
                <c:pt idx="26">
                  <c:v>9.5988691304469201E-2</c:v>
                </c:pt>
                <c:pt idx="27">
                  <c:v>0.289476077194812</c:v>
                </c:pt>
                <c:pt idx="28">
                  <c:v>0.289476077194812</c:v>
                </c:pt>
                <c:pt idx="29">
                  <c:v>0.101005795165806</c:v>
                </c:pt>
              </c:numCache>
            </c:numRef>
          </c:val>
          <c:extLst>
            <c:ext xmlns:c16="http://schemas.microsoft.com/office/drawing/2014/chart" uri="{C3380CC4-5D6E-409C-BE32-E72D297353CC}">
              <c16:uniqueId val="{00000005-17DC-2444-9296-EB85C77333E5}"/>
            </c:ext>
          </c:extLst>
        </c:ser>
        <c:dLbls>
          <c:showLegendKey val="0"/>
          <c:showVal val="0"/>
          <c:showCatName val="0"/>
          <c:showSerName val="0"/>
          <c:showPercent val="0"/>
          <c:showBubbleSize val="0"/>
        </c:dLbls>
        <c:gapWidth val="150"/>
        <c:overlap val="100"/>
        <c:axId val="1822949240"/>
        <c:axId val="1822952264"/>
      </c:barChart>
      <c:catAx>
        <c:axId val="1822949240"/>
        <c:scaling>
          <c:orientation val="minMax"/>
        </c:scaling>
        <c:delete val="0"/>
        <c:axPos val="b"/>
        <c:numFmt formatCode="General" sourceLinked="0"/>
        <c:majorTickMark val="out"/>
        <c:minorTickMark val="none"/>
        <c:tickLblPos val="nextTo"/>
        <c:txPr>
          <a:bodyPr/>
          <a:lstStyle/>
          <a:p>
            <a:pPr>
              <a:defRPr sz="1700" b="0">
                <a:latin typeface="Gill Sans MT" panose="020B0502020104020203" pitchFamily="34" charset="77"/>
              </a:defRPr>
            </a:pPr>
            <a:endParaRPr lang="en-US"/>
          </a:p>
        </c:txPr>
        <c:crossAx val="1822952264"/>
        <c:crosses val="autoZero"/>
        <c:auto val="1"/>
        <c:lblAlgn val="ctr"/>
        <c:lblOffset val="100"/>
        <c:noMultiLvlLbl val="0"/>
      </c:catAx>
      <c:valAx>
        <c:axId val="1822952264"/>
        <c:scaling>
          <c:orientation val="minMax"/>
          <c:max val="1"/>
        </c:scaling>
        <c:delete val="0"/>
        <c:axPos val="l"/>
        <c:majorGridlines/>
        <c:title>
          <c:tx>
            <c:rich>
              <a:bodyPr rot="-5400000" vert="horz"/>
              <a:lstStyle/>
              <a:p>
                <a:pPr>
                  <a:defRPr sz="2000">
                    <a:latin typeface="Gill Sans MT" panose="020B0502020104020203" pitchFamily="34" charset="77"/>
                  </a:defRPr>
                </a:pPr>
                <a:r>
                  <a:rPr lang="en-US" sz="2000">
                    <a:latin typeface="Gill Sans MT" panose="020B0502020104020203" pitchFamily="34" charset="77"/>
                  </a:rPr>
                  <a:t>Normalized Energy</a:t>
                </a:r>
              </a:p>
            </c:rich>
          </c:tx>
          <c:layout>
            <c:manualLayout>
              <c:xMode val="edge"/>
              <c:yMode val="edge"/>
              <c:x val="1.0928961748633901E-2"/>
              <c:y val="0.13647727215479999"/>
            </c:manualLayout>
          </c:layout>
          <c:overlay val="0"/>
        </c:title>
        <c:numFmt formatCode="General" sourceLinked="0"/>
        <c:majorTickMark val="out"/>
        <c:minorTickMark val="none"/>
        <c:tickLblPos val="nextTo"/>
        <c:txPr>
          <a:bodyPr/>
          <a:lstStyle/>
          <a:p>
            <a:pPr>
              <a:defRPr sz="2000">
                <a:latin typeface="Gill Sans MT" panose="020B0502020104020203" pitchFamily="34" charset="77"/>
              </a:defRPr>
            </a:pPr>
            <a:endParaRPr lang="en-US"/>
          </a:p>
        </c:txPr>
        <c:crossAx val="1822949240"/>
        <c:crosses val="autoZero"/>
        <c:crossBetween val="between"/>
        <c:majorUnit val="0.25"/>
      </c:valAx>
      <c:spPr>
        <a:ln>
          <a:solidFill>
            <a:schemeClr val="tx1"/>
          </a:solidFill>
        </a:ln>
      </c:spPr>
    </c:plotArea>
    <c:legend>
      <c:legendPos val="t"/>
      <c:layout>
        <c:manualLayout>
          <c:xMode val="edge"/>
          <c:yMode val="edge"/>
          <c:x val="0"/>
          <c:y val="0"/>
          <c:w val="1"/>
          <c:h val="0.107947399089509"/>
        </c:manualLayout>
      </c:layout>
      <c:overlay val="0"/>
      <c:txPr>
        <a:bodyPr/>
        <a:lstStyle/>
        <a:p>
          <a:pPr>
            <a:defRPr sz="20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148997956945996E-2"/>
          <c:y val="0.20808248162278836"/>
          <c:w val="0.88223132274709237"/>
          <c:h val="0.66291298035022728"/>
        </c:manualLayout>
      </c:layout>
      <c:barChart>
        <c:barDir val="col"/>
        <c:grouping val="clustered"/>
        <c:varyColors val="0"/>
        <c:ser>
          <c:idx val="0"/>
          <c:order val="0"/>
          <c:tx>
            <c:strRef>
              <c:f>'Utilization (2)'!$AR$97</c:f>
              <c:strCache>
                <c:ptCount val="1"/>
                <c:pt idx="0">
                  <c:v>Base</c:v>
                </c:pt>
              </c:strCache>
            </c:strRef>
          </c:tx>
          <c:spPr>
            <a:solidFill>
              <a:schemeClr val="tx1">
                <a:lumMod val="65000"/>
                <a:lumOff val="35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(2)'!$AR$98:$AR$107</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DB45-1C4E-993A-F14DA9316A2A}"/>
            </c:ext>
          </c:extLst>
        </c:ser>
        <c:ser>
          <c:idx val="2"/>
          <c:order val="1"/>
          <c:tx>
            <c:strRef>
              <c:f>'Utilization (2)'!$AT$97</c:f>
              <c:strCache>
                <c:ptCount val="1"/>
                <c:pt idx="0">
                  <c:v>Base+HB</c:v>
                </c:pt>
              </c:strCache>
            </c:strRef>
          </c:tx>
          <c:spPr>
            <a:solidFill>
              <a:schemeClr val="accent3">
                <a:lumMod val="40000"/>
                <a:lumOff val="60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(2)'!$AT$98:$AT$107</c:f>
              <c:numCache>
                <c:formatCode>General</c:formatCode>
                <c:ptCount val="10"/>
                <c:pt idx="0">
                  <c:v>6.3653305433858636</c:v>
                </c:pt>
                <c:pt idx="1">
                  <c:v>3.6138554570539538</c:v>
                </c:pt>
                <c:pt idx="2">
                  <c:v>3.6935458756666288</c:v>
                </c:pt>
                <c:pt idx="3">
                  <c:v>1.6198442345668389</c:v>
                </c:pt>
                <c:pt idx="4">
                  <c:v>1.7640153705117436</c:v>
                </c:pt>
                <c:pt idx="5">
                  <c:v>1.4648692121463933</c:v>
                </c:pt>
                <c:pt idx="6">
                  <c:v>1.6460024597759921</c:v>
                </c:pt>
                <c:pt idx="7">
                  <c:v>2.1768268007610452</c:v>
                </c:pt>
                <c:pt idx="8">
                  <c:v>2.2973984195972852</c:v>
                </c:pt>
                <c:pt idx="9">
                  <c:v>2.5183276782952482</c:v>
                </c:pt>
              </c:numCache>
            </c:numRef>
          </c:val>
          <c:extLst>
            <c:ext xmlns:c16="http://schemas.microsoft.com/office/drawing/2014/chart" uri="{C3380CC4-5D6E-409C-BE32-E72D297353CC}">
              <c16:uniqueId val="{00000001-DB45-1C4E-993A-F14DA9316A2A}"/>
            </c:ext>
          </c:extLst>
        </c:ser>
        <c:ser>
          <c:idx val="4"/>
          <c:order val="2"/>
          <c:tx>
            <c:strRef>
              <c:f>'Utilization (2)'!$AX$97</c:f>
              <c:strCache>
                <c:ptCount val="1"/>
                <c:pt idx="0">
                  <c:v>Mensa</c:v>
                </c:pt>
              </c:strCache>
            </c:strRef>
          </c:tx>
          <c:spPr>
            <a:solidFill>
              <a:srgbClr val="EA4335"/>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(2)'!$AX$98:$AX$107</c:f>
              <c:numCache>
                <c:formatCode>General</c:formatCode>
                <c:ptCount val="10"/>
                <c:pt idx="0">
                  <c:v>8.0451599385564503</c:v>
                </c:pt>
                <c:pt idx="1">
                  <c:v>4.567562508915513</c:v>
                </c:pt>
                <c:pt idx="2">
                  <c:v>4.6682834626726848</c:v>
                </c:pt>
                <c:pt idx="3">
                  <c:v>1.9823671287224456</c:v>
                </c:pt>
                <c:pt idx="4">
                  <c:v>2.1830123417667449</c:v>
                </c:pt>
                <c:pt idx="5">
                  <c:v>1.7926281653712199</c:v>
                </c:pt>
                <c:pt idx="6">
                  <c:v>2.0494360756990289</c:v>
                </c:pt>
                <c:pt idx="7">
                  <c:v>2.7569560320811219</c:v>
                </c:pt>
                <c:pt idx="8">
                  <c:v>2.6132375968995327</c:v>
                </c:pt>
                <c:pt idx="9">
                  <c:v>3.1173452494995408</c:v>
                </c:pt>
              </c:numCache>
            </c:numRef>
          </c:val>
          <c:extLst>
            <c:ext xmlns:c16="http://schemas.microsoft.com/office/drawing/2014/chart" uri="{C3380CC4-5D6E-409C-BE32-E72D297353CC}">
              <c16:uniqueId val="{00000002-DB45-1C4E-993A-F14DA9316A2A}"/>
            </c:ext>
          </c:extLst>
        </c:ser>
        <c:dLbls>
          <c:showLegendKey val="0"/>
          <c:showVal val="0"/>
          <c:showCatName val="0"/>
          <c:showSerName val="0"/>
          <c:showPercent val="0"/>
          <c:showBubbleSize val="0"/>
        </c:dLbls>
        <c:gapWidth val="150"/>
        <c:axId val="2138830856"/>
        <c:axId val="2138835688"/>
      </c:barChart>
      <c:catAx>
        <c:axId val="2138830856"/>
        <c:scaling>
          <c:orientation val="minMax"/>
        </c:scaling>
        <c:delete val="0"/>
        <c:axPos val="b"/>
        <c:numFmt formatCode="General" sourceLinked="0"/>
        <c:majorTickMark val="out"/>
        <c:minorTickMark val="none"/>
        <c:tickLblPos val="nextTo"/>
        <c:crossAx val="2138835688"/>
        <c:crosses val="autoZero"/>
        <c:auto val="1"/>
        <c:lblAlgn val="ctr"/>
        <c:lblOffset val="100"/>
        <c:noMultiLvlLbl val="0"/>
      </c:catAx>
      <c:valAx>
        <c:axId val="2138835688"/>
        <c:scaling>
          <c:orientation val="minMax"/>
          <c:max val="8"/>
          <c:min val="0"/>
        </c:scaling>
        <c:delete val="0"/>
        <c:axPos val="l"/>
        <c:majorGridlines/>
        <c:title>
          <c:tx>
            <c:rich>
              <a:bodyPr rot="-5400000" vert="horz"/>
              <a:lstStyle/>
              <a:p>
                <a:pPr>
                  <a:defRPr/>
                </a:pPr>
                <a:r>
                  <a:rPr lang="en-US" dirty="0"/>
                  <a:t>Normalized</a:t>
                </a:r>
                <a:r>
                  <a:rPr lang="en-US" baseline="0" dirty="0"/>
                  <a:t> </a:t>
                </a:r>
                <a:r>
                  <a:rPr lang="en-US" dirty="0"/>
                  <a:t> Throughput</a:t>
                </a:r>
              </a:p>
            </c:rich>
          </c:tx>
          <c:layout>
            <c:manualLayout>
              <c:xMode val="edge"/>
              <c:yMode val="edge"/>
              <c:x val="2.6809939432353512E-2"/>
              <c:y val="0.18160605580839495"/>
            </c:manualLayout>
          </c:layout>
          <c:overlay val="0"/>
        </c:title>
        <c:numFmt formatCode="General" sourceLinked="0"/>
        <c:majorTickMark val="out"/>
        <c:minorTickMark val="none"/>
        <c:tickLblPos val="nextTo"/>
        <c:crossAx val="2138830856"/>
        <c:crosses val="autoZero"/>
        <c:crossBetween val="between"/>
        <c:majorUnit val="2"/>
      </c:valAx>
      <c:spPr>
        <a:noFill/>
        <a:ln>
          <a:solidFill>
            <a:schemeClr val="tx1"/>
          </a:solidFill>
        </a:ln>
      </c:spPr>
    </c:plotArea>
    <c:legend>
      <c:legendPos val="t"/>
      <c:layout>
        <c:manualLayout>
          <c:xMode val="edge"/>
          <c:yMode val="edge"/>
          <c:x val="0.23272073726119308"/>
          <c:y val="3.9382161898601803E-2"/>
          <c:w val="0.59480202713623009"/>
          <c:h val="0.15992154552220292"/>
        </c:manualLayout>
      </c:layout>
      <c:overlay val="0"/>
      <c:txPr>
        <a:bodyPr/>
        <a:lstStyle/>
        <a:p>
          <a:pPr>
            <a:defRPr sz="2000"/>
          </a:pPr>
          <a:endParaRPr lang="en-US"/>
        </a:p>
      </c:txPr>
    </c:legend>
    <c:plotVisOnly val="1"/>
    <c:dispBlanksAs val="gap"/>
    <c:showDLblsOverMax val="0"/>
  </c:chart>
  <c:spPr>
    <a:ln>
      <a:noFill/>
    </a:ln>
  </c:spPr>
  <c:txPr>
    <a:bodyPr/>
    <a:lstStyle/>
    <a:p>
      <a:pPr>
        <a:defRPr sz="1600">
          <a:latin typeface="Gill Sans MT" panose="020B0502020104020203" pitchFamily="34" charset="77"/>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0.90288</cdr:x>
      <cdr:y>0.12877</cdr:y>
    </cdr:from>
    <cdr:to>
      <cdr:x>0.90288</cdr:x>
      <cdr:y>0.59181</cdr:y>
    </cdr:to>
    <cdr:cxnSp macro="">
      <cdr:nvCxnSpPr>
        <cdr:cNvPr id="3" name="Straight Connector 2">
          <a:extLst xmlns:a="http://schemas.openxmlformats.org/drawingml/2006/main">
            <a:ext uri="{FF2B5EF4-FFF2-40B4-BE49-F238E27FC236}">
              <a16:creationId xmlns:a16="http://schemas.microsoft.com/office/drawing/2014/main" id="{098D1079-4621-DC4F-9D9C-ECCF83AB901A}"/>
            </a:ext>
          </a:extLst>
        </cdr:cNvPr>
        <cdr:cNvCxnSpPr/>
      </cdr:nvCxnSpPr>
      <cdr:spPr>
        <a:xfrm xmlns:a="http://schemas.openxmlformats.org/drawingml/2006/main" flipV="1">
          <a:off x="8393575" y="613458"/>
          <a:ext cx="0" cy="2205942"/>
        </a:xfrm>
        <a:prstGeom xmlns:a="http://schemas.openxmlformats.org/drawingml/2006/main" prst="line">
          <a:avLst/>
        </a:prstGeom>
        <a:ln xmlns:a="http://schemas.openxmlformats.org/drawingml/2006/main" w="28575">
          <a:solidFill>
            <a:schemeClr val="tx1">
              <a:lumMod val="75000"/>
              <a:lumOff val="25000"/>
            </a:schemeClr>
          </a:solidFill>
          <a:prstDash val="dash"/>
          <a:headEnd type="none" w="med" len="med"/>
          <a:tailEnd type="non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3/2/25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3/2/25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Rectangle 7">
            <a:extLst>
              <a:ext uri="{FF2B5EF4-FFF2-40B4-BE49-F238E27FC236}">
                <a16:creationId xmlns:a16="http://schemas.microsoft.com/office/drawing/2014/main" id="{4970873D-26C9-4F4E-BB94-4E1EC127E8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C2A0FF1F-825F-734E-90D6-E0ED72CA90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9CF49887-C12A-984F-8FC8-8B47E5DE79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26018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6858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4</a:t>
            </a:fld>
            <a:endParaRPr lang="en-US"/>
          </a:p>
        </p:txBody>
      </p:sp>
    </p:spTree>
    <p:extLst>
      <p:ext uri="{BB962C8B-B14F-4D97-AF65-F5344CB8AC3E}">
        <p14:creationId xmlns:p14="http://schemas.microsoft.com/office/powerpoint/2010/main" val="281795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A2F704-0392-374E-9548-FE28CBDE16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778730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367884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A2F704-0392-374E-9548-FE28CBDE16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71934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A2F704-0392-374E-9548-FE28CBDE16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162582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A2F704-0392-374E-9548-FE28CBDE16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370194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P21 DIMMs.</a:t>
            </a:r>
          </a:p>
          <a:p>
            <a:r>
              <a:rPr lang="en-US" dirty="0"/>
              <a:t>DPUs cannot be shared. There is a large number of DPUs.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 need for OS.</a:t>
            </a:r>
          </a:p>
          <a:p>
            <a:r>
              <a:rPr lang="en-US" dirty="0"/>
              <a:t>This simplifies security implications. No side channels.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890973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1148748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3493234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1288851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180720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210528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999175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1015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177209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150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88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A2F704-0392-374E-9548-FE28CBDE16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238761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B959945-7217-484B-8E74-88DC87A74BB0}" type="slidenum">
              <a:rPr lang="en-US" smtClean="0"/>
              <a:pPr/>
              <a:t>60</a:t>
            </a:fld>
            <a:endParaRPr lang="en-US"/>
          </a:p>
        </p:txBody>
      </p:sp>
    </p:spTree>
    <p:extLst>
      <p:ext uri="{BB962C8B-B14F-4D97-AF65-F5344CB8AC3E}">
        <p14:creationId xmlns:p14="http://schemas.microsoft.com/office/powerpoint/2010/main" val="3517024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61</a:t>
            </a:fld>
            <a:endParaRPr lang="en-US"/>
          </a:p>
        </p:txBody>
      </p:sp>
    </p:spTree>
    <p:extLst>
      <p:ext uri="{BB962C8B-B14F-4D97-AF65-F5344CB8AC3E}">
        <p14:creationId xmlns:p14="http://schemas.microsoft.com/office/powerpoint/2010/main" val="1009347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62</a:t>
            </a:fld>
            <a:endParaRPr lang="en-US"/>
          </a:p>
        </p:txBody>
      </p:sp>
    </p:spTree>
    <p:extLst>
      <p:ext uri="{BB962C8B-B14F-4D97-AF65-F5344CB8AC3E}">
        <p14:creationId xmlns:p14="http://schemas.microsoft.com/office/powerpoint/2010/main" val="4077837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330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1697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383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3696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need to decide how many accelerators we need based on the key characteristics of our NN models.</a:t>
            </a:r>
          </a:p>
          <a:p>
            <a:endParaRPr lang="en-US" dirty="0"/>
          </a:p>
          <a:p>
            <a:r>
              <a:rPr lang="en-US" dirty="0"/>
              <a:t>[CLICK] We make a key observation that the majority of the layers we target fall into five major families in terms key characteristics that impact hardware design</a:t>
            </a:r>
            <a:br>
              <a:rPr lang="en-US" dirty="0"/>
            </a:br>
            <a:endParaRPr lang="en-US" dirty="0"/>
          </a:p>
          <a:p>
            <a:r>
              <a:rPr lang="en-US" dirty="0"/>
              <a:t>[CLICK] First, we find two Families of layers (families 1 and 2) that have low parameter footprint and high data reuse and MAC intensity.  We call such layers compute-centric layers. </a:t>
            </a:r>
          </a:p>
          <a:p>
            <a:endParaRPr lang="en-US" dirty="0"/>
          </a:p>
          <a:p>
            <a:r>
              <a:rPr lang="en-US" dirty="0"/>
              <a:t>[CLICK] Second, we find three families of layers (families, 3, 4 and 5) that have high parameter footprint , low data reuse and MAC intensity. We call such layers data-centric layers.</a:t>
            </a:r>
          </a:p>
          <a:p>
            <a:endParaRPr lang="en-US" dirty="0"/>
          </a:p>
          <a:p>
            <a:endParaRPr lang="en-US" dirty="0"/>
          </a:p>
          <a:p>
            <a:r>
              <a:rPr lang="en-US" dirty="0"/>
              <a:t>[NEXT]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15662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The goal of Mensa’s software runtime scheduler is to identify which accelerator each layer in an NN model should run on. It works as follows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The scheduler gets a NN model as an input.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It also has two other pieces of information: (1) the characteristics of each layer; and (2) the key characteristics  of the available  hardware accelerators.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As I will show next, different layers tend to group into a smaller set of layer families with sharing key properties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In this way we can have a small pool of edge accelerators where each accelerator caters to a specific family of layers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We collect the characteristics of the accelerators and layers once prior to inference execution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r>
              <a:rPr lang="en-US" dirty="0"/>
              <a:t>[CLICK] With all this information, the scheduler generates a per-layer mapping between layers and accelerators by utilizing a mapping heuristic.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Fist, Mensa-G placement of accelerators and careful dataflow design enables to reduce the energy consumed by  on-chip and off-chip parameter traffic by 15.3x on average compared to the baseline.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Second, Mensa-G reduces the dynamic energy of on-chip buffers and </a:t>
            </a:r>
            <a:r>
              <a:rPr lang="en-US" sz="1200" kern="1200" dirty="0" err="1">
                <a:solidFill>
                  <a:schemeClr val="tx1"/>
                </a:solidFill>
                <a:latin typeface="+mn-lt"/>
                <a:ea typeface="+mn-ea"/>
                <a:cs typeface="+mn-cs"/>
              </a:rPr>
              <a:t>Noc</a:t>
            </a:r>
            <a:r>
              <a:rPr lang="en-US" sz="1200" kern="1200" dirty="0">
                <a:solidFill>
                  <a:schemeClr val="tx1"/>
                </a:solidFill>
                <a:latin typeface="+mn-lt"/>
                <a:ea typeface="+mn-ea"/>
                <a:cs typeface="+mn-cs"/>
              </a:rPr>
              <a:t> by almost 50x compared to the Baseline system with high </a:t>
            </a:r>
            <a:r>
              <a:rPr lang="en-US" sz="1200" kern="1200" dirty="0" err="1">
                <a:solidFill>
                  <a:schemeClr val="tx1"/>
                </a:solidFill>
                <a:latin typeface="+mn-lt"/>
                <a:ea typeface="+mn-ea"/>
                <a:cs typeface="+mn-cs"/>
              </a:rPr>
              <a:t>bw</a:t>
            </a:r>
            <a:r>
              <a:rPr lang="en-US" sz="1200" kern="1200" dirty="0">
                <a:solidFill>
                  <a:schemeClr val="tx1"/>
                </a:solidFill>
                <a:latin typeface="+mn-lt"/>
                <a:ea typeface="+mn-ea"/>
                <a:cs typeface="+mn-cs"/>
              </a:rPr>
              <a:t> memory.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conclude that Mensa-G  reduces energy by 66% and improves inference energy efficiency by 3.0x compared to the baseline edge TPU.</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3086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also analyze Mensa-G’s throughput compared to the Baseline edge TPU and  Baseline edge TPU  with the high bandwidth off-chip memory </a:t>
            </a:r>
          </a:p>
          <a:p>
            <a:endParaRPr lang="en-US" dirty="0"/>
          </a:p>
          <a:p>
            <a:r>
              <a:rPr lang="en-US" dirty="0"/>
              <a:t>[CLICK] We observe that Mensa-G’s improve throughput compared to the baseline edge TPU by 3.1X on average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1AF155A-3E34-6345-A372-944A02B4D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145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32259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3962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A2F704-0392-374E-9548-FE28CBDE16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7984420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ＭＳ Ｐゴシック" charset="0"/>
                <a:cs typeface="ＭＳ Ｐゴシック" charset="0"/>
              </a:rPr>
              <a:t>* The operating voltage is 1.25V:</a:t>
            </a:r>
            <a:br>
              <a:rPr lang="en-US" sz="1200" b="0" kern="1200" dirty="0">
                <a:solidFill>
                  <a:schemeClr val="tx1"/>
                </a:solidFill>
                <a:effectLst/>
                <a:latin typeface="+mn-lt"/>
                <a:ea typeface="ＭＳ Ｐゴシック" charset="0"/>
                <a:cs typeface="ＭＳ Ｐゴシック" charset="0"/>
              </a:rPr>
            </a:br>
            <a:r>
              <a:rPr lang="en-US" sz="1200" b="0" kern="1200" dirty="0">
                <a:solidFill>
                  <a:schemeClr val="tx1"/>
                </a:solidFill>
                <a:effectLst/>
                <a:latin typeface="+mn-lt"/>
                <a:ea typeface="ＭＳ Ｐゴシック" charset="0"/>
                <a:cs typeface="ＭＳ Ｐゴシック" charset="0"/>
              </a:rPr>
              <a:t>- Lowered from 1.35V of the normal GDDR6, for bank parallel operation.</a:t>
            </a:r>
            <a:endParaRPr lang="en-US" b="0" dirty="0"/>
          </a:p>
          <a:p>
            <a:r>
              <a:rPr lang="en-US" sz="1200" b="0" kern="1200" dirty="0">
                <a:solidFill>
                  <a:schemeClr val="tx1"/>
                </a:solidFill>
                <a:effectLst/>
                <a:latin typeface="+mn-lt"/>
                <a:ea typeface="ＭＳ Ｐゴシック" charset="0"/>
                <a:cs typeface="ＭＳ Ｐゴシック" charset="0"/>
              </a:rPr>
              <a:t>* 16Gb/s is reached at 1.25V in DL operation.</a:t>
            </a:r>
            <a:endParaRPr lang="en-US" b="0" dirty="0"/>
          </a:p>
          <a:p>
            <a:endParaRPr lang="en-US" b="0" dirty="0"/>
          </a:p>
          <a:p>
            <a:r>
              <a:rPr lang="en-US" b="0" dirty="0"/>
              <a:t>Flat-lid package for lower thermal resistance.</a:t>
            </a:r>
          </a:p>
          <a:p>
            <a:endParaRPr lang="en-US" b="0" dirty="0"/>
          </a:p>
          <a:p>
            <a:r>
              <a:rPr lang="en-US" b="0" dirty="0"/>
              <a:t>Tested in a prototype system with an FPGA (connected to host CPU via PCIe).</a:t>
            </a:r>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6401419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A2F704-0392-374E-9548-FE28CBDE16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694749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87</a:t>
            </a:fld>
            <a:endParaRPr lang="en-US"/>
          </a:p>
        </p:txBody>
      </p:sp>
    </p:spTree>
    <p:extLst>
      <p:ext uri="{BB962C8B-B14F-4D97-AF65-F5344CB8AC3E}">
        <p14:creationId xmlns:p14="http://schemas.microsoft.com/office/powerpoint/2010/main" val="543214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and the second is </a:t>
            </a:r>
            <a:r>
              <a:rPr lang="en-US" baseline="0" dirty="0" err="1"/>
              <a:t>alphadata</a:t>
            </a:r>
            <a:r>
              <a:rPr lang="en-US" baseline="0" dirty="0"/>
              <a:t> 9v3 with DDR4</a:t>
            </a:r>
          </a:p>
          <a:p>
            <a:endParaRPr lang="en-US" baseline="0" dirty="0"/>
          </a:p>
          <a:p>
            <a:r>
              <a:rPr lang="en-US" baseline="0" dirty="0"/>
              <a:t>Our CPU-FPGA heterogeneous platform offloads the </a:t>
            </a:r>
            <a:r>
              <a:rPr lang="en-US" sz="1200" dirty="0">
                <a:solidFill>
                  <a:schemeClr val="accent6">
                    <a:lumMod val="75000"/>
                  </a:schemeClr>
                </a:solidFill>
              </a:rPr>
              <a:t>rep-</a:t>
            </a:r>
            <a:r>
              <a:rPr lang="en-US" sz="1200" dirty="0" err="1">
                <a:solidFill>
                  <a:schemeClr val="accent6">
                    <a:lumMod val="75000"/>
                  </a:schemeClr>
                </a:solidFill>
              </a:rPr>
              <a:t>ri</a:t>
            </a:r>
            <a:r>
              <a:rPr lang="en-US" sz="1200" dirty="0">
                <a:solidFill>
                  <a:schemeClr val="accent6">
                    <a:lumMod val="75000"/>
                  </a:schemeClr>
                </a:solidFill>
              </a:rPr>
              <a:t>-</a:t>
            </a:r>
            <a:r>
              <a:rPr lang="en-US" sz="1200" dirty="0" err="1">
                <a:solidFill>
                  <a:schemeClr val="accent6">
                    <a:lumMod val="75000"/>
                  </a:schemeClr>
                </a:solidFill>
              </a:rPr>
              <a:t>zen-tuh-tiv</a:t>
            </a:r>
            <a:r>
              <a:rPr lang="en-US" sz="1200" dirty="0">
                <a:solidFill>
                  <a:schemeClr val="accent6">
                    <a:lumMod val="75000"/>
                  </a:schemeClr>
                </a:solidFill>
              </a:rPr>
              <a:t> </a:t>
            </a:r>
            <a:r>
              <a:rPr lang="en-US" baseline="0" dirty="0"/>
              <a:t>weather kernels onto the FPGA</a:t>
            </a:r>
          </a:p>
          <a:p>
            <a:endParaRPr lang="en-US" baseline="0" dirty="0"/>
          </a:p>
          <a:p>
            <a:r>
              <a:rPr lang="en-US" baseline="0" dirty="0"/>
              <a:t>% with 98% of stencil execution time</a:t>
            </a:r>
          </a:p>
          <a:p>
            <a:endParaRPr lang="en-US" baseline="0" dirty="0"/>
          </a:p>
          <a:p>
            <a:endParaRPr lang="en-US" baseline="0" dirty="0"/>
          </a:p>
          <a:p>
            <a:r>
              <a:rPr lang="en-US" baseline="0" dirty="0"/>
              <a:t>%In the execution flow of our application:</a:t>
            </a:r>
          </a:p>
          <a:p>
            <a:pPr marL="171450" indent="-171450">
              <a:buFontTx/>
              <a:buChar char="-"/>
            </a:pPr>
            <a:r>
              <a:rPr lang="en-US" baseline="0" dirty="0"/>
              <a:t>Application data is stored in the HOST DRAM</a:t>
            </a:r>
          </a:p>
          <a:p>
            <a:pPr marL="171450" indent="-171450">
              <a:buFontTx/>
              <a:buChar char="-"/>
            </a:pPr>
            <a:r>
              <a:rPr lang="en-US" baseline="0" dirty="0"/>
              <a:t>Since our platform offers memory-coherent access of FPGA to the system memory, we build a pipelined execution, where communication time for transferring data from host to FPGA memory is masked with the actual FPGA processing</a:t>
            </a:r>
          </a:p>
          <a:p>
            <a:pPr marL="171450" indent="-171450">
              <a:buFontTx/>
              <a:buChar char="-"/>
            </a:pP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t>
            </a:r>
            <a:r>
              <a:rPr lang="en-US" baseline="0" dirty="0"/>
              <a:t>Despite the low computational complexity, we were able to hide the memory access latency with the CAPI2 interface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88</a:t>
            </a:fld>
            <a:endParaRPr lang="en-US"/>
          </a:p>
        </p:txBody>
      </p:sp>
    </p:spTree>
    <p:extLst>
      <p:ext uri="{BB962C8B-B14F-4D97-AF65-F5344CB8AC3E}">
        <p14:creationId xmlns:p14="http://schemas.microsoft.com/office/powerpoint/2010/main" val="4586313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complete design flow. All the tasks execute in a dataflow manner that enables task-level parallelism.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that we show only a single port-based PE operation.  However, for multiple PEs, we enable multiple HBM ports.</a:t>
            </a:r>
          </a:p>
          <a:p>
            <a:endParaRPr lang="en-US" dirty="0"/>
          </a:p>
        </p:txBody>
      </p:sp>
      <p:sp>
        <p:nvSpPr>
          <p:cNvPr id="4" name="Slide Number Placeholder 3"/>
          <p:cNvSpPr>
            <a:spLocks noGrp="1"/>
          </p:cNvSpPr>
          <p:nvPr>
            <p:ph type="sldNum" sz="quarter" idx="10"/>
          </p:nvPr>
        </p:nvSpPr>
        <p:spPr/>
        <p:txBody>
          <a:bodyPr/>
          <a:lstStyle/>
          <a:p>
            <a:fld id="{2B71F7F3-9543-40DF-A656-8B6347E0E941}" type="slidenum">
              <a:rPr lang="en-US" smtClean="0"/>
              <a:t>89</a:t>
            </a:fld>
            <a:endParaRPr lang="en-US"/>
          </a:p>
        </p:txBody>
      </p:sp>
    </p:spTree>
    <p:extLst>
      <p:ext uri="{BB962C8B-B14F-4D97-AF65-F5344CB8AC3E}">
        <p14:creationId xmlns:p14="http://schemas.microsoft.com/office/powerpoint/2010/main" val="29982879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carefully designing</a:t>
            </a:r>
            <a:r>
              <a:rPr lang="en-US" baseline="0" dirty="0"/>
              <a:t> the micro-</a:t>
            </a:r>
            <a:r>
              <a:rPr lang="en-US" baseline="0" dirty="0" err="1"/>
              <a:t>archictecture</a:t>
            </a:r>
            <a:r>
              <a:rPr lang="en-US" baseline="0" dirty="0"/>
              <a:t> architecture with application specific heterogeneous memory hierarchy, </a:t>
            </a:r>
            <a:r>
              <a:rPr lang="en-US" dirty="0"/>
              <a:t>NERO</a:t>
            </a:r>
            <a:r>
              <a:rPr lang="en-US" baseline="0" dirty="0"/>
              <a:t> is</a:t>
            </a:r>
            <a:r>
              <a:rPr lang="en-US" dirty="0"/>
              <a:t> 4.2 times and 8.3 times faster </a:t>
            </a:r>
            <a:r>
              <a:rPr lang="en-US" baseline="0" dirty="0"/>
              <a:t>for vertical advection and horizontal diffusion respectively</a:t>
            </a:r>
            <a:r>
              <a:rPr lang="en-US" dirty="0"/>
              <a:t> than a complete~POWER9~socket. </a:t>
            </a:r>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90</a:t>
            </a:fld>
            <a:endParaRPr lang="en-US"/>
          </a:p>
        </p:txBody>
      </p:sp>
    </p:spTree>
    <p:extLst>
      <p:ext uri="{BB962C8B-B14F-4D97-AF65-F5344CB8AC3E}">
        <p14:creationId xmlns:p14="http://schemas.microsoft.com/office/powerpoint/2010/main" val="18812603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A2F704-0392-374E-9548-FE28CBDE16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6146669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7973AD7-D932-2641-9FAC-D90A34A34A63}" type="slidenum">
              <a:rPr lang="en-US" altLang="en-US" smtClean="0"/>
              <a:pPr>
                <a:defRPr/>
              </a:pPr>
              <a:t>92</a:t>
            </a:fld>
            <a:endParaRPr lang="en-US" altLang="en-US"/>
          </a:p>
        </p:txBody>
      </p:sp>
    </p:spTree>
    <p:extLst>
      <p:ext uri="{BB962C8B-B14F-4D97-AF65-F5344CB8AC3E}">
        <p14:creationId xmlns:p14="http://schemas.microsoft.com/office/powerpoint/2010/main" val="41227108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Blocking = No concurrent access from host.</a:t>
            </a:r>
          </a:p>
          <a:p>
            <a:endParaRPr lang="en-US" dirty="0"/>
          </a:p>
        </p:txBody>
      </p:sp>
      <p:sp>
        <p:nvSpPr>
          <p:cNvPr id="4" name="Slide Number Placeholder 3"/>
          <p:cNvSpPr>
            <a:spLocks noGrp="1"/>
          </p:cNvSpPr>
          <p:nvPr>
            <p:ph type="sldNum" sz="quarter" idx="5"/>
          </p:nvPr>
        </p:nvSpPr>
        <p:spPr/>
        <p:txBody>
          <a:bodyPr/>
          <a:lstStyle/>
          <a:p>
            <a:pPr>
              <a:defRPr/>
            </a:pPr>
            <a:fld id="{87973AD7-D932-2641-9FAC-D90A34A34A63}" type="slidenum">
              <a:rPr lang="en-US" altLang="en-US" smtClean="0"/>
              <a:pPr>
                <a:defRPr/>
              </a:pPr>
              <a:t>95</a:t>
            </a:fld>
            <a:endParaRPr lang="en-US" altLang="en-US"/>
          </a:p>
        </p:txBody>
      </p:sp>
    </p:spTree>
    <p:extLst>
      <p:ext uri="{BB962C8B-B14F-4D97-AF65-F5344CB8AC3E}">
        <p14:creationId xmlns:p14="http://schemas.microsoft.com/office/powerpoint/2010/main" val="32919454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baseline="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A2F704-0392-374E-9548-FE28CBDE16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7893379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[CLICK] The goal of the scalability analysis we perform is to nail down the specific sources of data movement bottlenecks in the application.</a:t>
            </a:r>
          </a:p>
          <a:p>
            <a:endParaRPr lang="en-US" dirty="0"/>
          </a:p>
          <a:p>
            <a:r>
              <a:rPr lang="en-US" dirty="0"/>
              <a:t>In this analysis, we evaluate the performance and energy scaling of an application in three different system configurations; and  collect the key metrics for our bottleneck classification </a:t>
            </a:r>
          </a:p>
          <a:p>
            <a:endParaRPr lang="en-US" dirty="0"/>
          </a:p>
          <a:p>
            <a:r>
              <a:rPr lang="en-US" dirty="0"/>
              <a:t>[CLICK] During scalability analysis, we simulate three system configurations of a general-purpose multicore processor. To this end, we build a framework that integrates the </a:t>
            </a:r>
            <a:r>
              <a:rPr lang="en-US" dirty="0" err="1"/>
              <a:t>ZSim</a:t>
            </a:r>
            <a:r>
              <a:rPr lang="en-US" dirty="0"/>
              <a:t> CPU simulator with the </a:t>
            </a:r>
            <a:r>
              <a:rPr lang="en-US" dirty="0" err="1"/>
              <a:t>Ramulator</a:t>
            </a:r>
            <a:r>
              <a:rPr lang="en-US" dirty="0"/>
              <a:t> memory simulator to produce a fast, scalable, and cycle-accurate open-source simulator called DAMOV-SIM. We use </a:t>
            </a:r>
            <a:r>
              <a:rPr lang="en-US" dirty="0" err="1"/>
              <a:t>ZSim</a:t>
            </a:r>
            <a:r>
              <a:rPr lang="en-US" dirty="0"/>
              <a:t> to simulate the core microarchitecture, cache hierarchy, coherence protocol, and prefetchers. We use </a:t>
            </a:r>
            <a:r>
              <a:rPr lang="en-US" dirty="0" err="1"/>
              <a:t>Ramulator</a:t>
            </a:r>
            <a:r>
              <a:rPr lang="en-US" dirty="0"/>
              <a:t> to simulate the DRAM architecture, memory controllers, and memory accesses.</a:t>
            </a:r>
          </a:p>
          <a:p>
            <a:endParaRPr lang="en-US" dirty="0"/>
          </a:p>
          <a:p>
            <a:r>
              <a:rPr lang="en-US" dirty="0"/>
              <a:t>[CLICK] The first configuration we evaluate is of a host CPU with a deep cache hierarchy, with a 32 KB, private L1 cache, a 256 KB private  L2 cache,  and a shared 8MB L3 cache.</a:t>
            </a:r>
          </a:p>
          <a:p>
            <a:endParaRPr lang="en-US" dirty="0"/>
          </a:p>
          <a:p>
            <a:r>
              <a:rPr lang="en-US" dirty="0"/>
              <a:t>[CLICK] The second configuration is of an NDP CPU with only a private read-only  L1 cache of 32 KB.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our paper we evaluate an third configuration that includes hardware prefetcher on top of configuration 1. However, we omit such configuration in this talk.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remaining components of the processor configuration are kept the same to isolate the impact of only the caches, prefetchers, and NDP.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way, we expect that the performance and energy differences between the three configurations to come exclusively from the different data movement requirements. </a:t>
            </a:r>
          </a:p>
          <a:p>
            <a:endParaRPr lang="en-US" dirty="0"/>
          </a:p>
          <a:p>
            <a:r>
              <a:rPr lang="en-US" dirty="0"/>
              <a:t> [CLICK] For all configurations, we sweep the number of CPU cores in our analysis from 1 to 256, as previous works  show that large core counts are necessary to saturate the bandwidth provided by modern high-bandwidth memories, and because modern CPUs and NDP proposals can have varying core counts.</a:t>
            </a:r>
          </a:p>
          <a:p>
            <a:endParaRPr lang="en-US" dirty="0"/>
          </a:p>
          <a:p>
            <a:r>
              <a:rPr lang="en-US" dirty="0"/>
              <a:t>[CLICK] We simulate a memory architecture similar to the Hybrid Memory Cube device where the host CPU accesses memory through a high-speed off-chip link, </a:t>
            </a:r>
          </a:p>
          <a:p>
            <a:endParaRPr lang="en-US" dirty="0"/>
          </a:p>
          <a:p>
            <a:r>
              <a:rPr lang="en-US" dirty="0"/>
              <a:t>[CLICK] and  the NDP logic resides in the logic layer of the memory chip and has direct access to the DRAM banks, thus taking advantage of higher memory bandwidth and lower memory latency. </a:t>
            </a:r>
          </a:p>
          <a:p>
            <a:endParaRPr lang="en-US" dirty="0"/>
          </a:p>
          <a:p>
            <a:r>
              <a:rPr lang="en-US" dirty="0"/>
              <a:t>[NEXT]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4410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109</a:t>
            </a:fld>
            <a:endParaRPr lang="en-US"/>
          </a:p>
        </p:txBody>
      </p:sp>
    </p:spTree>
    <p:extLst>
      <p:ext uri="{BB962C8B-B14F-4D97-AF65-F5344CB8AC3E}">
        <p14:creationId xmlns:p14="http://schemas.microsoft.com/office/powerpoint/2010/main" val="8077775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110</a:t>
            </a:fld>
            <a:endParaRPr lang="en-US"/>
          </a:p>
        </p:txBody>
      </p:sp>
    </p:spTree>
    <p:extLst>
      <p:ext uri="{BB962C8B-B14F-4D97-AF65-F5344CB8AC3E}">
        <p14:creationId xmlns:p14="http://schemas.microsoft.com/office/powerpoint/2010/main" val="34461221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111</a:t>
            </a:fld>
            <a:endParaRPr lang="en-US"/>
          </a:p>
        </p:txBody>
      </p:sp>
    </p:spTree>
    <p:extLst>
      <p:ext uri="{BB962C8B-B14F-4D97-AF65-F5344CB8AC3E}">
        <p14:creationId xmlns:p14="http://schemas.microsoft.com/office/powerpoint/2010/main" val="27440308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Rectangle 7">
            <a:extLst>
              <a:ext uri="{FF2B5EF4-FFF2-40B4-BE49-F238E27FC236}">
                <a16:creationId xmlns:a16="http://schemas.microsoft.com/office/drawing/2014/main" id="{4970873D-26C9-4F4E-BB94-4E1EC127E8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112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C2A0FF1F-825F-734E-90D6-E0ED72CA90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9CF49887-C12A-984F-8FC8-8B47E5DE79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74346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285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43.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Master" Target="../slideMasters/slideMaster63.xml"/><Relationship Id="rId4" Type="http://schemas.openxmlformats.org/officeDocument/2006/relationships/image" Target="../media/image15.jpeg"/></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67.xml"/></Relationships>
</file>

<file path=ppt/slideLayouts/_rels/slideLayout70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67.xml"/></Relationships>
</file>

<file path=ppt/slideLayouts/_rels/slideLayout70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67.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3/2/25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2025. 3. 2.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3/2/25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The American university of beirut: Challenges and opportunities.">
            <a:extLst>
              <a:ext uri="{FF2B5EF4-FFF2-40B4-BE49-F238E27FC236}">
                <a16:creationId xmlns:a16="http://schemas.microsoft.com/office/drawing/2014/main" id="{606DF6D3-5B79-C8AD-9141-7B61139E4DE9}"/>
              </a:ext>
            </a:extLst>
          </p:cNvPr>
          <p:cNvSpPr txBox="1"/>
          <p:nvPr userDrawn="1"/>
        </p:nvSpPr>
        <p:spPr>
          <a:xfrm>
            <a:off x="7012307" y="614663"/>
            <a:ext cx="1510030"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a:spAutoFit/>
          </a:bodyPr>
          <a:lstStyle/>
          <a:p>
            <a:pPr algn="r">
              <a:defRPr sz="2300">
                <a:solidFill>
                  <a:srgbClr val="000000"/>
                </a:solidFill>
                <a:latin typeface="Proxima Nova Rg"/>
                <a:ea typeface="Proxima Nova Rg"/>
                <a:cs typeface="Proxima Nova Rg"/>
                <a:sym typeface="Proxima Nova"/>
              </a:defRPr>
            </a:pPr>
            <a:r>
              <a:rPr lang="en-LB" sz="450" b="1" i="0" dirty="0">
                <a:solidFill>
                  <a:srgbClr val="929292"/>
                </a:solidFill>
                <a:effectLst/>
                <a:latin typeface="Helvetica" pitchFamily="2" charset="0"/>
              </a:rPr>
              <a:t>ⓒ</a:t>
            </a:r>
            <a:r>
              <a:rPr lang="en-LB" sz="450" b="0" i="0" dirty="0">
                <a:solidFill>
                  <a:srgbClr val="929292"/>
                </a:solidFill>
                <a:effectLst/>
                <a:latin typeface="Helvetica" pitchFamily="2" charset="0"/>
              </a:rPr>
              <a:t> </a:t>
            </a:r>
            <a:r>
              <a:rPr lang="en-US" sz="450" dirty="0">
                <a:solidFill>
                  <a:srgbClr val="929292"/>
                </a:solidFill>
                <a:latin typeface="Helvetica" pitchFamily="2" charset="0"/>
              </a:rPr>
              <a:t>All rights reserved. American University of Beirut 2023.</a:t>
            </a:r>
            <a:endParaRPr sz="450" dirty="0">
              <a:solidFill>
                <a:srgbClr val="929292"/>
              </a:solidFill>
              <a:latin typeface="Helvetica" pitchFamily="2" charset="0"/>
              <a:ea typeface="Proxima Nova Lt"/>
              <a:cs typeface="Proxima Nova Lt"/>
              <a:sym typeface="Proxima Nova Semibold"/>
            </a:endParaRPr>
          </a:p>
        </p:txBody>
      </p:sp>
      <p:sp>
        <p:nvSpPr>
          <p:cNvPr id="10" name="Line">
            <a:extLst>
              <a:ext uri="{FF2B5EF4-FFF2-40B4-BE49-F238E27FC236}">
                <a16:creationId xmlns:a16="http://schemas.microsoft.com/office/drawing/2014/main" id="{F84AC768-427F-8E14-15D3-89F6E9B223DC}"/>
              </a:ext>
            </a:extLst>
          </p:cNvPr>
          <p:cNvSpPr/>
          <p:nvPr userDrawn="1"/>
        </p:nvSpPr>
        <p:spPr>
          <a:xfrm>
            <a:off x="5984946" y="567029"/>
            <a:ext cx="2532492" cy="0"/>
          </a:xfrm>
          <a:prstGeom prst="line">
            <a:avLst/>
          </a:prstGeom>
          <a:ln w="25400">
            <a:solidFill>
              <a:schemeClr val="tx1">
                <a:lumMod val="60000"/>
                <a:lumOff val="40000"/>
              </a:schemeClr>
            </a:solidFill>
            <a:miter lim="400000"/>
          </a:ln>
        </p:spPr>
        <p:txBody>
          <a:bodyPr lIns="19050" tIns="19050" rIns="19050" bIns="19050" anchor="ctr"/>
          <a:lstStyle/>
          <a:p>
            <a:endParaRPr sz="675" dirty="0"/>
          </a:p>
        </p:txBody>
      </p:sp>
      <p:pic>
        <p:nvPicPr>
          <p:cNvPr id="11" name="Picture 10">
            <a:extLst>
              <a:ext uri="{FF2B5EF4-FFF2-40B4-BE49-F238E27FC236}">
                <a16:creationId xmlns:a16="http://schemas.microsoft.com/office/drawing/2014/main" id="{B4C1D1F4-C3B9-D6B0-C2FB-C2861092CDB3}"/>
              </a:ext>
            </a:extLst>
          </p:cNvPr>
          <p:cNvPicPr>
            <a:picLocks noChangeAspect="1"/>
          </p:cNvPicPr>
          <p:nvPr userDrawn="1"/>
        </p:nvPicPr>
        <p:blipFill>
          <a:blip r:embed="rId2"/>
          <a:stretch>
            <a:fillRect/>
          </a:stretch>
        </p:blipFill>
        <p:spPr>
          <a:xfrm>
            <a:off x="8597757" y="334366"/>
            <a:ext cx="339258" cy="452344"/>
          </a:xfrm>
          <a:prstGeom prst="rect">
            <a:avLst/>
          </a:prstGeom>
        </p:spPr>
      </p:pic>
      <p:pic>
        <p:nvPicPr>
          <p:cNvPr id="15" name="Picture 14" descr="A picture containing logo&#10;&#10;Description automatically generated">
            <a:extLst>
              <a:ext uri="{FF2B5EF4-FFF2-40B4-BE49-F238E27FC236}">
                <a16:creationId xmlns:a16="http://schemas.microsoft.com/office/drawing/2014/main" id="{D2465328-713A-3437-1DA2-C638CEF8C2D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6984" y="261516"/>
            <a:ext cx="1903484" cy="616014"/>
          </a:xfrm>
          <a:prstGeom prst="rect">
            <a:avLst/>
          </a:prstGeom>
        </p:spPr>
      </p:pic>
      <p:sp>
        <p:nvSpPr>
          <p:cNvPr id="12" name="Content Placeholder 2">
            <a:extLst>
              <a:ext uri="{FF2B5EF4-FFF2-40B4-BE49-F238E27FC236}">
                <a16:creationId xmlns:a16="http://schemas.microsoft.com/office/drawing/2014/main" id="{F9FE9DBA-8BF0-4EAC-A73E-96E1891F07D4}"/>
              </a:ext>
            </a:extLst>
          </p:cNvPr>
          <p:cNvSpPr>
            <a:spLocks noGrp="1"/>
          </p:cNvSpPr>
          <p:nvPr>
            <p:ph sz="quarter" idx="10"/>
          </p:nvPr>
        </p:nvSpPr>
        <p:spPr>
          <a:xfrm>
            <a:off x="77787" y="1476225"/>
            <a:ext cx="8988426" cy="5264991"/>
          </a:xfrm>
          <a:prstGeom prst="rect">
            <a:avLst/>
          </a:prstGeom>
        </p:spPr>
        <p:txBody>
          <a:bodyPr/>
          <a:lstStyle>
            <a:lvl1pPr marL="171450" indent="-171450">
              <a:buClr>
                <a:schemeClr val="tx1"/>
              </a:buClr>
              <a:defRPr sz="1500"/>
            </a:lvl1pPr>
            <a:lvl2pPr marL="342900" indent="-171450">
              <a:buClr>
                <a:schemeClr val="tx1"/>
              </a:buClr>
              <a:defRPr sz="1350"/>
            </a:lvl2pPr>
            <a:lvl3pPr marL="514350" indent="-171450">
              <a:buClr>
                <a:schemeClr val="tx1"/>
              </a:buClr>
              <a:defRPr sz="1200"/>
            </a:lvl3pPr>
            <a:lvl4pPr marL="685800" indent="-171450">
              <a:buClr>
                <a:schemeClr val="tx1"/>
              </a:buClr>
              <a:defRPr sz="1050"/>
            </a:lvl4pPr>
            <a:lvl5pPr marL="857250" indent="-171450">
              <a:buClr>
                <a:schemeClr val="tx1"/>
              </a:buClr>
              <a:defRPr sz="10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74E84130-4E40-4C11-A874-A4991F5BF7B0}"/>
              </a:ext>
            </a:extLst>
          </p:cNvPr>
          <p:cNvSpPr>
            <a:spLocks noGrp="1"/>
          </p:cNvSpPr>
          <p:nvPr>
            <p:ph type="body" sz="quarter" idx="11"/>
          </p:nvPr>
        </p:nvSpPr>
        <p:spPr>
          <a:xfrm>
            <a:off x="77986" y="950659"/>
            <a:ext cx="8988028" cy="452438"/>
          </a:xfrm>
          <a:prstGeom prst="rect">
            <a:avLst/>
          </a:prstGeom>
        </p:spPr>
        <p:txBody>
          <a:bodyPr anchor="ctr" anchorCtr="0"/>
          <a:lstStyle>
            <a:lvl1pPr marL="0" indent="0" algn="ctr" rtl="0">
              <a:buNone/>
              <a:defRPr sz="2025" b="1"/>
            </a:lvl1pPr>
          </a:lstStyle>
          <a:p>
            <a:pPr lvl="0"/>
            <a:endParaRPr lang="en-US" dirty="0"/>
          </a:p>
        </p:txBody>
      </p:sp>
      <p:pic>
        <p:nvPicPr>
          <p:cNvPr id="13" name="Picture 2" descr="File:ETH Zürich Logo black.svg - Wikimedia Commons">
            <a:extLst>
              <a:ext uri="{FF2B5EF4-FFF2-40B4-BE49-F238E27FC236}">
                <a16:creationId xmlns:a16="http://schemas.microsoft.com/office/drawing/2014/main" id="{F3D97CE6-3648-CF48-9472-F89F15807B6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527023" y="205720"/>
            <a:ext cx="1639957" cy="3647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09AD705D-6014-B949-8087-854751C19DD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07319" y="187904"/>
            <a:ext cx="1208621" cy="639482"/>
          </a:xfrm>
          <a:prstGeom prst="rect">
            <a:avLst/>
          </a:prstGeom>
        </p:spPr>
      </p:pic>
    </p:spTree>
    <p:extLst>
      <p:ext uri="{BB962C8B-B14F-4D97-AF65-F5344CB8AC3E}">
        <p14:creationId xmlns:p14="http://schemas.microsoft.com/office/powerpoint/2010/main" val="1006807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3/2/25</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3/2/25</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3/2/25</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3/2/25</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3/2/25</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3/2/25</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3/2/25</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3/2/25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3/2/25</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3/2/25</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3/2/25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3/2/25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920010822"/>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4103998078"/>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749112868"/>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2135372309"/>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1532744262"/>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20388793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1102853564"/>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3350566870"/>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280765019"/>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3420058119"/>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28661921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86529162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136972"/>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4105809"/>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15889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2387842"/>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3/2/25</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6657422"/>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3/2/25</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882397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3/2/25</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198573045"/>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3/2/25</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37313666"/>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3/2/25</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3718008"/>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3/2/25</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48347890"/>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3/2/25</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26017405"/>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3/2/25</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72613284"/>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3/2/25</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6611126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3/2/25</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38710355"/>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3/2/25</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393910029"/>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8189" y="79447"/>
            <a:ext cx="8987622" cy="740193"/>
          </a:xfrm>
          <a:prstGeom prst="rect">
            <a:avLst/>
          </a:prstGeom>
        </p:spPr>
        <p:txBody>
          <a:bodyPr/>
          <a:lstStyle>
            <a:lvl1pPr>
              <a:defRPr sz="4000" b="1">
                <a:solidFill>
                  <a:schemeClr val="tx1"/>
                </a:solidFill>
                <a:latin typeface="Corbel" panose="020B0503020204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D67F7A59-CF4E-EC20-68A0-390CB76C13C3}"/>
              </a:ext>
            </a:extLst>
          </p:cNvPr>
          <p:cNvSpPr>
            <a:spLocks noGrp="1"/>
          </p:cNvSpPr>
          <p:nvPr>
            <p:ph type="sldNum" sz="quarter" idx="12"/>
          </p:nvPr>
        </p:nvSpPr>
        <p:spPr>
          <a:xfrm>
            <a:off x="7006213" y="6413428"/>
            <a:ext cx="2057400" cy="365125"/>
          </a:xfrm>
          <a:prstGeom prst="rect">
            <a:avLst/>
          </a:prstGeom>
        </p:spPr>
        <p:txBody>
          <a:bodyPr/>
          <a:lstStyle>
            <a:lvl1pPr algn="ctr">
              <a:defRPr sz="1400">
                <a:solidFill>
                  <a:schemeClr val="bg1">
                    <a:lumMod val="65000"/>
                  </a:schemeClr>
                </a:solidFill>
                <a:latin typeface="Corbel" panose="020B0503020204020204" pitchFamily="34" charset="0"/>
              </a:defRPr>
            </a:lvl1pPr>
          </a:lstStyle>
          <a:p>
            <a:pPr algn="r"/>
            <a:fld id="{FDEAB76D-489F-BC47-AE8A-9A4958F60173}" type="slidenum">
              <a:rPr lang="en-CH" smtClean="0"/>
              <a:pPr algn="r"/>
              <a:t>‹#›</a:t>
            </a:fld>
            <a:endParaRPr lang="en-CH"/>
          </a:p>
        </p:txBody>
      </p:sp>
      <p:pic>
        <p:nvPicPr>
          <p:cNvPr id="6" name="Picture 5" descr="safari.png">
            <a:extLst>
              <a:ext uri="{FF2B5EF4-FFF2-40B4-BE49-F238E27FC236}">
                <a16:creationId xmlns:a16="http://schemas.microsoft.com/office/drawing/2014/main" id="{4F195A89-C410-BCD9-0B74-E87F1A1635F1}"/>
              </a:ext>
            </a:extLst>
          </p:cNvPr>
          <p:cNvPicPr>
            <a:picLocks noChangeAspect="1"/>
          </p:cNvPicPr>
          <p:nvPr userDrawn="1"/>
        </p:nvPicPr>
        <p:blipFill>
          <a:blip r:embed="rId2" cstate="print"/>
          <a:stretch>
            <a:fillRect/>
          </a:stretch>
        </p:blipFill>
        <p:spPr>
          <a:xfrm>
            <a:off x="75991" y="6439729"/>
            <a:ext cx="1080120" cy="312522"/>
          </a:xfrm>
          <a:prstGeom prst="rect">
            <a:avLst/>
          </a:prstGeom>
        </p:spPr>
      </p:pic>
      <p:sp>
        <p:nvSpPr>
          <p:cNvPr id="7" name="Content Placeholder 13">
            <a:extLst>
              <a:ext uri="{FF2B5EF4-FFF2-40B4-BE49-F238E27FC236}">
                <a16:creationId xmlns:a16="http://schemas.microsoft.com/office/drawing/2014/main" id="{B7FAED6D-FE25-984D-F3D8-912BF36CF3D8}"/>
              </a:ext>
            </a:extLst>
          </p:cNvPr>
          <p:cNvSpPr>
            <a:spLocks noGrp="1"/>
          </p:cNvSpPr>
          <p:nvPr>
            <p:ph sz="quarter" idx="13" hasCustomPrompt="1"/>
          </p:nvPr>
        </p:nvSpPr>
        <p:spPr>
          <a:xfrm>
            <a:off x="78189" y="822959"/>
            <a:ext cx="8987622" cy="5291593"/>
          </a:xfrm>
          <a:prstGeom prst="rect">
            <a:avLst/>
          </a:prstGeom>
        </p:spPr>
        <p:txBody>
          <a:bodyPr/>
          <a:lstStyle/>
          <a:p>
            <a:pPr marL="274320" lvl="0" indent="-274320">
              <a:lnSpc>
                <a:spcPct val="130000"/>
              </a:lnSpc>
              <a:spcBef>
                <a:spcPts val="400"/>
              </a:spcBef>
              <a:defRPr/>
            </a:pPr>
            <a:r>
              <a:rPr kumimoji="0" lang="en-US" sz="1800" b="1" i="0" u="sng" strike="noStrike" kern="1200" cap="none" spc="0" normalizeH="0" baseline="0" noProof="0">
                <a:ln>
                  <a:noFill/>
                </a:ln>
                <a:effectLst/>
                <a:uLnTx/>
                <a:uFillTx/>
                <a:latin typeface="Corbel" panose="020B0503020204020204" pitchFamily="34" charset="0"/>
              </a:rPr>
              <a:t>Text 1</a:t>
            </a:r>
            <a:r>
              <a:rPr kumimoji="0" lang="en-US" sz="1800" b="1" i="0" strike="noStrike" kern="1200" cap="none" spc="0" normalizeH="0" baseline="0" noProof="0">
                <a:ln>
                  <a:noFill/>
                </a:ln>
                <a:effectLst/>
                <a:uLnTx/>
                <a:uFillTx/>
                <a:latin typeface="Corbel" panose="020B0503020204020204" pitchFamily="34" charset="0"/>
              </a:rPr>
              <a:t>:</a:t>
            </a:r>
            <a:endParaRPr kumimoji="0" lang="en-US" sz="1800" b="0" i="0" strike="noStrike" kern="1200" cap="none" spc="0" normalizeH="0" baseline="0" noProof="0">
              <a:ln>
                <a:noFill/>
              </a:ln>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C00000"/>
                </a:solidFill>
                <a:effectLst/>
                <a:uLnTx/>
                <a:uFillTx/>
                <a:latin typeface="Corbel" panose="020B0503020204020204" pitchFamily="34" charset="0"/>
              </a:rPr>
              <a:t>Text 2</a:t>
            </a:r>
            <a:r>
              <a:rPr kumimoji="0" lang="en-US" sz="1800" b="0" i="0" u="none" strike="noStrike" kern="1200" cap="none" spc="0" normalizeH="0" baseline="0" noProof="0">
                <a:ln>
                  <a:noFill/>
                </a:ln>
                <a:solidFill>
                  <a:srgbClr val="C00000"/>
                </a:solidFill>
                <a:effectLst/>
                <a:uLnTx/>
                <a:uFillTx/>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5B9BD5"/>
                </a:solidFill>
                <a:effectLst/>
                <a:uLnTx/>
                <a:uFillTx/>
                <a:latin typeface="Corbel" panose="020B0503020204020204" pitchFamily="34" charset="0"/>
              </a:rPr>
              <a:t>Text 3</a:t>
            </a:r>
            <a:r>
              <a:rPr kumimoji="0" lang="en-US" sz="1800" b="0" i="0" u="none" strike="noStrike" kern="1200" cap="none" spc="0" normalizeH="0" baseline="0" noProof="0">
                <a:ln>
                  <a:noFill/>
                </a:ln>
                <a:solidFill>
                  <a:srgbClr val="5B9BD5"/>
                </a:solidFill>
                <a:effectLst/>
                <a:uLnTx/>
                <a:uFillTx/>
                <a:latin typeface="Corbel" panose="020B0503020204020204" pitchFamily="34" charset="0"/>
              </a:rPr>
              <a:t>:</a:t>
            </a:r>
            <a:r>
              <a:rPr kumimoji="0" lang="en-US" sz="1800" b="0" i="0" u="none" strike="noStrike" kern="1200" cap="none" spc="0" normalizeH="0" noProof="0">
                <a:ln>
                  <a:noFill/>
                </a:ln>
                <a:solidFill>
                  <a:srgbClr val="5B9BD5"/>
                </a:solidFill>
                <a:effectLst/>
                <a:uLnTx/>
                <a:uFillTx/>
                <a:latin typeface="Corbel" panose="020B0503020204020204" pitchFamily="34" charset="0"/>
              </a:rPr>
              <a:t> </a:t>
            </a:r>
            <a:r>
              <a:rPr lang="en-US" sz="1400">
                <a:solidFill>
                  <a:srgbClr val="5B9BD5"/>
                </a:solidFill>
                <a:latin typeface="Corbel" panose="020B0503020204020204" pitchFamily="34" charset="0"/>
              </a:rPr>
              <a:t>	</a:t>
            </a:r>
            <a:endParaRPr kumimoji="0" lang="en-US" sz="1400" b="0" i="0" u="none" strike="noStrike" kern="1200" cap="none" spc="0" normalizeH="0" baseline="0" noProof="0">
              <a:ln>
                <a:noFill/>
              </a:ln>
              <a:solidFill>
                <a:srgbClr val="5B9BD5"/>
              </a:solidFill>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70AD47">
                    <a:lumMod val="75000"/>
                  </a:srgbClr>
                </a:solidFill>
                <a:effectLst/>
                <a:uLnTx/>
                <a:uFillTx/>
                <a:latin typeface="Corbel" panose="020B0503020204020204" pitchFamily="34" charset="0"/>
              </a:rPr>
              <a:t>Text 4</a:t>
            </a:r>
            <a:r>
              <a:rPr lang="en-US" sz="1800">
                <a:solidFill>
                  <a:srgbClr val="70AD47">
                    <a:lumMod val="75000"/>
                  </a:srgbClr>
                </a:solidFill>
                <a:latin typeface="Corbel" panose="020B0503020204020204" pitchFamily="34" charset="0"/>
              </a:rPr>
              <a:t>: </a:t>
            </a:r>
            <a:r>
              <a:rPr lang="en-US" sz="1400">
                <a:solidFill>
                  <a:srgbClr val="70AD47">
                    <a:lumMod val="75000"/>
                  </a:srgbClr>
                </a:solidFill>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ED7D31"/>
                </a:solidFill>
                <a:effectLst/>
                <a:uLnTx/>
                <a:uFillTx/>
                <a:latin typeface="Corbel" panose="020B0503020204020204" pitchFamily="34" charset="0"/>
              </a:rPr>
              <a:t>Text 5</a:t>
            </a:r>
            <a:r>
              <a:rPr kumimoji="0" lang="en-US" sz="1800" b="0" i="0" u="none" strike="noStrike" kern="1200" cap="none" spc="0" normalizeH="0" baseline="0" noProof="0">
                <a:ln>
                  <a:noFill/>
                </a:ln>
                <a:solidFill>
                  <a:srgbClr val="ED7D31"/>
                </a:solidFill>
                <a:effectLst/>
                <a:uLnTx/>
                <a:uFillTx/>
                <a:latin typeface="Corbel" panose="020B0503020204020204" pitchFamily="34" charset="0"/>
              </a:rPr>
              <a:t>: </a:t>
            </a:r>
            <a:endParaRPr lang="en-US" sz="1200">
              <a:solidFill>
                <a:schemeClr val="accent2"/>
              </a:solidFill>
              <a:latin typeface="Corbel" panose="020B0503020204020204" pitchFamily="34" charset="0"/>
            </a:endParaRPr>
          </a:p>
          <a:p>
            <a:pPr marL="674370" lvl="1" indent="-274320">
              <a:lnSpc>
                <a:spcPct val="130000"/>
              </a:lnSpc>
              <a:spcBef>
                <a:spcPts val="400"/>
              </a:spcBef>
              <a:defRPr/>
            </a:pPr>
            <a:endParaRPr lang="en-US" sz="1600">
              <a:solidFill>
                <a:schemeClr val="accent2"/>
              </a:solidFill>
              <a:latin typeface="Corbel" panose="020B0503020204020204" pitchFamily="34" charset="0"/>
            </a:endParaRPr>
          </a:p>
          <a:p>
            <a:pPr marL="0" lvl="0" indent="0">
              <a:lnSpc>
                <a:spcPct val="130000"/>
              </a:lnSpc>
              <a:spcBef>
                <a:spcPts val="400"/>
              </a:spcBef>
              <a:buNone/>
              <a:defRPr/>
            </a:pPr>
            <a:endParaRPr lang="en-US" sz="2000">
              <a:solidFill>
                <a:srgbClr val="C06900"/>
              </a:solidFill>
              <a:latin typeface="Corbel" panose="020B0503020204020204" pitchFamily="34" charset="0"/>
            </a:endParaRPr>
          </a:p>
          <a:p>
            <a:pPr marL="274320" lvl="0" indent="-274320">
              <a:lnSpc>
                <a:spcPct val="130000"/>
              </a:lnSpc>
              <a:spcBef>
                <a:spcPts val="400"/>
              </a:spcBef>
              <a:defRPr/>
            </a:pPr>
            <a:endParaRPr kumimoji="0" lang="en-US" sz="2000" i="0" u="none" strike="noStrike" kern="1200" cap="none" spc="0" normalizeH="0" baseline="0" noProof="0">
              <a:ln>
                <a:noFill/>
              </a:ln>
              <a:solidFill>
                <a:srgbClr val="ED7D31"/>
              </a:solidFill>
              <a:effectLst/>
              <a:uLnTx/>
              <a:uFillTx/>
              <a:latin typeface="Corbel" panose="020B0503020204020204" pitchFamily="34" charset="0"/>
            </a:endParaRPr>
          </a:p>
        </p:txBody>
      </p:sp>
    </p:spTree>
    <p:extLst>
      <p:ext uri="{BB962C8B-B14F-4D97-AF65-F5344CB8AC3E}">
        <p14:creationId xmlns:p14="http://schemas.microsoft.com/office/powerpoint/2010/main" val="2127153966"/>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460D64B3-47B9-4B80-8494-C2463AAD5939}"/>
              </a:ext>
            </a:extLst>
          </p:cNvPr>
          <p:cNvSpPr>
            <a:spLocks noGrp="1"/>
          </p:cNvSpPr>
          <p:nvPr>
            <p:ph sz="quarter" idx="13" hasCustomPrompt="1"/>
          </p:nvPr>
        </p:nvSpPr>
        <p:spPr>
          <a:xfrm>
            <a:off x="78189" y="822959"/>
            <a:ext cx="8987622" cy="5291593"/>
          </a:xfrm>
          <a:prstGeom prst="rect">
            <a:avLst/>
          </a:prstGeom>
        </p:spPr>
        <p:txBody>
          <a:bodyPr/>
          <a:lstStyle/>
          <a:p>
            <a:pPr marL="274320" lvl="0" indent="-274320">
              <a:lnSpc>
                <a:spcPct val="130000"/>
              </a:lnSpc>
              <a:spcBef>
                <a:spcPts val="400"/>
              </a:spcBef>
              <a:defRPr/>
            </a:pPr>
            <a:r>
              <a:rPr kumimoji="0" lang="en-US" sz="1800" b="1" i="0" u="sng" strike="noStrike" kern="1200" cap="none" spc="0" normalizeH="0" baseline="0" noProof="0">
                <a:ln>
                  <a:noFill/>
                </a:ln>
                <a:effectLst/>
                <a:uLnTx/>
                <a:uFillTx/>
                <a:latin typeface="Corbel" panose="020B0503020204020204" pitchFamily="34" charset="0"/>
              </a:rPr>
              <a:t>Text 1</a:t>
            </a:r>
            <a:r>
              <a:rPr kumimoji="0" lang="en-US" sz="1800" b="1" i="0" strike="noStrike" kern="1200" cap="none" spc="0" normalizeH="0" baseline="0" noProof="0">
                <a:ln>
                  <a:noFill/>
                </a:ln>
                <a:effectLst/>
                <a:uLnTx/>
                <a:uFillTx/>
                <a:latin typeface="Corbel" panose="020B0503020204020204" pitchFamily="34" charset="0"/>
              </a:rPr>
              <a:t>:</a:t>
            </a:r>
            <a:endParaRPr kumimoji="0" lang="en-US" sz="1800" b="0" i="0" strike="noStrike" kern="1200" cap="none" spc="0" normalizeH="0" baseline="0" noProof="0">
              <a:ln>
                <a:noFill/>
              </a:ln>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C00000"/>
                </a:solidFill>
                <a:effectLst/>
                <a:uLnTx/>
                <a:uFillTx/>
                <a:latin typeface="Corbel" panose="020B0503020204020204" pitchFamily="34" charset="0"/>
              </a:rPr>
              <a:t>Text 2</a:t>
            </a:r>
            <a:r>
              <a:rPr kumimoji="0" lang="en-US" sz="1800" b="0" i="0" u="none" strike="noStrike" kern="1200" cap="none" spc="0" normalizeH="0" baseline="0" noProof="0">
                <a:ln>
                  <a:noFill/>
                </a:ln>
                <a:solidFill>
                  <a:srgbClr val="C00000"/>
                </a:solidFill>
                <a:effectLst/>
                <a:uLnTx/>
                <a:uFillTx/>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5B9BD5"/>
                </a:solidFill>
                <a:effectLst/>
                <a:uLnTx/>
                <a:uFillTx/>
                <a:latin typeface="Corbel" panose="020B0503020204020204" pitchFamily="34" charset="0"/>
              </a:rPr>
              <a:t>Text 3</a:t>
            </a:r>
            <a:r>
              <a:rPr kumimoji="0" lang="en-US" sz="1800" b="0" i="0" u="none" strike="noStrike" kern="1200" cap="none" spc="0" normalizeH="0" baseline="0" noProof="0">
                <a:ln>
                  <a:noFill/>
                </a:ln>
                <a:solidFill>
                  <a:srgbClr val="5B9BD5"/>
                </a:solidFill>
                <a:effectLst/>
                <a:uLnTx/>
                <a:uFillTx/>
                <a:latin typeface="Corbel" panose="020B0503020204020204" pitchFamily="34" charset="0"/>
              </a:rPr>
              <a:t>:</a:t>
            </a:r>
            <a:r>
              <a:rPr kumimoji="0" lang="en-US" sz="1800" b="0" i="0" u="none" strike="noStrike" kern="1200" cap="none" spc="0" normalizeH="0" noProof="0">
                <a:ln>
                  <a:noFill/>
                </a:ln>
                <a:solidFill>
                  <a:srgbClr val="5B9BD5"/>
                </a:solidFill>
                <a:effectLst/>
                <a:uLnTx/>
                <a:uFillTx/>
                <a:latin typeface="Corbel" panose="020B0503020204020204" pitchFamily="34" charset="0"/>
              </a:rPr>
              <a:t> </a:t>
            </a:r>
            <a:r>
              <a:rPr lang="en-US" sz="1400">
                <a:solidFill>
                  <a:srgbClr val="5B9BD5"/>
                </a:solidFill>
                <a:latin typeface="Corbel" panose="020B0503020204020204" pitchFamily="34" charset="0"/>
              </a:rPr>
              <a:t>	</a:t>
            </a:r>
            <a:endParaRPr kumimoji="0" lang="en-US" sz="1400" b="0" i="0" u="none" strike="noStrike" kern="1200" cap="none" spc="0" normalizeH="0" baseline="0" noProof="0">
              <a:ln>
                <a:noFill/>
              </a:ln>
              <a:solidFill>
                <a:srgbClr val="5B9BD5"/>
              </a:solidFill>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70AD47">
                    <a:lumMod val="75000"/>
                  </a:srgbClr>
                </a:solidFill>
                <a:effectLst/>
                <a:uLnTx/>
                <a:uFillTx/>
                <a:latin typeface="Corbel" panose="020B0503020204020204" pitchFamily="34" charset="0"/>
              </a:rPr>
              <a:t>Text 4</a:t>
            </a:r>
            <a:r>
              <a:rPr lang="en-US" sz="1800">
                <a:solidFill>
                  <a:srgbClr val="70AD47">
                    <a:lumMod val="75000"/>
                  </a:srgbClr>
                </a:solidFill>
                <a:latin typeface="Corbel" panose="020B0503020204020204" pitchFamily="34" charset="0"/>
              </a:rPr>
              <a:t>: </a:t>
            </a:r>
            <a:r>
              <a:rPr lang="en-US" sz="1400">
                <a:solidFill>
                  <a:srgbClr val="70AD47">
                    <a:lumMod val="75000"/>
                  </a:srgbClr>
                </a:solidFill>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ED7D31"/>
                </a:solidFill>
                <a:effectLst/>
                <a:uLnTx/>
                <a:uFillTx/>
                <a:latin typeface="Corbel" panose="020B0503020204020204" pitchFamily="34" charset="0"/>
              </a:rPr>
              <a:t>Text 5</a:t>
            </a:r>
            <a:r>
              <a:rPr kumimoji="0" lang="en-US" sz="1800" b="0" i="0" u="none" strike="noStrike" kern="1200" cap="none" spc="0" normalizeH="0" baseline="0" noProof="0">
                <a:ln>
                  <a:noFill/>
                </a:ln>
                <a:solidFill>
                  <a:srgbClr val="ED7D31"/>
                </a:solidFill>
                <a:effectLst/>
                <a:uLnTx/>
                <a:uFillTx/>
                <a:latin typeface="Corbel" panose="020B0503020204020204" pitchFamily="34" charset="0"/>
              </a:rPr>
              <a:t>: </a:t>
            </a:r>
            <a:endParaRPr lang="en-US" sz="1200">
              <a:solidFill>
                <a:schemeClr val="accent2"/>
              </a:solidFill>
              <a:latin typeface="Corbel" panose="020B0503020204020204" pitchFamily="34" charset="0"/>
            </a:endParaRPr>
          </a:p>
          <a:p>
            <a:pPr marL="674370" lvl="1" indent="-274320">
              <a:lnSpc>
                <a:spcPct val="130000"/>
              </a:lnSpc>
              <a:spcBef>
                <a:spcPts val="400"/>
              </a:spcBef>
              <a:defRPr/>
            </a:pPr>
            <a:endParaRPr lang="en-US" sz="1600">
              <a:solidFill>
                <a:schemeClr val="accent2"/>
              </a:solidFill>
              <a:latin typeface="Corbel" panose="020B0503020204020204" pitchFamily="34" charset="0"/>
            </a:endParaRPr>
          </a:p>
          <a:p>
            <a:pPr marL="0" lvl="0" indent="0">
              <a:lnSpc>
                <a:spcPct val="130000"/>
              </a:lnSpc>
              <a:spcBef>
                <a:spcPts val="400"/>
              </a:spcBef>
              <a:buNone/>
              <a:defRPr/>
            </a:pPr>
            <a:endParaRPr lang="en-US" sz="2000">
              <a:solidFill>
                <a:srgbClr val="C06900"/>
              </a:solidFill>
              <a:latin typeface="Corbel" panose="020B0503020204020204" pitchFamily="34" charset="0"/>
            </a:endParaRPr>
          </a:p>
          <a:p>
            <a:pPr marL="274320" lvl="0" indent="-274320">
              <a:lnSpc>
                <a:spcPct val="130000"/>
              </a:lnSpc>
              <a:spcBef>
                <a:spcPts val="400"/>
              </a:spcBef>
              <a:defRPr/>
            </a:pPr>
            <a:endParaRPr kumimoji="0" lang="en-US" sz="2000" i="0" u="none" strike="noStrike" kern="1200" cap="none" spc="0" normalizeH="0" baseline="0" noProof="0">
              <a:ln>
                <a:noFill/>
              </a:ln>
              <a:solidFill>
                <a:srgbClr val="ED7D31"/>
              </a:solidFill>
              <a:effectLst/>
              <a:uLnTx/>
              <a:uFillTx/>
              <a:latin typeface="Corbel" panose="020B0503020204020204" pitchFamily="34" charset="0"/>
            </a:endParaRPr>
          </a:p>
        </p:txBody>
      </p:sp>
      <p:sp>
        <p:nvSpPr>
          <p:cNvPr id="4" name="Title 1">
            <a:extLst>
              <a:ext uri="{FF2B5EF4-FFF2-40B4-BE49-F238E27FC236}">
                <a16:creationId xmlns:a16="http://schemas.microsoft.com/office/drawing/2014/main" id="{029DDEC7-5C22-7ADB-60BD-945BAEBCFDE7}"/>
              </a:ext>
            </a:extLst>
          </p:cNvPr>
          <p:cNvSpPr>
            <a:spLocks noGrp="1"/>
          </p:cNvSpPr>
          <p:nvPr>
            <p:ph type="title"/>
          </p:nvPr>
        </p:nvSpPr>
        <p:spPr>
          <a:xfrm>
            <a:off x="78189" y="79447"/>
            <a:ext cx="8987622" cy="740193"/>
          </a:xfrm>
          <a:prstGeom prst="rect">
            <a:avLst/>
          </a:prstGeom>
        </p:spPr>
        <p:txBody>
          <a:bodyPr/>
          <a:lstStyle>
            <a:lvl1pPr>
              <a:defRPr sz="4000" b="1">
                <a:solidFill>
                  <a:schemeClr val="tx1"/>
                </a:solidFill>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99596494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8EF1544-24EE-9F40-92D1-5F7EF2704AEF}"/>
              </a:ext>
            </a:extLst>
          </p:cNvPr>
          <p:cNvSpPr>
            <a:spLocks noGrp="1"/>
          </p:cNvSpPr>
          <p:nvPr>
            <p:ph type="sldNum" sz="quarter" idx="12"/>
          </p:nvPr>
        </p:nvSpPr>
        <p:spPr>
          <a:xfrm>
            <a:off x="7006213" y="6413428"/>
            <a:ext cx="2057400" cy="365125"/>
          </a:xfrm>
          <a:prstGeom prst="rect">
            <a:avLst/>
          </a:prstGeom>
        </p:spPr>
        <p:txBody>
          <a:bodyPr/>
          <a:lstStyle>
            <a:lvl1pPr algn="ctr">
              <a:defRPr sz="1400">
                <a:solidFill>
                  <a:schemeClr val="bg1">
                    <a:lumMod val="65000"/>
                  </a:schemeClr>
                </a:solidFill>
                <a:latin typeface="Corbel" panose="020B0503020204020204" pitchFamily="34" charset="0"/>
              </a:defRPr>
            </a:lvl1pPr>
          </a:lstStyle>
          <a:p>
            <a:pPr algn="r"/>
            <a:fld id="{FDEAB76D-489F-BC47-AE8A-9A4958F60173}" type="slidenum">
              <a:rPr lang="en-CH" smtClean="0"/>
              <a:pPr algn="r"/>
              <a:t>‹#›</a:t>
            </a:fld>
            <a:endParaRPr lang="en-CH"/>
          </a:p>
        </p:txBody>
      </p:sp>
      <p:pic>
        <p:nvPicPr>
          <p:cNvPr id="5" name="Picture 4" descr="safari.png">
            <a:extLst>
              <a:ext uri="{FF2B5EF4-FFF2-40B4-BE49-F238E27FC236}">
                <a16:creationId xmlns:a16="http://schemas.microsoft.com/office/drawing/2014/main" id="{BCE086F2-9422-3233-969B-2DF0AF8C277B}"/>
              </a:ext>
            </a:extLst>
          </p:cNvPr>
          <p:cNvPicPr>
            <a:picLocks noChangeAspect="1"/>
          </p:cNvPicPr>
          <p:nvPr userDrawn="1"/>
        </p:nvPicPr>
        <p:blipFill>
          <a:blip r:embed="rId2" cstate="print"/>
          <a:stretch>
            <a:fillRect/>
          </a:stretch>
        </p:blipFill>
        <p:spPr>
          <a:xfrm>
            <a:off x="75991" y="6439729"/>
            <a:ext cx="1080120" cy="312522"/>
          </a:xfrm>
          <a:prstGeom prst="rect">
            <a:avLst/>
          </a:prstGeom>
        </p:spPr>
      </p:pic>
      <p:sp>
        <p:nvSpPr>
          <p:cNvPr id="11" name="Content Placeholder 13">
            <a:extLst>
              <a:ext uri="{FF2B5EF4-FFF2-40B4-BE49-F238E27FC236}">
                <a16:creationId xmlns:a16="http://schemas.microsoft.com/office/drawing/2014/main" id="{BD73B27A-EBF7-DCCC-F4F6-DD46A37DA759}"/>
              </a:ext>
            </a:extLst>
          </p:cNvPr>
          <p:cNvSpPr>
            <a:spLocks noGrp="1"/>
          </p:cNvSpPr>
          <p:nvPr>
            <p:ph sz="quarter" idx="13" hasCustomPrompt="1"/>
          </p:nvPr>
        </p:nvSpPr>
        <p:spPr>
          <a:xfrm>
            <a:off x="78189" y="822959"/>
            <a:ext cx="8987622" cy="5291593"/>
          </a:xfrm>
          <a:prstGeom prst="rect">
            <a:avLst/>
          </a:prstGeom>
        </p:spPr>
        <p:txBody>
          <a:bodyPr/>
          <a:lstStyle/>
          <a:p>
            <a:pPr marL="274320" lvl="0" indent="-274320">
              <a:lnSpc>
                <a:spcPct val="130000"/>
              </a:lnSpc>
              <a:spcBef>
                <a:spcPts val="400"/>
              </a:spcBef>
              <a:defRPr/>
            </a:pPr>
            <a:r>
              <a:rPr kumimoji="0" lang="en-US" sz="1800" b="1" i="0" u="sng" strike="noStrike" kern="1200" cap="none" spc="0" normalizeH="0" baseline="0" noProof="0">
                <a:ln>
                  <a:noFill/>
                </a:ln>
                <a:effectLst/>
                <a:uLnTx/>
                <a:uFillTx/>
                <a:latin typeface="Corbel" panose="020B0503020204020204" pitchFamily="34" charset="0"/>
              </a:rPr>
              <a:t>Text 1</a:t>
            </a:r>
            <a:r>
              <a:rPr kumimoji="0" lang="en-US" sz="1800" b="1" i="0" strike="noStrike" kern="1200" cap="none" spc="0" normalizeH="0" baseline="0" noProof="0">
                <a:ln>
                  <a:noFill/>
                </a:ln>
                <a:effectLst/>
                <a:uLnTx/>
                <a:uFillTx/>
                <a:latin typeface="Corbel" panose="020B0503020204020204" pitchFamily="34" charset="0"/>
              </a:rPr>
              <a:t>:</a:t>
            </a:r>
            <a:endParaRPr kumimoji="0" lang="en-US" sz="1800" b="0" i="0" strike="noStrike" kern="1200" cap="none" spc="0" normalizeH="0" baseline="0" noProof="0">
              <a:ln>
                <a:noFill/>
              </a:ln>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C00000"/>
                </a:solidFill>
                <a:effectLst/>
                <a:uLnTx/>
                <a:uFillTx/>
                <a:latin typeface="Corbel" panose="020B0503020204020204" pitchFamily="34" charset="0"/>
              </a:rPr>
              <a:t>Text 2</a:t>
            </a:r>
            <a:r>
              <a:rPr kumimoji="0" lang="en-US" sz="1800" b="0" i="0" u="none" strike="noStrike" kern="1200" cap="none" spc="0" normalizeH="0" baseline="0" noProof="0">
                <a:ln>
                  <a:noFill/>
                </a:ln>
                <a:solidFill>
                  <a:srgbClr val="C00000"/>
                </a:solidFill>
                <a:effectLst/>
                <a:uLnTx/>
                <a:uFillTx/>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5B9BD5"/>
                </a:solidFill>
                <a:effectLst/>
                <a:uLnTx/>
                <a:uFillTx/>
                <a:latin typeface="Corbel" panose="020B0503020204020204" pitchFamily="34" charset="0"/>
              </a:rPr>
              <a:t>Text 3</a:t>
            </a:r>
            <a:r>
              <a:rPr kumimoji="0" lang="en-US" sz="1800" b="0" i="0" u="none" strike="noStrike" kern="1200" cap="none" spc="0" normalizeH="0" baseline="0" noProof="0">
                <a:ln>
                  <a:noFill/>
                </a:ln>
                <a:solidFill>
                  <a:srgbClr val="5B9BD5"/>
                </a:solidFill>
                <a:effectLst/>
                <a:uLnTx/>
                <a:uFillTx/>
                <a:latin typeface="Corbel" panose="020B0503020204020204" pitchFamily="34" charset="0"/>
              </a:rPr>
              <a:t>:</a:t>
            </a:r>
            <a:r>
              <a:rPr kumimoji="0" lang="en-US" sz="1800" b="0" i="0" u="none" strike="noStrike" kern="1200" cap="none" spc="0" normalizeH="0" noProof="0">
                <a:ln>
                  <a:noFill/>
                </a:ln>
                <a:solidFill>
                  <a:srgbClr val="5B9BD5"/>
                </a:solidFill>
                <a:effectLst/>
                <a:uLnTx/>
                <a:uFillTx/>
                <a:latin typeface="Corbel" panose="020B0503020204020204" pitchFamily="34" charset="0"/>
              </a:rPr>
              <a:t> </a:t>
            </a:r>
            <a:r>
              <a:rPr lang="en-US" sz="1400">
                <a:solidFill>
                  <a:srgbClr val="5B9BD5"/>
                </a:solidFill>
                <a:latin typeface="Corbel" panose="020B0503020204020204" pitchFamily="34" charset="0"/>
              </a:rPr>
              <a:t>	</a:t>
            </a:r>
            <a:endParaRPr kumimoji="0" lang="en-US" sz="1400" b="0" i="0" u="none" strike="noStrike" kern="1200" cap="none" spc="0" normalizeH="0" baseline="0" noProof="0">
              <a:ln>
                <a:noFill/>
              </a:ln>
              <a:solidFill>
                <a:srgbClr val="5B9BD5"/>
              </a:solidFill>
              <a:effectLst/>
              <a:uLnTx/>
              <a:uFillTx/>
              <a:latin typeface="Corbel" panose="020B0503020204020204" pitchFamily="34" charset="0"/>
            </a:endParaRPr>
          </a:p>
          <a:p>
            <a:pPr marL="274320" lvl="0" indent="-274320">
              <a:lnSpc>
                <a:spcPct val="130000"/>
              </a:lnSpc>
              <a:spcBef>
                <a:spcPts val="400"/>
              </a:spcBef>
              <a:defRPr/>
            </a:pPr>
            <a:r>
              <a:rPr kumimoji="0" lang="en-US" sz="1800" b="1" i="0" u="sng" strike="noStrike" kern="1200" cap="none" spc="0" normalizeH="0" baseline="0" noProof="0">
                <a:ln>
                  <a:noFill/>
                </a:ln>
                <a:solidFill>
                  <a:srgbClr val="70AD47">
                    <a:lumMod val="75000"/>
                  </a:srgbClr>
                </a:solidFill>
                <a:effectLst/>
                <a:uLnTx/>
                <a:uFillTx/>
                <a:latin typeface="Corbel" panose="020B0503020204020204" pitchFamily="34" charset="0"/>
              </a:rPr>
              <a:t>Text 4</a:t>
            </a:r>
            <a:r>
              <a:rPr lang="en-US" sz="1800">
                <a:solidFill>
                  <a:srgbClr val="70AD47">
                    <a:lumMod val="75000"/>
                  </a:srgbClr>
                </a:solidFill>
                <a:latin typeface="Corbel" panose="020B0503020204020204" pitchFamily="34" charset="0"/>
              </a:rPr>
              <a:t>: </a:t>
            </a:r>
            <a:r>
              <a:rPr lang="en-US" sz="1400">
                <a:solidFill>
                  <a:srgbClr val="70AD47">
                    <a:lumMod val="75000"/>
                  </a:srgbClr>
                </a:solidFill>
                <a:latin typeface="Corbel" panose="020B0503020204020204" pitchFamily="34" charset="0"/>
              </a:rPr>
              <a:t>	</a:t>
            </a:r>
          </a:p>
          <a:p>
            <a:pPr marL="274320" lvl="0" indent="-274320">
              <a:lnSpc>
                <a:spcPct val="130000"/>
              </a:lnSpc>
              <a:spcBef>
                <a:spcPts val="400"/>
              </a:spcBef>
              <a:defRPr/>
            </a:pPr>
            <a:r>
              <a:rPr kumimoji="0" lang="en-US" sz="1800" b="1" i="0" u="sng" strike="noStrike" kern="1200" cap="none" spc="0" normalizeH="0" baseline="0" noProof="0">
                <a:ln>
                  <a:noFill/>
                </a:ln>
                <a:solidFill>
                  <a:srgbClr val="ED7D31"/>
                </a:solidFill>
                <a:effectLst/>
                <a:uLnTx/>
                <a:uFillTx/>
                <a:latin typeface="Corbel" panose="020B0503020204020204" pitchFamily="34" charset="0"/>
              </a:rPr>
              <a:t>Text 5</a:t>
            </a:r>
            <a:r>
              <a:rPr kumimoji="0" lang="en-US" sz="1800" b="0" i="0" u="none" strike="noStrike" kern="1200" cap="none" spc="0" normalizeH="0" baseline="0" noProof="0">
                <a:ln>
                  <a:noFill/>
                </a:ln>
                <a:solidFill>
                  <a:srgbClr val="ED7D31"/>
                </a:solidFill>
                <a:effectLst/>
                <a:uLnTx/>
                <a:uFillTx/>
                <a:latin typeface="Corbel" panose="020B0503020204020204" pitchFamily="34" charset="0"/>
              </a:rPr>
              <a:t>: </a:t>
            </a:r>
            <a:endParaRPr lang="en-US" sz="1200">
              <a:solidFill>
                <a:schemeClr val="accent2"/>
              </a:solidFill>
              <a:latin typeface="Corbel" panose="020B0503020204020204" pitchFamily="34" charset="0"/>
            </a:endParaRPr>
          </a:p>
          <a:p>
            <a:pPr marL="674370" lvl="1" indent="-274320">
              <a:lnSpc>
                <a:spcPct val="130000"/>
              </a:lnSpc>
              <a:spcBef>
                <a:spcPts val="400"/>
              </a:spcBef>
              <a:defRPr/>
            </a:pPr>
            <a:endParaRPr lang="en-US" sz="1600">
              <a:solidFill>
                <a:schemeClr val="accent2"/>
              </a:solidFill>
              <a:latin typeface="Corbel" panose="020B0503020204020204" pitchFamily="34" charset="0"/>
            </a:endParaRPr>
          </a:p>
          <a:p>
            <a:pPr marL="0" lvl="0" indent="0">
              <a:lnSpc>
                <a:spcPct val="130000"/>
              </a:lnSpc>
              <a:spcBef>
                <a:spcPts val="400"/>
              </a:spcBef>
              <a:buNone/>
              <a:defRPr/>
            </a:pPr>
            <a:endParaRPr lang="en-US" sz="2000">
              <a:solidFill>
                <a:srgbClr val="C06900"/>
              </a:solidFill>
              <a:latin typeface="Corbel" panose="020B0503020204020204" pitchFamily="34" charset="0"/>
            </a:endParaRPr>
          </a:p>
          <a:p>
            <a:pPr marL="274320" lvl="0" indent="-274320">
              <a:lnSpc>
                <a:spcPct val="130000"/>
              </a:lnSpc>
              <a:spcBef>
                <a:spcPts val="400"/>
              </a:spcBef>
              <a:defRPr/>
            </a:pPr>
            <a:endParaRPr kumimoji="0" lang="en-US" sz="2000" i="0" u="none" strike="noStrike" kern="1200" cap="none" spc="0" normalizeH="0" baseline="0" noProof="0">
              <a:ln>
                <a:noFill/>
              </a:ln>
              <a:solidFill>
                <a:srgbClr val="ED7D31"/>
              </a:solidFill>
              <a:effectLst/>
              <a:uLnTx/>
              <a:uFillTx/>
              <a:latin typeface="Corbel" panose="020B0503020204020204" pitchFamily="34" charset="0"/>
            </a:endParaRPr>
          </a:p>
        </p:txBody>
      </p:sp>
      <p:sp>
        <p:nvSpPr>
          <p:cNvPr id="12" name="Title 1">
            <a:extLst>
              <a:ext uri="{FF2B5EF4-FFF2-40B4-BE49-F238E27FC236}">
                <a16:creationId xmlns:a16="http://schemas.microsoft.com/office/drawing/2014/main" id="{1DB119B3-1AA6-94B9-13B9-6E10CE82D05A}"/>
              </a:ext>
            </a:extLst>
          </p:cNvPr>
          <p:cNvSpPr>
            <a:spLocks noGrp="1"/>
          </p:cNvSpPr>
          <p:nvPr>
            <p:ph type="title"/>
          </p:nvPr>
        </p:nvSpPr>
        <p:spPr>
          <a:xfrm>
            <a:off x="78189" y="79447"/>
            <a:ext cx="8987622" cy="740193"/>
          </a:xfrm>
          <a:prstGeom prst="rect">
            <a:avLst/>
          </a:prstGeom>
        </p:spPr>
        <p:txBody>
          <a:bodyPr/>
          <a:lstStyle>
            <a:lvl1pPr>
              <a:defRPr sz="4000" b="1">
                <a:solidFill>
                  <a:schemeClr val="tx1"/>
                </a:solidFill>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1791178792"/>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9652D26D-6A0A-80F5-0467-32E58CC08E88}"/>
              </a:ext>
            </a:extLst>
          </p:cNvPr>
          <p:cNvSpPr txBox="1">
            <a:spLocks/>
          </p:cNvSpPr>
          <p:nvPr userDrawn="1"/>
        </p:nvSpPr>
        <p:spPr>
          <a:xfrm>
            <a:off x="7006213" y="6413428"/>
            <a:ext cx="2057400" cy="365125"/>
          </a:xfrm>
          <a:prstGeom prst="rect">
            <a:avLst/>
          </a:prstGeom>
        </p:spPr>
        <p:txBody>
          <a:bodyPr/>
          <a:lstStyle>
            <a:defPPr>
              <a:defRPr lang="en-US"/>
            </a:defPPr>
            <a:lvl1pPr marL="0" algn="ctr" defTabSz="457200" rtl="0" eaLnBrk="1" latinLnBrk="0" hangingPunct="1">
              <a:defRPr sz="1400" kern="1200">
                <a:solidFill>
                  <a:schemeClr val="bg1">
                    <a:lumMod val="65000"/>
                  </a:schemeClr>
                </a:solidFill>
                <a:latin typeface="Corbel" panose="020B0503020204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DEAB76D-489F-BC47-AE8A-9A4958F60173}" type="slidenum">
              <a:rPr lang="en-CH" smtClean="0"/>
              <a:pPr algn="r"/>
              <a:t>‹#›</a:t>
            </a:fld>
            <a:endParaRPr lang="en-CH"/>
          </a:p>
        </p:txBody>
      </p:sp>
      <p:pic>
        <p:nvPicPr>
          <p:cNvPr id="7" name="Picture 6" descr="safari.png">
            <a:extLst>
              <a:ext uri="{FF2B5EF4-FFF2-40B4-BE49-F238E27FC236}">
                <a16:creationId xmlns:a16="http://schemas.microsoft.com/office/drawing/2014/main" id="{AE34FD6A-B99A-3D50-4BF8-F449A040CC8A}"/>
              </a:ext>
            </a:extLst>
          </p:cNvPr>
          <p:cNvPicPr>
            <a:picLocks noChangeAspect="1"/>
          </p:cNvPicPr>
          <p:nvPr userDrawn="1"/>
        </p:nvPicPr>
        <p:blipFill>
          <a:blip r:embed="rId2" cstate="print"/>
          <a:stretch>
            <a:fillRect/>
          </a:stretch>
        </p:blipFill>
        <p:spPr>
          <a:xfrm>
            <a:off x="75991" y="6439729"/>
            <a:ext cx="1080120" cy="312522"/>
          </a:xfrm>
          <a:prstGeom prst="rect">
            <a:avLst/>
          </a:prstGeom>
        </p:spPr>
      </p:pic>
    </p:spTree>
    <p:extLst>
      <p:ext uri="{BB962C8B-B14F-4D97-AF65-F5344CB8AC3E}">
        <p14:creationId xmlns:p14="http://schemas.microsoft.com/office/powerpoint/2010/main" val="1643813891"/>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556206646"/>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noFill/>
          <a:ln>
            <a:noFill/>
          </a:ln>
        </p:spPr>
        <p:txBody>
          <a:bodyPr/>
          <a:lstStyle/>
          <a:p>
            <a:fld id="{BA2D8F13-174C-467F-9D40-7DDEF70CAB8C}" type="slidenum">
              <a:rPr lang="en-US" smtClean="0"/>
              <a:t>‹#›</a:t>
            </a:fld>
            <a:endParaRPr lang="en-US" dirty="0"/>
          </a:p>
        </p:txBody>
      </p:sp>
    </p:spTree>
    <p:extLst>
      <p:ext uri="{BB962C8B-B14F-4D97-AF65-F5344CB8AC3E}">
        <p14:creationId xmlns:p14="http://schemas.microsoft.com/office/powerpoint/2010/main" val="3929911048"/>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358081992"/>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244017661"/>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64905944"/>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772962289"/>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61187938"/>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483922126"/>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02461436"/>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466398314"/>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59688456"/>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atin typeface="Trebuchet MS" panose="020B0603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Trebuchet MS" panose="020B0603020202020204"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p>
        </p:txBody>
      </p:sp>
    </p:spTree>
    <p:extLst>
      <p:ext uri="{BB962C8B-B14F-4D97-AF65-F5344CB8AC3E}">
        <p14:creationId xmlns:p14="http://schemas.microsoft.com/office/powerpoint/2010/main" val="3479023519"/>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54756617"/>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103E0A-1103-4E2A-80B9-427ECF501675}"/>
              </a:ext>
            </a:extLst>
          </p:cNvPr>
          <p:cNvSpPr/>
          <p:nvPr userDrawn="1"/>
        </p:nvSpPr>
        <p:spPr>
          <a:xfrm>
            <a:off x="0" y="-1"/>
            <a:ext cx="9144000" cy="82576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latin typeface="Trebuchet MS" panose="020B0603020202020204" pitchFamily="34" charset="0"/>
            </a:endParaRPr>
          </a:p>
        </p:txBody>
      </p:sp>
      <p:sp>
        <p:nvSpPr>
          <p:cNvPr id="2" name="Title 1"/>
          <p:cNvSpPr>
            <a:spLocks noGrp="1"/>
          </p:cNvSpPr>
          <p:nvPr>
            <p:ph type="title"/>
          </p:nvPr>
        </p:nvSpPr>
        <p:spPr>
          <a:xfrm>
            <a:off x="155488" y="78848"/>
            <a:ext cx="8815517" cy="753812"/>
          </a:xfrm>
        </p:spPr>
        <p:txBody>
          <a:bodyPr>
            <a:normAutofit/>
          </a:bodyPr>
          <a:lstStyle>
            <a:lvl1pPr>
              <a:defRPr sz="4600" b="1">
                <a:solidFill>
                  <a:schemeClr val="bg1"/>
                </a:solidFill>
                <a:latin typeface="Trebuchet MS" panose="020B0603020202020204" pitchFamily="34" charset="0"/>
              </a:defRPr>
            </a:lvl1pPr>
          </a:lstStyle>
          <a:p>
            <a:r>
              <a:rPr lang="en-US" dirty="0"/>
              <a:t>Click to edit Master title style</a:t>
            </a:r>
          </a:p>
        </p:txBody>
      </p:sp>
      <p:sp>
        <p:nvSpPr>
          <p:cNvPr id="3" name="Content Placeholder 2"/>
          <p:cNvSpPr>
            <a:spLocks noGrp="1"/>
          </p:cNvSpPr>
          <p:nvPr>
            <p:ph idx="1"/>
          </p:nvPr>
        </p:nvSpPr>
        <p:spPr>
          <a:xfrm>
            <a:off x="155488" y="1021492"/>
            <a:ext cx="8815517" cy="5368993"/>
          </a:xfrm>
        </p:spPr>
        <p:txBody>
          <a:bodyPr>
            <a:normAutofit/>
          </a:bodyPr>
          <a:lstStyle>
            <a:lvl1pPr>
              <a:defRPr sz="2800">
                <a:latin typeface="Trebuchet MS" panose="020B0603020202020204" pitchFamily="34" charset="0"/>
              </a:defRPr>
            </a:lvl1pPr>
            <a:lvl2pPr>
              <a:defRPr sz="2400">
                <a:latin typeface="Trebuchet MS" panose="020B0603020202020204" pitchFamily="34" charset="0"/>
              </a:defRPr>
            </a:lvl2pPr>
            <a:lvl3pPr>
              <a:defRPr sz="1800">
                <a:latin typeface="Trebuchet MS" panose="020B0603020202020204" pitchFamily="34" charset="0"/>
              </a:defRPr>
            </a:lvl3pPr>
            <a:lvl4pPr>
              <a:defRPr sz="1600">
                <a:latin typeface="Trebuchet MS" panose="020B0603020202020204" pitchFamily="34" charset="0"/>
              </a:defRPr>
            </a:lvl4pPr>
            <a:lvl5pPr>
              <a:defRPr sz="1600">
                <a:latin typeface="Trebuchet MS" panose="020B06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Graphic 11">
            <a:extLst>
              <a:ext uri="{FF2B5EF4-FFF2-40B4-BE49-F238E27FC236}">
                <a16:creationId xmlns:a16="http://schemas.microsoft.com/office/drawing/2014/main" id="{1FE0A3EE-6483-4E65-823F-5E7E920D709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64" y="6494338"/>
            <a:ext cx="1180720" cy="227148"/>
          </a:xfrm>
          <a:prstGeom prst="rect">
            <a:avLst/>
          </a:prstGeom>
        </p:spPr>
      </p:pic>
      <p:sp>
        <p:nvSpPr>
          <p:cNvPr id="8" name="Slide Number Placeholder 7">
            <a:extLst>
              <a:ext uri="{FF2B5EF4-FFF2-40B4-BE49-F238E27FC236}">
                <a16:creationId xmlns:a16="http://schemas.microsoft.com/office/drawing/2014/main" id="{0E1FD7A5-C69D-412C-8DA5-5AA06BC4E515}"/>
              </a:ext>
            </a:extLst>
          </p:cNvPr>
          <p:cNvSpPr>
            <a:spLocks noGrp="1"/>
          </p:cNvSpPr>
          <p:nvPr>
            <p:ph type="sldNum" sz="quarter" idx="12"/>
          </p:nvPr>
        </p:nvSpPr>
        <p:spPr>
          <a:xfrm>
            <a:off x="8329353" y="6494338"/>
            <a:ext cx="643730" cy="280288"/>
          </a:xfrm>
          <a:prstGeom prst="rect">
            <a:avLst/>
          </a:prstGeom>
        </p:spPr>
        <p:txBody>
          <a:bodyPr/>
          <a:lstStyle>
            <a:lvl1pPr algn="ctr">
              <a:defRPr sz="1600" b="1">
                <a:latin typeface="Trebuchet MS" panose="020B0603020202020204" pitchFamily="34" charset="0"/>
              </a:defRPr>
            </a:lvl1pPr>
          </a:lstStyle>
          <a:p>
            <a:fld id="{C19D2B53-EDAE-4B41-B849-8916FA40BCB6}" type="slidenum">
              <a:rPr lang="en-US" smtClean="0"/>
              <a:pPr/>
              <a:t>‹#›</a:t>
            </a:fld>
            <a:endParaRPr lang="en-US"/>
          </a:p>
        </p:txBody>
      </p:sp>
    </p:spTree>
    <p:extLst>
      <p:ext uri="{BB962C8B-B14F-4D97-AF65-F5344CB8AC3E}">
        <p14:creationId xmlns:p14="http://schemas.microsoft.com/office/powerpoint/2010/main" val="2922109303"/>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F3A1B36-F75C-4B3A-8AC7-B38B97092F73}"/>
              </a:ext>
            </a:extLst>
          </p:cNvPr>
          <p:cNvSpPr/>
          <p:nvPr userDrawn="1"/>
        </p:nvSpPr>
        <p:spPr>
          <a:xfrm>
            <a:off x="0" y="-1"/>
            <a:ext cx="9144000" cy="89032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latin typeface="Trebuchet MS" panose="020B0603020202020204" pitchFamily="34" charset="0"/>
            </a:endParaRPr>
          </a:p>
        </p:txBody>
      </p:sp>
      <p:sp>
        <p:nvSpPr>
          <p:cNvPr id="12" name="Title 1">
            <a:extLst>
              <a:ext uri="{FF2B5EF4-FFF2-40B4-BE49-F238E27FC236}">
                <a16:creationId xmlns:a16="http://schemas.microsoft.com/office/drawing/2014/main" id="{F77D2451-9D72-4A45-A1BA-585E5FC3C46D}"/>
              </a:ext>
            </a:extLst>
          </p:cNvPr>
          <p:cNvSpPr txBox="1">
            <a:spLocks/>
          </p:cNvSpPr>
          <p:nvPr userDrawn="1"/>
        </p:nvSpPr>
        <p:spPr>
          <a:xfrm>
            <a:off x="155488" y="70610"/>
            <a:ext cx="8815517" cy="753812"/>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4000" b="1" kern="1200">
                <a:solidFill>
                  <a:schemeClr val="bg1"/>
                </a:solidFill>
                <a:latin typeface="Trebuchet MS" panose="020B0603020202020204" pitchFamily="34" charset="0"/>
                <a:ea typeface="Verdana" panose="020B0604030504040204" pitchFamily="34" charset="0"/>
                <a:cs typeface="Courier New" panose="02070309020205020404" pitchFamily="49" charset="0"/>
              </a:defRPr>
            </a:lvl1pPr>
          </a:lstStyle>
          <a:p>
            <a:r>
              <a:rPr lang="en-US" dirty="0"/>
              <a:t>Click to edit Master title style</a:t>
            </a:r>
          </a:p>
        </p:txBody>
      </p:sp>
      <p:pic>
        <p:nvPicPr>
          <p:cNvPr id="13" name="Graphic 12">
            <a:extLst>
              <a:ext uri="{FF2B5EF4-FFF2-40B4-BE49-F238E27FC236}">
                <a16:creationId xmlns:a16="http://schemas.microsoft.com/office/drawing/2014/main" id="{35CB8A4C-6108-4DBB-AB3B-F36B31AA793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64" y="6462642"/>
            <a:ext cx="1345478" cy="258844"/>
          </a:xfrm>
          <a:prstGeom prst="rect">
            <a:avLst/>
          </a:prstGeom>
        </p:spPr>
      </p:pic>
      <p:sp>
        <p:nvSpPr>
          <p:cNvPr id="7" name="Slide Number Placeholder 7">
            <a:extLst>
              <a:ext uri="{FF2B5EF4-FFF2-40B4-BE49-F238E27FC236}">
                <a16:creationId xmlns:a16="http://schemas.microsoft.com/office/drawing/2014/main" id="{25E13529-B30F-4988-A788-9A2F9C01C88B}"/>
              </a:ext>
            </a:extLst>
          </p:cNvPr>
          <p:cNvSpPr>
            <a:spLocks noGrp="1"/>
          </p:cNvSpPr>
          <p:nvPr>
            <p:ph type="sldNum" sz="quarter" idx="12"/>
          </p:nvPr>
        </p:nvSpPr>
        <p:spPr>
          <a:xfrm>
            <a:off x="3543300" y="6467768"/>
            <a:ext cx="2057400" cy="280288"/>
          </a:xfrm>
          <a:prstGeom prst="rect">
            <a:avLst/>
          </a:prstGeom>
        </p:spPr>
        <p:txBody>
          <a:bodyPr/>
          <a:lstStyle>
            <a:lvl1pPr algn="ctr">
              <a:defRPr sz="1400">
                <a:latin typeface="Trebuchet MS" panose="020B0603020202020204" pitchFamily="34" charset="0"/>
              </a:defRPr>
            </a:lvl1pPr>
          </a:lstStyle>
          <a:p>
            <a:fld id="{C19D2B53-EDAE-4B41-B849-8916FA40BCB6}" type="slidenum">
              <a:rPr lang="en-US" smtClean="0"/>
              <a:pPr/>
              <a:t>‹#›</a:t>
            </a:fld>
            <a:endParaRPr lang="en-US"/>
          </a:p>
        </p:txBody>
      </p:sp>
    </p:spTree>
    <p:extLst>
      <p:ext uri="{BB962C8B-B14F-4D97-AF65-F5344CB8AC3E}">
        <p14:creationId xmlns:p14="http://schemas.microsoft.com/office/powerpoint/2010/main" val="1551954024"/>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910755F8-9E4F-4AC1-934C-4503FD0A51D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64" y="6462642"/>
            <a:ext cx="1345478" cy="258844"/>
          </a:xfrm>
          <a:prstGeom prst="rect">
            <a:avLst/>
          </a:prstGeom>
        </p:spPr>
      </p:pic>
      <p:sp>
        <p:nvSpPr>
          <p:cNvPr id="4" name="Slide Number Placeholder 7">
            <a:extLst>
              <a:ext uri="{FF2B5EF4-FFF2-40B4-BE49-F238E27FC236}">
                <a16:creationId xmlns:a16="http://schemas.microsoft.com/office/drawing/2014/main" id="{D3FBD0FA-D9BB-45FA-A53B-03090A5B6110}"/>
              </a:ext>
            </a:extLst>
          </p:cNvPr>
          <p:cNvSpPr>
            <a:spLocks noGrp="1"/>
          </p:cNvSpPr>
          <p:nvPr>
            <p:ph type="sldNum" sz="quarter" idx="12"/>
          </p:nvPr>
        </p:nvSpPr>
        <p:spPr>
          <a:xfrm>
            <a:off x="3543300" y="6467768"/>
            <a:ext cx="2057400" cy="280288"/>
          </a:xfrm>
          <a:prstGeom prst="rect">
            <a:avLst/>
          </a:prstGeom>
        </p:spPr>
        <p:txBody>
          <a:bodyPr/>
          <a:lstStyle>
            <a:lvl1pPr algn="ctr">
              <a:defRPr sz="1400">
                <a:latin typeface="Trebuchet MS" panose="020B0603020202020204" pitchFamily="34" charset="0"/>
              </a:defRPr>
            </a:lvl1pPr>
          </a:lstStyle>
          <a:p>
            <a:fld id="{C19D2B53-EDAE-4B41-B849-8916FA40BCB6}" type="slidenum">
              <a:rPr lang="en-US" smtClean="0"/>
              <a:pPr/>
              <a:t>‹#›</a:t>
            </a:fld>
            <a:endParaRPr lang="en-US"/>
          </a:p>
        </p:txBody>
      </p:sp>
    </p:spTree>
    <p:extLst>
      <p:ext uri="{BB962C8B-B14F-4D97-AF65-F5344CB8AC3E}">
        <p14:creationId xmlns:p14="http://schemas.microsoft.com/office/powerpoint/2010/main" val="4163323655"/>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900589048"/>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2022054873"/>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94502555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42791068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682122821"/>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4059720103"/>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15059158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43042120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2805854171"/>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790443967"/>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198375080"/>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1911487362"/>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2935414930"/>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46313"/>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139682549"/>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3830798083"/>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739722"/>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66354638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3713832838"/>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279085599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174904366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551182478"/>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1638777803"/>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333561893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9245963"/>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810762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image" Target="../media/image1.png"/><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image" Target="../media/image1.png"/><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13" Type="http://schemas.openxmlformats.org/officeDocument/2006/relationships/slideLayout" Target="../slideLayouts/slideLayout467.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slideLayout" Target="../slideLayouts/slideLayout466.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 Id="rId14" Type="http://schemas.openxmlformats.org/officeDocument/2006/relationships/theme" Target="../theme/theme4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13" Type="http://schemas.openxmlformats.org/officeDocument/2006/relationships/image" Target="../media/image1.png"/><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13" Type="http://schemas.openxmlformats.org/officeDocument/2006/relationships/image" Target="../media/image1.png"/><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theme" Target="../theme/theme46.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slideLayout" Target="../slideLayouts/slideLayout501.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 Id="rId14" Type="http://schemas.openxmlformats.org/officeDocument/2006/relationships/image" Target="../media/image1.png"/></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13" Type="http://schemas.openxmlformats.org/officeDocument/2006/relationships/image" Target="../media/image1.png"/><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image" Target="../media/image1.png"/><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theme" Target="../theme/theme52.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slideLayout" Target="../slideLayouts/slideLayout568.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image" Target="../media/image1.png"/><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theme" Target="../theme/theme53.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7.xml"/><Relationship Id="rId13" Type="http://schemas.openxmlformats.org/officeDocument/2006/relationships/image" Target="../media/image1.png"/><Relationship Id="rId3" Type="http://schemas.openxmlformats.org/officeDocument/2006/relationships/slideLayout" Target="../slideLayouts/slideLayout582.xml"/><Relationship Id="rId7" Type="http://schemas.openxmlformats.org/officeDocument/2006/relationships/slideLayout" Target="../slideLayouts/slideLayout586.xml"/><Relationship Id="rId12" Type="http://schemas.openxmlformats.org/officeDocument/2006/relationships/theme" Target="../theme/theme54.xml"/><Relationship Id="rId2" Type="http://schemas.openxmlformats.org/officeDocument/2006/relationships/slideLayout" Target="../slideLayouts/slideLayout581.xml"/><Relationship Id="rId1" Type="http://schemas.openxmlformats.org/officeDocument/2006/relationships/slideLayout" Target="../slideLayouts/slideLayout580.xml"/><Relationship Id="rId6" Type="http://schemas.openxmlformats.org/officeDocument/2006/relationships/slideLayout" Target="../slideLayouts/slideLayout585.xml"/><Relationship Id="rId11" Type="http://schemas.openxmlformats.org/officeDocument/2006/relationships/slideLayout" Target="../slideLayouts/slideLayout590.xml"/><Relationship Id="rId5" Type="http://schemas.openxmlformats.org/officeDocument/2006/relationships/slideLayout" Target="../slideLayouts/slideLayout584.xml"/><Relationship Id="rId10" Type="http://schemas.openxmlformats.org/officeDocument/2006/relationships/slideLayout" Target="../slideLayouts/slideLayout589.xml"/><Relationship Id="rId4" Type="http://schemas.openxmlformats.org/officeDocument/2006/relationships/slideLayout" Target="../slideLayouts/slideLayout583.xml"/><Relationship Id="rId9"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theme" Target="../theme/theme55.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slideLayout" Target="../slideLayouts/slideLayout602.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 Id="rId14" Type="http://schemas.openxmlformats.org/officeDocument/2006/relationships/image" Target="../media/image1.png"/></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6.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theme" Target="../theme/theme58.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slideLayout" Target="../slideLayouts/slideLayout636.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59.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theme" Target="../theme/theme62.xml"/><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slideLayout" Target="../slideLayouts/slideLayout673.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76.xml"/><Relationship Id="rId2" Type="http://schemas.openxmlformats.org/officeDocument/2006/relationships/slideLayout" Target="../slideLayouts/slideLayout675.xml"/><Relationship Id="rId1" Type="http://schemas.openxmlformats.org/officeDocument/2006/relationships/slideLayout" Target="../slideLayouts/slideLayout674.xml"/><Relationship Id="rId5" Type="http://schemas.openxmlformats.org/officeDocument/2006/relationships/theme" Target="../theme/theme63.xml"/><Relationship Id="rId4" Type="http://schemas.openxmlformats.org/officeDocument/2006/relationships/slideLayout" Target="../slideLayouts/slideLayout677.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5.xml"/><Relationship Id="rId3" Type="http://schemas.openxmlformats.org/officeDocument/2006/relationships/slideLayout" Target="../slideLayouts/slideLayout680.xml"/><Relationship Id="rId7" Type="http://schemas.openxmlformats.org/officeDocument/2006/relationships/slideLayout" Target="../slideLayouts/slideLayout684.xml"/><Relationship Id="rId12" Type="http://schemas.openxmlformats.org/officeDocument/2006/relationships/theme" Target="../theme/theme64.xml"/><Relationship Id="rId2" Type="http://schemas.openxmlformats.org/officeDocument/2006/relationships/slideLayout" Target="../slideLayouts/slideLayout679.xml"/><Relationship Id="rId1" Type="http://schemas.openxmlformats.org/officeDocument/2006/relationships/slideLayout" Target="../slideLayouts/slideLayout678.xml"/><Relationship Id="rId6" Type="http://schemas.openxmlformats.org/officeDocument/2006/relationships/slideLayout" Target="../slideLayouts/slideLayout683.xml"/><Relationship Id="rId11" Type="http://schemas.openxmlformats.org/officeDocument/2006/relationships/slideLayout" Target="../slideLayouts/slideLayout688.xml"/><Relationship Id="rId5" Type="http://schemas.openxmlformats.org/officeDocument/2006/relationships/slideLayout" Target="../slideLayouts/slideLayout682.xml"/><Relationship Id="rId10" Type="http://schemas.openxmlformats.org/officeDocument/2006/relationships/slideLayout" Target="../slideLayouts/slideLayout687.xml"/><Relationship Id="rId4" Type="http://schemas.openxmlformats.org/officeDocument/2006/relationships/slideLayout" Target="../slideLayouts/slideLayout681.xml"/><Relationship Id="rId9" Type="http://schemas.openxmlformats.org/officeDocument/2006/relationships/slideLayout" Target="../slideLayouts/slideLayout686.xml"/></Relationships>
</file>

<file path=ppt/slideMasters/_rels/slideMaster65.xml.rels><?xml version="1.0" encoding="UTF-8" standalone="yes"?>
<Relationships xmlns="http://schemas.openxmlformats.org/package/2006/relationships"><Relationship Id="rId3" Type="http://schemas.openxmlformats.org/officeDocument/2006/relationships/slideLayout" Target="../slideLayouts/slideLayout691.xml"/><Relationship Id="rId2" Type="http://schemas.openxmlformats.org/officeDocument/2006/relationships/slideLayout" Target="../slideLayouts/slideLayout690.xml"/><Relationship Id="rId1" Type="http://schemas.openxmlformats.org/officeDocument/2006/relationships/slideLayout" Target="../slideLayouts/slideLayout689.xml"/><Relationship Id="rId5" Type="http://schemas.openxmlformats.org/officeDocument/2006/relationships/theme" Target="../theme/theme65.xml"/><Relationship Id="rId4" Type="http://schemas.openxmlformats.org/officeDocument/2006/relationships/slideLayout" Target="../slideLayouts/slideLayout692.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image" Target="../media/image13.png"/><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theme" Target="../theme/theme66.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s>
</file>

<file path=ppt/slideMasters/_rels/slideMaster67.xml.rels><?xml version="1.0" encoding="UTF-8" standalone="yes"?>
<Relationships xmlns="http://schemas.openxmlformats.org/package/2006/relationships"><Relationship Id="rId3" Type="http://schemas.openxmlformats.org/officeDocument/2006/relationships/slideLayout" Target="../slideLayouts/slideLayout706.xml"/><Relationship Id="rId2" Type="http://schemas.openxmlformats.org/officeDocument/2006/relationships/slideLayout" Target="../slideLayouts/slideLayout705.xml"/><Relationship Id="rId1" Type="http://schemas.openxmlformats.org/officeDocument/2006/relationships/slideLayout" Target="../slideLayouts/slideLayout704.xml"/><Relationship Id="rId6" Type="http://schemas.openxmlformats.org/officeDocument/2006/relationships/theme" Target="../theme/theme67.xml"/><Relationship Id="rId5" Type="http://schemas.openxmlformats.org/officeDocument/2006/relationships/slideLayout" Target="../slideLayouts/slideLayout708.xml"/><Relationship Id="rId4" Type="http://schemas.openxmlformats.org/officeDocument/2006/relationships/slideLayout" Target="../slideLayouts/slideLayout70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8.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9.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734.xml"/><Relationship Id="rId1" Type="http://schemas.openxmlformats.org/officeDocument/2006/relationships/slideLayout" Target="../slideLayouts/slideLayout7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2025. 3. 2.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3/2/25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 id="2147490069"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3/2/25</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3/2/25</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875257"/>
      </p:ext>
    </p:extLst>
  </p:cSld>
  <p:clrMap bg1="lt1" tx1="dk1" bg2="lt2" tx2="dk2" accent1="accent1" accent2="accent2" accent3="accent3" accent4="accent4" accent5="accent5" accent6="accent6" hlink="hlink" folHlink="folHlink"/>
  <p:sldLayoutIdLst>
    <p:sldLayoutId id="2147489926" r:id="rId1"/>
    <p:sldLayoutId id="2147489927" r:id="rId2"/>
    <p:sldLayoutId id="2147489928" r:id="rId3"/>
    <p:sldLayoutId id="2147489929" r:id="rId4"/>
    <p:sldLayoutId id="2147489930" r:id="rId5"/>
    <p:sldLayoutId id="2147489931" r:id="rId6"/>
    <p:sldLayoutId id="2147489932" r:id="rId7"/>
    <p:sldLayoutId id="2147489933" r:id="rId8"/>
    <p:sldLayoutId id="2147489934" r:id="rId9"/>
    <p:sldLayoutId id="2147489935" r:id="rId10"/>
    <p:sldLayoutId id="2147489936" r:id="rId11"/>
    <p:sldLayoutId id="21474899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062713"/>
      </p:ext>
    </p:extLst>
  </p:cSld>
  <p:clrMap bg1="lt1" tx1="dk1" bg2="lt2" tx2="dk2" accent1="accent1" accent2="accent2" accent3="accent3" accent4="accent4" accent5="accent5" accent6="accent6" hlink="hlink" folHlink="folHlink"/>
  <p:sldLayoutIdLst>
    <p:sldLayoutId id="2147489951" r:id="rId1"/>
    <p:sldLayoutId id="2147489952" r:id="rId2"/>
    <p:sldLayoutId id="2147489953" r:id="rId3"/>
    <p:sldLayoutId id="2147489954"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130515833"/>
      </p:ext>
    </p:extLst>
  </p:cSld>
  <p:clrMap bg1="lt1" tx1="dk1" bg2="lt2" tx2="dk2" accent1="accent1" accent2="accent2" accent3="accent3" accent4="accent4" accent5="accent5" accent6="accent6" hlink="hlink" folHlink="folHlink"/>
  <p:sldLayoutIdLst>
    <p:sldLayoutId id="2147489956" r:id="rId1"/>
    <p:sldLayoutId id="2147489957" r:id="rId2"/>
    <p:sldLayoutId id="2147489958" r:id="rId3"/>
    <p:sldLayoutId id="2147489959" r:id="rId4"/>
    <p:sldLayoutId id="2147489960" r:id="rId5"/>
    <p:sldLayoutId id="2147489961" r:id="rId6"/>
    <p:sldLayoutId id="2147489962" r:id="rId7"/>
    <p:sldLayoutId id="2147489963" r:id="rId8"/>
    <p:sldLayoutId id="2147489964" r:id="rId9"/>
    <p:sldLayoutId id="2147489965" r:id="rId10"/>
    <p:sldLayoutId id="2147489966"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E5EADF-E8A8-9548-6E81-2DAF4ACB28E9}"/>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GB"/>
              <a:t>Click to edit Master title style</a:t>
            </a:r>
            <a:endParaRPr lang="en-CH"/>
          </a:p>
        </p:txBody>
      </p:sp>
      <p:sp>
        <p:nvSpPr>
          <p:cNvPr id="3" name="Text Placeholder 2">
            <a:extLst>
              <a:ext uri="{FF2B5EF4-FFF2-40B4-BE49-F238E27FC236}">
                <a16:creationId xmlns:a16="http://schemas.microsoft.com/office/drawing/2014/main" id="{73691AB1-7A0A-F67A-A59E-47B51F0A359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Slide Number Placeholder 5">
            <a:extLst>
              <a:ext uri="{FF2B5EF4-FFF2-40B4-BE49-F238E27FC236}">
                <a16:creationId xmlns:a16="http://schemas.microsoft.com/office/drawing/2014/main" id="{7E56271B-B905-57CC-06C2-739306F432C5}"/>
              </a:ext>
            </a:extLst>
          </p:cNvPr>
          <p:cNvSpPr>
            <a:spLocks noGrp="1"/>
          </p:cNvSpPr>
          <p:nvPr>
            <p:ph type="sldNum" sz="quarter" idx="4"/>
          </p:nvPr>
        </p:nvSpPr>
        <p:spPr>
          <a:xfrm>
            <a:off x="7006213" y="6413428"/>
            <a:ext cx="2057400" cy="365125"/>
          </a:xfrm>
          <a:prstGeom prst="rect">
            <a:avLst/>
          </a:prstGeom>
        </p:spPr>
        <p:txBody>
          <a:bodyPr/>
          <a:lstStyle>
            <a:lvl1pPr algn="ctr">
              <a:defRPr sz="1400">
                <a:solidFill>
                  <a:schemeClr val="bg1">
                    <a:lumMod val="65000"/>
                  </a:schemeClr>
                </a:solidFill>
                <a:latin typeface="Corbel" panose="020B0503020204020204" pitchFamily="34" charset="0"/>
              </a:defRPr>
            </a:lvl1pPr>
          </a:lstStyle>
          <a:p>
            <a:pPr algn="r"/>
            <a:fld id="{FDEAB76D-489F-BC47-AE8A-9A4958F60173}" type="slidenum">
              <a:rPr lang="en-CH" smtClean="0"/>
              <a:pPr algn="r"/>
              <a:t>‹#›</a:t>
            </a:fld>
            <a:endParaRPr lang="en-CH"/>
          </a:p>
        </p:txBody>
      </p:sp>
    </p:spTree>
    <p:extLst>
      <p:ext uri="{BB962C8B-B14F-4D97-AF65-F5344CB8AC3E}">
        <p14:creationId xmlns:p14="http://schemas.microsoft.com/office/powerpoint/2010/main" val="3817499812"/>
      </p:ext>
    </p:extLst>
  </p:cSld>
  <p:clrMap bg1="lt1" tx1="dk1" bg2="lt2" tx2="dk2" accent1="accent1" accent2="accent2" accent3="accent3" accent4="accent4" accent5="accent5" accent6="accent6" hlink="hlink" folHlink="folHlink"/>
  <p:sldLayoutIdLst>
    <p:sldLayoutId id="2147490041" r:id="rId1"/>
    <p:sldLayoutId id="2147490042" r:id="rId2"/>
    <p:sldLayoutId id="2147490043" r:id="rId3"/>
    <p:sldLayoutId id="2147490044"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1F497D"/>
                </a:solidFill>
              </a:defRPr>
            </a:lvl1pPr>
          </a:lstStyle>
          <a:p>
            <a:fld id="{BA2D8F13-174C-467F-9D40-7DDEF70CAB8C}" type="slidenum">
              <a:rPr lang="en-US" smtClean="0"/>
              <a:pPr/>
              <a:t>‹#›</a:t>
            </a:fld>
            <a:endParaRPr lang="en-US" dirty="0"/>
          </a:p>
        </p:txBody>
      </p:sp>
      <p:pic>
        <p:nvPicPr>
          <p:cNvPr id="5" name="Picture 4">
            <a:extLst>
              <a:ext uri="{FF2B5EF4-FFF2-40B4-BE49-F238E27FC236}">
                <a16:creationId xmlns:a16="http://schemas.microsoft.com/office/drawing/2014/main" id="{F4D8A241-3E06-AB4B-6218-FAB58717BCEB}"/>
              </a:ext>
            </a:extLst>
          </p:cNvPr>
          <p:cNvPicPr>
            <a:picLocks noChangeAspect="1"/>
          </p:cNvPicPr>
          <p:nvPr userDrawn="1"/>
        </p:nvPicPr>
        <p:blipFill>
          <a:blip r:embed="rId13"/>
          <a:stretch>
            <a:fillRect/>
          </a:stretch>
        </p:blipFill>
        <p:spPr>
          <a:xfrm>
            <a:off x="28576" y="6572248"/>
            <a:ext cx="928688" cy="213727"/>
          </a:xfrm>
          <a:prstGeom prst="rect">
            <a:avLst/>
          </a:prstGeom>
        </p:spPr>
      </p:pic>
    </p:spTree>
    <p:extLst>
      <p:ext uri="{BB962C8B-B14F-4D97-AF65-F5344CB8AC3E}">
        <p14:creationId xmlns:p14="http://schemas.microsoft.com/office/powerpoint/2010/main" val="2596387922"/>
      </p:ext>
    </p:extLst>
  </p:cSld>
  <p:clrMap bg1="lt1" tx1="dk1" bg2="lt2" tx2="dk2" accent1="accent1" accent2="accent2" accent3="accent3" accent4="accent4" accent5="accent5" accent6="accent6" hlink="hlink" folHlink="folHlink"/>
  <p:sldLayoutIdLst>
    <p:sldLayoutId id="2147490087" r:id="rId1"/>
    <p:sldLayoutId id="2147490088" r:id="rId2"/>
    <p:sldLayoutId id="2147490089" r:id="rId3"/>
    <p:sldLayoutId id="2147490090" r:id="rId4"/>
    <p:sldLayoutId id="2147490091" r:id="rId5"/>
    <p:sldLayoutId id="2147490092" r:id="rId6"/>
    <p:sldLayoutId id="2147490093" r:id="rId7"/>
    <p:sldLayoutId id="2147490094" r:id="rId8"/>
    <p:sldLayoutId id="2147490095" r:id="rId9"/>
    <p:sldLayoutId id="2147490096" r:id="rId10"/>
    <p:sldLayoutId id="214749009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2663" y="365126"/>
            <a:ext cx="8638674" cy="7538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2663" y="1335505"/>
            <a:ext cx="8638674" cy="48366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hidden="1">
            <a:extLst>
              <a:ext uri="{FF2B5EF4-FFF2-40B4-BE49-F238E27FC236}">
                <a16:creationId xmlns:a16="http://schemas.microsoft.com/office/drawing/2014/main" id="{7777A21B-5E9D-45BB-84A5-530574EDE4F4}"/>
              </a:ext>
            </a:extLst>
          </p:cNvPr>
          <p:cNvSpPr/>
          <p:nvPr userDrawn="1"/>
        </p:nvSpPr>
        <p:spPr>
          <a:xfrm>
            <a:off x="8386618" y="5132173"/>
            <a:ext cx="757382" cy="17258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rebuchet MS" panose="020B0603020202020204" pitchFamily="34" charset="0"/>
              </a:rPr>
              <a:t>Video</a:t>
            </a:r>
          </a:p>
        </p:txBody>
      </p:sp>
    </p:spTree>
    <p:extLst>
      <p:ext uri="{BB962C8B-B14F-4D97-AF65-F5344CB8AC3E}">
        <p14:creationId xmlns:p14="http://schemas.microsoft.com/office/powerpoint/2010/main" val="1938287934"/>
      </p:ext>
    </p:extLst>
  </p:cSld>
  <p:clrMap bg1="lt1" tx1="dk1" bg2="lt2" tx2="dk2" accent1="accent1" accent2="accent2" accent3="accent3" accent4="accent4" accent5="accent5" accent6="accent6" hlink="hlink" folHlink="folHlink"/>
  <p:sldLayoutIdLst>
    <p:sldLayoutId id="2147490115" r:id="rId1"/>
    <p:sldLayoutId id="2147490116" r:id="rId2"/>
    <p:sldLayoutId id="2147490117" r:id="rId3"/>
    <p:sldLayoutId id="2147490118" r:id="rId4"/>
    <p:sldLayoutId id="2147490119" r:id="rId5"/>
  </p:sldLayoutIdLst>
  <p:hf hdr="0" ftr="0" dt="0"/>
  <p:txStyles>
    <p:titleStyle>
      <a:lvl1pPr algn="l" defTabSz="685766" rtl="0" eaLnBrk="1" latinLnBrk="0" hangingPunct="1">
        <a:lnSpc>
          <a:spcPct val="90000"/>
        </a:lnSpc>
        <a:spcBef>
          <a:spcPct val="0"/>
        </a:spcBef>
        <a:buNone/>
        <a:defRPr sz="40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Trebuchet MS" panose="020B0603020202020204" pitchFamily="34" charset="0"/>
          <a:ea typeface="Verdana" panose="020B0604030504040204" pitchFamily="34" charset="0"/>
          <a:cs typeface="Courier New" panose="02070309020205020404" pitchFamily="49"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219434480"/>
      </p:ext>
    </p:extLst>
  </p:cSld>
  <p:clrMap bg1="lt1" tx1="dk1" bg2="lt2" tx2="dk2" accent1="accent1" accent2="accent2" accent3="accent3" accent4="accent4" accent5="accent5" accent6="accent6" hlink="hlink" folHlink="folHlink"/>
  <p:sldLayoutIdLst>
    <p:sldLayoutId id="2147490121" r:id="rId1"/>
    <p:sldLayoutId id="2147490122" r:id="rId2"/>
    <p:sldLayoutId id="2147490123" r:id="rId3"/>
    <p:sldLayoutId id="2147490124" r:id="rId4"/>
    <p:sldLayoutId id="2147490125" r:id="rId5"/>
    <p:sldLayoutId id="2147490126" r:id="rId6"/>
    <p:sldLayoutId id="2147490127" r:id="rId7"/>
    <p:sldLayoutId id="2147490128" r:id="rId8"/>
    <p:sldLayoutId id="2147490129" r:id="rId9"/>
    <p:sldLayoutId id="2147490130" r:id="rId10"/>
    <p:sldLayoutId id="2147490131" r:id="rId11"/>
    <p:sldLayoutId id="214749013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822472172"/>
      </p:ext>
    </p:extLst>
  </p:cSld>
  <p:clrMap bg1="lt1" tx1="dk1" bg2="lt2" tx2="dk2" accent1="accent1" accent2="accent2" accent3="accent3" accent4="accent4" accent5="accent5" accent6="accent6" hlink="hlink" folHlink="folHlink"/>
  <p:sldLayoutIdLst>
    <p:sldLayoutId id="2147490150" r:id="rId1"/>
    <p:sldLayoutId id="2147490151" r:id="rId2"/>
    <p:sldLayoutId id="2147490152" r:id="rId3"/>
    <p:sldLayoutId id="2147490153" r:id="rId4"/>
    <p:sldLayoutId id="2147490154" r:id="rId5"/>
    <p:sldLayoutId id="2147490155" r:id="rId6"/>
    <p:sldLayoutId id="2147490156" r:id="rId7"/>
    <p:sldLayoutId id="2147490157" r:id="rId8"/>
    <p:sldLayoutId id="2147490158" r:id="rId9"/>
    <p:sldLayoutId id="2147490159" r:id="rId10"/>
    <p:sldLayoutId id="2147490160" r:id="rId11"/>
    <p:sldLayoutId id="21474901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2341563"/>
      </p:ext>
    </p:extLst>
  </p:cSld>
  <p:clrMap bg1="lt1" tx1="dk1" bg2="lt2" tx2="dk2" accent1="accent1" accent2="accent2" accent3="accent3" accent4="accent4" accent5="accent5" accent6="accent6" hlink="hlink" folHlink="folHlink"/>
  <p:sldLayoutIdLst>
    <p:sldLayoutId id="2147490163" r:id="rId1"/>
    <p:sldLayoutId id="214749016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geraldofojunior.github.io/" TargetMode="Externa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5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4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94.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10.xml"/><Relationship Id="rId6" Type="http://schemas.openxmlformats.org/officeDocument/2006/relationships/image" Target="../media/image1.png"/><Relationship Id="rId5" Type="http://schemas.openxmlformats.org/officeDocument/2006/relationships/image" Target="../media/image21.emf"/><Relationship Id="rId4" Type="http://schemas.openxmlformats.org/officeDocument/2006/relationships/image" Target="../media/image20.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22.xml"/></Relationships>
</file>

<file path=ppt/slides/_rels/slide7.xml.rels><?xml version="1.0" encoding="UTF-8" standalone="yes"?>
<Relationships xmlns="http://schemas.openxmlformats.org/package/2006/relationships"><Relationship Id="rId8" Type="http://schemas.openxmlformats.org/officeDocument/2006/relationships/hyperlink" Target="https://people.inf.ethz.ch/omutlu/pub/Tesseract_50YearsOfISCA-Retrospective_isca23.pdf" TargetMode="External"/><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722.xml"/><Relationship Id="rId6" Type="http://schemas.openxmlformats.org/officeDocument/2006/relationships/hyperlink" Target="https://people.inf.ethz.ch/omutlu/pub/tesseract-pim-architecture-for-graph-processing_isca15-lightning-talk.pptx" TargetMode="External"/><Relationship Id="rId11" Type="http://schemas.openxmlformats.org/officeDocument/2006/relationships/image" Target="../media/image1.png"/><Relationship Id="rId5" Type="http://schemas.openxmlformats.org/officeDocument/2006/relationships/hyperlink" Target="https://people.inf.ethz.ch/omutlu/pub/tesseract-pim-architecture-for-graph-processing_isca15-talk.pdf" TargetMode="External"/><Relationship Id="rId10" Type="http://schemas.openxmlformats.org/officeDocument/2006/relationships/image" Target="../media/image22.png"/><Relationship Id="rId4" Type="http://schemas.openxmlformats.org/officeDocument/2006/relationships/hyperlink" Target="https://people.inf.ethz.ch/omutlu/pub/tesseract-pim-architecture-for-graph-processing_isca15-talk.pptx" TargetMode="External"/><Relationship Id="rId9" Type="http://schemas.openxmlformats.org/officeDocument/2006/relationships/hyperlink" Target="https://sites.coecis.cornell.edu/isca50retrospective/"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pactconf.org/" TargetMode="External"/><Relationship Id="rId7" Type="http://schemas.openxmlformats.org/officeDocument/2006/relationships/image" Target="../media/image2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722.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13" Type="http://schemas.openxmlformats.org/officeDocument/2006/relationships/image" Target="../media/image1.png"/><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2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722.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2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236.xml"/><Relationship Id="rId6" Type="http://schemas.openxmlformats.org/officeDocument/2006/relationships/chart" Target="../charts/chart1.xml"/><Relationship Id="rId5" Type="http://schemas.openxmlformats.org/officeDocument/2006/relationships/image" Target="../media/image28.pn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hyperlink" Target="https://people.inf.ethz.ch/omutlu/pub/Tesseract_50YearsOfISCA-Retrospective_isca23.pdf" TargetMode="External"/><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hyperlink" Target="https://people.inf.ethz.ch/omutlu/pub/tesseract-pim-architecture-for-graph-processing_isca15-lightning-talk.pptx" TargetMode="External"/><Relationship Id="rId5" Type="http://schemas.openxmlformats.org/officeDocument/2006/relationships/hyperlink" Target="https://people.inf.ethz.ch/omutlu/pub/tesseract-pim-architecture-for-graph-processing_isca15-talk.pdf" TargetMode="External"/><Relationship Id="rId10" Type="http://schemas.openxmlformats.org/officeDocument/2006/relationships/image" Target="../media/image22.png"/><Relationship Id="rId4" Type="http://schemas.openxmlformats.org/officeDocument/2006/relationships/hyperlink" Target="https://people.inf.ethz.ch/omutlu/pub/tesseract-pim-architecture-for-graph-processing_isca15-talk.pptx" TargetMode="External"/><Relationship Id="rId9" Type="http://schemas.openxmlformats.org/officeDocument/2006/relationships/hyperlink" Target="https://sites.coecis.cornell.edu/isca50retrospectiv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22.xml"/></Relationships>
</file>

<file path=ppt/slides/_rels/slide22.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31.tiff"/><Relationship Id="rId1" Type="http://schemas.openxmlformats.org/officeDocument/2006/relationships/slideLayout" Target="../slideLayouts/slideLayout710.xml"/><Relationship Id="rId6" Type="http://schemas.openxmlformats.org/officeDocument/2006/relationships/image" Target="../media/image1.png"/><Relationship Id="rId5" Type="http://schemas.openxmlformats.org/officeDocument/2006/relationships/image" Target="../media/image32.tiff"/><Relationship Id="rId4" Type="http://schemas.openxmlformats.org/officeDocument/2006/relationships/hyperlink" Target="https://www.upmem.com/video-upmem-presenting-its-true-processing-in-memory-solution-hot-chips-2019/"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49.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49.xml"/></Relationships>
</file>

<file path=ppt/slides/_rels/slide2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9.xml"/><Relationship Id="rId1" Type="http://schemas.openxmlformats.org/officeDocument/2006/relationships/slideLayout" Target="../slideLayouts/slideLayout649.xml"/></Relationships>
</file>

<file path=ppt/slides/_rels/slide2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0.xml"/><Relationship Id="rId1" Type="http://schemas.openxmlformats.org/officeDocument/2006/relationships/slideLayout" Target="../slideLayouts/slideLayout649.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image" Target="../media/image36.emf"/></Relationships>
</file>

<file path=ppt/slides/_rels/slide27.x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image" Target="../media/image39.emf"/><Relationship Id="rId7" Type="http://schemas.openxmlformats.org/officeDocument/2006/relationships/image" Target="../media/image43.emf"/><Relationship Id="rId12" Type="http://schemas.openxmlformats.org/officeDocument/2006/relationships/image" Target="../media/image48.emf"/><Relationship Id="rId2" Type="http://schemas.openxmlformats.org/officeDocument/2006/relationships/notesSlide" Target="../notesSlides/notesSlide11.xml"/><Relationship Id="rId1" Type="http://schemas.openxmlformats.org/officeDocument/2006/relationships/slideLayout" Target="../slideLayouts/slideLayout649.xml"/><Relationship Id="rId6" Type="http://schemas.openxmlformats.org/officeDocument/2006/relationships/image" Target="../media/image42.emf"/><Relationship Id="rId11" Type="http://schemas.openxmlformats.org/officeDocument/2006/relationships/image" Target="../media/image47.emf"/><Relationship Id="rId5" Type="http://schemas.openxmlformats.org/officeDocument/2006/relationships/image" Target="../media/image41.emf"/><Relationship Id="rId10" Type="http://schemas.openxmlformats.org/officeDocument/2006/relationships/image" Target="../media/image46.emf"/><Relationship Id="rId4" Type="http://schemas.openxmlformats.org/officeDocument/2006/relationships/image" Target="../media/image40.emf"/><Relationship Id="rId9" Type="http://schemas.openxmlformats.org/officeDocument/2006/relationships/image" Target="../media/image45.emf"/></Relationships>
</file>

<file path=ppt/slides/_rels/slide28.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2.xml"/><Relationship Id="rId1" Type="http://schemas.openxmlformats.org/officeDocument/2006/relationships/slideLayout" Target="../slideLayouts/slideLayout649.xml"/><Relationship Id="rId5" Type="http://schemas.openxmlformats.org/officeDocument/2006/relationships/image" Target="../media/image51.emf"/><Relationship Id="rId4" Type="http://schemas.openxmlformats.org/officeDocument/2006/relationships/image" Target="../media/image50.emf"/></Relationships>
</file>

<file path=ppt/slides/_rels/slide29.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3.xml"/><Relationship Id="rId1" Type="http://schemas.openxmlformats.org/officeDocument/2006/relationships/slideLayout" Target="../slideLayouts/slideLayout649.xml"/><Relationship Id="rId5" Type="http://schemas.openxmlformats.org/officeDocument/2006/relationships/image" Target="../media/image51.emf"/><Relationship Id="rId4" Type="http://schemas.openxmlformats.org/officeDocument/2006/relationships/image" Target="../media/image50.emf"/></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2.png"/><Relationship Id="rId1" Type="http://schemas.openxmlformats.org/officeDocument/2006/relationships/slideLayout" Target="../slideLayouts/slideLayout649.xml"/></Relationships>
</file>

<file path=ppt/slides/_rels/slide3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14.xml"/><Relationship Id="rId1" Type="http://schemas.openxmlformats.org/officeDocument/2006/relationships/slideLayout" Target="../slideLayouts/slideLayout649.xml"/><Relationship Id="rId4" Type="http://schemas.openxmlformats.org/officeDocument/2006/relationships/image" Target="../media/image54.emf"/></Relationships>
</file>

<file path=ppt/slides/_rels/slide3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649.xml"/></Relationships>
</file>

<file path=ppt/slides/_rels/slide3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15.xml"/><Relationship Id="rId1" Type="http://schemas.openxmlformats.org/officeDocument/2006/relationships/slideLayout" Target="../slideLayouts/slideLayout649.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649.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arxiv.org/pdf/2105.03814.pdf" TargetMode="External"/><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hyperlink" Target="https://arxiv.org/pdf/2207.07886.pdf" TargetMode="External"/><Relationship Id="rId7" Type="http://schemas.openxmlformats.org/officeDocument/2006/relationships/image" Target="../media/image62.png"/><Relationship Id="rId2" Type="http://schemas.openxmlformats.org/officeDocument/2006/relationships/hyperlink" Target="https://arxiv.org/pdf/2105.03814.pdf" TargetMode="External"/><Relationship Id="rId1" Type="http://schemas.openxmlformats.org/officeDocument/2006/relationships/slideLayout" Target="../slideLayouts/slideLayout570.xml"/><Relationship Id="rId6" Type="http://schemas.openxmlformats.org/officeDocument/2006/relationships/hyperlink" Target="https://www.youtube.com/watch?v=nphV36SrysA" TargetMode="External"/><Relationship Id="rId5" Type="http://schemas.openxmlformats.org/officeDocument/2006/relationships/image" Target="../media/image61.png"/><Relationship Id="rId4" Type="http://schemas.openxmlformats.org/officeDocument/2006/relationships/image" Target="../media/image60.jpeg"/></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456.xml"/><Relationship Id="rId6" Type="http://schemas.openxmlformats.org/officeDocument/2006/relationships/hyperlink" Target="https://people.inf.ethz.ch/omutlu/pub/Benchmarking-Memory-Centric-Computing-Systems_cut21-talk.pptx" TargetMode="External"/><Relationship Id="rId11" Type="http://schemas.openxmlformats.org/officeDocument/2006/relationships/image" Target="../media/image1.png"/><Relationship Id="rId5" Type="http://schemas.openxmlformats.org/officeDocument/2006/relationships/hyperlink" Target="https://github.com/CMU-SAFARI/prim-benchmarks" TargetMode="External"/><Relationship Id="rId10" Type="http://schemas.openxmlformats.org/officeDocument/2006/relationships/image" Target="../media/image63.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649.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49.xml"/></Relationships>
</file>

<file path=ppt/slides/_rels/slide41.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18.xml"/><Relationship Id="rId1" Type="http://schemas.openxmlformats.org/officeDocument/2006/relationships/slideLayout" Target="../slideLayouts/slideLayout649.xml"/><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66.png"/><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hyperlink" Target="https://ispass.org/ispass2023/" TargetMode="External"/><Relationship Id="rId2" Type="http://schemas.openxmlformats.org/officeDocument/2006/relationships/hyperlink" Target="https://arxiv.org/pdf/2207.07886.pdf" TargetMode="Externa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hyperlink" Target="https://github.com/CMU-SAFARI/pim-ml" TargetMode="External"/><Relationship Id="rId4" Type="http://schemas.openxmlformats.org/officeDocument/2006/relationships/hyperlink" Target="https://arxiv.org/abs/2207.07886"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arxiv.org/pdf/2206.06022.pdf" TargetMode="External"/><Relationship Id="rId2" Type="http://schemas.openxmlformats.org/officeDocument/2006/relationships/notesSlide" Target="../notesSlides/notesSlide19.xml"/><Relationship Id="rId1" Type="http://schemas.openxmlformats.org/officeDocument/2006/relationships/slideLayout" Target="../slideLayouts/slideLayout649.xml"/><Relationship Id="rId5" Type="http://schemas.openxmlformats.org/officeDocument/2006/relationships/image" Target="../media/image71.png"/><Relationship Id="rId4" Type="http://schemas.openxmlformats.org/officeDocument/2006/relationships/image" Target="../media/image7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49.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www.youtube.com/watch?v=qeukNs5XI3g&amp;t=11226s" TargetMode="External"/><Relationship Id="rId1" Type="http://schemas.openxmlformats.org/officeDocument/2006/relationships/slideLayout" Target="../slideLayouts/slideLayout649.xml"/></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5" Type="http://schemas.openxmlformats.org/officeDocument/2006/relationships/hyperlink" Target="https://www.youtube.com/watch?v=5kaOsJKlGrE" TargetMode="External"/><Relationship Id="rId4" Type="http://schemas.openxmlformats.org/officeDocument/2006/relationships/hyperlink" Target="https://github.com/CMU-SAFARI/SparseP"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www.youtube.com/watch?v=lqqf4eaaEE4" TargetMode="External"/><Relationship Id="rId3" Type="http://schemas.openxmlformats.org/officeDocument/2006/relationships/hyperlink" Target="https://ispass.org/ispass2023/" TargetMode="External"/><Relationship Id="rId7" Type="http://schemas.openxmlformats.org/officeDocument/2006/relationships/hyperlink" Target="https://github.com/CMU-SAFARI/transpimlib" TargetMode="External"/><Relationship Id="rId2" Type="http://schemas.openxmlformats.org/officeDocument/2006/relationships/hyperlink" Target="https://people.inf.ethz.ch/omutlu/pub/TransPIMLib_ispass23.pdf" TargetMode="External"/><Relationship Id="rId1" Type="http://schemas.openxmlformats.org/officeDocument/2006/relationships/slideLayout" Target="../slideLayouts/slideLayout2.xml"/><Relationship Id="rId6" Type="http://schemas.openxmlformats.org/officeDocument/2006/relationships/hyperlink" Target="https://people.inf.ethz.ch/omutlu/pub/MLonUPMEM-PIM_ispass23-talk.pdf" TargetMode="External"/><Relationship Id="rId5" Type="http://schemas.openxmlformats.org/officeDocument/2006/relationships/hyperlink" Target="https://people.inf.ethz.ch/omutlu/pub/TransPIMLib_ispass23-talk.pptx" TargetMode="External"/><Relationship Id="rId10" Type="http://schemas.openxmlformats.org/officeDocument/2006/relationships/image" Target="../media/image74.png"/><Relationship Id="rId4" Type="http://schemas.openxmlformats.org/officeDocument/2006/relationships/hyperlink" Target="https://arxiv.org/abs/2304.01951" TargetMode="External"/><Relationship Id="rId9" Type="http://schemas.openxmlformats.org/officeDocument/2006/relationships/hyperlink" Target="https://arxiv.org/pdf/2304.01951.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7" Type="http://schemas.openxmlformats.org/officeDocument/2006/relationships/image" Target="../media/image75.png"/><Relationship Id="rId2" Type="http://schemas.openxmlformats.org/officeDocument/2006/relationships/hyperlink" Target="https://arxiv.org/pdf/2208.01243.pdf" TargetMode="External"/><Relationship Id="rId1" Type="http://schemas.openxmlformats.org/officeDocument/2006/relationships/slideLayout" Target="../slideLayouts/slideLayout2.xml"/><Relationship Id="rId6" Type="http://schemas.openxmlformats.org/officeDocument/2006/relationships/hyperlink" Target="https://github.com/CMU-SAFARI/alignment-in-memory" TargetMode="External"/><Relationship Id="rId5" Type="http://schemas.openxmlformats.org/officeDocument/2006/relationships/hyperlink" Target="https://arxiv.org/abs/2208.01243" TargetMode="External"/><Relationship Id="rId4" Type="http://schemas.openxmlformats.org/officeDocument/2006/relationships/hyperlink" Target="https://doi.org/10.1093/bioinformatics/btad155"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people.inf.ethz.ch/omutlu/pub/HEonRealPIM_iiswc23-poster.pdf" TargetMode="External"/><Relationship Id="rId3" Type="http://schemas.openxmlformats.org/officeDocument/2006/relationships/hyperlink" Target="https://iiswc.org/iiswc2023/" TargetMode="External"/><Relationship Id="rId7" Type="http://schemas.openxmlformats.org/officeDocument/2006/relationships/hyperlink" Target="https://people.inf.ethz.ch/omutlu/pub/HEonRealPIM_iiswc23-poster.pptx" TargetMode="External"/><Relationship Id="rId2" Type="http://schemas.openxmlformats.org/officeDocument/2006/relationships/hyperlink" Target="https://people.inf.ethz.ch/omutlu/pub/HEonRealPIM_iiswc23.pdf" TargetMode="External"/><Relationship Id="rId1" Type="http://schemas.openxmlformats.org/officeDocument/2006/relationships/slideLayout" Target="../slideLayouts/slideLayout2.xml"/><Relationship Id="rId6" Type="http://schemas.openxmlformats.org/officeDocument/2006/relationships/hyperlink" Target="https://people.inf.ethz.ch/omutlu/pub/HEonRealPIM_iiswc23-lightning-talk.pdf" TargetMode="External"/><Relationship Id="rId5" Type="http://schemas.openxmlformats.org/officeDocument/2006/relationships/hyperlink" Target="https://people.inf.ethz.ch/omutlu/pub/HEonRealPIM_iiswc23-lightning-talk.pptx" TargetMode="External"/><Relationship Id="rId10" Type="http://schemas.openxmlformats.org/officeDocument/2006/relationships/image" Target="../media/image76.png"/><Relationship Id="rId4" Type="http://schemas.openxmlformats.org/officeDocument/2006/relationships/hyperlink" Target="https://arxiv.org/abs/2309.06545" TargetMode="External"/><Relationship Id="rId9" Type="http://schemas.openxmlformats.org/officeDocument/2006/relationships/hyperlink" Target="https://arxiv.org/pdf/2309.06545.pdf"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ispass.org/ispass2024/" TargetMode="External"/><Relationship Id="rId7" Type="http://schemas.openxmlformats.org/officeDocument/2006/relationships/image" Target="../media/image77.png"/><Relationship Id="rId2" Type="http://schemas.openxmlformats.org/officeDocument/2006/relationships/hyperlink" Target="https://arxiv.org/pdf/2405.03967" TargetMode="External"/><Relationship Id="rId1" Type="http://schemas.openxmlformats.org/officeDocument/2006/relationships/slideLayout" Target="../slideLayouts/slideLayout570.xml"/><Relationship Id="rId6" Type="http://schemas.openxmlformats.org/officeDocument/2006/relationships/hyperlink" Target="https://arxiv.org/abs/2405.03967" TargetMode="External"/><Relationship Id="rId5" Type="http://schemas.openxmlformats.org/officeDocument/2006/relationships/hyperlink" Target="https://safari.ethz.ch/wp-content/uploads/UPMEM_Kailash_2024.pdf" TargetMode="External"/><Relationship Id="rId4" Type="http://schemas.openxmlformats.org/officeDocument/2006/relationships/hyperlink" Target="https://safari.ethz.ch/wp-content/uploads/UPMEM_Kailash_2024.pptx"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arxiv.org/pdf/2404.07164" TargetMode="Externa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hyperlink" Target="https://arxiv.org/abs/2404.07164"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arxiv.org/pdf/2402.16731"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5" Type="http://schemas.openxmlformats.org/officeDocument/2006/relationships/hyperlink" Target="https://www.youtube.com/watch?v=5kaOsJKlGrE" TargetMode="External"/><Relationship Id="rId4" Type="http://schemas.openxmlformats.org/officeDocument/2006/relationships/hyperlink" Target="https://github.com/CMU-SAFARI/SparseP" TargetMode="External"/></Relationships>
</file>

<file path=ppt/slides/_rels/slide5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bioinformatics.oxfordjournals.org/" TargetMode="External"/><Relationship Id="rId7" Type="http://schemas.openxmlformats.org/officeDocument/2006/relationships/image" Target="../media/image75.png"/><Relationship Id="rId2" Type="http://schemas.openxmlformats.org/officeDocument/2006/relationships/hyperlink" Target="https://arxiv.org/pdf/2208.01243.pdf" TargetMode="External"/><Relationship Id="rId1" Type="http://schemas.openxmlformats.org/officeDocument/2006/relationships/slideLayout" Target="../slideLayouts/slideLayout456.xml"/><Relationship Id="rId6" Type="http://schemas.openxmlformats.org/officeDocument/2006/relationships/hyperlink" Target="https://github.com/CMU-SAFARI/alignment-in-memory" TargetMode="External"/><Relationship Id="rId5" Type="http://schemas.openxmlformats.org/officeDocument/2006/relationships/hyperlink" Target="https://arxiv.org/abs/2208.01243" TargetMode="External"/><Relationship Id="rId4" Type="http://schemas.openxmlformats.org/officeDocument/2006/relationships/hyperlink" Target="https://doi.org/10.1093/bioinformatics/btad155"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ithub.com/CMU-SAFARI/alignment-in-memory" TargetMode="External"/><Relationship Id="rId1" Type="http://schemas.openxmlformats.org/officeDocument/2006/relationships/slideLayout" Target="../slideLayouts/slideLayout467.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56.xml"/></Relationships>
</file>

<file path=ppt/slides/_rels/slide6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694.xml"/></Relationships>
</file>

<file path=ppt/slides/_rels/slide6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2.xml"/><Relationship Id="rId1" Type="http://schemas.openxmlformats.org/officeDocument/2006/relationships/slideLayout" Target="../slideLayouts/slideLayout694.xml"/><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694.xml"/><Relationship Id="rId4" Type="http://schemas.microsoft.com/office/2007/relationships/hdphoto" Target="../media/hdphoto1.wdp"/></Relationships>
</file>

<file path=ppt/slides/_rels/slide63.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1.png"/><Relationship Id="rId7"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79.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6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679.xml"/><Relationship Id="rId4" Type="http://schemas.openxmlformats.org/officeDocument/2006/relationships/image" Target="../media/image1.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79.xml"/><Relationship Id="rId5" Type="http://schemas.openxmlformats.org/officeDocument/2006/relationships/chart" Target="../charts/chart7.xml"/><Relationship Id="rId4" Type="http://schemas.openxmlformats.org/officeDocument/2006/relationships/chart" Target="../charts/chart6.xml"/></Relationships>
</file>

<file path=ppt/slides/_rels/slide6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7.xml"/><Relationship Id="rId1" Type="http://schemas.openxmlformats.org/officeDocument/2006/relationships/slideLayout" Target="../slideLayouts/slideLayout679.xml"/><Relationship Id="rId6" Type="http://schemas.openxmlformats.org/officeDocument/2006/relationships/image" Target="../media/image1.png"/><Relationship Id="rId5" Type="http://schemas.openxmlformats.org/officeDocument/2006/relationships/image" Target="../media/image88.emf"/><Relationship Id="rId4" Type="http://schemas.openxmlformats.org/officeDocument/2006/relationships/image" Target="../media/image87.png"/></Relationships>
</file>

<file path=ppt/slides/_rels/slide6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8.xml"/><Relationship Id="rId1" Type="http://schemas.openxmlformats.org/officeDocument/2006/relationships/slideLayout" Target="../slideLayouts/slideLayout679.xml"/><Relationship Id="rId5" Type="http://schemas.openxmlformats.org/officeDocument/2006/relationships/image" Target="../media/image1.png"/><Relationship Id="rId4" Type="http://schemas.openxmlformats.org/officeDocument/2006/relationships/chart" Target="../charts/chart9.xml"/></Relationships>
</file>

<file path=ppt/slides/_rels/slide6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694.xml"/></Relationships>
</file>

<file path=ppt/slides/_rels/slide6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0.xml"/><Relationship Id="rId1" Type="http://schemas.openxmlformats.org/officeDocument/2006/relationships/slideLayout" Target="../slideLayouts/slideLayout679.xml"/><Relationship Id="rId4" Type="http://schemas.openxmlformats.org/officeDocument/2006/relationships/image" Target="../media/image1.png"/></Relationships>
</file>

<file path=ppt/slides/_rels/slide7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1.xml"/><Relationship Id="rId1" Type="http://schemas.openxmlformats.org/officeDocument/2006/relationships/slideLayout" Target="../slideLayouts/slideLayout679.xml"/><Relationship Id="rId4" Type="http://schemas.openxmlformats.org/officeDocument/2006/relationships/image" Target="../media/image1.png"/></Relationships>
</file>

<file path=ppt/slides/_rels/slide71.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694.xml"/><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456.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456.xml"/></Relationships>
</file>

<file path=ppt/slides/_rels/slide7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90.png"/><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7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3.png"/><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7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2.png"/><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5.png"/><Relationship Id="rId1" Type="http://schemas.openxmlformats.org/officeDocument/2006/relationships/slideLayout" Target="../slideLayouts/slideLayout456.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6.png"/><Relationship Id="rId1" Type="http://schemas.openxmlformats.org/officeDocument/2006/relationships/slideLayout" Target="../slideLayouts/slideLayout456.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7.png"/><Relationship Id="rId1" Type="http://schemas.openxmlformats.org/officeDocument/2006/relationships/slideLayout" Target="../slideLayouts/slideLayout456.xml"/></Relationships>
</file>

<file path=ppt/slides/_rels/slide8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0.png"/><Relationship Id="rId1" Type="http://schemas.openxmlformats.org/officeDocument/2006/relationships/slideLayout" Target="../slideLayouts/slideLayout456.xml"/></Relationships>
</file>

<file path=ppt/slides/_rels/slide84.xml.rels><?xml version="1.0" encoding="UTF-8" standalone="yes"?>
<Relationships xmlns="http://schemas.openxmlformats.org/package/2006/relationships"><Relationship Id="rId3" Type="http://schemas.openxmlformats.org/officeDocument/2006/relationships/hyperlink" Target="https://developer.nvidia.com/blog/nvidia-ampere-architecture-in-depth/" TargetMode="External"/><Relationship Id="rId2" Type="http://schemas.openxmlformats.org/officeDocument/2006/relationships/notesSlide" Target="../notesSlides/notesSlide35.xml"/><Relationship Id="rId1" Type="http://schemas.openxmlformats.org/officeDocument/2006/relationships/slideLayout" Target="../slideLayouts/slideLayout456.xml"/><Relationship Id="rId5" Type="http://schemas.openxmlformats.org/officeDocument/2006/relationships/image" Target="../media/image1.png"/><Relationship Id="rId4" Type="http://schemas.openxmlformats.org/officeDocument/2006/relationships/image" Target="../media/image101.emf"/></Relationships>
</file>

<file path=ppt/slides/_rels/slide85.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102.emf"/><Relationship Id="rId1" Type="http://schemas.openxmlformats.org/officeDocument/2006/relationships/slideLayout" Target="../slideLayouts/slideLayout456.xml"/><Relationship Id="rId6" Type="http://schemas.openxmlformats.org/officeDocument/2006/relationships/image" Target="../media/image1.png"/><Relationship Id="rId5" Type="http://schemas.openxmlformats.org/officeDocument/2006/relationships/hyperlink" Target="https://developer.nvidia.com/blog/nvidia-ampere-architecture-in-depth/" TargetMode="External"/><Relationship Id="rId4" Type="http://schemas.openxmlformats.org/officeDocument/2006/relationships/image" Target="../media/image104.emf"/></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456.xml"/></Relationships>
</file>

<file path=ppt/slides/_rels/slide87.xml.rels><?xml version="1.0" encoding="UTF-8" standalone="yes"?>
<Relationships xmlns="http://schemas.openxmlformats.org/package/2006/relationships"><Relationship Id="rId3" Type="http://schemas.openxmlformats.org/officeDocument/2006/relationships/hyperlink" Target="https://people.inf.ethz.ch/omutlu/pub/NERO-near-memory-stencil-acceleration-for-weather_fpl20.pdf" TargetMode="External"/><Relationship Id="rId2" Type="http://schemas.openxmlformats.org/officeDocument/2006/relationships/notesSlide" Target="../notesSlides/notesSlide37.xml"/><Relationship Id="rId1" Type="http://schemas.openxmlformats.org/officeDocument/2006/relationships/slideLayout" Target="../slideLayouts/slideLayout547.xml"/><Relationship Id="rId5" Type="http://schemas.openxmlformats.org/officeDocument/2006/relationships/image" Target="../media/image105.png"/><Relationship Id="rId4" Type="http://schemas.openxmlformats.org/officeDocument/2006/relationships/hyperlink" Target="https://www.fpl2020.org/"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38.xml"/><Relationship Id="rId1" Type="http://schemas.openxmlformats.org/officeDocument/2006/relationships/slideLayout" Target="../slideLayouts/slideLayout547.xml"/><Relationship Id="rId4" Type="http://schemas.openxmlformats.org/officeDocument/2006/relationships/image" Target="../media/image107.jpeg"/></Relationships>
</file>

<file path=ppt/slides/_rels/slide8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9.xml"/><Relationship Id="rId1" Type="http://schemas.openxmlformats.org/officeDocument/2006/relationships/slideLayout" Target="../slideLayouts/slideLayout547.xml"/></Relationships>
</file>

<file path=ppt/slides/_rels/slide9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0.xml"/><Relationship Id="rId1" Type="http://schemas.openxmlformats.org/officeDocument/2006/relationships/slideLayout" Target="../slideLayouts/slideLayout547.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456.xml"/></Relationships>
</file>

<file path=ppt/slides/_rels/slide92.xml.rels><?xml version="1.0" encoding="UTF-8" standalone="yes"?>
<Relationships xmlns="http://schemas.openxmlformats.org/package/2006/relationships"><Relationship Id="rId3" Type="http://schemas.openxmlformats.org/officeDocument/2006/relationships/hyperlink" Target="https://news.samsung.com/global/samsung-brings-in-memory-processing-power-to-wider-range-of-applications" TargetMode="External"/><Relationship Id="rId2" Type="http://schemas.openxmlformats.org/officeDocument/2006/relationships/notesSlide" Target="../notesSlides/notesSlide42.xml"/><Relationship Id="rId1" Type="http://schemas.openxmlformats.org/officeDocument/2006/relationships/slideLayout" Target="../slideLayouts/slideLayout456.xml"/><Relationship Id="rId6" Type="http://schemas.openxmlformats.org/officeDocument/2006/relationships/image" Target="../media/image1.png"/><Relationship Id="rId5" Type="http://schemas.openxmlformats.org/officeDocument/2006/relationships/image" Target="../media/image111.png"/><Relationship Id="rId4" Type="http://schemas.openxmlformats.org/officeDocument/2006/relationships/image" Target="../media/image110.png"/></Relationships>
</file>

<file path=ppt/slides/_rels/slide9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456.xml"/><Relationship Id="rId6" Type="http://schemas.openxmlformats.org/officeDocument/2006/relationships/image" Target="../media/image1.png"/><Relationship Id="rId5" Type="http://schemas.openxmlformats.org/officeDocument/2006/relationships/image" Target="../media/image115.tiff"/><Relationship Id="rId4" Type="http://schemas.openxmlformats.org/officeDocument/2006/relationships/image" Target="../media/image114.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6.emf"/><Relationship Id="rId1" Type="http://schemas.openxmlformats.org/officeDocument/2006/relationships/slideLayout" Target="../slideLayouts/slideLayout456.xml"/></Relationships>
</file>

<file path=ppt/slides/_rels/slide95.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notesSlide" Target="../notesSlides/notesSlide43.xml"/><Relationship Id="rId1" Type="http://schemas.openxmlformats.org/officeDocument/2006/relationships/slideLayout" Target="../slideLayouts/slideLayout456.xml"/><Relationship Id="rId5" Type="http://schemas.openxmlformats.org/officeDocument/2006/relationships/image" Target="../media/image1.png"/><Relationship Id="rId4" Type="http://schemas.openxmlformats.org/officeDocument/2006/relationships/image" Target="../media/image118.emf"/></Relationships>
</file>

<file path=ppt/slides/_rels/slide9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hyperlink" Target="https://doi.org/10.1109/MM.2021.3097700" TargetMode="External"/><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9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doi.org/10.1109/AICAS54282.2022.9869896" TargetMode="External"/><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9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hyperlink" Target="https://doi.org/10.1145/3533737.3535093" TargetMode="External"/><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9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hyperlink" Target="https://youtu.be/SXdzQZAKG-Y" TargetMode="External"/><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10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hyperlink" Target="https://youtu.be/2FMQg786GKs" TargetMode="External"/><Relationship Id="rId1" Type="http://schemas.openxmlformats.org/officeDocument/2006/relationships/slideLayout" Target="../slideLayouts/slideLayout456.xml"/><Relationship Id="rId4" Type="http://schemas.openxmlformats.org/officeDocument/2006/relationships/image" Target="../media/image1.png"/></Relationships>
</file>

<file path=ppt/slides/_rels/slide101.xml.rels><?xml version="1.0" encoding="UTF-8" standalone="yes"?>
<Relationships xmlns="http://schemas.openxmlformats.org/package/2006/relationships"><Relationship Id="rId8" Type="http://schemas.openxmlformats.org/officeDocument/2006/relationships/image" Target="../media/image115.tiff"/><Relationship Id="rId3" Type="http://schemas.openxmlformats.org/officeDocument/2006/relationships/image" Target="../media/image30.png"/><Relationship Id="rId7" Type="http://schemas.openxmlformats.org/officeDocument/2006/relationships/image" Target="../media/image127.png"/><Relationship Id="rId2" Type="http://schemas.openxmlformats.org/officeDocument/2006/relationships/image" Target="../media/image29.png"/><Relationship Id="rId1" Type="http://schemas.openxmlformats.org/officeDocument/2006/relationships/slideLayout" Target="../slideLayouts/slideLayout236.xml"/><Relationship Id="rId6" Type="http://schemas.openxmlformats.org/officeDocument/2006/relationships/image" Target="../media/image126.jpeg"/><Relationship Id="rId5" Type="http://schemas.openxmlformats.org/officeDocument/2006/relationships/image" Target="../media/image125.jpeg"/><Relationship Id="rId10" Type="http://schemas.openxmlformats.org/officeDocument/2006/relationships/image" Target="../media/image1.png"/><Relationship Id="rId4" Type="http://schemas.openxmlformats.org/officeDocument/2006/relationships/image" Target="../media/image124.png"/><Relationship Id="rId9" Type="http://schemas.openxmlformats.org/officeDocument/2006/relationships/image" Target="../media/image128.png"/></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36.xml"/></Relationships>
</file>

<file path=ppt/slides/_rels/slide103.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36.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29.png"/></Relationships>
</file>

<file path=ppt/slides/_rels/slide104.xml.rels><?xml version="1.0" encoding="UTF-8" standalone="yes"?>
<Relationships xmlns="http://schemas.openxmlformats.org/package/2006/relationships"><Relationship Id="rId3" Type="http://schemas.openxmlformats.org/officeDocument/2006/relationships/hyperlink" Target="https://github.com/CMU-SAFARI/DAMOV" TargetMode="External"/><Relationship Id="rId2" Type="http://schemas.openxmlformats.org/officeDocument/2006/relationships/notesSlide" Target="../notesSlides/notesSlide45.xml"/><Relationship Id="rId1" Type="http://schemas.openxmlformats.org/officeDocument/2006/relationships/slideLayout" Target="../slideLayouts/slideLayout734.xml"/></Relationships>
</file>

<file path=ppt/slides/_rels/slide10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6.xml"/><Relationship Id="rId1" Type="http://schemas.openxmlformats.org/officeDocument/2006/relationships/slideLayout" Target="../slideLayouts/slideLayout734.xml"/></Relationships>
</file>

<file path=ppt/slides/_rels/slide10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7.xml"/><Relationship Id="rId1" Type="http://schemas.openxmlformats.org/officeDocument/2006/relationships/slideLayout" Target="../slideLayouts/slideLayout734.xml"/><Relationship Id="rId4" Type="http://schemas.openxmlformats.org/officeDocument/2006/relationships/hyperlink" Target="https://github.com/CMU-SAFARI/DAMOV"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 Id="rId4" Type="http://schemas.openxmlformats.org/officeDocument/2006/relationships/image" Target="../media/image1.png"/></Relationships>
</file>

<file path=ppt/slides/_rels/slide108.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129.png"/></Relationships>
</file>

<file path=ppt/slides/_rels/slide10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48.xml"/><Relationship Id="rId1" Type="http://schemas.openxmlformats.org/officeDocument/2006/relationships/slideLayout" Target="../slideLayouts/slideLayout236.xml"/><Relationship Id="rId4" Type="http://schemas.openxmlformats.org/officeDocument/2006/relationships/hyperlink" Target="https://github.com/SAITPublic/PIMSimulator"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s://github.com/VIA-Research/uPIMulator" TargetMode="External"/><Relationship Id="rId2" Type="http://schemas.openxmlformats.org/officeDocument/2006/relationships/notesSlide" Target="../notesSlides/notesSlide49.xml"/><Relationship Id="rId1" Type="http://schemas.openxmlformats.org/officeDocument/2006/relationships/slideLayout" Target="../slideLayouts/slideLayout236.xml"/><Relationship Id="rId4" Type="http://schemas.openxmlformats.org/officeDocument/2006/relationships/image" Target="../media/image133.png"/></Relationships>
</file>

<file path=ppt/slides/_rels/slide11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0.xml"/><Relationship Id="rId1" Type="http://schemas.openxmlformats.org/officeDocument/2006/relationships/slideLayout" Target="../slideLayouts/slideLayout236.xml"/><Relationship Id="rId4" Type="http://schemas.openxmlformats.org/officeDocument/2006/relationships/hyperlink" Target="https://ieeexplore.ieee.org/document/10476411/" TargetMode="Externa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hyperlink" Target="https://geraldofojunior.github.io/" TargetMode="External"/><Relationship Id="rId4" Type="http://schemas.openxmlformats.org/officeDocument/2006/relationships/image" Target="../media/image18.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5B1E4-4A3E-4B44-B90F-77CA8B5BE6E4}"/>
              </a:ext>
            </a:extLst>
          </p:cNvPr>
          <p:cNvSpPr>
            <a:spLocks noGrp="1"/>
          </p:cNvSpPr>
          <p:nvPr>
            <p:ph type="ctrTitle"/>
          </p:nvPr>
        </p:nvSpPr>
        <p:spPr>
          <a:xfrm>
            <a:off x="381000" y="1143000"/>
            <a:ext cx="8382000" cy="2209800"/>
          </a:xfrm>
        </p:spPr>
        <p:txBody>
          <a:bodyPr anchor="ctr"/>
          <a:lstStyle/>
          <a:p>
            <a:pPr algn="ctr"/>
            <a:r>
              <a:rPr lang="en-US" altLang="en-US" b="1" dirty="0">
                <a:solidFill>
                  <a:srgbClr val="C00000"/>
                </a:solidFill>
                <a:ea typeface="ＭＳ Ｐゴシック" charset="-128"/>
              </a:rPr>
              <a:t>Tutorial on </a:t>
            </a:r>
            <a:br>
              <a:rPr lang="en-US" altLang="en-US" b="1" dirty="0">
                <a:solidFill>
                  <a:srgbClr val="C00000"/>
                </a:solidFill>
                <a:ea typeface="ＭＳ Ｐゴシック" charset="-128"/>
              </a:rPr>
            </a:br>
            <a:r>
              <a:rPr lang="en-US" altLang="en-US" b="1" dirty="0">
                <a:solidFill>
                  <a:srgbClr val="C00000"/>
                </a:solidFill>
                <a:ea typeface="ＭＳ Ｐゴシック" panose="020B0600070205080204" pitchFamily="34" charset="-128"/>
              </a:rPr>
              <a:t>Memory-Centric Computing:</a:t>
            </a:r>
            <a:br>
              <a:rPr lang="en-US" altLang="en-US" b="1" dirty="0">
                <a:solidFill>
                  <a:srgbClr val="C00000"/>
                </a:solidFill>
                <a:ea typeface="ＭＳ Ｐゴシック" panose="020B0600070205080204" pitchFamily="34" charset="-128"/>
              </a:rPr>
            </a:br>
            <a:r>
              <a:rPr lang="en-US" altLang="en-US" dirty="0">
                <a:solidFill>
                  <a:srgbClr val="006633"/>
                </a:solidFill>
                <a:ea typeface="ＭＳ Ｐゴシック" panose="020B0600070205080204" pitchFamily="34" charset="-128"/>
              </a:rPr>
              <a:t>Processing-Near-Memory</a:t>
            </a:r>
            <a:endParaRPr lang="en-US" b="1" dirty="0">
              <a:solidFill>
                <a:srgbClr val="C00000"/>
              </a:solidFill>
            </a:endParaRPr>
          </a:p>
        </p:txBody>
      </p:sp>
      <p:pic>
        <p:nvPicPr>
          <p:cNvPr id="4" name="Picture 3" descr="safari.png">
            <a:extLst>
              <a:ext uri="{FF2B5EF4-FFF2-40B4-BE49-F238E27FC236}">
                <a16:creationId xmlns:a16="http://schemas.microsoft.com/office/drawing/2014/main" id="{6F338064-9249-C04B-BB1E-830D09E56900}"/>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6BB9B15D-F9ED-6140-BDA2-30DF4E4A36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5">
            <a:extLst>
              <a:ext uri="{FF2B5EF4-FFF2-40B4-BE49-F238E27FC236}">
                <a16:creationId xmlns:a16="http://schemas.microsoft.com/office/drawing/2014/main" id="{86957E2F-C1A4-A3BE-483B-9F1225948C0D}"/>
              </a:ext>
            </a:extLst>
          </p:cNvPr>
          <p:cNvSpPr txBox="1">
            <a:spLocks noChangeArrowheads="1"/>
          </p:cNvSpPr>
          <p:nvPr/>
        </p:nvSpPr>
        <p:spPr bwMode="auto">
          <a:xfrm>
            <a:off x="647700" y="3573017"/>
            <a:ext cx="7848600" cy="336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Geraldo F. Oliveira</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hlinkClick r:id="rId5"/>
              </a:rPr>
              <a:t>https://geraldofojunior.github.io</a:t>
            </a:r>
            <a:br>
              <a:rPr kumimoji="0" lang="en-US" altLang="en-US" sz="32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b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err="1">
                <a:ln>
                  <a:noFill/>
                </a:ln>
                <a:solidFill>
                  <a:srgbClr val="000000"/>
                </a:solidFill>
                <a:effectLst/>
                <a:uLnTx/>
                <a:uFillTx/>
                <a:latin typeface="Tahoma"/>
                <a:ea typeface="ＭＳ Ｐゴシック" panose="020B0600070205080204" pitchFamily="34" charset="-128"/>
              </a:rPr>
              <a:t>PPoPP</a:t>
            </a: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 2025</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lang="en-US" altLang="en-US" sz="2800" kern="0" dirty="0">
                <a:solidFill>
                  <a:srgbClr val="000000"/>
                </a:solidFill>
                <a:latin typeface="Tahoma"/>
                <a:ea typeface="ＭＳ Ｐゴシック" panose="020B0600070205080204" pitchFamily="34" charset="-128"/>
              </a:rPr>
              <a:t>1</a:t>
            </a:r>
            <a:r>
              <a:rPr lang="en-US" altLang="en-US" sz="2800" kern="0" baseline="30000" dirty="0">
                <a:solidFill>
                  <a:srgbClr val="000000"/>
                </a:solidFill>
                <a:latin typeface="Tahoma"/>
                <a:ea typeface="ＭＳ Ｐゴシック" panose="020B0600070205080204" pitchFamily="34" charset="-128"/>
              </a:rPr>
              <a:t>st</a:t>
            </a:r>
            <a:r>
              <a:rPr lang="en-US" altLang="en-US" sz="2800" kern="0" dirty="0">
                <a:solidFill>
                  <a:srgbClr val="000000"/>
                </a:solidFill>
                <a:latin typeface="Tahoma"/>
                <a:ea typeface="ＭＳ Ｐゴシック" panose="020B0600070205080204" pitchFamily="34" charset="-128"/>
              </a:rPr>
              <a:t> </a:t>
            </a: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March 2025</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266156509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6D87-696D-EBE3-B3FB-6E893454A93F}"/>
              </a:ext>
            </a:extLst>
          </p:cNvPr>
          <p:cNvSpPr>
            <a:spLocks noGrp="1"/>
          </p:cNvSpPr>
          <p:nvPr>
            <p:ph type="title"/>
          </p:nvPr>
        </p:nvSpPr>
        <p:spPr/>
        <p:txBody>
          <a:bodyPr/>
          <a:lstStyle/>
          <a:p>
            <a:r>
              <a:rPr lang="en-US" dirty="0"/>
              <a:t>Agenda </a:t>
            </a:r>
          </a:p>
        </p:txBody>
      </p:sp>
      <p:sp>
        <p:nvSpPr>
          <p:cNvPr id="3" name="Content Placeholder 2">
            <a:extLst>
              <a:ext uri="{FF2B5EF4-FFF2-40B4-BE49-F238E27FC236}">
                <a16:creationId xmlns:a16="http://schemas.microsoft.com/office/drawing/2014/main" id="{E7E9F7F1-2CCF-BFF6-A24D-8078A7448CD3}"/>
              </a:ext>
            </a:extLst>
          </p:cNvPr>
          <p:cNvSpPr>
            <a:spLocks noGrp="1"/>
          </p:cNvSpPr>
          <p:nvPr>
            <p:ph idx="1"/>
          </p:nvPr>
        </p:nvSpPr>
        <p:spPr>
          <a:xfrm>
            <a:off x="228600" y="1052736"/>
            <a:ext cx="8610600" cy="5123656"/>
          </a:xfrm>
        </p:spPr>
        <p:txBody>
          <a:bodyPr/>
          <a:lstStyle/>
          <a:p>
            <a:r>
              <a:rPr lang="en-US" b="0"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Processing-Near-Memory Systems: Developments from </a:t>
            </a:r>
            <a:br>
              <a:rPr lang="en-US" b="0" i="0" dirty="0">
                <a:solidFill>
                  <a:srgbClr val="FF0000"/>
                </a:solidFill>
                <a:effectLst/>
                <a:latin typeface="Tahoma" panose="020B0604030504040204" pitchFamily="34" charset="0"/>
                <a:ea typeface="Tahoma" panose="020B0604030504040204" pitchFamily="34" charset="0"/>
                <a:cs typeface="Tahoma" panose="020B0604030504040204" pitchFamily="34" charset="0"/>
              </a:rPr>
            </a:br>
            <a:r>
              <a:rPr lang="en-US" b="0" i="0" dirty="0">
                <a:solidFill>
                  <a:srgbClr val="FF0000"/>
                </a:solidFill>
                <a:effectLst/>
                <a:latin typeface="Tahoma" panose="020B0604030504040204" pitchFamily="34" charset="0"/>
                <a:ea typeface="Tahoma" panose="020B0604030504040204" pitchFamily="34" charset="0"/>
                <a:cs typeface="Tahoma" panose="020B0604030504040204" pitchFamily="34" charset="0"/>
              </a:rPr>
              <a:t>Academia &amp; Industry</a:t>
            </a:r>
            <a:br>
              <a:rPr lang="en-US" sz="1200" b="0" i="0" dirty="0">
                <a:effectLst/>
                <a:latin typeface="Tahoma" panose="020B0604030504040204" pitchFamily="34" charset="0"/>
                <a:ea typeface="Tahoma" panose="020B0604030504040204" pitchFamily="34" charset="0"/>
                <a:cs typeface="Tahoma" panose="020B0604030504040204" pitchFamily="34" charset="0"/>
              </a:rPr>
            </a:br>
            <a:endParaRPr lang="en-US" sz="1200" b="0" i="0" dirty="0">
              <a:effectLst/>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Programming Processing-Near-Memory Systems</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Coffee Break</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Processing-Using-Memory Systems for Bulk Bitwise Operations</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b="1" dirty="0" err="1">
                <a:latin typeface="Tahoma" panose="020B0604030504040204" pitchFamily="34" charset="0"/>
                <a:ea typeface="Tahoma" panose="020B0604030504040204" pitchFamily="34" charset="0"/>
                <a:cs typeface="Tahoma" panose="020B0604030504040204" pitchFamily="34" charset="0"/>
              </a:rPr>
              <a:t>Ataberk</a:t>
            </a:r>
            <a:r>
              <a:rPr lang="en-US" b="1" dirty="0">
                <a:latin typeface="Tahoma" panose="020B0604030504040204" pitchFamily="34" charset="0"/>
                <a:ea typeface="Tahoma" panose="020B0604030504040204" pitchFamily="34" charset="0"/>
                <a:cs typeface="Tahoma" panose="020B0604030504040204" pitchFamily="34" charset="0"/>
              </a:rPr>
              <a:t> </a:t>
            </a:r>
            <a:r>
              <a:rPr lang="en-US" b="1" dirty="0" err="1">
                <a:latin typeface="Tahoma" panose="020B0604030504040204" pitchFamily="34" charset="0"/>
                <a:ea typeface="Tahoma" panose="020B0604030504040204" pitchFamily="34" charset="0"/>
                <a:cs typeface="Tahoma" panose="020B0604030504040204" pitchFamily="34" charset="0"/>
              </a:rPr>
              <a:t>Olgun</a:t>
            </a:r>
            <a:r>
              <a:rPr lang="en-US" b="1" dirty="0">
                <a:latin typeface="Tahoma" panose="020B0604030504040204" pitchFamily="34" charset="0"/>
                <a:ea typeface="Tahoma" panose="020B0604030504040204" pitchFamily="34" charset="0"/>
                <a:cs typeface="Tahoma" panose="020B0604030504040204" pitchFamily="34" charset="0"/>
              </a:rPr>
              <a:t>: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Infrastructure for Processing-Using-Memory Research</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b="1" dirty="0">
                <a:latin typeface="Tahoma" panose="020B0604030504040204" pitchFamily="34" charset="0"/>
                <a:ea typeface="Tahoma" panose="020B0604030504040204" pitchFamily="34" charset="0"/>
                <a:cs typeface="Tahoma" panose="020B0604030504040204" pitchFamily="34" charset="0"/>
              </a:rPr>
              <a:t>Invited Talk by Prof. John Kim: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Is it Memory-Centric or Communication-Centric?</a:t>
            </a:r>
          </a:p>
        </p:txBody>
      </p:sp>
      <p:sp>
        <p:nvSpPr>
          <p:cNvPr id="4" name="Slide Number Placeholder 3">
            <a:extLst>
              <a:ext uri="{FF2B5EF4-FFF2-40B4-BE49-F238E27FC236}">
                <a16:creationId xmlns:a16="http://schemas.microsoft.com/office/drawing/2014/main" id="{1718CF5E-3525-5BE8-7EE2-34D14BBC1C1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rPr>
            </a:b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23165647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432FF"/>
                </a:solidFill>
              </a:rPr>
              <a:t>1. Processing </a:t>
            </a:r>
            <a:r>
              <a:rPr lang="en-US" sz="3600" b="1" dirty="0">
                <a:solidFill>
                  <a:srgbClr val="0432FF"/>
                </a:solidFill>
              </a:rPr>
              <a:t>near</a:t>
            </a:r>
            <a:r>
              <a:rPr lang="en-US" sz="3600" dirty="0">
                <a:solidFill>
                  <a:srgbClr val="0432FF"/>
                </a:solidFill>
              </a:rPr>
              <a:t> Memory</a:t>
            </a:r>
          </a:p>
          <a:p>
            <a:pPr algn="l"/>
            <a:r>
              <a:rPr lang="en-US" sz="3600" dirty="0"/>
              <a:t>2. Processing using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descr="safari.png">
            <a:extLst>
              <a:ext uri="{FF2B5EF4-FFF2-40B4-BE49-F238E27FC236}">
                <a16:creationId xmlns:a16="http://schemas.microsoft.com/office/drawing/2014/main" id="{1AE9E3D0-507C-4C69-778E-F78634A002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92158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9118B-F903-D2F5-1913-CB7625020800}"/>
              </a:ext>
            </a:extLst>
          </p:cNvPr>
          <p:cNvSpPr>
            <a:spLocks noGrp="1"/>
          </p:cNvSpPr>
          <p:nvPr>
            <p:ph type="title"/>
          </p:nvPr>
        </p:nvSpPr>
        <p:spPr/>
        <p:txBody>
          <a:bodyPr/>
          <a:lstStyle/>
          <a:p>
            <a:r>
              <a:rPr lang="en-US" dirty="0"/>
              <a:t>When to Employ PNM</a:t>
            </a:r>
          </a:p>
        </p:txBody>
      </p:sp>
      <p:sp>
        <p:nvSpPr>
          <p:cNvPr id="5" name="Oval 4">
            <a:extLst>
              <a:ext uri="{FF2B5EF4-FFF2-40B4-BE49-F238E27FC236}">
                <a16:creationId xmlns:a16="http://schemas.microsoft.com/office/drawing/2014/main" id="{83008A33-9A59-14B4-0E72-53734DB83FBF}"/>
              </a:ext>
            </a:extLst>
          </p:cNvPr>
          <p:cNvSpPr/>
          <p:nvPr/>
        </p:nvSpPr>
        <p:spPr>
          <a:xfrm>
            <a:off x="2973154" y="2305585"/>
            <a:ext cx="3211232" cy="1524000"/>
          </a:xfrm>
          <a:prstGeom prst="ellipse">
            <a:avLst/>
          </a:prstGeom>
          <a:solidFill>
            <a:schemeClr val="tx1">
              <a:lumMod val="50000"/>
              <a:lumOff val="5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50" normalizeH="0" baseline="0" noProof="0" dirty="0">
                <a:ln>
                  <a:noFill/>
                </a:ln>
                <a:solidFill>
                  <a:prstClr val="white"/>
                </a:solidFill>
                <a:effectLst/>
                <a:uLnTx/>
                <a:uFillTx/>
                <a:latin typeface="Gill Sans MT" panose="020B0502020104020203" pitchFamily="34" charset="77"/>
                <a:ea typeface="+mn-ea"/>
                <a:cs typeface="+mn-cs"/>
              </a:rPr>
              <a:t>Processing-near-Memory</a:t>
            </a:r>
          </a:p>
        </p:txBody>
      </p:sp>
      <p:grpSp>
        <p:nvGrpSpPr>
          <p:cNvPr id="6" name="Group 5">
            <a:extLst>
              <a:ext uri="{FF2B5EF4-FFF2-40B4-BE49-F238E27FC236}">
                <a16:creationId xmlns:a16="http://schemas.microsoft.com/office/drawing/2014/main" id="{95766393-7192-3032-9301-FE76ABAED477}"/>
              </a:ext>
            </a:extLst>
          </p:cNvPr>
          <p:cNvGrpSpPr/>
          <p:nvPr/>
        </p:nvGrpSpPr>
        <p:grpSpPr>
          <a:xfrm>
            <a:off x="2878320" y="726328"/>
            <a:ext cx="4195700" cy="1596033"/>
            <a:chOff x="3073303" y="1009850"/>
            <a:chExt cx="4195700" cy="1906011"/>
          </a:xfrm>
        </p:grpSpPr>
        <p:sp>
          <p:nvSpPr>
            <p:cNvPr id="7" name="TextBox 6">
              <a:extLst>
                <a:ext uri="{FF2B5EF4-FFF2-40B4-BE49-F238E27FC236}">
                  <a16:creationId xmlns:a16="http://schemas.microsoft.com/office/drawing/2014/main" id="{BB4C4E2A-7282-00A6-BE59-A2861B45EEFE}"/>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p>
          </p:txBody>
        </p:sp>
        <p:sp>
          <p:nvSpPr>
            <p:cNvPr id="8" name="Freeform: Shape 14">
              <a:extLst>
                <a:ext uri="{FF2B5EF4-FFF2-40B4-BE49-F238E27FC236}">
                  <a16:creationId xmlns:a16="http://schemas.microsoft.com/office/drawing/2014/main" id="{C6C736EF-4683-8D61-699F-49BADFB4E529}"/>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9" name="Group 8">
            <a:extLst>
              <a:ext uri="{FF2B5EF4-FFF2-40B4-BE49-F238E27FC236}">
                <a16:creationId xmlns:a16="http://schemas.microsoft.com/office/drawing/2014/main" id="{786E10C9-364F-FFAA-1CC1-F9B9BF36383D}"/>
              </a:ext>
            </a:extLst>
          </p:cNvPr>
          <p:cNvGrpSpPr/>
          <p:nvPr/>
        </p:nvGrpSpPr>
        <p:grpSpPr>
          <a:xfrm>
            <a:off x="6078311" y="1818163"/>
            <a:ext cx="2818725" cy="988283"/>
            <a:chOff x="6204399" y="2374826"/>
            <a:chExt cx="2818725" cy="988283"/>
          </a:xfrm>
        </p:grpSpPr>
        <p:sp>
          <p:nvSpPr>
            <p:cNvPr id="10" name="TextBox 9">
              <a:extLst>
                <a:ext uri="{FF2B5EF4-FFF2-40B4-BE49-F238E27FC236}">
                  <a16:creationId xmlns:a16="http://schemas.microsoft.com/office/drawing/2014/main" id="{6655F6D9-C74A-8E9A-F7DB-9BDEE628DF61}"/>
                </a:ext>
              </a:extLst>
            </p:cNvPr>
            <p:cNvSpPr txBox="1"/>
            <p:nvPr/>
          </p:nvSpPr>
          <p:spPr>
            <a:xfrm>
              <a:off x="6428888" y="2374826"/>
              <a:ext cx="2594236"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Gill Sans MT" panose="020B0502020104020203" pitchFamily="34" charset="77"/>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p>
          </p:txBody>
        </p:sp>
        <p:sp>
          <p:nvSpPr>
            <p:cNvPr id="11" name="Freeform: Shape 15">
              <a:extLst>
                <a:ext uri="{FF2B5EF4-FFF2-40B4-BE49-F238E27FC236}">
                  <a16:creationId xmlns:a16="http://schemas.microsoft.com/office/drawing/2014/main" id="{A11D5239-4027-8E79-0849-88A1DC48D684}"/>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12" name="Group 11">
            <a:extLst>
              <a:ext uri="{FF2B5EF4-FFF2-40B4-BE49-F238E27FC236}">
                <a16:creationId xmlns:a16="http://schemas.microsoft.com/office/drawing/2014/main" id="{5D931A69-AE50-8794-3A40-26BA70F9B50D}"/>
              </a:ext>
            </a:extLst>
          </p:cNvPr>
          <p:cNvGrpSpPr/>
          <p:nvPr/>
        </p:nvGrpSpPr>
        <p:grpSpPr>
          <a:xfrm>
            <a:off x="57877" y="1461673"/>
            <a:ext cx="3114524" cy="1223332"/>
            <a:chOff x="718785" y="1853584"/>
            <a:chExt cx="3342415" cy="1146543"/>
          </a:xfrm>
        </p:grpSpPr>
        <p:sp>
          <p:nvSpPr>
            <p:cNvPr id="13" name="TextBox 12">
              <a:extLst>
                <a:ext uri="{FF2B5EF4-FFF2-40B4-BE49-F238E27FC236}">
                  <a16:creationId xmlns:a16="http://schemas.microsoft.com/office/drawing/2014/main" id="{2D63117D-5128-3DC7-2D76-C28ABDB1B7D2}"/>
                </a:ext>
              </a:extLst>
            </p:cNvPr>
            <p:cNvSpPr txBox="1"/>
            <p:nvPr/>
          </p:nvSpPr>
          <p:spPr>
            <a:xfrm>
              <a:off x="718785" y="1853584"/>
              <a:ext cx="2882390"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p>
          </p:txBody>
        </p:sp>
        <p:sp>
          <p:nvSpPr>
            <p:cNvPr id="14" name="Freeform: Shape 16">
              <a:extLst>
                <a:ext uri="{FF2B5EF4-FFF2-40B4-BE49-F238E27FC236}">
                  <a16:creationId xmlns:a16="http://schemas.microsoft.com/office/drawing/2014/main" id="{C326B063-158D-D167-A508-1495101E2DA2}"/>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15" name="Group 14">
            <a:extLst>
              <a:ext uri="{FF2B5EF4-FFF2-40B4-BE49-F238E27FC236}">
                <a16:creationId xmlns:a16="http://schemas.microsoft.com/office/drawing/2014/main" id="{20F9361A-3561-3F72-EB70-E5F52DA665C5}"/>
              </a:ext>
            </a:extLst>
          </p:cNvPr>
          <p:cNvGrpSpPr/>
          <p:nvPr/>
        </p:nvGrpSpPr>
        <p:grpSpPr>
          <a:xfrm>
            <a:off x="991661" y="3668461"/>
            <a:ext cx="3037883" cy="1378984"/>
            <a:chOff x="2414397" y="4686438"/>
            <a:chExt cx="3037883" cy="1378984"/>
          </a:xfrm>
        </p:grpSpPr>
        <p:sp>
          <p:nvSpPr>
            <p:cNvPr id="16" name="TextBox 15">
              <a:extLst>
                <a:ext uri="{FF2B5EF4-FFF2-40B4-BE49-F238E27FC236}">
                  <a16:creationId xmlns:a16="http://schemas.microsoft.com/office/drawing/2014/main" id="{E3CBFC93-1627-82D5-1761-61B3CCFCB7B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endParaRPr kumimoji="0" lang="en-US" sz="20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endParaRPr>
            </a:p>
          </p:txBody>
        </p:sp>
        <p:sp>
          <p:nvSpPr>
            <p:cNvPr id="17" name="Freeform: Shape 18">
              <a:extLst>
                <a:ext uri="{FF2B5EF4-FFF2-40B4-BE49-F238E27FC236}">
                  <a16:creationId xmlns:a16="http://schemas.microsoft.com/office/drawing/2014/main" id="{B1FFC3DA-0BE9-6EDD-0CAF-377408B9C8EA}"/>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pitchFamily="34" charset="77"/>
                <a:ea typeface="+mn-ea"/>
                <a:cs typeface="+mn-cs"/>
              </a:endParaRPr>
            </a:p>
          </p:txBody>
        </p:sp>
      </p:grpSp>
      <p:grpSp>
        <p:nvGrpSpPr>
          <p:cNvPr id="18" name="Group 17">
            <a:extLst>
              <a:ext uri="{FF2B5EF4-FFF2-40B4-BE49-F238E27FC236}">
                <a16:creationId xmlns:a16="http://schemas.microsoft.com/office/drawing/2014/main" id="{161E6B0E-50AA-E4B9-3717-B8825FA5CDFE}"/>
              </a:ext>
            </a:extLst>
          </p:cNvPr>
          <p:cNvGrpSpPr/>
          <p:nvPr/>
        </p:nvGrpSpPr>
        <p:grpSpPr>
          <a:xfrm>
            <a:off x="5821319" y="3543093"/>
            <a:ext cx="3368137" cy="1337976"/>
            <a:chOff x="5774167" y="4000439"/>
            <a:chExt cx="3368137" cy="1337976"/>
          </a:xfrm>
        </p:grpSpPr>
        <p:sp>
          <p:nvSpPr>
            <p:cNvPr id="19" name="TextBox 18">
              <a:extLst>
                <a:ext uri="{FF2B5EF4-FFF2-40B4-BE49-F238E27FC236}">
                  <a16:creationId xmlns:a16="http://schemas.microsoft.com/office/drawing/2014/main" id="{34C9DB4A-216D-4181-5AA4-B8EB55DB8224}"/>
                </a:ext>
              </a:extLst>
            </p:cNvPr>
            <p:cNvSpPr txBox="1"/>
            <p:nvPr/>
          </p:nvSpPr>
          <p:spPr>
            <a:xfrm>
              <a:off x="5963228" y="4199642"/>
              <a:ext cx="3179076"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endParaRPr kumimoji="0" lang="en-US" sz="20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endParaRPr>
            </a:p>
          </p:txBody>
        </p:sp>
        <p:sp>
          <p:nvSpPr>
            <p:cNvPr id="20" name="Freeform: Shape 19">
              <a:extLst>
                <a:ext uri="{FF2B5EF4-FFF2-40B4-BE49-F238E27FC236}">
                  <a16:creationId xmlns:a16="http://schemas.microsoft.com/office/drawing/2014/main" id="{0D73DBE4-7707-0AEE-14A2-2B37E5A3E88C}"/>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21" name="Group 20">
            <a:extLst>
              <a:ext uri="{FF2B5EF4-FFF2-40B4-BE49-F238E27FC236}">
                <a16:creationId xmlns:a16="http://schemas.microsoft.com/office/drawing/2014/main" id="{CEDD0CE4-8D5C-5036-5CE8-74A486677E08}"/>
              </a:ext>
            </a:extLst>
          </p:cNvPr>
          <p:cNvGrpSpPr/>
          <p:nvPr/>
        </p:nvGrpSpPr>
        <p:grpSpPr>
          <a:xfrm>
            <a:off x="4712755" y="3829584"/>
            <a:ext cx="859227" cy="1171775"/>
            <a:chOff x="3420385" y="4013776"/>
            <a:chExt cx="859227" cy="1694371"/>
          </a:xfrm>
        </p:grpSpPr>
        <p:sp>
          <p:nvSpPr>
            <p:cNvPr id="22" name="TextBox 21">
              <a:extLst>
                <a:ext uri="{FF2B5EF4-FFF2-40B4-BE49-F238E27FC236}">
                  <a16:creationId xmlns:a16="http://schemas.microsoft.com/office/drawing/2014/main" id="{E3EF9DAA-C423-4B92-C85C-BE3B2FD79C49}"/>
                </a:ext>
              </a:extLst>
            </p:cNvPr>
            <p:cNvSpPr txBox="1"/>
            <p:nvPr/>
          </p:nvSpPr>
          <p:spPr>
            <a:xfrm>
              <a:off x="3763124" y="4862570"/>
              <a:ext cx="516488" cy="845577"/>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a:t>
              </a:r>
            </a:p>
          </p:txBody>
        </p:sp>
        <p:sp>
          <p:nvSpPr>
            <p:cNvPr id="23" name="Freeform: Shape 23">
              <a:extLst>
                <a:ext uri="{FF2B5EF4-FFF2-40B4-BE49-F238E27FC236}">
                  <a16:creationId xmlns:a16="http://schemas.microsoft.com/office/drawing/2014/main" id="{CC8F04C7-4C7F-8403-B2FD-6B5C13F31CA3}"/>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sp>
        <p:nvSpPr>
          <p:cNvPr id="24" name="Content Placeholder 25">
            <a:extLst>
              <a:ext uri="{FF2B5EF4-FFF2-40B4-BE49-F238E27FC236}">
                <a16:creationId xmlns:a16="http://schemas.microsoft.com/office/drawing/2014/main" id="{39909F98-90B3-717F-9031-E9676BF83A25}"/>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[1] </a:t>
            </a:r>
            <a:r>
              <a:rPr lang="en-US" sz="1050" dirty="0" err="1">
                <a:solidFill>
                  <a:schemeClr val="bg1">
                    <a:lumMod val="75000"/>
                  </a:schemeClr>
                </a:solidFill>
                <a:latin typeface="Gill Sans MT" panose="020B0502020104020203" pitchFamily="34" charset="77"/>
              </a:rPr>
              <a:t>Ahn</a:t>
            </a:r>
            <a:r>
              <a:rPr lang="en-US" sz="1050" dirty="0">
                <a:solidFill>
                  <a:schemeClr val="bg1">
                    <a:lumMod val="75000"/>
                  </a:schemeClr>
                </a:solidFill>
                <a:latin typeface="Gill Sans MT" panose="020B0502020104020203" pitchFamily="34" charset="77"/>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[2] </a:t>
            </a:r>
            <a:r>
              <a:rPr lang="en-US" sz="1050" dirty="0" err="1">
                <a:solidFill>
                  <a:schemeClr val="bg1">
                    <a:lumMod val="75000"/>
                  </a:schemeClr>
                </a:solidFill>
                <a:latin typeface="Gill Sans MT" panose="020B0502020104020203" pitchFamily="34" charset="77"/>
              </a:rPr>
              <a:t>Boroumand</a:t>
            </a:r>
            <a:r>
              <a:rPr lang="en-US" sz="1050" dirty="0">
                <a:solidFill>
                  <a:schemeClr val="bg1">
                    <a:lumMod val="75000"/>
                  </a:schemeClr>
                </a:solidFill>
                <a:latin typeface="Gill Sans MT" panose="020B0502020104020203" pitchFamily="34" charset="77"/>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[3] Cali+, "</a:t>
            </a:r>
            <a:r>
              <a:rPr lang="en-US" sz="1050" dirty="0" err="1">
                <a:solidFill>
                  <a:schemeClr val="bg1">
                    <a:lumMod val="75000"/>
                  </a:schemeClr>
                </a:solidFill>
                <a:latin typeface="Gill Sans MT" panose="020B0502020104020203" pitchFamily="34" charset="77"/>
              </a:rPr>
              <a:t>GenASM</a:t>
            </a:r>
            <a:r>
              <a:rPr lang="en-US" sz="1050" dirty="0">
                <a:solidFill>
                  <a:schemeClr val="bg1">
                    <a:lumMod val="75000"/>
                  </a:schemeClr>
                </a:solidFill>
                <a:latin typeface="Gill Sans MT" panose="020B0502020104020203" pitchFamily="34" charset="77"/>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[5] Boroumand+, "Polynesia: Enabling High-Performance and Energy-Efficient Hybrid Transactional/Analytical Databases with Hardware/Software Co-Design,” ICDE, 2022</a:t>
            </a:r>
          </a:p>
          <a:p>
            <a:pPr marL="0" indent="0">
              <a:lnSpc>
                <a:spcPct val="100000"/>
              </a:lnSpc>
              <a:spcBef>
                <a:spcPts val="400"/>
              </a:spcBef>
              <a:buNone/>
            </a:pPr>
            <a:r>
              <a:rPr lang="en-US" sz="1050" dirty="0">
                <a:solidFill>
                  <a:schemeClr val="bg1">
                    <a:lumMod val="75000"/>
                  </a:schemeClr>
                </a:solidFill>
                <a:latin typeface="Gill Sans MT" panose="020B0502020104020203" pitchFamily="34" charset="77"/>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latin typeface="Gill Sans MT" panose="020B0502020104020203" pitchFamily="34" charset="77"/>
            </a:endParaRPr>
          </a:p>
          <a:p>
            <a:pPr marL="0" indent="0">
              <a:lnSpc>
                <a:spcPct val="100000"/>
              </a:lnSpc>
              <a:spcBef>
                <a:spcPts val="400"/>
              </a:spcBef>
              <a:buNone/>
            </a:pPr>
            <a:endParaRPr lang="en-US" sz="1050" dirty="0">
              <a:solidFill>
                <a:schemeClr val="bg1">
                  <a:lumMod val="65000"/>
                </a:schemeClr>
              </a:solidFill>
              <a:latin typeface="Gill Sans MT" panose="020B0502020104020203" pitchFamily="34" charset="77"/>
            </a:endParaRPr>
          </a:p>
        </p:txBody>
      </p:sp>
      <p:grpSp>
        <p:nvGrpSpPr>
          <p:cNvPr id="25" name="Group 24">
            <a:extLst>
              <a:ext uri="{FF2B5EF4-FFF2-40B4-BE49-F238E27FC236}">
                <a16:creationId xmlns:a16="http://schemas.microsoft.com/office/drawing/2014/main" id="{9E5C1E18-84ED-AED8-1F23-360C8A7A2FE7}"/>
              </a:ext>
            </a:extLst>
          </p:cNvPr>
          <p:cNvGrpSpPr/>
          <p:nvPr/>
        </p:nvGrpSpPr>
        <p:grpSpPr>
          <a:xfrm>
            <a:off x="658455" y="2878258"/>
            <a:ext cx="2341103" cy="769441"/>
            <a:chOff x="1297597" y="2475710"/>
            <a:chExt cx="2512403" cy="721143"/>
          </a:xfrm>
        </p:grpSpPr>
        <p:sp>
          <p:nvSpPr>
            <p:cNvPr id="26" name="TextBox 25">
              <a:extLst>
                <a:ext uri="{FF2B5EF4-FFF2-40B4-BE49-F238E27FC236}">
                  <a16:creationId xmlns:a16="http://schemas.microsoft.com/office/drawing/2014/main" id="{2EF64533-F48C-8A9C-7BCB-DFBAD4D656E4}"/>
                </a:ext>
              </a:extLst>
            </p:cNvPr>
            <p:cNvSpPr txBox="1"/>
            <p:nvPr/>
          </p:nvSpPr>
          <p:spPr>
            <a:xfrm>
              <a:off x="1297597" y="2475710"/>
              <a:ext cx="1780850"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Gill Sans MT" panose="020B0502020104020203" pitchFamily="34" charset="77"/>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Gill Sans MT" panose="020B0502020104020203" pitchFamily="34" charset="77"/>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Gill Sans MT" panose="020B0502020104020203" pitchFamily="34" charset="77"/>
                  <a:ea typeface="+mn-ea"/>
                  <a:cs typeface="+mn-cs"/>
                </a:rPr>
                <a:t>)</a:t>
              </a:r>
            </a:p>
          </p:txBody>
        </p:sp>
        <p:sp>
          <p:nvSpPr>
            <p:cNvPr id="27" name="Freeform: Shape 16">
              <a:extLst>
                <a:ext uri="{FF2B5EF4-FFF2-40B4-BE49-F238E27FC236}">
                  <a16:creationId xmlns:a16="http://schemas.microsoft.com/office/drawing/2014/main" id="{CDFEDB2B-5B50-54E0-11FB-6DB859221C77}"/>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pitchFamily="34" charset="77"/>
                <a:ea typeface="+mn-ea"/>
                <a:cs typeface="+mn-cs"/>
              </a:endParaRPr>
            </a:p>
          </p:txBody>
        </p:sp>
      </p:grpSp>
      <p:sp>
        <p:nvSpPr>
          <p:cNvPr id="28" name="Slide Number Placeholder 27">
            <a:extLst>
              <a:ext uri="{FF2B5EF4-FFF2-40B4-BE49-F238E27FC236}">
                <a16:creationId xmlns:a16="http://schemas.microsoft.com/office/drawing/2014/main" id="{B9068DC1-1AED-B629-D782-069F9C1ECFC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2400" b="1" i="0" u="none" strike="noStrike" kern="1200" cap="none" spc="0" normalizeH="0" baseline="0" noProof="0" dirty="0">
              <a:ln>
                <a:noFill/>
              </a:ln>
              <a:solidFill>
                <a:srgbClr val="1F497D"/>
              </a:solidFill>
              <a:effectLst/>
              <a:uLnTx/>
              <a:uFillTx/>
              <a:latin typeface="Gill Sans MT"/>
              <a:ea typeface="+mn-ea"/>
              <a:cs typeface="+mn-cs"/>
            </a:endParaRPr>
          </a:p>
        </p:txBody>
      </p:sp>
    </p:spTree>
    <p:extLst>
      <p:ext uri="{BB962C8B-B14F-4D97-AF65-F5344CB8AC3E}">
        <p14:creationId xmlns:p14="http://schemas.microsoft.com/office/powerpoint/2010/main" val="411382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fade">
                                      <p:cBhvr>
                                        <p:cTn id="15" dur="500"/>
                                        <p:tgtEl>
                                          <p:spTgt spid="2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24">
                                            <p:txEl>
                                              <p:pRg st="1" end="1"/>
                                            </p:txEl>
                                          </p:spTgt>
                                        </p:tgtEl>
                                        <p:attrNameLst>
                                          <p:attrName>style.visibility</p:attrName>
                                        </p:attrNameLst>
                                      </p:cBhvr>
                                      <p:to>
                                        <p:strVal val="visible"/>
                                      </p:to>
                                    </p:set>
                                    <p:animEffect transition="in" filter="fade">
                                      <p:cBhvr>
                                        <p:cTn id="23" dur="500"/>
                                        <p:tgtEl>
                                          <p:spTgt spid="2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24">
                                            <p:txEl>
                                              <p:pRg st="2" end="2"/>
                                            </p:txEl>
                                          </p:spTgt>
                                        </p:tgtEl>
                                        <p:attrNameLst>
                                          <p:attrName>style.visibility</p:attrName>
                                        </p:attrNameLst>
                                      </p:cBhvr>
                                      <p:to>
                                        <p:strVal val="visible"/>
                                      </p:to>
                                    </p:set>
                                    <p:animEffect transition="in" filter="fade">
                                      <p:cBhvr>
                                        <p:cTn id="36" dur="500"/>
                                        <p:tgtEl>
                                          <p:spTgt spid="24">
                                            <p:txEl>
                                              <p:pRg st="2" end="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4">
                                            <p:txEl>
                                              <p:pRg st="3" end="3"/>
                                            </p:txEl>
                                          </p:spTgt>
                                        </p:tgtEl>
                                        <p:attrNameLst>
                                          <p:attrName>style.visibility</p:attrName>
                                        </p:attrNameLst>
                                      </p:cBhvr>
                                      <p:to>
                                        <p:strVal val="visible"/>
                                      </p:to>
                                    </p:set>
                                    <p:animEffect transition="in" filter="fade">
                                      <p:cBhvr>
                                        <p:cTn id="39" dur="500"/>
                                        <p:tgtEl>
                                          <p:spTgt spid="24">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nodeType="withEffect">
                                  <p:stCondLst>
                                    <p:cond delay="0"/>
                                  </p:stCondLst>
                                  <p:childTnLst>
                                    <p:set>
                                      <p:cBhvr>
                                        <p:cTn id="46" dur="1" fill="hold">
                                          <p:stCondLst>
                                            <p:cond delay="0"/>
                                          </p:stCondLst>
                                        </p:cTn>
                                        <p:tgtEl>
                                          <p:spTgt spid="24">
                                            <p:txEl>
                                              <p:pRg st="4" end="4"/>
                                            </p:txEl>
                                          </p:spTgt>
                                        </p:tgtEl>
                                        <p:attrNameLst>
                                          <p:attrName>style.visibility</p:attrName>
                                        </p:attrNameLst>
                                      </p:cBhvr>
                                      <p:to>
                                        <p:strVal val="visible"/>
                                      </p:to>
                                    </p:set>
                                    <p:animEffect transition="in" filter="fade">
                                      <p:cBhvr>
                                        <p:cTn id="47" dur="500"/>
                                        <p:tgtEl>
                                          <p:spTgt spid="24">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0"/>
                                  </p:stCondLst>
                                  <p:childTnLst>
                                    <p:set>
                                      <p:cBhvr>
                                        <p:cTn id="54" dur="1" fill="hold">
                                          <p:stCondLst>
                                            <p:cond delay="0"/>
                                          </p:stCondLst>
                                        </p:cTn>
                                        <p:tgtEl>
                                          <p:spTgt spid="24">
                                            <p:txEl>
                                              <p:pRg st="5" end="5"/>
                                            </p:txEl>
                                          </p:spTgt>
                                        </p:tgtEl>
                                        <p:attrNameLst>
                                          <p:attrName>style.visibility</p:attrName>
                                        </p:attrNameLst>
                                      </p:cBhvr>
                                      <p:to>
                                        <p:strVal val="visible"/>
                                      </p:to>
                                    </p:set>
                                    <p:animEffect transition="in" filter="fade">
                                      <p:cBhvr>
                                        <p:cTn id="55" dur="500"/>
                                        <p:tgtEl>
                                          <p:spTgt spid="24">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880" y="0"/>
            <a:ext cx="8610600" cy="908720"/>
          </a:xfrm>
        </p:spPr>
        <p:txBody>
          <a:bodyPr anchor="ctr" anchorCtr="0"/>
          <a:lstStyle/>
          <a:p>
            <a:r>
              <a:rPr lang="en-US" dirty="0"/>
              <a:t>Processing Near-Memory (PNM)</a:t>
            </a:r>
          </a:p>
        </p:txBody>
      </p:sp>
      <p:sp>
        <p:nvSpPr>
          <p:cNvPr id="3" name="Marcador de contenido 2"/>
          <p:cNvSpPr>
            <a:spLocks noGrp="1"/>
          </p:cNvSpPr>
          <p:nvPr>
            <p:ph idx="1"/>
          </p:nvPr>
        </p:nvSpPr>
        <p:spPr>
          <a:xfrm>
            <a:off x="228600" y="923319"/>
            <a:ext cx="8610600" cy="5472608"/>
          </a:xfrm>
        </p:spPr>
        <p:txBody>
          <a:bodyPr>
            <a:normAutofit/>
          </a:bodyPr>
          <a:lstStyle/>
          <a:p>
            <a:r>
              <a:rPr lang="en-US" dirty="0">
                <a:ea typeface="ヒラギノ角ゴ Pro W3" pitchFamily="-108" charset="-128"/>
                <a:cs typeface="ヒラギノ角ゴ Pro W3" pitchFamily="-108" charset="-128"/>
              </a:rPr>
              <a:t>Processing Near-Memory (PNM)</a:t>
            </a:r>
          </a:p>
          <a:p>
            <a:pPr lvl="1"/>
            <a:r>
              <a:rPr lang="en-US" dirty="0">
                <a:ea typeface="ヒラギノ角ゴ Pro W3" pitchFamily="-108" charset="-128"/>
                <a:cs typeface="ヒラギノ角ゴ Pro W3" pitchFamily="-108" charset="-128"/>
              </a:rPr>
              <a:t>Move </a:t>
            </a:r>
            <a:r>
              <a:rPr lang="en-US" dirty="0">
                <a:solidFill>
                  <a:srgbClr val="0000FF"/>
                </a:solidFill>
                <a:ea typeface="ヒラギノ角ゴ Pro W3" pitchFamily="-108" charset="-128"/>
                <a:cs typeface="ヒラギノ角ゴ Pro W3" pitchFamily="-108" charset="-128"/>
              </a:rPr>
              <a:t>computation</a:t>
            </a:r>
            <a:r>
              <a:rPr lang="en-US" dirty="0">
                <a:ea typeface="ヒラギノ角ゴ Pro W3" pitchFamily="-108" charset="-128"/>
                <a:cs typeface="ヒラギノ角ゴ Pro W3" pitchFamily="-108" charset="-128"/>
              </a:rPr>
              <a:t> closer to </a:t>
            </a:r>
            <a:r>
              <a:rPr lang="en-US" dirty="0">
                <a:solidFill>
                  <a:srgbClr val="0000FF"/>
                </a:solidFill>
                <a:ea typeface="ヒラギノ角ゴ Pro W3" pitchFamily="-108" charset="-128"/>
                <a:cs typeface="ヒラギノ角ゴ Pro W3" pitchFamily="-108" charset="-128"/>
              </a:rPr>
              <a:t>where the data resides</a:t>
            </a:r>
          </a:p>
        </p:txBody>
      </p:sp>
      <p:pic>
        <p:nvPicPr>
          <p:cNvPr id="5" name="Picture 29"/>
          <p:cNvPicPr>
            <a:picLocks noChangeAspect="1"/>
          </p:cNvPicPr>
          <p:nvPr/>
        </p:nvPicPr>
        <p:blipFill>
          <a:blip r:embed="rId3"/>
          <a:stretch>
            <a:fillRect/>
          </a:stretch>
        </p:blipFill>
        <p:spPr>
          <a:xfrm>
            <a:off x="179512" y="3087340"/>
            <a:ext cx="3893336" cy="1872208"/>
          </a:xfrm>
          <a:prstGeom prst="rect">
            <a:avLst/>
          </a:prstGeom>
        </p:spPr>
      </p:pic>
      <p:pic>
        <p:nvPicPr>
          <p:cNvPr id="4" name="Imagen 3"/>
          <p:cNvPicPr>
            <a:picLocks noChangeAspect="1"/>
          </p:cNvPicPr>
          <p:nvPr/>
        </p:nvPicPr>
        <p:blipFill>
          <a:blip r:embed="rId4"/>
          <a:stretch>
            <a:fillRect/>
          </a:stretch>
        </p:blipFill>
        <p:spPr>
          <a:xfrm>
            <a:off x="6516216" y="3015332"/>
            <a:ext cx="2247900" cy="2501900"/>
          </a:xfrm>
          <a:prstGeom prst="rect">
            <a:avLst/>
          </a:prstGeom>
        </p:spPr>
      </p:pic>
      <p:pic>
        <p:nvPicPr>
          <p:cNvPr id="6" name="Imagen 5"/>
          <p:cNvPicPr>
            <a:picLocks noChangeAspect="1"/>
          </p:cNvPicPr>
          <p:nvPr/>
        </p:nvPicPr>
        <p:blipFill>
          <a:blip r:embed="rId5"/>
          <a:stretch>
            <a:fillRect/>
          </a:stretch>
        </p:blipFill>
        <p:spPr>
          <a:xfrm>
            <a:off x="4139952" y="3015332"/>
            <a:ext cx="2247900" cy="2501900"/>
          </a:xfrm>
          <a:prstGeom prst="rect">
            <a:avLst/>
          </a:prstGeom>
        </p:spPr>
      </p:pic>
      <p:sp>
        <p:nvSpPr>
          <p:cNvPr id="10" name="Marcador de número de diapositiva 9"/>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8" name="TextBox 8"/>
          <p:cNvSpPr txBox="1"/>
          <p:nvPr/>
        </p:nvSpPr>
        <p:spPr>
          <a:xfrm>
            <a:off x="1047094" y="2324124"/>
            <a:ext cx="2158172"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Logic layer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3D stacked DRAM</a:t>
            </a:r>
          </a:p>
        </p:txBody>
      </p:sp>
      <p:sp>
        <p:nvSpPr>
          <p:cNvPr id="9" name="TextBox 62"/>
          <p:cNvSpPr txBox="1"/>
          <p:nvPr/>
        </p:nvSpPr>
        <p:spPr>
          <a:xfrm>
            <a:off x="6719019" y="2324124"/>
            <a:ext cx="1842294" cy="584775"/>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Memory module (DIMM)</a:t>
            </a:r>
          </a:p>
        </p:txBody>
      </p:sp>
      <p:sp>
        <p:nvSpPr>
          <p:cNvPr id="11" name="TextBox 62"/>
          <p:cNvSpPr txBox="1"/>
          <p:nvPr/>
        </p:nvSpPr>
        <p:spPr>
          <a:xfrm>
            <a:off x="4219787" y="2324124"/>
            <a:ext cx="2088231"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Memory controller</a:t>
            </a:r>
          </a:p>
        </p:txBody>
      </p:sp>
      <p:pic>
        <p:nvPicPr>
          <p:cNvPr id="7" name="Picture 6" descr="safari.png">
            <a:extLst>
              <a:ext uri="{FF2B5EF4-FFF2-40B4-BE49-F238E27FC236}">
                <a16:creationId xmlns:a16="http://schemas.microsoft.com/office/drawing/2014/main" id="{EE115459-8B98-B3FB-CB1A-B380F83D209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658531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F128-F50F-41FC-3066-127614FB276F}"/>
              </a:ext>
            </a:extLst>
          </p:cNvPr>
          <p:cNvSpPr>
            <a:spLocks noGrp="1"/>
          </p:cNvSpPr>
          <p:nvPr>
            <p:ph type="title"/>
          </p:nvPr>
        </p:nvSpPr>
        <p:spPr/>
        <p:txBody>
          <a:bodyPr/>
          <a:lstStyle/>
          <a:p>
            <a:r>
              <a:rPr lang="en-US" dirty="0"/>
              <a:t>PNM: Design Challenges </a:t>
            </a:r>
          </a:p>
        </p:txBody>
      </p:sp>
      <p:sp>
        <p:nvSpPr>
          <p:cNvPr id="3" name="Content Placeholder 2">
            <a:extLst>
              <a:ext uri="{FF2B5EF4-FFF2-40B4-BE49-F238E27FC236}">
                <a16:creationId xmlns:a16="http://schemas.microsoft.com/office/drawing/2014/main" id="{6DF2B0B9-2809-8C86-AD31-CECDAAEE8619}"/>
              </a:ext>
            </a:extLst>
          </p:cNvPr>
          <p:cNvSpPr>
            <a:spLocks noGrp="1"/>
          </p:cNvSpPr>
          <p:nvPr>
            <p:ph idx="1"/>
          </p:nvPr>
        </p:nvSpPr>
        <p:spPr/>
        <p:txBody>
          <a:bodyPr/>
          <a:lstStyle/>
          <a:p>
            <a:r>
              <a:rPr lang="en-US" dirty="0">
                <a:solidFill>
                  <a:srgbClr val="0000FF"/>
                </a:solidFill>
              </a:rPr>
              <a:t>Limited power &amp; area budget with 3D-stacked memories </a:t>
            </a:r>
          </a:p>
          <a:p>
            <a:pPr lvl="1"/>
            <a:r>
              <a:rPr lang="en-US" dirty="0"/>
              <a:t>e.g., </a:t>
            </a:r>
            <a:r>
              <a:rPr lang="en-US" dirty="0">
                <a:solidFill>
                  <a:srgbClr val="FF0000"/>
                </a:solidFill>
              </a:rPr>
              <a:t>area</a:t>
            </a:r>
            <a:r>
              <a:rPr lang="en-US" dirty="0"/>
              <a:t> and </a:t>
            </a:r>
            <a:r>
              <a:rPr lang="en-US" dirty="0">
                <a:solidFill>
                  <a:srgbClr val="FF0000"/>
                </a:solidFill>
              </a:rPr>
              <a:t>power budget </a:t>
            </a:r>
            <a:r>
              <a:rPr lang="en-US" dirty="0"/>
              <a:t>of the vault’s underlying logic layer is just </a:t>
            </a:r>
            <a:r>
              <a:rPr lang="en-US" dirty="0">
                <a:solidFill>
                  <a:srgbClr val="FF0000"/>
                </a:solidFill>
              </a:rPr>
              <a:t>4.4mm</a:t>
            </a:r>
            <a:r>
              <a:rPr lang="en-US" baseline="30000" dirty="0">
                <a:solidFill>
                  <a:srgbClr val="FF0000"/>
                </a:solidFill>
              </a:rPr>
              <a:t>2</a:t>
            </a:r>
            <a:r>
              <a:rPr lang="en-US" dirty="0"/>
              <a:t> and </a:t>
            </a:r>
            <a:r>
              <a:rPr lang="en-US" dirty="0">
                <a:solidFill>
                  <a:srgbClr val="FF0000"/>
                </a:solidFill>
              </a:rPr>
              <a:t>312mW</a:t>
            </a:r>
            <a:r>
              <a:rPr lang="en-US" dirty="0"/>
              <a:t> (circa HMC 2.0)</a:t>
            </a:r>
          </a:p>
          <a:p>
            <a:pPr lvl="1"/>
            <a:endParaRPr lang="en-US" dirty="0"/>
          </a:p>
          <a:p>
            <a:r>
              <a:rPr lang="en-US" dirty="0">
                <a:solidFill>
                  <a:srgbClr val="0000FF"/>
                </a:solidFill>
              </a:rPr>
              <a:t>Strict thermal constraints </a:t>
            </a:r>
          </a:p>
          <a:p>
            <a:pPr lvl="1"/>
            <a:r>
              <a:rPr lang="en-US" dirty="0"/>
              <a:t>It requires cooling solutions to </a:t>
            </a:r>
            <a:r>
              <a:rPr lang="en-US" dirty="0">
                <a:solidFill>
                  <a:srgbClr val="FF0000"/>
                </a:solidFill>
              </a:rPr>
              <a:t>remove heat throughout a 3D stack </a:t>
            </a:r>
            <a:r>
              <a:rPr lang="en-US" dirty="0"/>
              <a:t>(i.e., volume-wise) instead of a 2D surface </a:t>
            </a:r>
          </a:p>
          <a:p>
            <a:pPr lvl="1"/>
            <a:endParaRPr lang="en-US" dirty="0"/>
          </a:p>
          <a:p>
            <a:r>
              <a:rPr lang="en-US" dirty="0">
                <a:solidFill>
                  <a:srgbClr val="0000FF"/>
                </a:solidFill>
              </a:rPr>
              <a:t>Challenging manufacturing of </a:t>
            </a:r>
            <a:r>
              <a:rPr lang="en-US" dirty="0" err="1">
                <a:solidFill>
                  <a:srgbClr val="0000FF"/>
                </a:solidFill>
              </a:rPr>
              <a:t>logic+DRAM</a:t>
            </a:r>
            <a:endParaRPr lang="en-US" dirty="0">
              <a:solidFill>
                <a:srgbClr val="0000FF"/>
              </a:solidFill>
            </a:endParaRPr>
          </a:p>
          <a:p>
            <a:pPr lvl="1"/>
            <a:r>
              <a:rPr lang="en-US" dirty="0"/>
              <a:t>Logic process has been developed for </a:t>
            </a:r>
            <a:r>
              <a:rPr lang="en-US" dirty="0">
                <a:solidFill>
                  <a:srgbClr val="FF0000"/>
                </a:solidFill>
              </a:rPr>
              <a:t>speed performance, </a:t>
            </a:r>
            <a:r>
              <a:rPr lang="en-US" dirty="0"/>
              <a:t>DRAM process for </a:t>
            </a:r>
            <a:r>
              <a:rPr lang="en-US" dirty="0">
                <a:solidFill>
                  <a:srgbClr val="FF0000"/>
                </a:solidFill>
              </a:rPr>
              <a:t>density and memory reliability </a:t>
            </a:r>
          </a:p>
          <a:p>
            <a:pPr lvl="1"/>
            <a:r>
              <a:rPr lang="en-US" dirty="0"/>
              <a:t>e.g., Logic gates implemented with memory process </a:t>
            </a:r>
            <a:r>
              <a:rPr lang="en-US" dirty="0">
                <a:solidFill>
                  <a:srgbClr val="FF0000"/>
                </a:solidFill>
              </a:rPr>
              <a:t>slowdowns by ~21.5% </a:t>
            </a:r>
            <a:r>
              <a:rPr lang="en-US" dirty="0"/>
              <a:t>[Kim+, Integration'99]</a:t>
            </a:r>
          </a:p>
          <a:p>
            <a:pPr lvl="1"/>
            <a:endParaRPr lang="en-US" dirty="0"/>
          </a:p>
        </p:txBody>
      </p:sp>
      <p:sp>
        <p:nvSpPr>
          <p:cNvPr id="4" name="Slide Number Placeholder 3">
            <a:extLst>
              <a:ext uri="{FF2B5EF4-FFF2-40B4-BE49-F238E27FC236}">
                <a16:creationId xmlns:a16="http://schemas.microsoft.com/office/drawing/2014/main" id="{15FB1443-92F2-C3DB-D0EA-50263184E0DC}"/>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E33320-76E4-0249-8CA9-3902D97168F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descr="safari.png">
            <a:extLst>
              <a:ext uri="{FF2B5EF4-FFF2-40B4-BE49-F238E27FC236}">
                <a16:creationId xmlns:a16="http://schemas.microsoft.com/office/drawing/2014/main" id="{D484314F-9CF3-AE8E-5D35-600A5FA754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4304962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Tesseract System for Graph Processing</a:t>
            </a:r>
          </a:p>
        </p:txBody>
      </p:sp>
      <p:sp>
        <p:nvSpPr>
          <p:cNvPr id="3" name="Content Placeholder 2"/>
          <p:cNvSpPr>
            <a:spLocks noGrp="1"/>
          </p:cNvSpPr>
          <p:nvPr>
            <p:ph idx="1"/>
          </p:nvPr>
        </p:nvSpPr>
        <p:spPr>
          <a:xfrm>
            <a:off x="228600" y="1000472"/>
            <a:ext cx="89154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r>
              <a:rPr lang="en-US" sz="2200" b="1" i="1" dirty="0">
                <a:solidFill>
                  <a:srgbClr val="FF0000"/>
                </a:solidFill>
                <a:effectLst/>
              </a:rPr>
              <a:t>Selected to the ISCA-50 25-Year Retrospective Issue covering 1996-2020 in 2023 (</a:t>
            </a:r>
            <a:r>
              <a:rPr lang="en-US" sz="2200" b="1" i="1" dirty="0">
                <a:solidFill>
                  <a:srgbClr val="FF0000"/>
                </a:solidFill>
                <a:effectLst/>
                <a:hlinkClick r:id="rId8">
                  <a:extLst>
                    <a:ext uri="{A12FA001-AC4F-418D-AE19-62706E023703}">
                      <ahyp:hlinkClr xmlns:ahyp="http://schemas.microsoft.com/office/drawing/2018/hyperlinkcolor" val="tx"/>
                    </a:ext>
                  </a:extLst>
                </a:hlinkClick>
              </a:rPr>
              <a:t>Retrospective (pdf)</a:t>
            </a:r>
            <a:r>
              <a:rPr lang="en-US" sz="2200" b="1" i="1" dirty="0">
                <a:solidFill>
                  <a:srgbClr val="FF0000"/>
                </a:solidFill>
                <a:effectLst/>
              </a:rPr>
              <a:t> </a:t>
            </a:r>
            <a:r>
              <a:rPr lang="en-US" sz="2200" b="1" i="1" dirty="0">
                <a:solidFill>
                  <a:srgbClr val="FF0000"/>
                </a:solidFill>
                <a:effectLst/>
                <a:hlinkClick r:id="rId9">
                  <a:extLst>
                    <a:ext uri="{A12FA001-AC4F-418D-AE19-62706E023703}">
                      <ahyp:hlinkClr xmlns:ahyp="http://schemas.microsoft.com/office/drawing/2018/hyperlinkcolor" val="tx"/>
                    </a:ext>
                  </a:extLst>
                </a:hlinkClick>
              </a:rPr>
              <a:t>Full Issue</a:t>
            </a:r>
            <a:r>
              <a:rPr lang="en-US" sz="2200" b="1" i="1" dirty="0">
                <a:solidFill>
                  <a:srgbClr val="FF0000"/>
                </a:solidFill>
                <a:effectLst/>
              </a:rPr>
              <a:t>).</a:t>
            </a:r>
            <a:endParaRPr lang="en-US" sz="2200" dirty="0">
              <a:solidFill>
                <a:srgbClr val="FF0000"/>
              </a:solidFill>
            </a:endParaRPr>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10"/>
          <a:stretch>
            <a:fillRect/>
          </a:stretch>
        </p:blipFill>
        <p:spPr>
          <a:xfrm>
            <a:off x="0" y="4869160"/>
            <a:ext cx="9144000" cy="1492548"/>
          </a:xfrm>
          <a:prstGeom prst="rect">
            <a:avLst/>
          </a:prstGeom>
        </p:spPr>
      </p:pic>
      <p:pic>
        <p:nvPicPr>
          <p:cNvPr id="6" name="Picture 5" descr="safari.png">
            <a:extLst>
              <a:ext uri="{FF2B5EF4-FFF2-40B4-BE49-F238E27FC236}">
                <a16:creationId xmlns:a16="http://schemas.microsoft.com/office/drawing/2014/main" id="{49DE0267-9221-DB3D-EF68-591969BF68B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720284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pic>
        <p:nvPicPr>
          <p:cNvPr id="5" name="Picture 4" descr="safari.png">
            <a:extLst>
              <a:ext uri="{FF2B5EF4-FFF2-40B4-BE49-F238E27FC236}">
                <a16:creationId xmlns:a16="http://schemas.microsoft.com/office/drawing/2014/main" id="{B7C4B4A4-026F-F38B-3272-13A7D00A4FB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76009200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pic>
        <p:nvPicPr>
          <p:cNvPr id="5" name="Picture 4" descr="safari.png">
            <a:extLst>
              <a:ext uri="{FF2B5EF4-FFF2-40B4-BE49-F238E27FC236}">
                <a16:creationId xmlns:a16="http://schemas.microsoft.com/office/drawing/2014/main" id="{6FAB9161-B1EB-949F-0CA1-DAA6AB776FC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84213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880" y="0"/>
            <a:ext cx="8610600" cy="908720"/>
          </a:xfrm>
        </p:spPr>
        <p:txBody>
          <a:bodyPr anchor="ctr" anchorCtr="0"/>
          <a:lstStyle/>
          <a:p>
            <a:r>
              <a:rPr lang="en-US" dirty="0"/>
              <a:t>Possible PNM Designs</a:t>
            </a:r>
          </a:p>
        </p:txBody>
      </p:sp>
      <p:sp>
        <p:nvSpPr>
          <p:cNvPr id="7" name="Marcador de número de diapositiva 6"/>
          <p:cNvSpPr>
            <a:spLocks noGrp="1"/>
          </p:cNvSpPr>
          <p:nvPr>
            <p:ph type="sldNum" sz="quarter" idx="11"/>
          </p:nvPr>
        </p:nvSpPr>
        <p:spPr>
          <a:xfrm>
            <a:off x="6781800" y="632460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panose="020B0600070205080204" pitchFamily="34" charset="-128"/>
              <a:cs typeface="+mn-cs"/>
            </a:endParaRPr>
          </a:p>
        </p:txBody>
      </p:sp>
      <p:grpSp>
        <p:nvGrpSpPr>
          <p:cNvPr id="5" name="Group 4">
            <a:extLst>
              <a:ext uri="{FF2B5EF4-FFF2-40B4-BE49-F238E27FC236}">
                <a16:creationId xmlns:a16="http://schemas.microsoft.com/office/drawing/2014/main" id="{EEA6D513-2C9C-5EA4-0839-4DE6C5D43D4D}"/>
              </a:ext>
            </a:extLst>
          </p:cNvPr>
          <p:cNvGrpSpPr/>
          <p:nvPr/>
        </p:nvGrpSpPr>
        <p:grpSpPr>
          <a:xfrm>
            <a:off x="-25152" y="2911258"/>
            <a:ext cx="9144000" cy="1581912"/>
            <a:chOff x="-25152" y="2911258"/>
            <a:chExt cx="9144000" cy="1581912"/>
          </a:xfrm>
        </p:grpSpPr>
        <p:sp>
          <p:nvSpPr>
            <p:cNvPr id="32" name="Marcador de contenido 2"/>
            <p:cNvSpPr txBox="1">
              <a:spLocks/>
            </p:cNvSpPr>
            <p:nvPr/>
          </p:nvSpPr>
          <p:spPr bwMode="auto">
            <a:xfrm>
              <a:off x="-25152" y="291125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Fixed-function</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units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Hardware/software co-designed PIM for efficiency</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Mensa for NN Edge Inference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E.g. from industry: Samsung HBM-PIM, SK </a:t>
              </a:r>
              <a:r>
                <a:rPr lang="en-US" sz="2000" kern="0" dirty="0" err="1">
                  <a:solidFill>
                    <a:srgbClr val="000000"/>
                  </a:solidFill>
                  <a:latin typeface="Tahoma"/>
                  <a:ea typeface="ヒラギノ角ゴ Pro W3" pitchFamily="-108" charset="-128"/>
                  <a:cs typeface="ヒラギノ角ゴ Pro W3" pitchFamily="-108" charset="-128"/>
                </a:rPr>
                <a:t>hynix</a:t>
              </a:r>
              <a:r>
                <a:rPr lang="en-US" sz="2000" kern="0" dirty="0">
                  <a:solidFill>
                    <a:srgbClr val="000000"/>
                  </a:solidFill>
                  <a:latin typeface="Tahoma"/>
                  <a:ea typeface="ヒラギノ角ゴ Pro W3" pitchFamily="-108" charset="-128"/>
                  <a:cs typeface="ヒラギノ角ゴ Pro W3" pitchFamily="-108" charset="-128"/>
                </a:rPr>
                <a:t> </a:t>
              </a:r>
              <a:r>
                <a:rPr lang="en-US" sz="2000" kern="0" dirty="0" err="1">
                  <a:solidFill>
                    <a:srgbClr val="000000"/>
                  </a:solidFill>
                  <a:latin typeface="Tahoma"/>
                  <a:ea typeface="ヒラギノ角ゴ Pro W3" pitchFamily="-108" charset="-128"/>
                  <a:cs typeface="ヒラギノ角ゴ Pro W3" pitchFamily="-108" charset="-128"/>
                </a:rPr>
                <a:t>AiM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40" name="Group 39">
              <a:extLst>
                <a:ext uri="{FF2B5EF4-FFF2-40B4-BE49-F238E27FC236}">
                  <a16:creationId xmlns:a16="http://schemas.microsoft.com/office/drawing/2014/main" id="{87F5753F-84A9-368E-E840-8F74A0388B01}"/>
                </a:ext>
              </a:extLst>
            </p:cNvPr>
            <p:cNvGrpSpPr/>
            <p:nvPr/>
          </p:nvGrpSpPr>
          <p:grpSpPr>
            <a:xfrm>
              <a:off x="7285010" y="2960948"/>
              <a:ext cx="1664208" cy="1466418"/>
              <a:chOff x="7300280" y="3068960"/>
              <a:chExt cx="1664208" cy="1466418"/>
            </a:xfrm>
          </p:grpSpPr>
          <p:sp>
            <p:nvSpPr>
              <p:cNvPr id="11" name="Rounded Rectangle 71"/>
              <p:cNvSpPr/>
              <p:nvPr/>
            </p:nvSpPr>
            <p:spPr>
              <a:xfrm>
                <a:off x="7300280" y="3068960"/>
                <a:ext cx="1664208"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sp>
            <p:nvSpPr>
              <p:cNvPr id="8" name="Rounded Rectangle 81"/>
              <p:cNvSpPr/>
              <p:nvPr/>
            </p:nvSpPr>
            <p:spPr>
              <a:xfrm>
                <a:off x="7423588" y="3175495"/>
                <a:ext cx="1408176" cy="410596"/>
              </a:xfrm>
              <a:prstGeom prst="roundRect">
                <a:avLst/>
              </a:prstGeom>
              <a:solidFill>
                <a:srgbClr val="00B0F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1</a:t>
                </a:r>
              </a:p>
            </p:txBody>
          </p:sp>
          <p:sp>
            <p:nvSpPr>
              <p:cNvPr id="9" name="Rounded Rectangle 82"/>
              <p:cNvSpPr/>
              <p:nvPr/>
            </p:nvSpPr>
            <p:spPr>
              <a:xfrm>
                <a:off x="7422388" y="4027599"/>
                <a:ext cx="1408176" cy="410598"/>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N</a:t>
                </a:r>
              </a:p>
            </p:txBody>
          </p:sp>
          <p:sp>
            <p:nvSpPr>
              <p:cNvPr id="4" name="CuadroTexto 3"/>
              <p:cNvSpPr txBox="1"/>
              <p:nvPr/>
            </p:nvSpPr>
            <p:spPr>
              <a:xfrm rot="5400000">
                <a:off x="8007866" y="3612341"/>
                <a:ext cx="44114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s-I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grpSp>
      </p:grpSp>
      <p:grpSp>
        <p:nvGrpSpPr>
          <p:cNvPr id="6" name="Group 5">
            <a:extLst>
              <a:ext uri="{FF2B5EF4-FFF2-40B4-BE49-F238E27FC236}">
                <a16:creationId xmlns:a16="http://schemas.microsoft.com/office/drawing/2014/main" id="{021E579F-56E3-67FF-97EE-00CC868080F4}"/>
              </a:ext>
            </a:extLst>
          </p:cNvPr>
          <p:cNvGrpSpPr/>
          <p:nvPr/>
        </p:nvGrpSpPr>
        <p:grpSpPr>
          <a:xfrm>
            <a:off x="-25152" y="4941168"/>
            <a:ext cx="9144000" cy="1581912"/>
            <a:chOff x="-25152" y="4941168"/>
            <a:chExt cx="9144000" cy="1581912"/>
          </a:xfrm>
        </p:grpSpPr>
        <p:sp>
          <p:nvSpPr>
            <p:cNvPr id="33" name="Marcador de contenido 2"/>
            <p:cNvSpPr txBox="1">
              <a:spLocks/>
            </p:cNvSpPr>
            <p:nvPr/>
          </p:nvSpPr>
          <p:spPr bwMode="auto">
            <a:xfrm>
              <a:off x="-25152" y="494116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Reconfigurable</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architectures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PNM cores coupled with FPGAs, CGRA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E.g. from academia: NERO for Weather Prediction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a:t>
              </a:r>
              <a:r>
                <a:rPr lang="en-US" sz="2000" kern="0" dirty="0">
                  <a:solidFill>
                    <a:srgbClr val="000000"/>
                  </a:solidFill>
                  <a:latin typeface="Tahoma"/>
                  <a:ea typeface="ヒラギノ角ゴ Pro W3" pitchFamily="-108" charset="-128"/>
                  <a:cs typeface="ヒラギノ角ゴ Pro W3" pitchFamily="-108" charset="-128"/>
                </a:rPr>
                <a:t>.g. from industry: Samsung </a:t>
              </a:r>
              <a:r>
                <a:rPr lang="en-US" sz="2000" kern="0" dirty="0" err="1">
                  <a:solidFill>
                    <a:srgbClr val="000000"/>
                  </a:solidFill>
                  <a:latin typeface="Tahoma"/>
                  <a:ea typeface="ヒラギノ角ゴ Pro W3" pitchFamily="-108" charset="-128"/>
                  <a:cs typeface="ヒラギノ角ゴ Pro W3" pitchFamily="-108" charset="-128"/>
                </a:rPr>
                <a:t>AxDIMM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10" name="Group 9"/>
            <p:cNvGrpSpPr/>
            <p:nvPr/>
          </p:nvGrpSpPr>
          <p:grpSpPr>
            <a:xfrm>
              <a:off x="7272613" y="4941168"/>
              <a:ext cx="1689003" cy="1466418"/>
              <a:chOff x="3754512" y="4698886"/>
              <a:chExt cx="1689003" cy="1466418"/>
            </a:xfrm>
          </p:grpSpPr>
          <p:sp>
            <p:nvSpPr>
              <p:cNvPr id="25" name="Rounded Rectangle 88"/>
              <p:cNvSpPr/>
              <p:nvPr/>
            </p:nvSpPr>
            <p:spPr>
              <a:xfrm>
                <a:off x="3771011" y="4698886"/>
                <a:ext cx="1665085"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26" name="Group 89"/>
              <p:cNvGrpSpPr/>
              <p:nvPr/>
            </p:nvGrpSpPr>
            <p:grpSpPr>
              <a:xfrm>
                <a:off x="3754512" y="4788440"/>
                <a:ext cx="1689003" cy="1268382"/>
                <a:chOff x="4774667" y="3750799"/>
                <a:chExt cx="2654919" cy="730738"/>
              </a:xfrm>
            </p:grpSpPr>
            <p:sp>
              <p:nvSpPr>
                <p:cNvPr id="27" name="Rounded Rectangle 94"/>
                <p:cNvSpPr/>
                <p:nvPr/>
              </p:nvSpPr>
              <p:spPr>
                <a:xfrm>
                  <a:off x="5014612" y="3750799"/>
                  <a:ext cx="2212432" cy="730738"/>
                </a:xfrm>
                <a:prstGeom prst="roundRect">
                  <a:avLst/>
                </a:prstGeom>
                <a:solidFill>
                  <a:schemeClr val="accent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TextBox 96"/>
                <p:cNvSpPr txBox="1"/>
                <p:nvPr/>
              </p:nvSpPr>
              <p:spPr>
                <a:xfrm>
                  <a:off x="4774667" y="3958225"/>
                  <a:ext cx="2654919" cy="30143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Reconfigurable Accelerator</a:t>
                  </a:r>
                </a:p>
              </p:txBody>
            </p:sp>
          </p:grpSp>
        </p:grpSp>
      </p:grpSp>
      <p:grpSp>
        <p:nvGrpSpPr>
          <p:cNvPr id="3" name="Group 2">
            <a:extLst>
              <a:ext uri="{FF2B5EF4-FFF2-40B4-BE49-F238E27FC236}">
                <a16:creationId xmlns:a16="http://schemas.microsoft.com/office/drawing/2014/main" id="{B5D277D6-093D-0C49-0A7E-6E5FDF9091F2}"/>
              </a:ext>
            </a:extLst>
          </p:cNvPr>
          <p:cNvGrpSpPr/>
          <p:nvPr/>
        </p:nvGrpSpPr>
        <p:grpSpPr>
          <a:xfrm>
            <a:off x="-25152" y="881348"/>
            <a:ext cx="9144000" cy="1581912"/>
            <a:chOff x="-25152" y="881348"/>
            <a:chExt cx="9144000" cy="1581912"/>
          </a:xfrm>
        </p:grpSpPr>
        <p:sp>
          <p:nvSpPr>
            <p:cNvPr id="34" name="Marcador de contenido 2"/>
            <p:cNvSpPr txBox="1">
              <a:spLocks/>
            </p:cNvSpPr>
            <p:nvPr/>
          </p:nvSpPr>
          <p:spPr bwMode="auto">
            <a:xfrm>
              <a:off x="-25152" y="88134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General-purpose</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programmable cores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Wimpy cores (</a:t>
              </a: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possibility of running any workload)</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E.g. from academia: Tesseract PIM for Graph Processing</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UPMEM PIM</a:t>
              </a:r>
            </a:p>
          </p:txBody>
        </p:sp>
        <p:grpSp>
          <p:nvGrpSpPr>
            <p:cNvPr id="39" name="Group 38">
              <a:extLst>
                <a:ext uri="{FF2B5EF4-FFF2-40B4-BE49-F238E27FC236}">
                  <a16:creationId xmlns:a16="http://schemas.microsoft.com/office/drawing/2014/main" id="{DB8BFBE2-8762-C2FC-0709-950D15E27223}"/>
                </a:ext>
              </a:extLst>
            </p:cNvPr>
            <p:cNvGrpSpPr/>
            <p:nvPr/>
          </p:nvGrpSpPr>
          <p:grpSpPr>
            <a:xfrm>
              <a:off x="7283135" y="980728"/>
              <a:ext cx="1667959" cy="1466418"/>
              <a:chOff x="7296529" y="980728"/>
              <a:chExt cx="1667959" cy="1466418"/>
            </a:xfrm>
          </p:grpSpPr>
          <p:sp>
            <p:nvSpPr>
              <p:cNvPr id="16" name="Rounded Rectangle 88"/>
              <p:cNvSpPr/>
              <p:nvPr/>
            </p:nvSpPr>
            <p:spPr>
              <a:xfrm>
                <a:off x="7296529" y="980728"/>
                <a:ext cx="1667959"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36" name="Group 35">
                <a:extLst>
                  <a:ext uri="{FF2B5EF4-FFF2-40B4-BE49-F238E27FC236}">
                    <a16:creationId xmlns:a16="http://schemas.microsoft.com/office/drawing/2014/main" id="{92C53D3A-D172-02EE-CA4C-04FA14B3D6D1}"/>
                  </a:ext>
                </a:extLst>
              </p:cNvPr>
              <p:cNvGrpSpPr/>
              <p:nvPr/>
            </p:nvGrpSpPr>
            <p:grpSpPr>
              <a:xfrm>
                <a:off x="7422388" y="1118073"/>
                <a:ext cx="1409932" cy="1230807"/>
                <a:chOff x="7422388" y="1118073"/>
                <a:chExt cx="1409932" cy="1230807"/>
              </a:xfrm>
            </p:grpSpPr>
            <p:sp>
              <p:nvSpPr>
                <p:cNvPr id="19" name="Rounded Rectangle 95"/>
                <p:cNvSpPr/>
                <p:nvPr/>
              </p:nvSpPr>
              <p:spPr>
                <a:xfrm>
                  <a:off x="7480149" y="2055597"/>
                  <a:ext cx="1291979" cy="293283"/>
                </a:xfrm>
                <a:prstGeom prst="roundRect">
                  <a:avLst/>
                </a:prstGeom>
                <a:solidFill>
                  <a:srgbClr val="FF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Cache</a:t>
                  </a:r>
                  <a:endParaRPr kumimoji="0" lang="en-US" sz="1100" b="1"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Rounded Rectangle 94"/>
                <p:cNvSpPr/>
                <p:nvPr/>
              </p:nvSpPr>
              <p:spPr>
                <a:xfrm>
                  <a:off x="7422388" y="1118073"/>
                  <a:ext cx="1409932" cy="879852"/>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PIM Core</a:t>
                  </a:r>
                </a:p>
              </p:txBody>
            </p:sp>
          </p:grpSp>
        </p:grpSp>
      </p:grpSp>
      <p:pic>
        <p:nvPicPr>
          <p:cNvPr id="12" name="Picture 11" descr="safari.png">
            <a:extLst>
              <a:ext uri="{FF2B5EF4-FFF2-40B4-BE49-F238E27FC236}">
                <a16:creationId xmlns:a16="http://schemas.microsoft.com/office/drawing/2014/main" id="{9C3CA4A1-BC51-9D26-35B8-689937F287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804921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880" y="0"/>
            <a:ext cx="8610600" cy="908720"/>
          </a:xfrm>
        </p:spPr>
        <p:txBody>
          <a:bodyPr anchor="ctr" anchorCtr="0"/>
          <a:lstStyle/>
          <a:p>
            <a:r>
              <a:rPr lang="en-US" dirty="0"/>
              <a:t>Possible PNM Designs</a:t>
            </a:r>
          </a:p>
        </p:txBody>
      </p:sp>
      <p:sp>
        <p:nvSpPr>
          <p:cNvPr id="7" name="Marcador de número de diapositiva 6"/>
          <p:cNvSpPr>
            <a:spLocks noGrp="1"/>
          </p:cNvSpPr>
          <p:nvPr>
            <p:ph type="sldNum" sz="quarter" idx="11"/>
          </p:nvPr>
        </p:nvSpPr>
        <p:spPr>
          <a:xfrm>
            <a:off x="6781800" y="632460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panose="020B0600070205080204" pitchFamily="34" charset="-128"/>
              <a:cs typeface="+mn-cs"/>
            </a:endParaRPr>
          </a:p>
        </p:txBody>
      </p:sp>
      <p:grpSp>
        <p:nvGrpSpPr>
          <p:cNvPr id="5" name="Group 4">
            <a:extLst>
              <a:ext uri="{FF2B5EF4-FFF2-40B4-BE49-F238E27FC236}">
                <a16:creationId xmlns:a16="http://schemas.microsoft.com/office/drawing/2014/main" id="{EEA6D513-2C9C-5EA4-0839-4DE6C5D43D4D}"/>
              </a:ext>
            </a:extLst>
          </p:cNvPr>
          <p:cNvGrpSpPr/>
          <p:nvPr/>
        </p:nvGrpSpPr>
        <p:grpSpPr>
          <a:xfrm>
            <a:off x="-25152" y="2911258"/>
            <a:ext cx="9144000" cy="1581912"/>
            <a:chOff x="-25152" y="2911258"/>
            <a:chExt cx="9144000" cy="1581912"/>
          </a:xfrm>
        </p:grpSpPr>
        <p:sp>
          <p:nvSpPr>
            <p:cNvPr id="32" name="Marcador de contenido 2"/>
            <p:cNvSpPr txBox="1">
              <a:spLocks/>
            </p:cNvSpPr>
            <p:nvPr/>
          </p:nvSpPr>
          <p:spPr bwMode="auto">
            <a:xfrm>
              <a:off x="-25152" y="291125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Fixed-function</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units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Hardware/software co-designed PIM for efficiency</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Mensa for NN Edge Inference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E.g. from industry: Samsung HBM-PIM, SK </a:t>
              </a:r>
              <a:r>
                <a:rPr lang="en-US" sz="2000" kern="0" dirty="0" err="1">
                  <a:solidFill>
                    <a:srgbClr val="000000"/>
                  </a:solidFill>
                  <a:latin typeface="Tahoma"/>
                  <a:ea typeface="ヒラギノ角ゴ Pro W3" pitchFamily="-108" charset="-128"/>
                  <a:cs typeface="ヒラギノ角ゴ Pro W3" pitchFamily="-108" charset="-128"/>
                </a:rPr>
                <a:t>hynix</a:t>
              </a:r>
              <a:r>
                <a:rPr lang="en-US" sz="2000" kern="0" dirty="0">
                  <a:solidFill>
                    <a:srgbClr val="000000"/>
                  </a:solidFill>
                  <a:latin typeface="Tahoma"/>
                  <a:ea typeface="ヒラギノ角ゴ Pro W3" pitchFamily="-108" charset="-128"/>
                  <a:cs typeface="ヒラギノ角ゴ Pro W3" pitchFamily="-108" charset="-128"/>
                </a:rPr>
                <a:t> </a:t>
              </a:r>
              <a:r>
                <a:rPr lang="en-US" sz="2000" kern="0" dirty="0" err="1">
                  <a:solidFill>
                    <a:srgbClr val="000000"/>
                  </a:solidFill>
                  <a:latin typeface="Tahoma"/>
                  <a:ea typeface="ヒラギノ角ゴ Pro W3" pitchFamily="-108" charset="-128"/>
                  <a:cs typeface="ヒラギノ角ゴ Pro W3" pitchFamily="-108" charset="-128"/>
                </a:rPr>
                <a:t>AiM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40" name="Group 39">
              <a:extLst>
                <a:ext uri="{FF2B5EF4-FFF2-40B4-BE49-F238E27FC236}">
                  <a16:creationId xmlns:a16="http://schemas.microsoft.com/office/drawing/2014/main" id="{87F5753F-84A9-368E-E840-8F74A0388B01}"/>
                </a:ext>
              </a:extLst>
            </p:cNvPr>
            <p:cNvGrpSpPr/>
            <p:nvPr/>
          </p:nvGrpSpPr>
          <p:grpSpPr>
            <a:xfrm>
              <a:off x="7285010" y="2960948"/>
              <a:ext cx="1664208" cy="1466418"/>
              <a:chOff x="7300280" y="3068960"/>
              <a:chExt cx="1664208" cy="1466418"/>
            </a:xfrm>
          </p:grpSpPr>
          <p:sp>
            <p:nvSpPr>
              <p:cNvPr id="11" name="Rounded Rectangle 71"/>
              <p:cNvSpPr/>
              <p:nvPr/>
            </p:nvSpPr>
            <p:spPr>
              <a:xfrm>
                <a:off x="7300280" y="3068960"/>
                <a:ext cx="1664208"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sp>
            <p:nvSpPr>
              <p:cNvPr id="8" name="Rounded Rectangle 81"/>
              <p:cNvSpPr/>
              <p:nvPr/>
            </p:nvSpPr>
            <p:spPr>
              <a:xfrm>
                <a:off x="7423588" y="3175495"/>
                <a:ext cx="1408176" cy="410596"/>
              </a:xfrm>
              <a:prstGeom prst="roundRect">
                <a:avLst/>
              </a:prstGeom>
              <a:solidFill>
                <a:srgbClr val="00B0F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1</a:t>
                </a:r>
              </a:p>
            </p:txBody>
          </p:sp>
          <p:sp>
            <p:nvSpPr>
              <p:cNvPr id="9" name="Rounded Rectangle 82"/>
              <p:cNvSpPr/>
              <p:nvPr/>
            </p:nvSpPr>
            <p:spPr>
              <a:xfrm>
                <a:off x="7422388" y="4027599"/>
                <a:ext cx="1408176" cy="410598"/>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N</a:t>
                </a:r>
              </a:p>
            </p:txBody>
          </p:sp>
          <p:sp>
            <p:nvSpPr>
              <p:cNvPr id="4" name="CuadroTexto 3"/>
              <p:cNvSpPr txBox="1"/>
              <p:nvPr/>
            </p:nvSpPr>
            <p:spPr>
              <a:xfrm rot="5400000">
                <a:off x="8007866" y="3612341"/>
                <a:ext cx="44114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s-I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grpSp>
      </p:grpSp>
      <p:grpSp>
        <p:nvGrpSpPr>
          <p:cNvPr id="6" name="Group 5">
            <a:extLst>
              <a:ext uri="{FF2B5EF4-FFF2-40B4-BE49-F238E27FC236}">
                <a16:creationId xmlns:a16="http://schemas.microsoft.com/office/drawing/2014/main" id="{021E579F-56E3-67FF-97EE-00CC868080F4}"/>
              </a:ext>
            </a:extLst>
          </p:cNvPr>
          <p:cNvGrpSpPr/>
          <p:nvPr/>
        </p:nvGrpSpPr>
        <p:grpSpPr>
          <a:xfrm>
            <a:off x="-25152" y="4941168"/>
            <a:ext cx="9144000" cy="1581912"/>
            <a:chOff x="-25152" y="4941168"/>
            <a:chExt cx="9144000" cy="1581912"/>
          </a:xfrm>
        </p:grpSpPr>
        <p:sp>
          <p:nvSpPr>
            <p:cNvPr id="33" name="Marcador de contenido 2"/>
            <p:cNvSpPr txBox="1">
              <a:spLocks/>
            </p:cNvSpPr>
            <p:nvPr/>
          </p:nvSpPr>
          <p:spPr bwMode="auto">
            <a:xfrm>
              <a:off x="-25152" y="494116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Reconfigurable</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architectures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PNM cores coupled with FPGAs, CGRA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E.g. from academia: NERO for Weather Prediction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a:t>
              </a:r>
              <a:r>
                <a:rPr lang="en-US" sz="2000" kern="0" dirty="0">
                  <a:solidFill>
                    <a:srgbClr val="000000"/>
                  </a:solidFill>
                  <a:latin typeface="Tahoma"/>
                  <a:ea typeface="ヒラギノ角ゴ Pro W3" pitchFamily="-108" charset="-128"/>
                  <a:cs typeface="ヒラギノ角ゴ Pro W3" pitchFamily="-108" charset="-128"/>
                </a:rPr>
                <a:t>.g. from industry: Samsung </a:t>
              </a:r>
              <a:r>
                <a:rPr lang="en-US" sz="2000" kern="0" dirty="0" err="1">
                  <a:solidFill>
                    <a:srgbClr val="000000"/>
                  </a:solidFill>
                  <a:latin typeface="Tahoma"/>
                  <a:ea typeface="ヒラギノ角ゴ Pro W3" pitchFamily="-108" charset="-128"/>
                  <a:cs typeface="ヒラギノ角ゴ Pro W3" pitchFamily="-108" charset="-128"/>
                </a:rPr>
                <a:t>AxDIMM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10" name="Group 9"/>
            <p:cNvGrpSpPr/>
            <p:nvPr/>
          </p:nvGrpSpPr>
          <p:grpSpPr>
            <a:xfrm>
              <a:off x="7272613" y="4941168"/>
              <a:ext cx="1689003" cy="1466418"/>
              <a:chOff x="3754512" y="4698886"/>
              <a:chExt cx="1689003" cy="1466418"/>
            </a:xfrm>
          </p:grpSpPr>
          <p:sp>
            <p:nvSpPr>
              <p:cNvPr id="25" name="Rounded Rectangle 88"/>
              <p:cNvSpPr/>
              <p:nvPr/>
            </p:nvSpPr>
            <p:spPr>
              <a:xfrm>
                <a:off x="3771011" y="4698886"/>
                <a:ext cx="1665085"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26" name="Group 89"/>
              <p:cNvGrpSpPr/>
              <p:nvPr/>
            </p:nvGrpSpPr>
            <p:grpSpPr>
              <a:xfrm>
                <a:off x="3754512" y="4788440"/>
                <a:ext cx="1689003" cy="1268382"/>
                <a:chOff x="4774667" y="3750799"/>
                <a:chExt cx="2654919" cy="730738"/>
              </a:xfrm>
            </p:grpSpPr>
            <p:sp>
              <p:nvSpPr>
                <p:cNvPr id="27" name="Rounded Rectangle 94"/>
                <p:cNvSpPr/>
                <p:nvPr/>
              </p:nvSpPr>
              <p:spPr>
                <a:xfrm>
                  <a:off x="5014612" y="3750799"/>
                  <a:ext cx="2212432" cy="730738"/>
                </a:xfrm>
                <a:prstGeom prst="roundRect">
                  <a:avLst/>
                </a:prstGeom>
                <a:solidFill>
                  <a:schemeClr val="accent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TextBox 96"/>
                <p:cNvSpPr txBox="1"/>
                <p:nvPr/>
              </p:nvSpPr>
              <p:spPr>
                <a:xfrm>
                  <a:off x="4774667" y="3958225"/>
                  <a:ext cx="2654919" cy="30143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Reconfigurable Accelerator</a:t>
                  </a:r>
                </a:p>
              </p:txBody>
            </p:sp>
          </p:grpSp>
        </p:grpSp>
      </p:grpSp>
      <p:grpSp>
        <p:nvGrpSpPr>
          <p:cNvPr id="3" name="Group 2">
            <a:extLst>
              <a:ext uri="{FF2B5EF4-FFF2-40B4-BE49-F238E27FC236}">
                <a16:creationId xmlns:a16="http://schemas.microsoft.com/office/drawing/2014/main" id="{B5D277D6-093D-0C49-0A7E-6E5FDF9091F2}"/>
              </a:ext>
            </a:extLst>
          </p:cNvPr>
          <p:cNvGrpSpPr/>
          <p:nvPr/>
        </p:nvGrpSpPr>
        <p:grpSpPr>
          <a:xfrm>
            <a:off x="-25152" y="881348"/>
            <a:ext cx="9144000" cy="1581912"/>
            <a:chOff x="-25152" y="881348"/>
            <a:chExt cx="9144000" cy="1581912"/>
          </a:xfrm>
        </p:grpSpPr>
        <p:sp>
          <p:nvSpPr>
            <p:cNvPr id="34" name="Marcador de contenido 2"/>
            <p:cNvSpPr txBox="1">
              <a:spLocks/>
            </p:cNvSpPr>
            <p:nvPr/>
          </p:nvSpPr>
          <p:spPr bwMode="auto">
            <a:xfrm>
              <a:off x="-25152" y="88134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1"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General-purpose</a:t>
              </a:r>
              <a:r>
                <a:rPr kumimoji="0" lang="en-US" sz="2200" b="1"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programmable cores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Wimpy cores (</a:t>
              </a: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possibility of running any workload)</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FF0000"/>
                  </a:solidFill>
                  <a:latin typeface="Tahoma"/>
                  <a:ea typeface="ヒラギノ角ゴ Pro W3" pitchFamily="-108" charset="-128"/>
                  <a:cs typeface="ヒラギノ角ゴ Pro W3" pitchFamily="-108" charset="-128"/>
                </a:rPr>
                <a:t>E.g. from academia: Tesseract PIM for Graph Processing</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UPMEM PIM</a:t>
              </a:r>
            </a:p>
          </p:txBody>
        </p:sp>
        <p:grpSp>
          <p:nvGrpSpPr>
            <p:cNvPr id="39" name="Group 38">
              <a:extLst>
                <a:ext uri="{FF2B5EF4-FFF2-40B4-BE49-F238E27FC236}">
                  <a16:creationId xmlns:a16="http://schemas.microsoft.com/office/drawing/2014/main" id="{DB8BFBE2-8762-C2FC-0709-950D15E27223}"/>
                </a:ext>
              </a:extLst>
            </p:cNvPr>
            <p:cNvGrpSpPr/>
            <p:nvPr/>
          </p:nvGrpSpPr>
          <p:grpSpPr>
            <a:xfrm>
              <a:off x="7283135" y="980728"/>
              <a:ext cx="1667959" cy="1466418"/>
              <a:chOff x="7296529" y="980728"/>
              <a:chExt cx="1667959" cy="1466418"/>
            </a:xfrm>
          </p:grpSpPr>
          <p:sp>
            <p:nvSpPr>
              <p:cNvPr id="16" name="Rounded Rectangle 88"/>
              <p:cNvSpPr/>
              <p:nvPr/>
            </p:nvSpPr>
            <p:spPr>
              <a:xfrm>
                <a:off x="7296529" y="980728"/>
                <a:ext cx="1667959"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36" name="Group 35">
                <a:extLst>
                  <a:ext uri="{FF2B5EF4-FFF2-40B4-BE49-F238E27FC236}">
                    <a16:creationId xmlns:a16="http://schemas.microsoft.com/office/drawing/2014/main" id="{92C53D3A-D172-02EE-CA4C-04FA14B3D6D1}"/>
                  </a:ext>
                </a:extLst>
              </p:cNvPr>
              <p:cNvGrpSpPr/>
              <p:nvPr/>
            </p:nvGrpSpPr>
            <p:grpSpPr>
              <a:xfrm>
                <a:off x="7422388" y="1118073"/>
                <a:ext cx="1409932" cy="1230807"/>
                <a:chOff x="7422388" y="1118073"/>
                <a:chExt cx="1409932" cy="1230807"/>
              </a:xfrm>
            </p:grpSpPr>
            <p:sp>
              <p:nvSpPr>
                <p:cNvPr id="19" name="Rounded Rectangle 95"/>
                <p:cNvSpPr/>
                <p:nvPr/>
              </p:nvSpPr>
              <p:spPr>
                <a:xfrm>
                  <a:off x="7480149" y="2055597"/>
                  <a:ext cx="1291979" cy="293283"/>
                </a:xfrm>
                <a:prstGeom prst="roundRect">
                  <a:avLst/>
                </a:prstGeom>
                <a:solidFill>
                  <a:srgbClr val="FF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Cache</a:t>
                  </a:r>
                  <a:endParaRPr kumimoji="0" lang="en-US" sz="1100" b="1"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Rounded Rectangle 94"/>
                <p:cNvSpPr/>
                <p:nvPr/>
              </p:nvSpPr>
              <p:spPr>
                <a:xfrm>
                  <a:off x="7422388" y="1118073"/>
                  <a:ext cx="1409932" cy="879852"/>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PIM Core</a:t>
                  </a:r>
                </a:p>
              </p:txBody>
            </p:sp>
          </p:grpSp>
        </p:grpSp>
      </p:grpSp>
      <p:sp>
        <p:nvSpPr>
          <p:cNvPr id="12" name="Rectangle 11">
            <a:extLst>
              <a:ext uri="{FF2B5EF4-FFF2-40B4-BE49-F238E27FC236}">
                <a16:creationId xmlns:a16="http://schemas.microsoft.com/office/drawing/2014/main" id="{6FF9E9E0-18D4-0985-5222-058B4FA214CC}"/>
              </a:ext>
            </a:extLst>
          </p:cNvPr>
          <p:cNvSpPr/>
          <p:nvPr/>
        </p:nvSpPr>
        <p:spPr bwMode="auto">
          <a:xfrm>
            <a:off x="-25152" y="2857763"/>
            <a:ext cx="9144000" cy="3595574"/>
          </a:xfrm>
          <a:prstGeom prst="rect">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13" name="Picture 12" descr="safari.png">
            <a:extLst>
              <a:ext uri="{FF2B5EF4-FFF2-40B4-BE49-F238E27FC236}">
                <a16:creationId xmlns:a16="http://schemas.microsoft.com/office/drawing/2014/main" id="{34060EC5-B927-676E-8EA4-1B56832C25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42742823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pic>
        <p:nvPicPr>
          <p:cNvPr id="3" name="Picture 2" descr="safari.png">
            <a:extLst>
              <a:ext uri="{FF2B5EF4-FFF2-40B4-BE49-F238E27FC236}">
                <a16:creationId xmlns:a16="http://schemas.microsoft.com/office/drawing/2014/main" id="{815C54C2-C89E-C706-2455-4B8B77FC0FF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28498662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15659136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92768414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Ahn+, “</a:t>
            </a:r>
            <a:r>
              <a:rPr kumimoji="0" lang="en-US" sz="12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2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4" name="Slide Number Placeholder 2">
            <a:extLst>
              <a:ext uri="{FF2B5EF4-FFF2-40B4-BE49-F238E27FC236}">
                <a16:creationId xmlns:a16="http://schemas.microsoft.com/office/drawing/2014/main" id="{EBE306C6-6F52-2DB4-1763-36BF13A28385}"/>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15</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4324892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4296879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39658033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Ahn+, “</a:t>
            </a:r>
            <a:r>
              <a:rPr kumimoji="0" lang="en-US" sz="12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2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
        <p:nvSpPr>
          <p:cNvPr id="4" name="Slide Number Placeholder 2">
            <a:extLst>
              <a:ext uri="{FF2B5EF4-FFF2-40B4-BE49-F238E27FC236}">
                <a16:creationId xmlns:a16="http://schemas.microsoft.com/office/drawing/2014/main" id="{97E74DC1-B874-0002-238C-B3EF756CFAE7}"/>
              </a:ext>
            </a:extLst>
          </p:cNvPr>
          <p:cNvSpPr txBox="1">
            <a:spLocks/>
          </p:cNvSpPr>
          <p:nvPr/>
        </p:nvSpPr>
        <p:spPr>
          <a:xfrm>
            <a:off x="7006213" y="63813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18</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0194728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Ahn+, “</a:t>
            </a:r>
            <a:r>
              <a:rPr kumimoji="0" lang="en-US" sz="12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2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Slide Number Placeholder 2">
            <a:extLst>
              <a:ext uri="{FF2B5EF4-FFF2-40B4-BE49-F238E27FC236}">
                <a16:creationId xmlns:a16="http://schemas.microsoft.com/office/drawing/2014/main" id="{305E6278-1AD6-7894-0CCB-D492CF37050D}"/>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19</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0536444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Tesseract</a:t>
            </a:r>
          </a:p>
        </p:txBody>
      </p:sp>
      <p:sp>
        <p:nvSpPr>
          <p:cNvPr id="3" name="Content Placeholder 2"/>
          <p:cNvSpPr>
            <a:spLocks noGrp="1"/>
          </p:cNvSpPr>
          <p:nvPr>
            <p:ph idx="1"/>
          </p:nvPr>
        </p:nvSpPr>
        <p:spPr>
          <a:xfrm>
            <a:off x="228600" y="1000472"/>
            <a:ext cx="89154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r>
              <a:rPr lang="en-US" sz="2200" b="1" i="1" dirty="0">
                <a:solidFill>
                  <a:srgbClr val="FF0000"/>
                </a:solidFill>
                <a:effectLst/>
              </a:rPr>
              <a:t>Selected to the ISCA-50 25-Year Retrospective Issue covering 1996-2020 in 2023 </a:t>
            </a:r>
            <a:br>
              <a:rPr lang="en-US" sz="2200" b="1" i="1" dirty="0">
                <a:solidFill>
                  <a:srgbClr val="FF0000"/>
                </a:solidFill>
                <a:effectLst/>
              </a:rPr>
            </a:br>
            <a:r>
              <a:rPr lang="en-US" sz="2200" b="1" i="1" dirty="0">
                <a:solidFill>
                  <a:srgbClr val="FF0000"/>
                </a:solidFill>
                <a:effectLst/>
              </a:rPr>
              <a:t>(</a:t>
            </a:r>
            <a:r>
              <a:rPr lang="en-US" sz="2200" b="1" i="1" dirty="0">
                <a:solidFill>
                  <a:srgbClr val="FF0000"/>
                </a:solidFill>
                <a:effectLst/>
                <a:hlinkClick r:id="rId8">
                  <a:extLst>
                    <a:ext uri="{A12FA001-AC4F-418D-AE19-62706E023703}">
                      <ahyp:hlinkClr xmlns:ahyp="http://schemas.microsoft.com/office/drawing/2018/hyperlinkcolor" val="tx"/>
                    </a:ext>
                  </a:extLst>
                </a:hlinkClick>
              </a:rPr>
              <a:t>Retrospective (pdf)</a:t>
            </a:r>
            <a:r>
              <a:rPr lang="en-US" sz="2200" b="1" i="1" dirty="0">
                <a:solidFill>
                  <a:srgbClr val="FF0000"/>
                </a:solidFill>
                <a:effectLst/>
              </a:rPr>
              <a:t> </a:t>
            </a:r>
            <a:r>
              <a:rPr lang="en-US" sz="2200" b="1" i="1" dirty="0">
                <a:solidFill>
                  <a:srgbClr val="FF0000"/>
                </a:solidFill>
                <a:effectLst/>
                <a:hlinkClick r:id="rId9">
                  <a:extLst>
                    <a:ext uri="{A12FA001-AC4F-418D-AE19-62706E023703}">
                      <ahyp:hlinkClr xmlns:ahyp="http://schemas.microsoft.com/office/drawing/2018/hyperlinkcolor" val="tx"/>
                    </a:ext>
                  </a:extLst>
                </a:hlinkClick>
              </a:rPr>
              <a:t>Full Issue</a:t>
            </a:r>
            <a:r>
              <a:rPr lang="en-US" sz="2200" b="1" i="1" dirty="0">
                <a:solidFill>
                  <a:srgbClr val="FF0000"/>
                </a:solidFill>
                <a:effectLst/>
              </a:rPr>
              <a:t>).</a:t>
            </a:r>
            <a:endParaRPr lang="en-US" sz="2200" dirty="0">
              <a:solidFill>
                <a:srgbClr val="FF0000"/>
              </a:solidFill>
            </a:endParaRPr>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10"/>
          <a:stretch>
            <a:fillRect/>
          </a:stretch>
        </p:blipFill>
        <p:spPr>
          <a:xfrm>
            <a:off x="0" y="4869160"/>
            <a:ext cx="9144000" cy="1492548"/>
          </a:xfrm>
          <a:prstGeom prst="rect">
            <a:avLst/>
          </a:prstGeom>
        </p:spPr>
      </p:pic>
    </p:spTree>
    <p:extLst>
      <p:ext uri="{BB962C8B-B14F-4D97-AF65-F5344CB8AC3E}">
        <p14:creationId xmlns:p14="http://schemas.microsoft.com/office/powerpoint/2010/main" val="15941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880" y="0"/>
            <a:ext cx="8610600" cy="908720"/>
          </a:xfrm>
        </p:spPr>
        <p:txBody>
          <a:bodyPr anchor="ctr" anchorCtr="0"/>
          <a:lstStyle/>
          <a:p>
            <a:r>
              <a:rPr lang="en-US" dirty="0"/>
              <a:t>Possible PNM Designs</a:t>
            </a:r>
          </a:p>
        </p:txBody>
      </p:sp>
      <p:sp>
        <p:nvSpPr>
          <p:cNvPr id="7" name="Marcador de número de diapositiva 6"/>
          <p:cNvSpPr>
            <a:spLocks noGrp="1"/>
          </p:cNvSpPr>
          <p:nvPr>
            <p:ph type="sldNum" sz="quarter" idx="11"/>
          </p:nvPr>
        </p:nvSpPr>
        <p:spPr>
          <a:xfrm>
            <a:off x="6781800" y="632460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panose="020B0600070205080204" pitchFamily="34" charset="-128"/>
              <a:cs typeface="+mn-cs"/>
            </a:endParaRPr>
          </a:p>
        </p:txBody>
      </p:sp>
      <p:grpSp>
        <p:nvGrpSpPr>
          <p:cNvPr id="5" name="Group 4">
            <a:extLst>
              <a:ext uri="{FF2B5EF4-FFF2-40B4-BE49-F238E27FC236}">
                <a16:creationId xmlns:a16="http://schemas.microsoft.com/office/drawing/2014/main" id="{EEA6D513-2C9C-5EA4-0839-4DE6C5D43D4D}"/>
              </a:ext>
            </a:extLst>
          </p:cNvPr>
          <p:cNvGrpSpPr/>
          <p:nvPr/>
        </p:nvGrpSpPr>
        <p:grpSpPr>
          <a:xfrm>
            <a:off x="-25152" y="2911258"/>
            <a:ext cx="9144000" cy="1581912"/>
            <a:chOff x="-25152" y="2911258"/>
            <a:chExt cx="9144000" cy="1581912"/>
          </a:xfrm>
        </p:grpSpPr>
        <p:sp>
          <p:nvSpPr>
            <p:cNvPr id="32" name="Marcador de contenido 2"/>
            <p:cNvSpPr txBox="1">
              <a:spLocks/>
            </p:cNvSpPr>
            <p:nvPr/>
          </p:nvSpPr>
          <p:spPr bwMode="auto">
            <a:xfrm>
              <a:off x="-25152" y="291125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Fixed-function</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units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Hardware/software co-designed PIM for efficiency</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Mensa for NN Edge Inference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Samsung HBM-PIM, SK </a:t>
              </a:r>
              <a:r>
                <a:rPr kumimoji="0" lang="en-US" sz="2000" b="0" i="0" u="none" strike="noStrike" kern="0" cap="none" spc="0" normalizeH="0" baseline="0" noProof="0" dirty="0" err="1">
                  <a:ln>
                    <a:noFill/>
                  </a:ln>
                  <a:solidFill>
                    <a:srgbClr val="000000"/>
                  </a:solidFill>
                  <a:effectLst/>
                  <a:uLnTx/>
                  <a:uFillTx/>
                  <a:latin typeface="Tahoma"/>
                  <a:ea typeface="ヒラギノ角ゴ Pro W3" pitchFamily="-108" charset="-128"/>
                  <a:cs typeface="ヒラギノ角ゴ Pro W3" pitchFamily="-108" charset="-128"/>
                </a:rPr>
                <a:t>hynix</a:t>
              </a: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t>
              </a:r>
              <a:r>
                <a:rPr kumimoji="0" lang="en-US" sz="2000" b="0" i="0" u="none" strike="noStrike" kern="0" cap="none" spc="0" normalizeH="0" baseline="0" noProof="0" dirty="0" err="1">
                  <a:ln>
                    <a:noFill/>
                  </a:ln>
                  <a:solidFill>
                    <a:srgbClr val="000000"/>
                  </a:solidFill>
                  <a:effectLst/>
                  <a:uLnTx/>
                  <a:uFillTx/>
                  <a:latin typeface="Tahoma"/>
                  <a:ea typeface="ヒラギノ角ゴ Pro W3" pitchFamily="-108" charset="-128"/>
                  <a:cs typeface="ヒラギノ角ゴ Pro W3" pitchFamily="-108" charset="-128"/>
                </a:rPr>
                <a:t>AiM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40" name="Group 39">
              <a:extLst>
                <a:ext uri="{FF2B5EF4-FFF2-40B4-BE49-F238E27FC236}">
                  <a16:creationId xmlns:a16="http://schemas.microsoft.com/office/drawing/2014/main" id="{87F5753F-84A9-368E-E840-8F74A0388B01}"/>
                </a:ext>
              </a:extLst>
            </p:cNvPr>
            <p:cNvGrpSpPr/>
            <p:nvPr/>
          </p:nvGrpSpPr>
          <p:grpSpPr>
            <a:xfrm>
              <a:off x="7285010" y="2960948"/>
              <a:ext cx="1664208" cy="1466418"/>
              <a:chOff x="7300280" y="3068960"/>
              <a:chExt cx="1664208" cy="1466418"/>
            </a:xfrm>
          </p:grpSpPr>
          <p:sp>
            <p:nvSpPr>
              <p:cNvPr id="11" name="Rounded Rectangle 71"/>
              <p:cNvSpPr/>
              <p:nvPr/>
            </p:nvSpPr>
            <p:spPr>
              <a:xfrm>
                <a:off x="7300280" y="3068960"/>
                <a:ext cx="1664208"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sp>
            <p:nvSpPr>
              <p:cNvPr id="8" name="Rounded Rectangle 81"/>
              <p:cNvSpPr/>
              <p:nvPr/>
            </p:nvSpPr>
            <p:spPr>
              <a:xfrm>
                <a:off x="7423588" y="3175495"/>
                <a:ext cx="1408176" cy="410596"/>
              </a:xfrm>
              <a:prstGeom prst="roundRect">
                <a:avLst/>
              </a:prstGeom>
              <a:solidFill>
                <a:srgbClr val="00B0F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1</a:t>
                </a:r>
              </a:p>
            </p:txBody>
          </p:sp>
          <p:sp>
            <p:nvSpPr>
              <p:cNvPr id="9" name="Rounded Rectangle 82"/>
              <p:cNvSpPr/>
              <p:nvPr/>
            </p:nvSpPr>
            <p:spPr>
              <a:xfrm>
                <a:off x="7422388" y="4027599"/>
                <a:ext cx="1408176" cy="410598"/>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N</a:t>
                </a:r>
              </a:p>
            </p:txBody>
          </p:sp>
          <p:sp>
            <p:nvSpPr>
              <p:cNvPr id="4" name="CuadroTexto 3"/>
              <p:cNvSpPr txBox="1"/>
              <p:nvPr/>
            </p:nvSpPr>
            <p:spPr>
              <a:xfrm rot="5400000">
                <a:off x="8007866" y="3612341"/>
                <a:ext cx="44114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s-I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grpSp>
      </p:grpSp>
      <p:grpSp>
        <p:nvGrpSpPr>
          <p:cNvPr id="6" name="Group 5">
            <a:extLst>
              <a:ext uri="{FF2B5EF4-FFF2-40B4-BE49-F238E27FC236}">
                <a16:creationId xmlns:a16="http://schemas.microsoft.com/office/drawing/2014/main" id="{021E579F-56E3-67FF-97EE-00CC868080F4}"/>
              </a:ext>
            </a:extLst>
          </p:cNvPr>
          <p:cNvGrpSpPr/>
          <p:nvPr/>
        </p:nvGrpSpPr>
        <p:grpSpPr>
          <a:xfrm>
            <a:off x="-25152" y="4941168"/>
            <a:ext cx="9144000" cy="1581912"/>
            <a:chOff x="-25152" y="4941168"/>
            <a:chExt cx="9144000" cy="1581912"/>
          </a:xfrm>
        </p:grpSpPr>
        <p:sp>
          <p:nvSpPr>
            <p:cNvPr id="33" name="Marcador de contenido 2"/>
            <p:cNvSpPr txBox="1">
              <a:spLocks/>
            </p:cNvSpPr>
            <p:nvPr/>
          </p:nvSpPr>
          <p:spPr bwMode="auto">
            <a:xfrm>
              <a:off x="-25152" y="494116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Reconfigurable</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architectures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PNM cores coupled with FPGAs, CGRA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NERO for Weather Prediction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Samsung </a:t>
              </a:r>
              <a:r>
                <a:rPr kumimoji="0" lang="en-US" sz="2000" b="0" i="0" u="none" strike="noStrike" kern="0" cap="none" spc="0" normalizeH="0" baseline="0" noProof="0" dirty="0" err="1">
                  <a:ln>
                    <a:noFill/>
                  </a:ln>
                  <a:solidFill>
                    <a:srgbClr val="000000"/>
                  </a:solidFill>
                  <a:effectLst/>
                  <a:uLnTx/>
                  <a:uFillTx/>
                  <a:latin typeface="Tahoma"/>
                  <a:ea typeface="ヒラギノ角ゴ Pro W3" pitchFamily="-108" charset="-128"/>
                  <a:cs typeface="ヒラギノ角ゴ Pro W3" pitchFamily="-108" charset="-128"/>
                </a:rPr>
                <a:t>AxDIMM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10" name="Group 9"/>
            <p:cNvGrpSpPr/>
            <p:nvPr/>
          </p:nvGrpSpPr>
          <p:grpSpPr>
            <a:xfrm>
              <a:off x="7272613" y="4941168"/>
              <a:ext cx="1689003" cy="1466418"/>
              <a:chOff x="3754512" y="4698886"/>
              <a:chExt cx="1689003" cy="1466418"/>
            </a:xfrm>
          </p:grpSpPr>
          <p:sp>
            <p:nvSpPr>
              <p:cNvPr id="25" name="Rounded Rectangle 88"/>
              <p:cNvSpPr/>
              <p:nvPr/>
            </p:nvSpPr>
            <p:spPr>
              <a:xfrm>
                <a:off x="3771011" y="4698886"/>
                <a:ext cx="1665085"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26" name="Group 89"/>
              <p:cNvGrpSpPr/>
              <p:nvPr/>
            </p:nvGrpSpPr>
            <p:grpSpPr>
              <a:xfrm>
                <a:off x="3754512" y="4788440"/>
                <a:ext cx="1689003" cy="1268382"/>
                <a:chOff x="4774667" y="3750799"/>
                <a:chExt cx="2654919" cy="730738"/>
              </a:xfrm>
            </p:grpSpPr>
            <p:sp>
              <p:nvSpPr>
                <p:cNvPr id="27" name="Rounded Rectangle 94"/>
                <p:cNvSpPr/>
                <p:nvPr/>
              </p:nvSpPr>
              <p:spPr>
                <a:xfrm>
                  <a:off x="5014612" y="3750799"/>
                  <a:ext cx="2212432" cy="730738"/>
                </a:xfrm>
                <a:prstGeom prst="roundRect">
                  <a:avLst/>
                </a:prstGeom>
                <a:solidFill>
                  <a:schemeClr val="accent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TextBox 96"/>
                <p:cNvSpPr txBox="1"/>
                <p:nvPr/>
              </p:nvSpPr>
              <p:spPr>
                <a:xfrm>
                  <a:off x="4774667" y="3958225"/>
                  <a:ext cx="2654919" cy="30143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Reconfigurable Accelerator</a:t>
                  </a:r>
                </a:p>
              </p:txBody>
            </p:sp>
          </p:grpSp>
        </p:grpSp>
      </p:grpSp>
      <p:grpSp>
        <p:nvGrpSpPr>
          <p:cNvPr id="3" name="Group 2">
            <a:extLst>
              <a:ext uri="{FF2B5EF4-FFF2-40B4-BE49-F238E27FC236}">
                <a16:creationId xmlns:a16="http://schemas.microsoft.com/office/drawing/2014/main" id="{B5D277D6-093D-0C49-0A7E-6E5FDF9091F2}"/>
              </a:ext>
            </a:extLst>
          </p:cNvPr>
          <p:cNvGrpSpPr/>
          <p:nvPr/>
        </p:nvGrpSpPr>
        <p:grpSpPr>
          <a:xfrm>
            <a:off x="-25152" y="881348"/>
            <a:ext cx="9144000" cy="1581912"/>
            <a:chOff x="-25152" y="881348"/>
            <a:chExt cx="9144000" cy="1581912"/>
          </a:xfrm>
        </p:grpSpPr>
        <p:sp>
          <p:nvSpPr>
            <p:cNvPr id="34" name="Marcador de contenido 2"/>
            <p:cNvSpPr txBox="1">
              <a:spLocks/>
            </p:cNvSpPr>
            <p:nvPr/>
          </p:nvSpPr>
          <p:spPr bwMode="auto">
            <a:xfrm>
              <a:off x="-25152" y="88134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1"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General-purpose</a:t>
              </a:r>
              <a:r>
                <a:rPr kumimoji="0" lang="en-US" sz="2200" b="1"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programmable cores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Wimpy cores (possibility of running any workload)</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effectLst/>
                  <a:uLnTx/>
                  <a:uFillTx/>
                  <a:latin typeface="Tahoma"/>
                  <a:ea typeface="ヒラギノ角ゴ Pro W3" pitchFamily="-108" charset="-128"/>
                  <a:cs typeface="ヒラギノ角ゴ Pro W3" pitchFamily="-108" charset="-128"/>
                </a:rPr>
                <a:t>E.g. from academia: Tesseract PIM for Graph Processing</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FF0000"/>
                  </a:solidFill>
                  <a:effectLst/>
                  <a:uLnTx/>
                  <a:uFillTx/>
                  <a:latin typeface="Tahoma"/>
                  <a:ea typeface="ヒラギノ角ゴ Pro W3" pitchFamily="-108" charset="-128"/>
                  <a:cs typeface="ヒラギノ角ゴ Pro W3" pitchFamily="-108" charset="-128"/>
                </a:rPr>
                <a:t>E.g. from industry: UPMEM PIM</a:t>
              </a:r>
            </a:p>
          </p:txBody>
        </p:sp>
        <p:grpSp>
          <p:nvGrpSpPr>
            <p:cNvPr id="39" name="Group 38">
              <a:extLst>
                <a:ext uri="{FF2B5EF4-FFF2-40B4-BE49-F238E27FC236}">
                  <a16:creationId xmlns:a16="http://schemas.microsoft.com/office/drawing/2014/main" id="{DB8BFBE2-8762-C2FC-0709-950D15E27223}"/>
                </a:ext>
              </a:extLst>
            </p:cNvPr>
            <p:cNvGrpSpPr/>
            <p:nvPr/>
          </p:nvGrpSpPr>
          <p:grpSpPr>
            <a:xfrm>
              <a:off x="7283135" y="980728"/>
              <a:ext cx="1667959" cy="1466418"/>
              <a:chOff x="7296529" y="980728"/>
              <a:chExt cx="1667959" cy="1466418"/>
            </a:xfrm>
          </p:grpSpPr>
          <p:sp>
            <p:nvSpPr>
              <p:cNvPr id="16" name="Rounded Rectangle 88"/>
              <p:cNvSpPr/>
              <p:nvPr/>
            </p:nvSpPr>
            <p:spPr>
              <a:xfrm>
                <a:off x="7296529" y="980728"/>
                <a:ext cx="1667959"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36" name="Group 35">
                <a:extLst>
                  <a:ext uri="{FF2B5EF4-FFF2-40B4-BE49-F238E27FC236}">
                    <a16:creationId xmlns:a16="http://schemas.microsoft.com/office/drawing/2014/main" id="{92C53D3A-D172-02EE-CA4C-04FA14B3D6D1}"/>
                  </a:ext>
                </a:extLst>
              </p:cNvPr>
              <p:cNvGrpSpPr/>
              <p:nvPr/>
            </p:nvGrpSpPr>
            <p:grpSpPr>
              <a:xfrm>
                <a:off x="7422388" y="1118073"/>
                <a:ext cx="1409932" cy="1230807"/>
                <a:chOff x="7422388" y="1118073"/>
                <a:chExt cx="1409932" cy="1230807"/>
              </a:xfrm>
            </p:grpSpPr>
            <p:sp>
              <p:nvSpPr>
                <p:cNvPr id="19" name="Rounded Rectangle 95"/>
                <p:cNvSpPr/>
                <p:nvPr/>
              </p:nvSpPr>
              <p:spPr>
                <a:xfrm>
                  <a:off x="7480149" y="2055597"/>
                  <a:ext cx="1291979" cy="293283"/>
                </a:xfrm>
                <a:prstGeom prst="roundRect">
                  <a:avLst/>
                </a:prstGeom>
                <a:solidFill>
                  <a:srgbClr val="FF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Cache</a:t>
                  </a:r>
                  <a:endParaRPr kumimoji="0" lang="en-US" sz="1100" b="1"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Rounded Rectangle 94"/>
                <p:cNvSpPr/>
                <p:nvPr/>
              </p:nvSpPr>
              <p:spPr>
                <a:xfrm>
                  <a:off x="7422388" y="1118073"/>
                  <a:ext cx="1409932" cy="879852"/>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PIM Core</a:t>
                  </a:r>
                </a:p>
              </p:txBody>
            </p:sp>
          </p:grpSp>
        </p:grpSp>
      </p:grpSp>
      <p:sp>
        <p:nvSpPr>
          <p:cNvPr id="12" name="Rectangle 11">
            <a:extLst>
              <a:ext uri="{FF2B5EF4-FFF2-40B4-BE49-F238E27FC236}">
                <a16:creationId xmlns:a16="http://schemas.microsoft.com/office/drawing/2014/main" id="{6FF9E9E0-18D4-0985-5222-058B4FA214CC}"/>
              </a:ext>
            </a:extLst>
          </p:cNvPr>
          <p:cNvSpPr/>
          <p:nvPr/>
        </p:nvSpPr>
        <p:spPr bwMode="auto">
          <a:xfrm>
            <a:off x="-25152" y="2759496"/>
            <a:ext cx="9144000" cy="3693839"/>
          </a:xfrm>
          <a:prstGeom prst="rect">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n-ea"/>
              <a:cs typeface="+mn-cs"/>
            </a:endParaRPr>
          </a:p>
        </p:txBody>
      </p:sp>
      <p:pic>
        <p:nvPicPr>
          <p:cNvPr id="13" name="Picture 12" descr="safari.png">
            <a:extLst>
              <a:ext uri="{FF2B5EF4-FFF2-40B4-BE49-F238E27FC236}">
                <a16:creationId xmlns:a16="http://schemas.microsoft.com/office/drawing/2014/main" id="{D617CE75-76C5-E1E6-C2EE-0E9814B4D7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0955501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776073" y="6452797"/>
            <a:ext cx="5327099"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70C0"/>
                </a:solidFill>
                <a:effectLst/>
                <a:uLnTx/>
                <a:uFillTx/>
                <a:latin typeface="Calibri" panose="020F0502020204030204" pitchFamily="34" charset="0"/>
                <a:ea typeface="ＭＳ Ｐゴシック" panose="020B0600070205080204" pitchFamily="34" charset="-128"/>
                <a:cs typeface="Calibri" panose="020F0502020204030204" pitchFamily="34" charset="0"/>
                <a:hlinkClick r:id="rId3">
                  <a:extLst>
                    <a:ext uri="{A12FA001-AC4F-418D-AE19-62706E023703}">
                      <ahyp:hlinkClr xmlns:ahyp="http://schemas.microsoft.com/office/drawing/2018/hyperlinkcolor" val="tx"/>
                    </a:ext>
                  </a:extLst>
                </a:hlinkClick>
              </a:rPr>
              <a:t>https://www.anandtech.com/show/14750/hot-chips-31-analysis-inmemory-processing-by-upmem</a:t>
            </a:r>
            <a:endParaRPr kumimoji="0" lang="en-US" sz="1000" b="0" i="0" u="none" strike="noStrike" kern="1200" cap="none" spc="0" normalizeH="0" baseline="0" noProof="0" dirty="0">
              <a:ln>
                <a:noFill/>
              </a:ln>
              <a:solidFill>
                <a:srgbClr val="0070C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13" name="Rectangle 12">
            <a:extLst>
              <a:ext uri="{FF2B5EF4-FFF2-40B4-BE49-F238E27FC236}">
                <a16:creationId xmlns:a16="http://schemas.microsoft.com/office/drawing/2014/main" id="{194B1677-FAD4-8147-AAAE-CAD39B29F335}"/>
              </a:ext>
            </a:extLst>
          </p:cNvPr>
          <p:cNvSpPr/>
          <p:nvPr/>
        </p:nvSpPr>
        <p:spPr>
          <a:xfrm>
            <a:off x="1776073" y="6613279"/>
            <a:ext cx="7332431"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70C0"/>
                </a:solidFill>
                <a:effectLst/>
                <a:uLnTx/>
                <a:uFillTx/>
                <a:latin typeface="Calibri" panose="020F0502020204030204" pitchFamily="34" charset="0"/>
                <a:ea typeface="ＭＳ Ｐゴシック" panose="020B0600070205080204" pitchFamily="34" charset="-128"/>
                <a:cs typeface="Calibri" panose="020F0502020204030204" pitchFamily="34" charset="0"/>
                <a:hlinkClick r:id="rId4">
                  <a:extLst>
                    <a:ext uri="{A12FA001-AC4F-418D-AE19-62706E023703}">
                      <ahyp:hlinkClr xmlns:ahyp="http://schemas.microsoft.com/office/drawing/2018/hyperlinkcolor" val="tx"/>
                    </a:ext>
                  </a:extLst>
                </a:hlinkClick>
              </a:rPr>
              <a:t>https://www.upmem.com/video-upmem-presenting-its-true-processing-in-memory-solution-hot-chips-2019/</a:t>
            </a:r>
            <a:endParaRPr kumimoji="0" lang="en-US" sz="1000" b="0" i="0" u="none" strike="noStrike" kern="1200" cap="none" spc="0" normalizeH="0" baseline="0" noProof="0" dirty="0">
              <a:ln>
                <a:noFill/>
              </a:ln>
              <a:solidFill>
                <a:srgbClr val="0070C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grpSp>
        <p:nvGrpSpPr>
          <p:cNvPr id="12" name="Group 11">
            <a:extLst>
              <a:ext uri="{FF2B5EF4-FFF2-40B4-BE49-F238E27FC236}">
                <a16:creationId xmlns:a16="http://schemas.microsoft.com/office/drawing/2014/main" id="{6B506766-B570-B545-B275-3559CFC233C5}"/>
              </a:ext>
            </a:extLst>
          </p:cNvPr>
          <p:cNvGrpSpPr/>
          <p:nvPr/>
        </p:nvGrpSpPr>
        <p:grpSpPr>
          <a:xfrm>
            <a:off x="228600" y="4724400"/>
            <a:ext cx="8754585" cy="1709697"/>
            <a:chOff x="228600" y="4724400"/>
            <a:chExt cx="8754585" cy="1709697"/>
          </a:xfrm>
        </p:grpSpPr>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5" name="Rounded Rectangle 4">
              <a:extLst>
                <a:ext uri="{FF2B5EF4-FFF2-40B4-BE49-F238E27FC236}">
                  <a16:creationId xmlns:a16="http://schemas.microsoft.com/office/drawing/2014/main" id="{1A8C06B5-1135-5C4F-83E8-E38AAB98D67C}"/>
                </a:ext>
              </a:extLst>
            </p:cNvPr>
            <p:cNvSpPr/>
            <p:nvPr/>
          </p:nvSpPr>
          <p:spPr bwMode="auto">
            <a:xfrm>
              <a:off x="228600" y="4725144"/>
              <a:ext cx="1440160" cy="1344270"/>
            </a:xfrm>
            <a:prstGeom prst="roundRect">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itchFamily="34" charset="0"/>
                  <a:ea typeface="ＭＳ Ｐゴシック" panose="020B0600070205080204" pitchFamily="34" charset="-128"/>
                  <a:cs typeface="+mn-cs"/>
                </a:rPr>
                <a:t>CPU</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pitchFamily="34" charset="0"/>
                  <a:ea typeface="ＭＳ Ｐゴシック" panose="020B0600070205080204" pitchFamily="34" charset="-128"/>
                  <a:cs typeface="+mn-cs"/>
                </a:rPr>
                <a:t>(x86, ARM, RV…)</a:t>
              </a:r>
            </a:p>
          </p:txBody>
        </p:sp>
        <p:grpSp>
          <p:nvGrpSpPr>
            <p:cNvPr id="9" name="Group 8">
              <a:extLst>
                <a:ext uri="{FF2B5EF4-FFF2-40B4-BE49-F238E27FC236}">
                  <a16:creationId xmlns:a16="http://schemas.microsoft.com/office/drawing/2014/main" id="{ADC95700-D7D1-5644-851B-FF2666B58A9E}"/>
                </a:ext>
              </a:extLst>
            </p:cNvPr>
            <p:cNvGrpSpPr/>
            <p:nvPr/>
          </p:nvGrpSpPr>
          <p:grpSpPr>
            <a:xfrm>
              <a:off x="1727429" y="5030705"/>
              <a:ext cx="1247056" cy="733148"/>
              <a:chOff x="1740768" y="5013176"/>
              <a:chExt cx="1247056" cy="733148"/>
            </a:xfrm>
          </p:grpSpPr>
          <p:sp>
            <p:nvSpPr>
              <p:cNvPr id="7" name="Rectangle 6">
                <a:extLst>
                  <a:ext uri="{FF2B5EF4-FFF2-40B4-BE49-F238E27FC236}">
                    <a16:creationId xmlns:a16="http://schemas.microsoft.com/office/drawing/2014/main" id="{F251D41E-D38C-AC45-AD0E-16543ACA0601}"/>
                  </a:ext>
                </a:extLst>
              </p:cNvPr>
              <p:cNvSpPr/>
              <p:nvPr/>
            </p:nvSpPr>
            <p:spPr bwMode="auto">
              <a:xfrm>
                <a:off x="1740768" y="5013176"/>
                <a:ext cx="1247056" cy="73314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6" name="Left-Right Arrow 5">
                <a:extLst>
                  <a:ext uri="{FF2B5EF4-FFF2-40B4-BE49-F238E27FC236}">
                    <a16:creationId xmlns:a16="http://schemas.microsoft.com/office/drawing/2014/main" id="{8C261558-8DDB-CE4D-A03B-11579E0FA88F}"/>
                  </a:ext>
                </a:extLst>
              </p:cNvPr>
              <p:cNvSpPr/>
              <p:nvPr/>
            </p:nvSpPr>
            <p:spPr bwMode="auto">
              <a:xfrm>
                <a:off x="1740768" y="5013176"/>
                <a:ext cx="1247056" cy="720080"/>
              </a:xfrm>
              <a:prstGeom prst="leftRight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ＭＳ Ｐゴシック" panose="020B0600070205080204" pitchFamily="34" charset="-128"/>
                    <a:cs typeface="+mn-cs"/>
                  </a:rPr>
                  <a:t>DDR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itchFamily="34" charset="0"/>
                    <a:ea typeface="ＭＳ Ｐゴシック" panose="020B0600070205080204" pitchFamily="34" charset="-128"/>
                    <a:cs typeface="+mn-cs"/>
                  </a:rPr>
                  <a:t>Data bus</a:t>
                </a:r>
              </a:p>
            </p:txBody>
          </p:sp>
        </p:grpSp>
      </p:grpSp>
      <p:pic>
        <p:nvPicPr>
          <p:cNvPr id="15" name="Picture 14" descr="safari.png">
            <a:extLst>
              <a:ext uri="{FF2B5EF4-FFF2-40B4-BE49-F238E27FC236}">
                <a16:creationId xmlns:a16="http://schemas.microsoft.com/office/drawing/2014/main" id="{E97EEA35-0A51-9666-926C-4D189836973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47319240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Accelerator Model (I)</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p:txBody>
          <a:bodyPr>
            <a:normAutofit lnSpcReduction="10000"/>
          </a:bodyPr>
          <a:lstStyle/>
          <a:p>
            <a:r>
              <a:rPr lang="en-US" dirty="0"/>
              <a:t>UPMEM DIMMs coexist with conventional DIMMs</a:t>
            </a:r>
            <a:endParaRPr lang="en-US" dirty="0">
              <a:solidFill>
                <a:srgbClr val="00B050"/>
              </a:solidFill>
            </a:endParaRPr>
          </a:p>
          <a:p>
            <a:endParaRPr lang="en-US" dirty="0"/>
          </a:p>
          <a:p>
            <a:r>
              <a:rPr lang="en-US" dirty="0"/>
              <a:t>Integration of UPMEM DIMMs in a system follows an </a:t>
            </a:r>
            <a:r>
              <a:rPr lang="en-US" dirty="0">
                <a:solidFill>
                  <a:srgbClr val="00B050"/>
                </a:solidFill>
              </a:rPr>
              <a:t>accelerator model</a:t>
            </a:r>
          </a:p>
          <a:p>
            <a:endParaRPr lang="en-US" dirty="0"/>
          </a:p>
          <a:p>
            <a:r>
              <a:rPr lang="en-US" dirty="0"/>
              <a:t>UPMEM DIMMs can be seen as a </a:t>
            </a:r>
            <a:r>
              <a:rPr lang="en-US" dirty="0">
                <a:solidFill>
                  <a:srgbClr val="0070C0"/>
                </a:solidFill>
              </a:rPr>
              <a:t>loosely coupled accelerator</a:t>
            </a:r>
            <a:endParaRPr lang="en-US" dirty="0"/>
          </a:p>
          <a:p>
            <a:pPr lvl="1"/>
            <a:r>
              <a:rPr lang="en-US" dirty="0"/>
              <a:t>Explicit data movement between the main processor (host CPU) and the accelerator (UPMEM)</a:t>
            </a:r>
          </a:p>
          <a:p>
            <a:pPr lvl="1"/>
            <a:r>
              <a:rPr lang="en-US" dirty="0"/>
              <a:t>Explicit kernel launch onto the UPMEM processors</a:t>
            </a:r>
          </a:p>
          <a:p>
            <a:endParaRPr lang="en-US" dirty="0"/>
          </a:p>
          <a:p>
            <a:r>
              <a:rPr lang="en-US" dirty="0"/>
              <a:t>This resembles GPU computing</a:t>
            </a:r>
          </a:p>
        </p:txBody>
      </p:sp>
    </p:spTree>
    <p:extLst>
      <p:ext uri="{BB962C8B-B14F-4D97-AF65-F5344CB8AC3E}">
        <p14:creationId xmlns:p14="http://schemas.microsoft.com/office/powerpoint/2010/main" val="76800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7AB370-3675-2348-BEA1-CD1B36265E12}"/>
              </a:ext>
            </a:extLst>
          </p:cNvPr>
          <p:cNvPicPr>
            <a:picLocks noChangeAspect="1"/>
          </p:cNvPicPr>
          <p:nvPr/>
        </p:nvPicPr>
        <p:blipFill>
          <a:blip r:embed="rId2"/>
          <a:stretch>
            <a:fillRect/>
          </a:stretch>
        </p:blipFill>
        <p:spPr>
          <a:xfrm>
            <a:off x="1408734" y="1742128"/>
            <a:ext cx="6326533" cy="4358640"/>
          </a:xfrm>
          <a:prstGeom prst="rect">
            <a:avLst/>
          </a:prstGeom>
        </p:spPr>
      </p:pic>
      <p:sp>
        <p:nvSpPr>
          <p:cNvPr id="9" name="Rectangle 8">
            <a:extLst>
              <a:ext uri="{FF2B5EF4-FFF2-40B4-BE49-F238E27FC236}">
                <a16:creationId xmlns:a16="http://schemas.microsoft.com/office/drawing/2014/main" id="{E0D11235-E437-274F-81E3-478627C95D75}"/>
              </a:ext>
            </a:extLst>
          </p:cNvPr>
          <p:cNvSpPr/>
          <p:nvPr/>
        </p:nvSpPr>
        <p:spPr>
          <a:xfrm>
            <a:off x="1868557" y="3975652"/>
            <a:ext cx="1260000" cy="1476000"/>
          </a:xfrm>
          <a:prstGeom prst="rect">
            <a:avLst/>
          </a:prstGeom>
          <a:solidFill>
            <a:srgbClr val="FFFF0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System Organization (I)</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normAutofit/>
          </a:bodyPr>
          <a:lstStyle/>
          <a:p>
            <a:r>
              <a:rPr lang="en-US" sz="2000" i="1" dirty="0"/>
              <a:t>FIG. 1 schematically illustrates a computing system comprising DRAM circuits having integrated processors according to an example embodiment</a:t>
            </a:r>
          </a:p>
        </p:txBody>
      </p:sp>
      <p:sp>
        <p:nvSpPr>
          <p:cNvPr id="5" name="Rectangle 4">
            <a:extLst>
              <a:ext uri="{FF2B5EF4-FFF2-40B4-BE49-F238E27FC236}">
                <a16:creationId xmlns:a16="http://schemas.microsoft.com/office/drawing/2014/main" id="{03F7AB37-81DB-D04D-B6C4-68D73A571DDA}"/>
              </a:ext>
            </a:extLst>
          </p:cNvPr>
          <p:cNvSpPr/>
          <p:nvPr/>
        </p:nvSpPr>
        <p:spPr>
          <a:xfrm>
            <a:off x="2872409" y="2037522"/>
            <a:ext cx="2107095" cy="1053548"/>
          </a:xfrm>
          <a:prstGeom prst="rect">
            <a:avLst/>
          </a:prstGeom>
          <a:solidFill>
            <a:srgbClr val="4472C4">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4E8BE03-5B8B-3D4F-B8F6-F6E1573514E4}"/>
              </a:ext>
            </a:extLst>
          </p:cNvPr>
          <p:cNvSpPr/>
          <p:nvPr/>
        </p:nvSpPr>
        <p:spPr>
          <a:xfrm>
            <a:off x="2295939" y="4323522"/>
            <a:ext cx="616226" cy="288235"/>
          </a:xfrm>
          <a:prstGeom prst="rect">
            <a:avLst/>
          </a:prstGeom>
          <a:solidFill>
            <a:srgbClr val="00B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12E85490-ADBA-9044-94A4-D71B3664C27E}"/>
              </a:ext>
            </a:extLst>
          </p:cNvPr>
          <p:cNvSpPr/>
          <p:nvPr/>
        </p:nvSpPr>
        <p:spPr>
          <a:xfrm>
            <a:off x="1948070" y="4810539"/>
            <a:ext cx="1083365" cy="556591"/>
          </a:xfrm>
          <a:prstGeom prst="rect">
            <a:avLst/>
          </a:prstGeom>
          <a:solidFill>
            <a:srgbClr val="ED7D31">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C7983C2-B6C6-6249-B6B5-919500ADA369}"/>
              </a:ext>
            </a:extLst>
          </p:cNvPr>
          <p:cNvSpPr/>
          <p:nvPr/>
        </p:nvSpPr>
        <p:spPr>
          <a:xfrm>
            <a:off x="3309730" y="3961312"/>
            <a:ext cx="1260000" cy="1476000"/>
          </a:xfrm>
          <a:prstGeom prst="rect">
            <a:avLst/>
          </a:prstGeom>
          <a:solidFill>
            <a:srgbClr val="FFFF0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49A0B42-1003-4249-8F8C-9BE461ED04BD}"/>
              </a:ext>
            </a:extLst>
          </p:cNvPr>
          <p:cNvSpPr/>
          <p:nvPr/>
        </p:nvSpPr>
        <p:spPr>
          <a:xfrm>
            <a:off x="3737112" y="4309182"/>
            <a:ext cx="616226" cy="288235"/>
          </a:xfrm>
          <a:prstGeom prst="rect">
            <a:avLst/>
          </a:prstGeom>
          <a:solidFill>
            <a:srgbClr val="00B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1E84ED1-1715-314C-BF5E-798AD24191F4}"/>
              </a:ext>
            </a:extLst>
          </p:cNvPr>
          <p:cNvSpPr/>
          <p:nvPr/>
        </p:nvSpPr>
        <p:spPr>
          <a:xfrm>
            <a:off x="3389243" y="4796199"/>
            <a:ext cx="1083365" cy="556591"/>
          </a:xfrm>
          <a:prstGeom prst="rect">
            <a:avLst/>
          </a:prstGeom>
          <a:solidFill>
            <a:srgbClr val="ED7D31">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5AA3FD7-AF46-EB44-A778-C09C04FFD401}"/>
              </a:ext>
            </a:extLst>
          </p:cNvPr>
          <p:cNvSpPr/>
          <p:nvPr/>
        </p:nvSpPr>
        <p:spPr>
          <a:xfrm>
            <a:off x="4740963" y="3975652"/>
            <a:ext cx="1260000" cy="1476000"/>
          </a:xfrm>
          <a:prstGeom prst="rect">
            <a:avLst/>
          </a:prstGeom>
          <a:solidFill>
            <a:srgbClr val="FFFF0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48AB63F-B9F6-4549-BED2-D56AFDC9B905}"/>
              </a:ext>
            </a:extLst>
          </p:cNvPr>
          <p:cNvSpPr/>
          <p:nvPr/>
        </p:nvSpPr>
        <p:spPr>
          <a:xfrm>
            <a:off x="5168345" y="4323522"/>
            <a:ext cx="616226" cy="288235"/>
          </a:xfrm>
          <a:prstGeom prst="rect">
            <a:avLst/>
          </a:prstGeom>
          <a:solidFill>
            <a:srgbClr val="00B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C706026-25C0-C349-BA7E-76BAF868D14E}"/>
              </a:ext>
            </a:extLst>
          </p:cNvPr>
          <p:cNvSpPr/>
          <p:nvPr/>
        </p:nvSpPr>
        <p:spPr>
          <a:xfrm>
            <a:off x="4820476" y="4810539"/>
            <a:ext cx="1083365" cy="556591"/>
          </a:xfrm>
          <a:prstGeom prst="rect">
            <a:avLst/>
          </a:prstGeom>
          <a:solidFill>
            <a:srgbClr val="ED7D31">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694A167-07F1-4D43-9F88-27229A5323D8}"/>
              </a:ext>
            </a:extLst>
          </p:cNvPr>
          <p:cNvSpPr/>
          <p:nvPr/>
        </p:nvSpPr>
        <p:spPr>
          <a:xfrm>
            <a:off x="6172196" y="3975652"/>
            <a:ext cx="1260000" cy="1476000"/>
          </a:xfrm>
          <a:prstGeom prst="rect">
            <a:avLst/>
          </a:prstGeom>
          <a:solidFill>
            <a:srgbClr val="FFFF0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C5B9AA12-D80D-574C-8707-9BECBCDBF9AD}"/>
              </a:ext>
            </a:extLst>
          </p:cNvPr>
          <p:cNvSpPr/>
          <p:nvPr/>
        </p:nvSpPr>
        <p:spPr>
          <a:xfrm>
            <a:off x="6599578" y="4323522"/>
            <a:ext cx="616226" cy="288235"/>
          </a:xfrm>
          <a:prstGeom prst="rect">
            <a:avLst/>
          </a:prstGeom>
          <a:solidFill>
            <a:srgbClr val="00B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E4C5D2B3-3FDE-FC44-9F37-92B3CB199FC6}"/>
              </a:ext>
            </a:extLst>
          </p:cNvPr>
          <p:cNvSpPr/>
          <p:nvPr/>
        </p:nvSpPr>
        <p:spPr>
          <a:xfrm>
            <a:off x="6251709" y="4810539"/>
            <a:ext cx="1083365" cy="556591"/>
          </a:xfrm>
          <a:prstGeom prst="rect">
            <a:avLst/>
          </a:prstGeom>
          <a:solidFill>
            <a:srgbClr val="ED7D31">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8CABD4FD-AB8B-774A-842F-7D36CCCD788D}"/>
              </a:ext>
            </a:extLst>
          </p:cNvPr>
          <p:cNvSpPr txBox="1"/>
          <p:nvPr/>
        </p:nvSpPr>
        <p:spPr>
          <a:xfrm>
            <a:off x="1911657" y="6553223"/>
            <a:ext cx="5320687" cy="24622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Fabrice </a:t>
            </a:r>
            <a:r>
              <a:rPr kumimoji="0" lang="en-US" sz="1000" b="0" i="0" u="none" strike="noStrike" kern="1200" cap="none" spc="0" normalizeH="0" baseline="0" noProof="0" dirty="0" err="1">
                <a:ln>
                  <a:noFill/>
                </a:ln>
                <a:solidFill>
                  <a:prstClr val="black"/>
                </a:solidFill>
                <a:effectLst/>
                <a:uLnTx/>
                <a:uFillTx/>
                <a:latin typeface="Calibri" panose="020F0502020204030204"/>
                <a:ea typeface="ＭＳ Ｐゴシック" panose="020B0600070205080204" pitchFamily="34" charset="-128"/>
                <a:cs typeface="+mn-cs"/>
              </a:rPr>
              <a:t>Devaux</a:t>
            </a: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 Jean-François Roy. “Memory circuit with integrated processor.” US 10,324,870 B2.</a:t>
            </a:r>
          </a:p>
        </p:txBody>
      </p:sp>
    </p:spTree>
    <p:extLst>
      <p:ext uri="{BB962C8B-B14F-4D97-AF65-F5344CB8AC3E}">
        <p14:creationId xmlns:p14="http://schemas.microsoft.com/office/powerpoint/2010/main" val="206232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build="p"/>
      <p:bldP spid="5" grpId="0" animBg="1"/>
      <p:bldP spid="6" grpId="0" animBg="1"/>
      <p:bldP spid="7"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System Organization (II)</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In a UPMEM-based PIM system </a:t>
            </a:r>
            <a:r>
              <a:rPr lang="en-US" dirty="0"/>
              <a:t>UPMEM DIMMs coexist with regular DDR4 DIMMs</a:t>
            </a:r>
          </a:p>
        </p:txBody>
      </p:sp>
      <p:pic>
        <p:nvPicPr>
          <p:cNvPr id="4" name="Picture 3">
            <a:extLst>
              <a:ext uri="{FF2B5EF4-FFF2-40B4-BE49-F238E27FC236}">
                <a16:creationId xmlns:a16="http://schemas.microsoft.com/office/drawing/2014/main" id="{7030052D-6AD0-5E45-81CF-2FBF423F3C9F}"/>
              </a:ext>
            </a:extLst>
          </p:cNvPr>
          <p:cNvPicPr>
            <a:picLocks noChangeAspect="1"/>
          </p:cNvPicPr>
          <p:nvPr/>
        </p:nvPicPr>
        <p:blipFill>
          <a:blip r:embed="rId3"/>
          <a:stretch>
            <a:fillRect/>
          </a:stretch>
        </p:blipFill>
        <p:spPr>
          <a:xfrm>
            <a:off x="1548165" y="2236016"/>
            <a:ext cx="6047670" cy="3604342"/>
          </a:xfrm>
          <a:prstGeom prst="rect">
            <a:avLst/>
          </a:prstGeom>
        </p:spPr>
      </p:pic>
    </p:spTree>
    <p:extLst>
      <p:ext uri="{BB962C8B-B14F-4D97-AF65-F5344CB8AC3E}">
        <p14:creationId xmlns:p14="http://schemas.microsoft.com/office/powerpoint/2010/main" val="79625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EB03D0-8190-D443-8C79-41C1214EAFA8}"/>
              </a:ext>
            </a:extLst>
          </p:cNvPr>
          <p:cNvPicPr>
            <a:picLocks noChangeAspect="1"/>
          </p:cNvPicPr>
          <p:nvPr/>
        </p:nvPicPr>
        <p:blipFill>
          <a:blip r:embed="rId3"/>
          <a:stretch>
            <a:fillRect/>
          </a:stretch>
        </p:blipFill>
        <p:spPr>
          <a:xfrm>
            <a:off x="507387" y="3458048"/>
            <a:ext cx="3719964" cy="2217056"/>
          </a:xfrm>
          <a:prstGeom prst="rect">
            <a:avLst/>
          </a:prstGeom>
        </p:spPr>
      </p:pic>
      <p:pic>
        <p:nvPicPr>
          <p:cNvPr id="9" name="Picture 8">
            <a:extLst>
              <a:ext uri="{FF2B5EF4-FFF2-40B4-BE49-F238E27FC236}">
                <a16:creationId xmlns:a16="http://schemas.microsoft.com/office/drawing/2014/main" id="{12806B28-E1D0-714E-8C6C-56E7F30BB34A}"/>
              </a:ext>
            </a:extLst>
          </p:cNvPr>
          <p:cNvPicPr>
            <a:picLocks noChangeAspect="1"/>
          </p:cNvPicPr>
          <p:nvPr/>
        </p:nvPicPr>
        <p:blipFill>
          <a:blip r:embed="rId4"/>
          <a:stretch>
            <a:fillRect/>
          </a:stretch>
        </p:blipFill>
        <p:spPr>
          <a:xfrm>
            <a:off x="3803161" y="3511325"/>
            <a:ext cx="4830946" cy="2458800"/>
          </a:xfrm>
          <a:prstGeom prst="rect">
            <a:avLst/>
          </a:prstGeom>
        </p:spPr>
      </p:pic>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System Organization (III)</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A UPMEM DIMM contains </a:t>
            </a:r>
            <a:r>
              <a:rPr lang="en-US" sz="2600" dirty="0">
                <a:solidFill>
                  <a:srgbClr val="00B050"/>
                </a:solidFill>
              </a:rPr>
              <a:t>8 or 16 chips</a:t>
            </a:r>
          </a:p>
          <a:p>
            <a:pPr lvl="1"/>
            <a:r>
              <a:rPr lang="en-US" sz="2200" dirty="0"/>
              <a:t>Thus, </a:t>
            </a:r>
            <a:r>
              <a:rPr lang="en-US" sz="2200" dirty="0">
                <a:solidFill>
                  <a:srgbClr val="00B050"/>
                </a:solidFill>
              </a:rPr>
              <a:t>1 or 2 ranks </a:t>
            </a:r>
            <a:r>
              <a:rPr lang="en-US" sz="2200" dirty="0"/>
              <a:t>of 8 chips each</a:t>
            </a:r>
          </a:p>
          <a:p>
            <a:r>
              <a:rPr lang="en-US" sz="2600" dirty="0"/>
              <a:t>Inside each PIM chip there are:</a:t>
            </a:r>
          </a:p>
          <a:p>
            <a:pPr lvl="1"/>
            <a:r>
              <a:rPr lang="en-US" dirty="0"/>
              <a:t>8 </a:t>
            </a:r>
            <a:r>
              <a:rPr lang="en-US" dirty="0">
                <a:solidFill>
                  <a:schemeClr val="accent2">
                    <a:lumMod val="75000"/>
                  </a:schemeClr>
                </a:solidFill>
              </a:rPr>
              <a:t>64MB banks </a:t>
            </a:r>
            <a:r>
              <a:rPr lang="en-US" dirty="0"/>
              <a:t>per chip: </a:t>
            </a:r>
            <a:r>
              <a:rPr lang="en-US" dirty="0">
                <a:solidFill>
                  <a:schemeClr val="accent2">
                    <a:lumMod val="75000"/>
                  </a:schemeClr>
                </a:solidFill>
              </a:rPr>
              <a:t>Main RAM (MRAM)</a:t>
            </a:r>
            <a:r>
              <a:rPr lang="en-US" dirty="0"/>
              <a:t> banks</a:t>
            </a:r>
          </a:p>
          <a:p>
            <a:pPr lvl="1"/>
            <a:r>
              <a:rPr lang="en-US" dirty="0"/>
              <a:t>8 </a:t>
            </a:r>
            <a:r>
              <a:rPr lang="en-US" dirty="0">
                <a:solidFill>
                  <a:srgbClr val="0070C0"/>
                </a:solidFill>
              </a:rPr>
              <a:t>DRAM Processing Units (DPUs)</a:t>
            </a:r>
            <a:r>
              <a:rPr lang="en-US" dirty="0"/>
              <a:t> in each chip, 64 DPUs per rank</a:t>
            </a:r>
          </a:p>
        </p:txBody>
      </p:sp>
      <p:pic>
        <p:nvPicPr>
          <p:cNvPr id="11" name="Picture 10">
            <a:extLst>
              <a:ext uri="{FF2B5EF4-FFF2-40B4-BE49-F238E27FC236}">
                <a16:creationId xmlns:a16="http://schemas.microsoft.com/office/drawing/2014/main" id="{DA1802DE-1D59-FB46-A9C9-50AD777D44D4}"/>
              </a:ext>
            </a:extLst>
          </p:cNvPr>
          <p:cNvPicPr>
            <a:picLocks noChangeAspect="1"/>
          </p:cNvPicPr>
          <p:nvPr/>
        </p:nvPicPr>
        <p:blipFill>
          <a:blip r:embed="rId5"/>
          <a:stretch>
            <a:fillRect/>
          </a:stretch>
        </p:blipFill>
        <p:spPr>
          <a:xfrm>
            <a:off x="4692728" y="4450292"/>
            <a:ext cx="2197507" cy="1389600"/>
          </a:xfrm>
          <a:prstGeom prst="rect">
            <a:avLst/>
          </a:prstGeom>
        </p:spPr>
      </p:pic>
      <p:pic>
        <p:nvPicPr>
          <p:cNvPr id="13" name="Picture 12">
            <a:extLst>
              <a:ext uri="{FF2B5EF4-FFF2-40B4-BE49-F238E27FC236}">
                <a16:creationId xmlns:a16="http://schemas.microsoft.com/office/drawing/2014/main" id="{0276EC1F-546A-D24F-B390-78D54FF76D98}"/>
              </a:ext>
            </a:extLst>
          </p:cNvPr>
          <p:cNvPicPr>
            <a:picLocks noChangeAspect="1"/>
          </p:cNvPicPr>
          <p:nvPr/>
        </p:nvPicPr>
        <p:blipFill>
          <a:blip r:embed="rId6"/>
          <a:stretch>
            <a:fillRect/>
          </a:stretch>
        </p:blipFill>
        <p:spPr>
          <a:xfrm>
            <a:off x="6864245" y="4450292"/>
            <a:ext cx="1195702" cy="1389600"/>
          </a:xfrm>
          <a:prstGeom prst="rect">
            <a:avLst/>
          </a:prstGeom>
        </p:spPr>
      </p:pic>
    </p:spTree>
    <p:extLst>
      <p:ext uri="{BB962C8B-B14F-4D97-AF65-F5344CB8AC3E}">
        <p14:creationId xmlns:p14="http://schemas.microsoft.com/office/powerpoint/2010/main" val="323574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2,560-DPU System (II)</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86738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839197"/>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09889"/>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374763"/>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22368"/>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29106"/>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01347"/>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10731"/>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216930" y="977555"/>
            <a:ext cx="2580266" cy="3037709"/>
          </a:xfrm>
          <a:prstGeom prst="rect">
            <a:avLst/>
          </a:prstGeom>
        </p:spPr>
      </p:pic>
    </p:spTree>
    <p:extLst>
      <p:ext uri="{BB962C8B-B14F-4D97-AF65-F5344CB8AC3E}">
        <p14:creationId xmlns:p14="http://schemas.microsoft.com/office/powerpoint/2010/main" val="145461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a:t>CPU-DPU/DPU-CPU Data Transfers</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a:xfrm>
            <a:off x="169011" y="936172"/>
            <a:ext cx="8894602" cy="5544638"/>
          </a:xfrm>
        </p:spPr>
        <p:txBody>
          <a:bodyPr>
            <a:normAutofit fontScale="77500" lnSpcReduction="20000"/>
          </a:bodyPr>
          <a:lstStyle/>
          <a:p>
            <a:r>
              <a:rPr lang="en-US" dirty="0"/>
              <a:t>CPU-DPU and DPU-CPU transfers</a:t>
            </a:r>
          </a:p>
          <a:p>
            <a:pPr lvl="1"/>
            <a:r>
              <a:rPr lang="en-US" dirty="0"/>
              <a:t>Between host CPU’s main memory and DPUs’ MRAM banks</a:t>
            </a:r>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r>
              <a:rPr lang="en-US" dirty="0">
                <a:solidFill>
                  <a:srgbClr val="0070C0"/>
                </a:solidFill>
              </a:rPr>
              <a:t>Serial CPU-DPU/DPU-CPU </a:t>
            </a:r>
            <a:r>
              <a:rPr lang="en-US" dirty="0"/>
              <a:t>transfers: </a:t>
            </a:r>
          </a:p>
          <a:p>
            <a:pPr lvl="1"/>
            <a:r>
              <a:rPr lang="en-US" dirty="0"/>
              <a:t>A single DPU (i.e., 1 MRAM bank)</a:t>
            </a:r>
          </a:p>
          <a:p>
            <a:r>
              <a:rPr lang="en-US" dirty="0">
                <a:solidFill>
                  <a:srgbClr val="00B0F0"/>
                </a:solidFill>
              </a:rPr>
              <a:t>Parallel CPU-DPU/DPU-CPU </a:t>
            </a:r>
            <a:r>
              <a:rPr lang="en-US" dirty="0"/>
              <a:t>transfers: </a:t>
            </a:r>
          </a:p>
          <a:p>
            <a:pPr lvl="1"/>
            <a:r>
              <a:rPr lang="en-US" dirty="0"/>
              <a:t>Multiple DPUs (i.e., many MRAM banks)</a:t>
            </a:r>
          </a:p>
          <a:p>
            <a:r>
              <a:rPr lang="en-US" dirty="0">
                <a:solidFill>
                  <a:srgbClr val="C00000"/>
                </a:solidFill>
              </a:rPr>
              <a:t>Broadcast CPU-DPU </a:t>
            </a:r>
            <a:r>
              <a:rPr lang="en-US" dirty="0"/>
              <a:t>transfers: </a:t>
            </a:r>
          </a:p>
          <a:p>
            <a:pPr lvl="1"/>
            <a:r>
              <a:rPr lang="en-US" dirty="0"/>
              <a:t>Multiple DPUs with a single buffer</a:t>
            </a:r>
          </a:p>
        </p:txBody>
      </p:sp>
      <p:pic>
        <p:nvPicPr>
          <p:cNvPr id="4" name="Picture 3">
            <a:extLst>
              <a:ext uri="{FF2B5EF4-FFF2-40B4-BE49-F238E27FC236}">
                <a16:creationId xmlns:a16="http://schemas.microsoft.com/office/drawing/2014/main" id="{6F72EA4C-7C37-8149-BB9F-4DBD4123B0D2}"/>
              </a:ext>
            </a:extLst>
          </p:cNvPr>
          <p:cNvPicPr>
            <a:picLocks noChangeAspect="1"/>
          </p:cNvPicPr>
          <p:nvPr/>
        </p:nvPicPr>
        <p:blipFill>
          <a:blip r:embed="rId3"/>
          <a:stretch>
            <a:fillRect/>
          </a:stretch>
        </p:blipFill>
        <p:spPr>
          <a:xfrm>
            <a:off x="2026397" y="1479374"/>
            <a:ext cx="5091206" cy="3025631"/>
          </a:xfrm>
          <a:prstGeom prst="rect">
            <a:avLst/>
          </a:prstGeom>
        </p:spPr>
      </p:pic>
      <p:pic>
        <p:nvPicPr>
          <p:cNvPr id="13" name="Picture 12">
            <a:extLst>
              <a:ext uri="{FF2B5EF4-FFF2-40B4-BE49-F238E27FC236}">
                <a16:creationId xmlns:a16="http://schemas.microsoft.com/office/drawing/2014/main" id="{88BBFD5D-1D73-5A45-882D-127A02242770}"/>
              </a:ext>
            </a:extLst>
          </p:cNvPr>
          <p:cNvPicPr>
            <a:picLocks noChangeAspect="1"/>
          </p:cNvPicPr>
          <p:nvPr/>
        </p:nvPicPr>
        <p:blipFill>
          <a:blip r:embed="rId4"/>
          <a:stretch>
            <a:fillRect/>
          </a:stretch>
        </p:blipFill>
        <p:spPr>
          <a:xfrm>
            <a:off x="2427111" y="2216127"/>
            <a:ext cx="1353256" cy="1393854"/>
          </a:xfrm>
          <a:prstGeom prst="rect">
            <a:avLst/>
          </a:prstGeom>
        </p:spPr>
      </p:pic>
      <p:pic>
        <p:nvPicPr>
          <p:cNvPr id="14" name="Picture 13">
            <a:extLst>
              <a:ext uri="{FF2B5EF4-FFF2-40B4-BE49-F238E27FC236}">
                <a16:creationId xmlns:a16="http://schemas.microsoft.com/office/drawing/2014/main" id="{C650C03D-7079-A345-905D-A3CC8913454E}"/>
              </a:ext>
            </a:extLst>
          </p:cNvPr>
          <p:cNvPicPr>
            <a:picLocks noChangeAspect="1"/>
          </p:cNvPicPr>
          <p:nvPr/>
        </p:nvPicPr>
        <p:blipFill>
          <a:blip r:embed="rId5"/>
          <a:stretch>
            <a:fillRect/>
          </a:stretch>
        </p:blipFill>
        <p:spPr>
          <a:xfrm>
            <a:off x="2833511" y="2566738"/>
            <a:ext cx="1111978" cy="908567"/>
          </a:xfrm>
          <a:prstGeom prst="rect">
            <a:avLst/>
          </a:prstGeom>
        </p:spPr>
      </p:pic>
    </p:spTree>
    <p:extLst>
      <p:ext uri="{BB962C8B-B14F-4D97-AF65-F5344CB8AC3E}">
        <p14:creationId xmlns:p14="http://schemas.microsoft.com/office/powerpoint/2010/main" val="306546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a:t>Inter-DPU Communication</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a:xfrm>
            <a:off x="169011" y="936172"/>
            <a:ext cx="8894602" cy="5544638"/>
          </a:xfrm>
        </p:spPr>
        <p:txBody>
          <a:bodyPr>
            <a:normAutofit fontScale="77500" lnSpcReduction="20000"/>
          </a:bodyPr>
          <a:lstStyle/>
          <a:p>
            <a:r>
              <a:rPr lang="en-US" dirty="0"/>
              <a:t>There is </a:t>
            </a:r>
            <a:r>
              <a:rPr lang="en-US" dirty="0">
                <a:solidFill>
                  <a:srgbClr val="C00000"/>
                </a:solidFill>
              </a:rPr>
              <a:t>no direct communication channel between DPUs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0070C0"/>
                </a:solidFill>
              </a:rPr>
              <a:t>Inter-DPU communication takes places via the host CPU </a:t>
            </a:r>
            <a:r>
              <a:rPr lang="en-US" dirty="0"/>
              <a:t>using CPU-DPU and DPU-CPU transfers</a:t>
            </a:r>
          </a:p>
          <a:p>
            <a:r>
              <a:rPr lang="en-US" dirty="0"/>
              <a:t>Example communication patterns:</a:t>
            </a:r>
          </a:p>
          <a:p>
            <a:pPr lvl="1"/>
            <a:r>
              <a:rPr lang="en-US" dirty="0"/>
              <a:t>Merging of partial results to obtain the final result</a:t>
            </a:r>
          </a:p>
          <a:p>
            <a:pPr lvl="2"/>
            <a:r>
              <a:rPr lang="en-US" dirty="0"/>
              <a:t>Only DPU-CPU transfers</a:t>
            </a:r>
          </a:p>
          <a:p>
            <a:pPr lvl="1"/>
            <a:r>
              <a:rPr lang="en-US" dirty="0"/>
              <a:t>Redistribution of intermediate results for further computation</a:t>
            </a:r>
          </a:p>
          <a:p>
            <a:pPr lvl="2"/>
            <a:r>
              <a:rPr lang="en-US" dirty="0"/>
              <a:t>DPU-CPU transfers and CPU-DPU transfers</a:t>
            </a:r>
          </a:p>
          <a:p>
            <a:pPr lvl="2"/>
            <a:endParaRPr lang="en-US" dirty="0"/>
          </a:p>
        </p:txBody>
      </p:sp>
      <p:pic>
        <p:nvPicPr>
          <p:cNvPr id="7" name="Picture 6">
            <a:extLst>
              <a:ext uri="{FF2B5EF4-FFF2-40B4-BE49-F238E27FC236}">
                <a16:creationId xmlns:a16="http://schemas.microsoft.com/office/drawing/2014/main" id="{1F673F16-FD64-9E44-95EB-838ABD9C0325}"/>
              </a:ext>
            </a:extLst>
          </p:cNvPr>
          <p:cNvPicPr>
            <a:picLocks noChangeAspect="1"/>
          </p:cNvPicPr>
          <p:nvPr/>
        </p:nvPicPr>
        <p:blipFill>
          <a:blip r:embed="rId3"/>
          <a:stretch>
            <a:fillRect/>
          </a:stretch>
        </p:blipFill>
        <p:spPr>
          <a:xfrm>
            <a:off x="2026397" y="1479374"/>
            <a:ext cx="5091206" cy="3025631"/>
          </a:xfrm>
          <a:prstGeom prst="rect">
            <a:avLst/>
          </a:prstGeom>
        </p:spPr>
      </p:pic>
      <p:pic>
        <p:nvPicPr>
          <p:cNvPr id="8" name="Picture 7">
            <a:extLst>
              <a:ext uri="{FF2B5EF4-FFF2-40B4-BE49-F238E27FC236}">
                <a16:creationId xmlns:a16="http://schemas.microsoft.com/office/drawing/2014/main" id="{C14BF1AC-6943-264D-9EE5-45F1898FBCF8}"/>
              </a:ext>
            </a:extLst>
          </p:cNvPr>
          <p:cNvPicPr>
            <a:picLocks noChangeAspect="1"/>
          </p:cNvPicPr>
          <p:nvPr/>
        </p:nvPicPr>
        <p:blipFill>
          <a:blip r:embed="rId4"/>
          <a:stretch>
            <a:fillRect/>
          </a:stretch>
        </p:blipFill>
        <p:spPr>
          <a:xfrm>
            <a:off x="2427111" y="2216127"/>
            <a:ext cx="1353256" cy="1393854"/>
          </a:xfrm>
          <a:prstGeom prst="rect">
            <a:avLst/>
          </a:prstGeom>
        </p:spPr>
      </p:pic>
      <p:pic>
        <p:nvPicPr>
          <p:cNvPr id="9" name="Picture 8">
            <a:extLst>
              <a:ext uri="{FF2B5EF4-FFF2-40B4-BE49-F238E27FC236}">
                <a16:creationId xmlns:a16="http://schemas.microsoft.com/office/drawing/2014/main" id="{B88181AF-3817-9B4B-AC17-D6F6B7FA486B}"/>
              </a:ext>
            </a:extLst>
          </p:cNvPr>
          <p:cNvPicPr>
            <a:picLocks noChangeAspect="1"/>
          </p:cNvPicPr>
          <p:nvPr/>
        </p:nvPicPr>
        <p:blipFill>
          <a:blip r:embed="rId5"/>
          <a:stretch>
            <a:fillRect/>
          </a:stretch>
        </p:blipFill>
        <p:spPr>
          <a:xfrm>
            <a:off x="2833511" y="2566738"/>
            <a:ext cx="1111978" cy="908567"/>
          </a:xfrm>
          <a:prstGeom prst="rect">
            <a:avLst/>
          </a:prstGeom>
        </p:spPr>
      </p:pic>
    </p:spTree>
    <p:extLst>
      <p:ext uri="{BB962C8B-B14F-4D97-AF65-F5344CB8AC3E}">
        <p14:creationId xmlns:p14="http://schemas.microsoft.com/office/powerpoint/2010/main" val="1260117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49AE-E83A-F241-BA2F-2972D7A41489}"/>
              </a:ext>
            </a:extLst>
          </p:cNvPr>
          <p:cNvSpPr>
            <a:spLocks noGrp="1"/>
          </p:cNvSpPr>
          <p:nvPr>
            <p:ph type="title"/>
          </p:nvPr>
        </p:nvSpPr>
        <p:spPr/>
        <p:txBody>
          <a:bodyPr>
            <a:normAutofit fontScale="90000"/>
          </a:bodyPr>
          <a:lstStyle/>
          <a:p>
            <a:r>
              <a:rPr lang="en-US" dirty="0"/>
              <a:t>DRAM Processing Unit (I)</a:t>
            </a:r>
          </a:p>
        </p:txBody>
      </p:sp>
      <p:sp>
        <p:nvSpPr>
          <p:cNvPr id="3" name="Content Placeholder 2">
            <a:extLst>
              <a:ext uri="{FF2B5EF4-FFF2-40B4-BE49-F238E27FC236}">
                <a16:creationId xmlns:a16="http://schemas.microsoft.com/office/drawing/2014/main" id="{8F1821F3-1581-BC4B-BF7C-2B4961BCEBEE}"/>
              </a:ext>
            </a:extLst>
          </p:cNvPr>
          <p:cNvSpPr>
            <a:spLocks noGrp="1"/>
          </p:cNvSpPr>
          <p:nvPr>
            <p:ph idx="1"/>
          </p:nvPr>
        </p:nvSpPr>
        <p:spPr/>
        <p:txBody>
          <a:bodyPr>
            <a:normAutofit/>
          </a:bodyPr>
          <a:lstStyle/>
          <a:p>
            <a:r>
              <a:rPr lang="en-US" sz="2000" i="1" dirty="0"/>
              <a:t>FIG. 4 schematically illustrates part of the computing system of FIG. 1 in more detail according to an example embodiment</a:t>
            </a:r>
          </a:p>
        </p:txBody>
      </p:sp>
      <p:pic>
        <p:nvPicPr>
          <p:cNvPr id="4" name="Picture 3">
            <a:extLst>
              <a:ext uri="{FF2B5EF4-FFF2-40B4-BE49-F238E27FC236}">
                <a16:creationId xmlns:a16="http://schemas.microsoft.com/office/drawing/2014/main" id="{E5869DD3-EEE0-CC40-8DB1-959993619E82}"/>
              </a:ext>
            </a:extLst>
          </p:cNvPr>
          <p:cNvPicPr>
            <a:picLocks noChangeAspect="1"/>
          </p:cNvPicPr>
          <p:nvPr/>
        </p:nvPicPr>
        <p:blipFill>
          <a:blip r:embed="rId2"/>
          <a:stretch>
            <a:fillRect/>
          </a:stretch>
        </p:blipFill>
        <p:spPr>
          <a:xfrm>
            <a:off x="3491512" y="1848678"/>
            <a:ext cx="5572100" cy="4579052"/>
          </a:xfrm>
          <a:prstGeom prst="rect">
            <a:avLst/>
          </a:prstGeom>
        </p:spPr>
      </p:pic>
      <p:pic>
        <p:nvPicPr>
          <p:cNvPr id="5" name="Picture 4">
            <a:extLst>
              <a:ext uri="{FF2B5EF4-FFF2-40B4-BE49-F238E27FC236}">
                <a16:creationId xmlns:a16="http://schemas.microsoft.com/office/drawing/2014/main" id="{2076576E-7F6F-9343-B271-03E2DB250942}"/>
              </a:ext>
            </a:extLst>
          </p:cNvPr>
          <p:cNvPicPr>
            <a:picLocks noChangeAspect="1"/>
          </p:cNvPicPr>
          <p:nvPr/>
        </p:nvPicPr>
        <p:blipFill>
          <a:blip r:embed="rId3"/>
          <a:stretch>
            <a:fillRect/>
          </a:stretch>
        </p:blipFill>
        <p:spPr>
          <a:xfrm>
            <a:off x="382352" y="1728303"/>
            <a:ext cx="2649083" cy="1825075"/>
          </a:xfrm>
          <a:prstGeom prst="rect">
            <a:avLst/>
          </a:prstGeom>
        </p:spPr>
      </p:pic>
      <p:grpSp>
        <p:nvGrpSpPr>
          <p:cNvPr id="9" name="Group 8">
            <a:extLst>
              <a:ext uri="{FF2B5EF4-FFF2-40B4-BE49-F238E27FC236}">
                <a16:creationId xmlns:a16="http://schemas.microsoft.com/office/drawing/2014/main" id="{F2031599-4F7F-2D49-A134-1A170F604BB0}"/>
              </a:ext>
            </a:extLst>
          </p:cNvPr>
          <p:cNvGrpSpPr/>
          <p:nvPr/>
        </p:nvGrpSpPr>
        <p:grpSpPr>
          <a:xfrm>
            <a:off x="2377438" y="2659890"/>
            <a:ext cx="537212" cy="629134"/>
            <a:chOff x="6172196" y="3975652"/>
            <a:chExt cx="1260000" cy="1476000"/>
          </a:xfrm>
        </p:grpSpPr>
        <p:sp>
          <p:nvSpPr>
            <p:cNvPr id="6" name="Rectangle 5">
              <a:extLst>
                <a:ext uri="{FF2B5EF4-FFF2-40B4-BE49-F238E27FC236}">
                  <a16:creationId xmlns:a16="http://schemas.microsoft.com/office/drawing/2014/main" id="{888C3785-0302-1C49-AB1C-3D9C2CD6486A}"/>
                </a:ext>
              </a:extLst>
            </p:cNvPr>
            <p:cNvSpPr/>
            <p:nvPr/>
          </p:nvSpPr>
          <p:spPr>
            <a:xfrm>
              <a:off x="6172196" y="3975652"/>
              <a:ext cx="1260000" cy="1476000"/>
            </a:xfrm>
            <a:prstGeom prst="rect">
              <a:avLst/>
            </a:prstGeom>
            <a:solidFill>
              <a:srgbClr val="FFFF0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60377C0-6536-2143-943E-34FA7AAA66DA}"/>
                </a:ext>
              </a:extLst>
            </p:cNvPr>
            <p:cNvSpPr/>
            <p:nvPr/>
          </p:nvSpPr>
          <p:spPr>
            <a:xfrm>
              <a:off x="6599578" y="4323522"/>
              <a:ext cx="616226" cy="288235"/>
            </a:xfrm>
            <a:prstGeom prst="rect">
              <a:avLst/>
            </a:prstGeom>
            <a:solidFill>
              <a:srgbClr val="00B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6A91F34B-B053-E34F-966C-84B3A7705C83}"/>
                </a:ext>
              </a:extLst>
            </p:cNvPr>
            <p:cNvSpPr/>
            <p:nvPr/>
          </p:nvSpPr>
          <p:spPr>
            <a:xfrm>
              <a:off x="6251709" y="4810539"/>
              <a:ext cx="1083365" cy="556591"/>
            </a:xfrm>
            <a:prstGeom prst="rect">
              <a:avLst/>
            </a:prstGeom>
            <a:solidFill>
              <a:srgbClr val="ED7D31">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11" name="Straight Arrow Connector 10">
            <a:extLst>
              <a:ext uri="{FF2B5EF4-FFF2-40B4-BE49-F238E27FC236}">
                <a16:creationId xmlns:a16="http://schemas.microsoft.com/office/drawing/2014/main" id="{D144FD58-3B65-8A4F-B864-8887082AF680}"/>
              </a:ext>
            </a:extLst>
          </p:cNvPr>
          <p:cNvCxnSpPr>
            <a:cxnSpLocks/>
          </p:cNvCxnSpPr>
          <p:nvPr/>
        </p:nvCxnSpPr>
        <p:spPr>
          <a:xfrm flipV="1">
            <a:off x="3001618" y="1987826"/>
            <a:ext cx="2146852" cy="662954"/>
          </a:xfrm>
          <a:prstGeom prst="straightConnector1">
            <a:avLst/>
          </a:prstGeom>
          <a:ln w="28575">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61EF018-2BB5-CC49-BF87-47E1D1F47773}"/>
              </a:ext>
            </a:extLst>
          </p:cNvPr>
          <p:cNvSpPr/>
          <p:nvPr/>
        </p:nvSpPr>
        <p:spPr>
          <a:xfrm>
            <a:off x="5216040" y="1921889"/>
            <a:ext cx="3768933" cy="3962075"/>
          </a:xfrm>
          <a:prstGeom prst="rect">
            <a:avLst/>
          </a:prstGeom>
          <a:solidFill>
            <a:srgbClr val="FFFF0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DEEBDE1-1E2E-B44C-B279-590E6DACF26D}"/>
              </a:ext>
            </a:extLst>
          </p:cNvPr>
          <p:cNvSpPr/>
          <p:nvPr/>
        </p:nvSpPr>
        <p:spPr>
          <a:xfrm>
            <a:off x="6338529" y="4943165"/>
            <a:ext cx="1848040" cy="683084"/>
          </a:xfrm>
          <a:prstGeom prst="rect">
            <a:avLst/>
          </a:prstGeom>
          <a:solidFill>
            <a:srgbClr val="ED7D31">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6049549-B34F-A047-A2D9-2C6A04546AFF}"/>
              </a:ext>
            </a:extLst>
          </p:cNvPr>
          <p:cNvSpPr/>
          <p:nvPr/>
        </p:nvSpPr>
        <p:spPr>
          <a:xfrm>
            <a:off x="7111264" y="3470432"/>
            <a:ext cx="967729" cy="1152000"/>
          </a:xfrm>
          <a:prstGeom prst="rect">
            <a:avLst/>
          </a:prstGeom>
          <a:solidFill>
            <a:srgbClr val="00B050">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4D7E1236-702F-374F-8C72-7C5D8AC100BC}"/>
              </a:ext>
            </a:extLst>
          </p:cNvPr>
          <p:cNvSpPr txBox="1"/>
          <p:nvPr/>
        </p:nvSpPr>
        <p:spPr>
          <a:xfrm>
            <a:off x="1911657" y="6476104"/>
            <a:ext cx="532068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Fabrice </a:t>
            </a:r>
            <a:r>
              <a:rPr kumimoji="0" lang="en-US" sz="1000" b="0" i="0" u="none" strike="noStrike" kern="1200" cap="none" spc="0" normalizeH="0" baseline="0" noProof="0" dirty="0" err="1">
                <a:ln>
                  <a:noFill/>
                </a:ln>
                <a:solidFill>
                  <a:prstClr val="black"/>
                </a:solidFill>
                <a:effectLst/>
                <a:uLnTx/>
                <a:uFillTx/>
                <a:latin typeface="Calibri" panose="020F0502020204030204"/>
                <a:ea typeface="ＭＳ Ｐゴシック" panose="020B0600070205080204" pitchFamily="34" charset="-128"/>
                <a:cs typeface="+mn-cs"/>
              </a:rPr>
              <a:t>Devaux</a:t>
            </a: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 Jean-François Roy. “Memory circuit with integrated processor.” US 10,324,870 B2.</a:t>
            </a:r>
          </a:p>
        </p:txBody>
      </p:sp>
      <p:cxnSp>
        <p:nvCxnSpPr>
          <p:cNvPr id="16" name="Straight Arrow Connector 15">
            <a:extLst>
              <a:ext uri="{FF2B5EF4-FFF2-40B4-BE49-F238E27FC236}">
                <a16:creationId xmlns:a16="http://schemas.microsoft.com/office/drawing/2014/main" id="{FBB5BB21-66E2-9647-80FB-DE2D10202955}"/>
              </a:ext>
            </a:extLst>
          </p:cNvPr>
          <p:cNvCxnSpPr>
            <a:cxnSpLocks/>
          </p:cNvCxnSpPr>
          <p:nvPr/>
        </p:nvCxnSpPr>
        <p:spPr>
          <a:xfrm>
            <a:off x="2948551" y="3344965"/>
            <a:ext cx="2267488" cy="2538999"/>
          </a:xfrm>
          <a:prstGeom prst="straightConnector1">
            <a:avLst/>
          </a:prstGeom>
          <a:ln w="28575">
            <a:solidFill>
              <a:srgbClr val="0070C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1816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animBg="1"/>
      <p:bldP spid="14" grpId="0" animBg="1"/>
      <p:bldP spid="15" grpId="0" animBg="1"/>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49AE-E83A-F241-BA2F-2972D7A41489}"/>
              </a:ext>
            </a:extLst>
          </p:cNvPr>
          <p:cNvSpPr>
            <a:spLocks noGrp="1"/>
          </p:cNvSpPr>
          <p:nvPr>
            <p:ph type="title"/>
          </p:nvPr>
        </p:nvSpPr>
        <p:spPr/>
        <p:txBody>
          <a:bodyPr>
            <a:normAutofit fontScale="90000"/>
          </a:bodyPr>
          <a:lstStyle/>
          <a:p>
            <a:r>
              <a:rPr lang="en-US" dirty="0"/>
              <a:t>DRAM Processing Unit (II)</a:t>
            </a:r>
          </a:p>
        </p:txBody>
      </p:sp>
      <p:pic>
        <p:nvPicPr>
          <p:cNvPr id="8" name="Picture 7">
            <a:extLst>
              <a:ext uri="{FF2B5EF4-FFF2-40B4-BE49-F238E27FC236}">
                <a16:creationId xmlns:a16="http://schemas.microsoft.com/office/drawing/2014/main" id="{C630AA4E-EBDC-6041-B78E-B1FF87ADC7B5}"/>
              </a:ext>
            </a:extLst>
          </p:cNvPr>
          <p:cNvPicPr>
            <a:picLocks noChangeAspect="1"/>
          </p:cNvPicPr>
          <p:nvPr/>
        </p:nvPicPr>
        <p:blipFill>
          <a:blip r:embed="rId3"/>
          <a:stretch>
            <a:fillRect/>
          </a:stretch>
        </p:blipFill>
        <p:spPr>
          <a:xfrm>
            <a:off x="40194" y="2054386"/>
            <a:ext cx="9063613" cy="2773830"/>
          </a:xfrm>
          <a:prstGeom prst="rect">
            <a:avLst/>
          </a:prstGeom>
        </p:spPr>
      </p:pic>
      <p:pic>
        <p:nvPicPr>
          <p:cNvPr id="9" name="Picture 8">
            <a:extLst>
              <a:ext uri="{FF2B5EF4-FFF2-40B4-BE49-F238E27FC236}">
                <a16:creationId xmlns:a16="http://schemas.microsoft.com/office/drawing/2014/main" id="{4633BE86-857B-A848-BCA1-6FDAD350AEC1}"/>
              </a:ext>
            </a:extLst>
          </p:cNvPr>
          <p:cNvPicPr>
            <a:picLocks noChangeAspect="1"/>
          </p:cNvPicPr>
          <p:nvPr/>
        </p:nvPicPr>
        <p:blipFill>
          <a:blip r:embed="rId4"/>
          <a:stretch>
            <a:fillRect/>
          </a:stretch>
        </p:blipFill>
        <p:spPr>
          <a:xfrm>
            <a:off x="9778" y="876821"/>
            <a:ext cx="9134222" cy="5549031"/>
          </a:xfrm>
          <a:prstGeom prst="rect">
            <a:avLst/>
          </a:prstGeom>
          <a:solidFill>
            <a:schemeClr val="bg1"/>
          </a:solidFill>
        </p:spPr>
      </p:pic>
      <p:sp>
        <p:nvSpPr>
          <p:cNvPr id="11" name="Rounded Rectangle 10">
            <a:extLst>
              <a:ext uri="{FF2B5EF4-FFF2-40B4-BE49-F238E27FC236}">
                <a16:creationId xmlns:a16="http://schemas.microsoft.com/office/drawing/2014/main" id="{B0F57B4A-55EA-204C-B19D-97138EED41CC}"/>
              </a:ext>
            </a:extLst>
          </p:cNvPr>
          <p:cNvSpPr/>
          <p:nvPr/>
        </p:nvSpPr>
        <p:spPr>
          <a:xfrm flipV="1">
            <a:off x="4504623" y="2608433"/>
            <a:ext cx="4608000" cy="3780000"/>
          </a:xfrm>
          <a:prstGeom prst="roundRect">
            <a:avLst>
              <a:gd name="adj" fmla="val 7570"/>
            </a:avLst>
          </a:prstGeom>
          <a:gradFill flip="none" rotWithShape="1">
            <a:gsLst>
              <a:gs pos="0">
                <a:srgbClr val="FFFF00">
                  <a:tint val="66000"/>
                  <a:satMod val="160000"/>
                  <a:alpha val="75000"/>
                </a:srgbClr>
              </a:gs>
              <a:gs pos="50000">
                <a:srgbClr val="FFFF00">
                  <a:tint val="44500"/>
                  <a:satMod val="160000"/>
                  <a:alpha val="75000"/>
                </a:srgbClr>
              </a:gs>
              <a:gs pos="100000">
                <a:srgbClr val="FFFF00">
                  <a:tint val="23500"/>
                  <a:satMod val="160000"/>
                  <a:alpha val="7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ounded Rectangle 13">
            <a:extLst>
              <a:ext uri="{FF2B5EF4-FFF2-40B4-BE49-F238E27FC236}">
                <a16:creationId xmlns:a16="http://schemas.microsoft.com/office/drawing/2014/main" id="{DAAA1C8A-5B3C-B04C-BCCF-70593A21B6FA}"/>
              </a:ext>
            </a:extLst>
          </p:cNvPr>
          <p:cNvSpPr/>
          <p:nvPr/>
        </p:nvSpPr>
        <p:spPr>
          <a:xfrm flipV="1">
            <a:off x="40194" y="1392484"/>
            <a:ext cx="9072000" cy="1215959"/>
          </a:xfrm>
          <a:prstGeom prst="roundRect">
            <a:avLst>
              <a:gd name="adj" fmla="val 21990"/>
            </a:avLst>
          </a:prstGeom>
          <a:gradFill flip="none" rotWithShape="1">
            <a:gsLst>
              <a:gs pos="0">
                <a:srgbClr val="FFFF00">
                  <a:tint val="66000"/>
                  <a:satMod val="160000"/>
                  <a:alpha val="75000"/>
                </a:srgbClr>
              </a:gs>
              <a:gs pos="50000">
                <a:srgbClr val="FFFF00">
                  <a:tint val="44500"/>
                  <a:satMod val="160000"/>
                  <a:alpha val="75000"/>
                </a:srgbClr>
              </a:gs>
              <a:gs pos="100000">
                <a:srgbClr val="FFFF00">
                  <a:tint val="23500"/>
                  <a:satMod val="160000"/>
                  <a:alpha val="7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ounded Rectangle 14">
            <a:extLst>
              <a:ext uri="{FF2B5EF4-FFF2-40B4-BE49-F238E27FC236}">
                <a16:creationId xmlns:a16="http://schemas.microsoft.com/office/drawing/2014/main" id="{918C1B5C-D5DE-224C-BCE0-84902F66A049}"/>
              </a:ext>
            </a:extLst>
          </p:cNvPr>
          <p:cNvSpPr/>
          <p:nvPr/>
        </p:nvSpPr>
        <p:spPr>
          <a:xfrm flipV="1">
            <a:off x="2492942" y="2608436"/>
            <a:ext cx="2011681" cy="3780000"/>
          </a:xfrm>
          <a:prstGeom prst="roundRect">
            <a:avLst>
              <a:gd name="adj" fmla="val 7570"/>
            </a:avLst>
          </a:prstGeom>
          <a:gradFill flip="none" rotWithShape="1">
            <a:gsLst>
              <a:gs pos="0">
                <a:srgbClr val="FFFF00">
                  <a:tint val="66000"/>
                  <a:satMod val="160000"/>
                  <a:alpha val="75000"/>
                </a:srgbClr>
              </a:gs>
              <a:gs pos="49000">
                <a:srgbClr val="FFFF00">
                  <a:tint val="44500"/>
                  <a:satMod val="160000"/>
                  <a:alpha val="75000"/>
                </a:srgbClr>
              </a:gs>
              <a:gs pos="100000">
                <a:srgbClr val="FFFF00">
                  <a:tint val="23500"/>
                  <a:satMod val="160000"/>
                  <a:alpha val="7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ounded Rectangle 15">
            <a:extLst>
              <a:ext uri="{FF2B5EF4-FFF2-40B4-BE49-F238E27FC236}">
                <a16:creationId xmlns:a16="http://schemas.microsoft.com/office/drawing/2014/main" id="{083E2BE2-94C4-724C-9998-02C8E6710F08}"/>
              </a:ext>
            </a:extLst>
          </p:cNvPr>
          <p:cNvSpPr/>
          <p:nvPr/>
        </p:nvSpPr>
        <p:spPr>
          <a:xfrm flipV="1">
            <a:off x="40193" y="2608440"/>
            <a:ext cx="2452749" cy="3780000"/>
          </a:xfrm>
          <a:prstGeom prst="roundRect">
            <a:avLst>
              <a:gd name="adj" fmla="val 13995"/>
            </a:avLst>
          </a:prstGeom>
          <a:gradFill flip="none" rotWithShape="1">
            <a:gsLst>
              <a:gs pos="0">
                <a:srgbClr val="FFFF00">
                  <a:tint val="66000"/>
                  <a:satMod val="160000"/>
                  <a:alpha val="75000"/>
                </a:srgbClr>
              </a:gs>
              <a:gs pos="50000">
                <a:srgbClr val="FFFF00">
                  <a:tint val="44500"/>
                  <a:satMod val="160000"/>
                  <a:alpha val="75000"/>
                </a:srgbClr>
              </a:gs>
              <a:gs pos="100000">
                <a:srgbClr val="FFFF00">
                  <a:tint val="23500"/>
                  <a:satMod val="160000"/>
                  <a:alpha val="7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300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528"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anim calcmode="lin" valueType="num">
                                      <p:cBhvr>
                                        <p:cTn id="14" dur="500" fill="hold"/>
                                        <p:tgtEl>
                                          <p:spTgt spid="9"/>
                                        </p:tgtEl>
                                        <p:attrNameLst>
                                          <p:attrName>ppt_x</p:attrName>
                                        </p:attrNameLst>
                                      </p:cBhvr>
                                      <p:tavLst>
                                        <p:tav tm="0">
                                          <p:val>
                                            <p:fltVal val="0.5"/>
                                          </p:val>
                                        </p:tav>
                                        <p:tav tm="100000">
                                          <p:val>
                                            <p:strVal val="#ppt_x"/>
                                          </p:val>
                                        </p:tav>
                                      </p:tavLst>
                                    </p:anim>
                                    <p:anim calcmode="lin" valueType="num">
                                      <p:cBhvr>
                                        <p:cTn id="15" dur="500" fill="hold"/>
                                        <p:tgtEl>
                                          <p:spTgt spid="9"/>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anim calcmode="lin" valueType="num">
                                      <p:cBhvr>
                                        <p:cTn id="21" dur="500" fill="hold"/>
                                        <p:tgtEl>
                                          <p:spTgt spid="11"/>
                                        </p:tgtEl>
                                        <p:attrNameLst>
                                          <p:attrName>ppt_x</p:attrName>
                                        </p:attrNameLst>
                                      </p:cBhvr>
                                      <p:tavLst>
                                        <p:tav tm="0">
                                          <p:val>
                                            <p:fltVal val="0.5"/>
                                          </p:val>
                                        </p:tav>
                                        <p:tav tm="100000">
                                          <p:val>
                                            <p:strVal val="#ppt_x"/>
                                          </p:val>
                                        </p:tav>
                                      </p:tavLst>
                                    </p:anim>
                                    <p:anim calcmode="lin" valueType="num">
                                      <p:cBhvr>
                                        <p:cTn id="22" dur="500" fill="hold"/>
                                        <p:tgtEl>
                                          <p:spTgt spid="11"/>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fltVal val="0.5"/>
                                          </p:val>
                                        </p:tav>
                                        <p:tav tm="100000">
                                          <p:val>
                                            <p:strVal val="#ppt_x"/>
                                          </p:val>
                                        </p:tav>
                                      </p:tavLst>
                                    </p:anim>
                                    <p:anim calcmode="lin" valueType="num">
                                      <p:cBhvr>
                                        <p:cTn id="29" dur="500" fill="hold"/>
                                        <p:tgtEl>
                                          <p:spTgt spid="14"/>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anim calcmode="lin" valueType="num">
                                      <p:cBhvr>
                                        <p:cTn id="35" dur="500" fill="hold"/>
                                        <p:tgtEl>
                                          <p:spTgt spid="15"/>
                                        </p:tgtEl>
                                        <p:attrNameLst>
                                          <p:attrName>ppt_x</p:attrName>
                                        </p:attrNameLst>
                                      </p:cBhvr>
                                      <p:tavLst>
                                        <p:tav tm="0">
                                          <p:val>
                                            <p:fltVal val="0.5"/>
                                          </p:val>
                                        </p:tav>
                                        <p:tav tm="100000">
                                          <p:val>
                                            <p:strVal val="#ppt_x"/>
                                          </p:val>
                                        </p:tav>
                                      </p:tavLst>
                                    </p:anim>
                                    <p:anim calcmode="lin" valueType="num">
                                      <p:cBhvr>
                                        <p:cTn id="36" dur="500" fill="hold"/>
                                        <p:tgtEl>
                                          <p:spTgt spid="15"/>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anim calcmode="lin" valueType="num">
                                      <p:cBhvr>
                                        <p:cTn id="42" dur="500" fill="hold"/>
                                        <p:tgtEl>
                                          <p:spTgt spid="16"/>
                                        </p:tgtEl>
                                        <p:attrNameLst>
                                          <p:attrName>ppt_x</p:attrName>
                                        </p:attrNameLst>
                                      </p:cBhvr>
                                      <p:tavLst>
                                        <p:tav tm="0">
                                          <p:val>
                                            <p:fltVal val="0.5"/>
                                          </p:val>
                                        </p:tav>
                                        <p:tav tm="100000">
                                          <p:val>
                                            <p:strVal val="#ppt_x"/>
                                          </p:val>
                                        </p:tav>
                                      </p:tavLst>
                                    </p:anim>
                                    <p:anim calcmode="lin" valueType="num">
                                      <p:cBhvr>
                                        <p:cTn id="43" dur="500" fill="hold"/>
                                        <p:tgtEl>
                                          <p:spTgt spid="16"/>
                                        </p:tgtEl>
                                        <p:attrNameLst>
                                          <p:attrName>ppt_y</p:attrName>
                                        </p:attrNameLst>
                                      </p:cBhvr>
                                      <p:tavLst>
                                        <p:tav tm="0">
                                          <p:val>
                                            <p:fltVal val="0.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14"/>
                                        </p:tgtEl>
                                      </p:cBhvr>
                                    </p:animEffect>
                                    <p:set>
                                      <p:cBhvr>
                                        <p:cTn id="48" dur="1" fill="hold">
                                          <p:stCondLst>
                                            <p:cond delay="499"/>
                                          </p:stCondLst>
                                        </p:cTn>
                                        <p:tgtEl>
                                          <p:spTgt spid="14"/>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11"/>
                                        </p:tgtEl>
                                      </p:cBhvr>
                                    </p:animEffect>
                                    <p:set>
                                      <p:cBhvr>
                                        <p:cTn id="53" dur="1" fill="hold">
                                          <p:stCondLst>
                                            <p:cond delay="499"/>
                                          </p:stCondLst>
                                        </p:cTn>
                                        <p:tgtEl>
                                          <p:spTgt spid="11"/>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15"/>
                                        </p:tgtEl>
                                      </p:cBhvr>
                                    </p:animEffect>
                                    <p:set>
                                      <p:cBhvr>
                                        <p:cTn id="58" dur="1" fill="hold">
                                          <p:stCondLst>
                                            <p:cond delay="499"/>
                                          </p:stCondLst>
                                        </p:cTn>
                                        <p:tgtEl>
                                          <p:spTgt spid="15"/>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1" nodeType="clickEffect">
                                  <p:stCondLst>
                                    <p:cond delay="0"/>
                                  </p:stCondLst>
                                  <p:childTnLst>
                                    <p:animEffect transition="out" filter="fade">
                                      <p:cBhvr>
                                        <p:cTn id="62" dur="500"/>
                                        <p:tgtEl>
                                          <p:spTgt spid="16"/>
                                        </p:tgtEl>
                                      </p:cBhvr>
                                    </p:animEffect>
                                    <p:set>
                                      <p:cBhvr>
                                        <p:cTn id="63"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4" grpId="0" animBg="1"/>
      <p:bldP spid="14" grpId="1" animBg="1"/>
      <p:bldP spid="15" grpId="0" animBg="1"/>
      <p:bldP spid="15" grpId="1" animBg="1"/>
      <p:bldP spid="16" grpId="0" animBg="1"/>
      <p:bldP spid="16"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49AE-E83A-F241-BA2F-2972D7A41489}"/>
              </a:ext>
            </a:extLst>
          </p:cNvPr>
          <p:cNvSpPr>
            <a:spLocks noGrp="1"/>
          </p:cNvSpPr>
          <p:nvPr>
            <p:ph type="title"/>
          </p:nvPr>
        </p:nvSpPr>
        <p:spPr/>
        <p:txBody>
          <a:bodyPr>
            <a:normAutofit fontScale="90000"/>
          </a:bodyPr>
          <a:lstStyle/>
          <a:p>
            <a:r>
              <a:rPr lang="en-US" sz="3200" dirty="0"/>
              <a:t>DPU: Arithmetic Throughput vs. Operational Intensity</a:t>
            </a:r>
          </a:p>
        </p:txBody>
      </p:sp>
      <p:pic>
        <p:nvPicPr>
          <p:cNvPr id="14" name="Picture 13">
            <a:extLst>
              <a:ext uri="{FF2B5EF4-FFF2-40B4-BE49-F238E27FC236}">
                <a16:creationId xmlns:a16="http://schemas.microsoft.com/office/drawing/2014/main" id="{B0D2C28D-09D2-3E45-802E-950C770ECC7E}"/>
              </a:ext>
            </a:extLst>
          </p:cNvPr>
          <p:cNvPicPr>
            <a:picLocks noChangeAspect="1"/>
          </p:cNvPicPr>
          <p:nvPr/>
        </p:nvPicPr>
        <p:blipFill>
          <a:blip r:embed="rId2"/>
          <a:stretch>
            <a:fillRect/>
          </a:stretch>
        </p:blipFill>
        <p:spPr>
          <a:xfrm>
            <a:off x="-382" y="876821"/>
            <a:ext cx="9151034" cy="5549031"/>
          </a:xfrm>
          <a:prstGeom prst="rect">
            <a:avLst/>
          </a:prstGeom>
          <a:solidFill>
            <a:schemeClr val="bg1"/>
          </a:solidFill>
        </p:spPr>
      </p:pic>
      <p:sp>
        <p:nvSpPr>
          <p:cNvPr id="15" name="Rounded Rectangle 14">
            <a:extLst>
              <a:ext uri="{FF2B5EF4-FFF2-40B4-BE49-F238E27FC236}">
                <a16:creationId xmlns:a16="http://schemas.microsoft.com/office/drawing/2014/main" id="{447F69F8-B4F7-9E47-A369-FFAD15353934}"/>
              </a:ext>
            </a:extLst>
          </p:cNvPr>
          <p:cNvSpPr/>
          <p:nvPr/>
        </p:nvSpPr>
        <p:spPr>
          <a:xfrm flipV="1">
            <a:off x="72351" y="1433383"/>
            <a:ext cx="8991801" cy="4896000"/>
          </a:xfrm>
          <a:prstGeom prst="roundRect">
            <a:avLst>
              <a:gd name="adj" fmla="val 4412"/>
            </a:avLst>
          </a:prstGeom>
          <a:gradFill flip="none" rotWithShape="1">
            <a:gsLst>
              <a:gs pos="0">
                <a:srgbClr val="FFFF00">
                  <a:tint val="66000"/>
                  <a:satMod val="160000"/>
                  <a:alpha val="90000"/>
                </a:srgbClr>
              </a:gs>
              <a:gs pos="50000">
                <a:srgbClr val="FFFF00">
                  <a:tint val="44500"/>
                  <a:satMod val="160000"/>
                  <a:alpha val="90000"/>
                </a:srgbClr>
              </a:gs>
              <a:gs pos="100000">
                <a:srgbClr val="FFFF00">
                  <a:tint val="23500"/>
                  <a:satMod val="160000"/>
                  <a:alpha val="9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300C09F-C747-2541-A3E2-DA1C4501C185}"/>
              </a:ext>
            </a:extLst>
          </p:cNvPr>
          <p:cNvPicPr>
            <a:picLocks noChangeAspect="1"/>
          </p:cNvPicPr>
          <p:nvPr/>
        </p:nvPicPr>
        <p:blipFill>
          <a:blip r:embed="rId3"/>
          <a:stretch>
            <a:fillRect/>
          </a:stretch>
        </p:blipFill>
        <p:spPr>
          <a:xfrm>
            <a:off x="313689" y="2997200"/>
            <a:ext cx="7630365" cy="3144783"/>
          </a:xfrm>
          <a:prstGeom prst="rect">
            <a:avLst/>
          </a:prstGeom>
        </p:spPr>
      </p:pic>
    </p:spTree>
    <p:extLst>
      <p:ext uri="{BB962C8B-B14F-4D97-AF65-F5344CB8AC3E}">
        <p14:creationId xmlns:p14="http://schemas.microsoft.com/office/powerpoint/2010/main" val="94124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0" presetClass="path" presetSubtype="0" accel="50000" decel="50000" fill="hold" nodeType="withEffect">
                                  <p:stCondLst>
                                    <p:cond delay="0"/>
                                  </p:stCondLst>
                                  <p:childTnLst>
                                    <p:animMotion origin="layout" path="M -0.00677 0.02269 L 0.05434 -0.10694 " pathEditMode="relative" rAng="0" ptsTypes="AA">
                                      <p:cBhvr>
                                        <p:cTn id="11" dur="1000" fill="hold"/>
                                        <p:tgtEl>
                                          <p:spTgt spid="4"/>
                                        </p:tgtEl>
                                        <p:attrNameLst>
                                          <p:attrName>ppt_x</p:attrName>
                                          <p:attrName>ppt_y</p:attrName>
                                        </p:attrNameLst>
                                      </p:cBhvr>
                                      <p:rCtr x="3056" y="-6481"/>
                                    </p:animMotion>
                                  </p:childTnLst>
                                </p:cTn>
                              </p:par>
                              <p:par>
                                <p:cTn id="12" presetID="6" presetClass="emph" presetSubtype="0" fill="hold" nodeType="withEffect">
                                  <p:stCondLst>
                                    <p:cond delay="0"/>
                                  </p:stCondLst>
                                  <p:childTnLst>
                                    <p:animScale>
                                      <p:cBhvr>
                                        <p:cTn id="13" dur="1000" fill="hold"/>
                                        <p:tgtEl>
                                          <p:spTgt spid="4"/>
                                        </p:tgtEl>
                                      </p:cBhvr>
                                      <p:by x="125000" y="12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1AAED-456D-7249-8063-DA02B88BB783}"/>
              </a:ext>
            </a:extLst>
          </p:cNvPr>
          <p:cNvSpPr>
            <a:spLocks noGrp="1"/>
          </p:cNvSpPr>
          <p:nvPr>
            <p:ph type="title"/>
          </p:nvPr>
        </p:nvSpPr>
        <p:spPr/>
        <p:txBody>
          <a:bodyPr>
            <a:normAutofit fontScale="90000"/>
          </a:bodyPr>
          <a:lstStyle/>
          <a:p>
            <a:r>
              <a:rPr lang="en-US" dirty="0"/>
              <a:t>DPU Pipeline</a:t>
            </a:r>
          </a:p>
        </p:txBody>
      </p:sp>
      <p:sp>
        <p:nvSpPr>
          <p:cNvPr id="3" name="Content Placeholder 2">
            <a:extLst>
              <a:ext uri="{FF2B5EF4-FFF2-40B4-BE49-F238E27FC236}">
                <a16:creationId xmlns:a16="http://schemas.microsoft.com/office/drawing/2014/main" id="{34706610-9631-964A-ABB4-DB863A1DD544}"/>
              </a:ext>
            </a:extLst>
          </p:cNvPr>
          <p:cNvSpPr>
            <a:spLocks noGrp="1"/>
          </p:cNvSpPr>
          <p:nvPr>
            <p:ph idx="1"/>
          </p:nvPr>
        </p:nvSpPr>
        <p:spPr>
          <a:xfrm>
            <a:off x="169011" y="936172"/>
            <a:ext cx="4867518" cy="5293805"/>
          </a:xfrm>
        </p:spPr>
        <p:txBody>
          <a:bodyPr>
            <a:normAutofit/>
          </a:bodyPr>
          <a:lstStyle/>
          <a:p>
            <a:r>
              <a:rPr lang="en-US" dirty="0"/>
              <a:t>In-order pipeline</a:t>
            </a:r>
          </a:p>
          <a:p>
            <a:pPr lvl="1"/>
            <a:r>
              <a:rPr lang="en-US" dirty="0"/>
              <a:t>Up to </a:t>
            </a:r>
            <a:r>
              <a:rPr lang="en-US" dirty="0">
                <a:solidFill>
                  <a:srgbClr val="0070C0"/>
                </a:solidFill>
              </a:rPr>
              <a:t>425 MHz </a:t>
            </a:r>
          </a:p>
          <a:p>
            <a:r>
              <a:rPr lang="en-US" dirty="0">
                <a:solidFill>
                  <a:srgbClr val="C00000"/>
                </a:solidFill>
              </a:rPr>
              <a:t>Fine-grain multithreaded</a:t>
            </a:r>
          </a:p>
          <a:p>
            <a:pPr lvl="1"/>
            <a:r>
              <a:rPr lang="en-US" dirty="0"/>
              <a:t>24 hardware threads</a:t>
            </a:r>
          </a:p>
          <a:p>
            <a:r>
              <a:rPr lang="en-US" dirty="0"/>
              <a:t>14 pipeline stages</a:t>
            </a:r>
          </a:p>
          <a:p>
            <a:pPr lvl="1"/>
            <a:r>
              <a:rPr lang="en-US" sz="2200" dirty="0">
                <a:solidFill>
                  <a:schemeClr val="accent6"/>
                </a:solidFill>
              </a:rPr>
              <a:t>DISPATCH</a:t>
            </a:r>
            <a:r>
              <a:rPr lang="en-US" sz="2200" dirty="0"/>
              <a:t>: Thread selection</a:t>
            </a:r>
          </a:p>
          <a:p>
            <a:pPr lvl="1"/>
            <a:r>
              <a:rPr lang="en-US" sz="2200" dirty="0">
                <a:solidFill>
                  <a:schemeClr val="accent2"/>
                </a:solidFill>
              </a:rPr>
              <a:t>FETCH</a:t>
            </a:r>
            <a:r>
              <a:rPr lang="en-US" sz="2200" dirty="0"/>
              <a:t>: Instruction fetch</a:t>
            </a:r>
          </a:p>
          <a:p>
            <a:pPr lvl="1"/>
            <a:r>
              <a:rPr lang="en-US" sz="2200" dirty="0">
                <a:solidFill>
                  <a:schemeClr val="accent2">
                    <a:lumMod val="75000"/>
                  </a:schemeClr>
                </a:solidFill>
              </a:rPr>
              <a:t>READOP</a:t>
            </a:r>
            <a:r>
              <a:rPr lang="en-US" sz="2200" dirty="0"/>
              <a:t>: Register file</a:t>
            </a:r>
          </a:p>
          <a:p>
            <a:pPr lvl="1"/>
            <a:r>
              <a:rPr lang="en-US" sz="2200" dirty="0">
                <a:solidFill>
                  <a:schemeClr val="accent6"/>
                </a:solidFill>
              </a:rPr>
              <a:t>FORMAT</a:t>
            </a:r>
            <a:r>
              <a:rPr lang="en-US" sz="2200" dirty="0"/>
              <a:t>: Operand formatting</a:t>
            </a:r>
          </a:p>
          <a:p>
            <a:pPr lvl="1"/>
            <a:r>
              <a:rPr lang="en-US" sz="2200" dirty="0">
                <a:solidFill>
                  <a:srgbClr val="009193"/>
                </a:solidFill>
              </a:rPr>
              <a:t>ALU</a:t>
            </a:r>
            <a:r>
              <a:rPr lang="en-US" sz="2200" dirty="0"/>
              <a:t>: Operation and WRAM</a:t>
            </a:r>
          </a:p>
          <a:p>
            <a:pPr lvl="1"/>
            <a:r>
              <a:rPr lang="en-US" sz="2200" dirty="0">
                <a:solidFill>
                  <a:schemeClr val="accent6">
                    <a:lumMod val="75000"/>
                  </a:schemeClr>
                </a:solidFill>
              </a:rPr>
              <a:t>MERGE</a:t>
            </a:r>
            <a:r>
              <a:rPr lang="en-US" sz="2200" dirty="0"/>
              <a:t>: Result formatting</a:t>
            </a:r>
          </a:p>
        </p:txBody>
      </p:sp>
      <p:grpSp>
        <p:nvGrpSpPr>
          <p:cNvPr id="9" name="Group 8">
            <a:extLst>
              <a:ext uri="{FF2B5EF4-FFF2-40B4-BE49-F238E27FC236}">
                <a16:creationId xmlns:a16="http://schemas.microsoft.com/office/drawing/2014/main" id="{54C09A52-4D4A-8C48-B643-7D44B82414CE}"/>
              </a:ext>
            </a:extLst>
          </p:cNvPr>
          <p:cNvGrpSpPr>
            <a:grpSpLocks noChangeAspect="1"/>
          </p:cNvGrpSpPr>
          <p:nvPr/>
        </p:nvGrpSpPr>
        <p:grpSpPr>
          <a:xfrm>
            <a:off x="4614455" y="1575476"/>
            <a:ext cx="4529545" cy="4185524"/>
            <a:chOff x="4468932" y="1423074"/>
            <a:chExt cx="4675068" cy="4320000"/>
          </a:xfrm>
        </p:grpSpPr>
        <p:pic>
          <p:nvPicPr>
            <p:cNvPr id="4" name="Picture 3">
              <a:extLst>
                <a:ext uri="{FF2B5EF4-FFF2-40B4-BE49-F238E27FC236}">
                  <a16:creationId xmlns:a16="http://schemas.microsoft.com/office/drawing/2014/main" id="{497A6990-9AB4-2141-A33B-F8053BE58020}"/>
                </a:ext>
              </a:extLst>
            </p:cNvPr>
            <p:cNvPicPr>
              <a:picLocks noChangeAspect="1"/>
            </p:cNvPicPr>
            <p:nvPr/>
          </p:nvPicPr>
          <p:blipFill>
            <a:blip r:embed="rId3"/>
            <a:stretch>
              <a:fillRect/>
            </a:stretch>
          </p:blipFill>
          <p:spPr>
            <a:xfrm>
              <a:off x="4468932" y="1423074"/>
              <a:ext cx="4675068" cy="4320000"/>
            </a:xfrm>
            <a:prstGeom prst="rect">
              <a:avLst/>
            </a:prstGeom>
          </p:spPr>
        </p:pic>
        <p:sp>
          <p:nvSpPr>
            <p:cNvPr id="8" name="TextBox 7">
              <a:extLst>
                <a:ext uri="{FF2B5EF4-FFF2-40B4-BE49-F238E27FC236}">
                  <a16:creationId xmlns:a16="http://schemas.microsoft.com/office/drawing/2014/main" id="{21ECD6D3-4270-804B-A640-A464BC491D66}"/>
                </a:ext>
              </a:extLst>
            </p:cNvPr>
            <p:cNvSpPr txBox="1"/>
            <p:nvPr/>
          </p:nvSpPr>
          <p:spPr>
            <a:xfrm>
              <a:off x="7357185" y="3060398"/>
              <a:ext cx="1743320" cy="317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To the DMA engine</a:t>
              </a:r>
            </a:p>
          </p:txBody>
        </p:sp>
      </p:grpSp>
    </p:spTree>
    <p:extLst>
      <p:ext uri="{BB962C8B-B14F-4D97-AF65-F5344CB8AC3E}">
        <p14:creationId xmlns:p14="http://schemas.microsoft.com/office/powerpoint/2010/main" val="342719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1AAED-456D-7249-8063-DA02B88BB783}"/>
              </a:ext>
            </a:extLst>
          </p:cNvPr>
          <p:cNvSpPr>
            <a:spLocks noGrp="1"/>
          </p:cNvSpPr>
          <p:nvPr>
            <p:ph type="title"/>
          </p:nvPr>
        </p:nvSpPr>
        <p:spPr/>
        <p:txBody>
          <a:bodyPr>
            <a:normAutofit fontScale="90000"/>
          </a:bodyPr>
          <a:lstStyle/>
          <a:p>
            <a:r>
              <a:rPr lang="en-US" dirty="0"/>
              <a:t>DPU Instruction Set Architecture</a:t>
            </a:r>
          </a:p>
        </p:txBody>
      </p:sp>
      <p:sp>
        <p:nvSpPr>
          <p:cNvPr id="3" name="Content Placeholder 2">
            <a:extLst>
              <a:ext uri="{FF2B5EF4-FFF2-40B4-BE49-F238E27FC236}">
                <a16:creationId xmlns:a16="http://schemas.microsoft.com/office/drawing/2014/main" id="{34706610-9631-964A-ABB4-DB863A1DD544}"/>
              </a:ext>
            </a:extLst>
          </p:cNvPr>
          <p:cNvSpPr>
            <a:spLocks noGrp="1"/>
          </p:cNvSpPr>
          <p:nvPr>
            <p:ph idx="1"/>
          </p:nvPr>
        </p:nvSpPr>
        <p:spPr>
          <a:xfrm>
            <a:off x="169011" y="936172"/>
            <a:ext cx="3869590" cy="5293805"/>
          </a:xfrm>
        </p:spPr>
        <p:txBody>
          <a:bodyPr>
            <a:normAutofit/>
          </a:bodyPr>
          <a:lstStyle/>
          <a:p>
            <a:r>
              <a:rPr lang="en-US" dirty="0"/>
              <a:t>Specific 32-bit ISA</a:t>
            </a:r>
          </a:p>
          <a:p>
            <a:pPr lvl="1"/>
            <a:r>
              <a:rPr lang="en-US" dirty="0"/>
              <a:t>Aiming at scalar, in-order, and multithreaded implementation</a:t>
            </a:r>
          </a:p>
          <a:p>
            <a:pPr lvl="1"/>
            <a:r>
              <a:rPr lang="en-US" dirty="0"/>
              <a:t>Allowing compilation of 64-bit C code</a:t>
            </a:r>
          </a:p>
          <a:p>
            <a:pPr lvl="1"/>
            <a:r>
              <a:rPr lang="en-US" dirty="0"/>
              <a:t>LLVM/Clang compiler</a:t>
            </a:r>
          </a:p>
        </p:txBody>
      </p:sp>
      <p:pic>
        <p:nvPicPr>
          <p:cNvPr id="5" name="Picture 4">
            <a:extLst>
              <a:ext uri="{FF2B5EF4-FFF2-40B4-BE49-F238E27FC236}">
                <a16:creationId xmlns:a16="http://schemas.microsoft.com/office/drawing/2014/main" id="{A80B585E-867C-894A-8067-48E225FED127}"/>
              </a:ext>
            </a:extLst>
          </p:cNvPr>
          <p:cNvPicPr>
            <a:picLocks noChangeAspect="1"/>
          </p:cNvPicPr>
          <p:nvPr/>
        </p:nvPicPr>
        <p:blipFill>
          <a:blip r:embed="rId3"/>
          <a:stretch>
            <a:fillRect/>
          </a:stretch>
        </p:blipFill>
        <p:spPr>
          <a:xfrm>
            <a:off x="4038600" y="990600"/>
            <a:ext cx="4788408" cy="5029840"/>
          </a:xfrm>
          <a:prstGeom prst="rect">
            <a:avLst/>
          </a:prstGeom>
        </p:spPr>
      </p:pic>
      <p:sp>
        <p:nvSpPr>
          <p:cNvPr id="10" name="TextBox 9">
            <a:extLst>
              <a:ext uri="{FF2B5EF4-FFF2-40B4-BE49-F238E27FC236}">
                <a16:creationId xmlns:a16="http://schemas.microsoft.com/office/drawing/2014/main" id="{7264B0B0-3656-9843-B341-86EF3DE228D7}"/>
              </a:ext>
            </a:extLst>
          </p:cNvPr>
          <p:cNvSpPr txBox="1"/>
          <p:nvPr/>
        </p:nvSpPr>
        <p:spPr>
          <a:xfrm>
            <a:off x="6122421" y="6106866"/>
            <a:ext cx="270458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70C0"/>
                </a:solidFill>
                <a:effectLst/>
                <a:uLnTx/>
                <a:uFillTx/>
                <a:latin typeface="Calibri" panose="020F0502020204030204" pitchFamily="34" charset="0"/>
                <a:ea typeface="ＭＳ Ｐゴシック" panose="020B0600070205080204" pitchFamily="34" charset="-128"/>
                <a:cs typeface="Calibri" panose="020F0502020204030204" pitchFamily="34" charset="0"/>
              </a:rPr>
              <a:t>https://</a:t>
            </a:r>
            <a:r>
              <a:rPr kumimoji="0" lang="en-US" sz="1000" b="0" i="0" u="none" strike="noStrike" kern="1200" cap="none" spc="0" normalizeH="0" baseline="0" noProof="0" dirty="0" err="1">
                <a:ln>
                  <a:noFill/>
                </a:ln>
                <a:solidFill>
                  <a:srgbClr val="0070C0"/>
                </a:solidFill>
                <a:effectLst/>
                <a:uLnTx/>
                <a:uFillTx/>
                <a:latin typeface="Calibri" panose="020F0502020204030204" pitchFamily="34" charset="0"/>
                <a:ea typeface="ＭＳ Ｐゴシック" panose="020B0600070205080204" pitchFamily="34" charset="-128"/>
                <a:cs typeface="Calibri" panose="020F0502020204030204" pitchFamily="34" charset="0"/>
              </a:rPr>
              <a:t>sdk.upmem.com</a:t>
            </a:r>
            <a:r>
              <a:rPr kumimoji="0" lang="en-US" sz="1000" b="0" i="0" u="none" strike="noStrike" kern="1200" cap="none" spc="0" normalizeH="0" baseline="0" noProof="0" dirty="0">
                <a:ln>
                  <a:noFill/>
                </a:ln>
                <a:solidFill>
                  <a:srgbClr val="0070C0"/>
                </a:solidFill>
                <a:effectLst/>
                <a:uLnTx/>
                <a:uFillTx/>
                <a:latin typeface="Calibri" panose="020F0502020204030204" pitchFamily="34" charset="0"/>
                <a:ea typeface="ＭＳ Ｐゴシック" panose="020B0600070205080204" pitchFamily="34" charset="-128"/>
                <a:cs typeface="Calibri" panose="020F0502020204030204" pitchFamily="34" charset="0"/>
              </a:rPr>
              <a:t>/2021.2.0/201_IS.html#</a:t>
            </a:r>
          </a:p>
        </p:txBody>
      </p:sp>
    </p:spTree>
    <p:extLst>
      <p:ext uri="{BB962C8B-B14F-4D97-AF65-F5344CB8AC3E}">
        <p14:creationId xmlns:p14="http://schemas.microsoft.com/office/powerpoint/2010/main" val="296998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pic>
        <p:nvPicPr>
          <p:cNvPr id="6" name="Picture 5" descr="safari.png">
            <a:extLst>
              <a:ext uri="{FF2B5EF4-FFF2-40B4-BE49-F238E27FC236}">
                <a16:creationId xmlns:a16="http://schemas.microsoft.com/office/drawing/2014/main" id="{E7DE6E56-0386-60EA-52A5-EE1B2DE79B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
        <p:nvSpPr>
          <p:cNvPr id="8" name="Slide Number Placeholder 3">
            <a:extLst>
              <a:ext uri="{FF2B5EF4-FFF2-40B4-BE49-F238E27FC236}">
                <a16:creationId xmlns:a16="http://schemas.microsoft.com/office/drawing/2014/main" id="{5E74B1E3-EC5F-061D-071E-9A588C5F70BB}"/>
              </a:ext>
            </a:extLst>
          </p:cNvPr>
          <p:cNvSpPr>
            <a:spLocks noGrp="1"/>
          </p:cNvSpPr>
          <p:nvPr>
            <p:ph type="sldNum" sz="quarter" idx="11"/>
          </p:nvPr>
        </p:nvSpPr>
        <p:spPr>
          <a:xfrm>
            <a:off x="6732240"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4612919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pic>
        <p:nvPicPr>
          <p:cNvPr id="5" name="Picture 4" descr="safari.png">
            <a:extLst>
              <a:ext uri="{FF2B5EF4-FFF2-40B4-BE49-F238E27FC236}">
                <a16:creationId xmlns:a16="http://schemas.microsoft.com/office/drawing/2014/main" id="{065F8AC9-DB91-C5D1-4CA8-CB6986925D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
        <p:nvSpPr>
          <p:cNvPr id="7" name="Slide Number Placeholder 3">
            <a:extLst>
              <a:ext uri="{FF2B5EF4-FFF2-40B4-BE49-F238E27FC236}">
                <a16:creationId xmlns:a16="http://schemas.microsoft.com/office/drawing/2014/main" id="{0C81AE94-D179-72DC-8683-CB3767EE718B}"/>
              </a:ext>
            </a:extLst>
          </p:cNvPr>
          <p:cNvSpPr>
            <a:spLocks noGrp="1"/>
          </p:cNvSpPr>
          <p:nvPr>
            <p:ph type="sldNum" sz="quarter" idx="11"/>
          </p:nvPr>
        </p:nvSpPr>
        <p:spPr>
          <a:xfrm>
            <a:off x="6732240"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7882363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Recent SRC TECHCON Presentation</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08720"/>
            <a:ext cx="8610600" cy="5123656"/>
          </a:xfrm>
        </p:spPr>
        <p:txBody>
          <a:bodyPr/>
          <a:lstStyle/>
          <a:p>
            <a:pPr marL="0" indent="0">
              <a:buNone/>
            </a:pPr>
            <a:endParaRPr lang="en-US" sz="400" dirty="0"/>
          </a:p>
          <a:p>
            <a:r>
              <a:rPr lang="en-US" sz="2000" dirty="0">
                <a:solidFill>
                  <a:srgbClr val="0000FF"/>
                </a:solidFill>
              </a:rPr>
              <a:t>Dr. Juan Gomez-Luna</a:t>
            </a:r>
          </a:p>
          <a:p>
            <a:pPr lvl="1"/>
            <a:r>
              <a:rPr lang="en-US" sz="1800" dirty="0"/>
              <a:t>Benchmarking Memory-Centric Computing Systems: Analysis of Real Processing-in-Memory Hardware</a:t>
            </a:r>
          </a:p>
          <a:p>
            <a:pPr lvl="1"/>
            <a:r>
              <a:rPr lang="en-US" sz="1800" dirty="0"/>
              <a:t>Based on two major works</a:t>
            </a:r>
          </a:p>
          <a:p>
            <a:pPr lvl="2"/>
            <a:r>
              <a:rPr lang="en-US" sz="1600" dirty="0">
                <a:solidFill>
                  <a:srgbClr val="0000FF"/>
                </a:solidFill>
                <a:hlinkClick r:id="rId2">
                  <a:extLst>
                    <a:ext uri="{A12FA001-AC4F-418D-AE19-62706E023703}">
                      <ahyp:hlinkClr xmlns:ahyp="http://schemas.microsoft.com/office/drawing/2018/hyperlinkcolor" val="tx"/>
                    </a:ext>
                  </a:extLst>
                </a:hlinkClick>
              </a:rPr>
              <a:t>https://arxiv.org/pdf/2105.03814.pdf</a:t>
            </a:r>
            <a:r>
              <a:rPr lang="en-US" sz="1600" dirty="0">
                <a:solidFill>
                  <a:srgbClr val="0000FF"/>
                </a:solidFill>
              </a:rPr>
              <a:t> </a:t>
            </a:r>
          </a:p>
          <a:p>
            <a:pPr lvl="2"/>
            <a:r>
              <a:rPr lang="en-US" sz="1600" dirty="0">
                <a:solidFill>
                  <a:srgbClr val="0000FF"/>
                </a:solidFill>
                <a:hlinkClick r:id="rId3">
                  <a:extLst>
                    <a:ext uri="{A12FA001-AC4F-418D-AE19-62706E023703}">
                      <ahyp:hlinkClr xmlns:ahyp="http://schemas.microsoft.com/office/drawing/2018/hyperlinkcolor" val="tx"/>
                    </a:ext>
                  </a:extLst>
                </a:hlinkClick>
              </a:rPr>
              <a:t>https://arxiv.org/pdf/2207.07886.pdf</a:t>
            </a:r>
            <a:r>
              <a:rPr lang="en-US" sz="1600" dirty="0">
                <a:solidFill>
                  <a:srgbClr val="0000FF"/>
                </a:solidFill>
              </a:rPr>
              <a:t> </a:t>
            </a:r>
          </a:p>
          <a:p>
            <a:pPr lvl="1"/>
            <a:endParaRPr lang="en-US" sz="1800" dirty="0">
              <a:solidFill>
                <a:srgbClr val="7030A0"/>
              </a:solidFill>
            </a:endParaRPr>
          </a:p>
          <a:p>
            <a:endParaRPr lang="en-US" sz="400" dirty="0">
              <a:solidFill>
                <a:srgbClr val="0000FF"/>
              </a:solidFill>
            </a:endParaRPr>
          </a:p>
          <a:p>
            <a:endParaRPr lang="en-US" sz="400" dirty="0">
              <a:solidFill>
                <a:srgbClr val="0000FF"/>
              </a:solidFill>
            </a:endParaRPr>
          </a:p>
          <a:p>
            <a:pPr marL="344487" lvl="1" indent="0">
              <a:buNone/>
            </a:pPr>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8D4B166-DB52-E19C-06F3-08AE7C311AA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940152" y="1821910"/>
            <a:ext cx="1574084" cy="1895122"/>
          </a:xfrm>
          <a:prstGeom prst="rect">
            <a:avLst/>
          </a:prstGeom>
        </p:spPr>
      </p:pic>
      <p:pic>
        <p:nvPicPr>
          <p:cNvPr id="5" name="Picture 4">
            <a:extLst>
              <a:ext uri="{FF2B5EF4-FFF2-40B4-BE49-F238E27FC236}">
                <a16:creationId xmlns:a16="http://schemas.microsoft.com/office/drawing/2014/main" id="{BDAA8BAB-3A1F-51A4-6FE8-11C12BD602DB}"/>
              </a:ext>
            </a:extLst>
          </p:cNvPr>
          <p:cNvPicPr>
            <a:picLocks noChangeAspect="1"/>
          </p:cNvPicPr>
          <p:nvPr/>
        </p:nvPicPr>
        <p:blipFill>
          <a:blip r:embed="rId5"/>
          <a:stretch>
            <a:fillRect/>
          </a:stretch>
        </p:blipFill>
        <p:spPr>
          <a:xfrm>
            <a:off x="0" y="3789040"/>
            <a:ext cx="9144000" cy="2527123"/>
          </a:xfrm>
          <a:prstGeom prst="rect">
            <a:avLst/>
          </a:prstGeom>
        </p:spPr>
      </p:pic>
      <p:sp>
        <p:nvSpPr>
          <p:cNvPr id="6" name="TextBox 5">
            <a:extLst>
              <a:ext uri="{FF2B5EF4-FFF2-40B4-BE49-F238E27FC236}">
                <a16:creationId xmlns:a16="http://schemas.microsoft.com/office/drawing/2014/main" id="{A67BFC93-2FEB-043F-059C-46A5FFAB9787}"/>
              </a:ext>
            </a:extLst>
          </p:cNvPr>
          <p:cNvSpPr txBox="1"/>
          <p:nvPr/>
        </p:nvSpPr>
        <p:spPr>
          <a:xfrm>
            <a:off x="1835696" y="6419364"/>
            <a:ext cx="62424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https://www.youtube.com/watch?v=nphV36SrysA</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C711645F-23A3-68C2-501C-55D24552EF56}"/>
              </a:ext>
            </a:extLst>
          </p:cNvPr>
          <p:cNvPicPr>
            <a:picLocks noChangeAspect="1"/>
          </p:cNvPicPr>
          <p:nvPr/>
        </p:nvPicPr>
        <p:blipFill>
          <a:blip r:embed="rId7"/>
          <a:stretch>
            <a:fillRect/>
          </a:stretch>
        </p:blipFill>
        <p:spPr>
          <a:xfrm>
            <a:off x="4818568" y="4034963"/>
            <a:ext cx="3563888" cy="2437275"/>
          </a:xfrm>
          <a:prstGeom prst="rect">
            <a:avLst/>
          </a:prstGeom>
        </p:spPr>
      </p:pic>
    </p:spTree>
    <p:extLst>
      <p:ext uri="{BB962C8B-B14F-4D97-AF65-F5344CB8AC3E}">
        <p14:creationId xmlns:p14="http://schemas.microsoft.com/office/powerpoint/2010/main" val="205246766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pic>
        <p:nvPicPr>
          <p:cNvPr id="6" name="Picture 5" descr="safari.png">
            <a:extLst>
              <a:ext uri="{FF2B5EF4-FFF2-40B4-BE49-F238E27FC236}">
                <a16:creationId xmlns:a16="http://schemas.microsoft.com/office/drawing/2014/main" id="{34EE5AF2-7E96-6DBA-A7FE-C4D4F35B668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38551417"/>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00539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18992721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614953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3" name="Picture 2" descr="safari.png">
            <a:extLst>
              <a:ext uri="{FF2B5EF4-FFF2-40B4-BE49-F238E27FC236}">
                <a16:creationId xmlns:a16="http://schemas.microsoft.com/office/drawing/2014/main" id="{8C3274BE-1E3C-DD09-7FDA-706B5B53FF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84315063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pic>
        <p:nvPicPr>
          <p:cNvPr id="4" name="Picture 3" descr="safari.png">
            <a:extLst>
              <a:ext uri="{FF2B5EF4-FFF2-40B4-BE49-F238E27FC236}">
                <a16:creationId xmlns:a16="http://schemas.microsoft.com/office/drawing/2014/main" id="{2717819E-7F98-EC1A-ACAD-59B109C98D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
        <p:nvSpPr>
          <p:cNvPr id="7" name="Slide Number Placeholder 3">
            <a:extLst>
              <a:ext uri="{FF2B5EF4-FFF2-40B4-BE49-F238E27FC236}">
                <a16:creationId xmlns:a16="http://schemas.microsoft.com/office/drawing/2014/main" id="{B8B0507F-E462-4343-2092-AA61F64A3F82}"/>
              </a:ext>
            </a:extLst>
          </p:cNvPr>
          <p:cNvSpPr>
            <a:spLocks noGrp="1"/>
          </p:cNvSpPr>
          <p:nvPr>
            <p:ph type="sldNum" sz="quarter" idx="11"/>
          </p:nvPr>
        </p:nvSpPr>
        <p:spPr>
          <a:xfrm>
            <a:off x="6732240"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98023186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pic>
        <p:nvPicPr>
          <p:cNvPr id="6" name="Picture 5" descr="safari.png">
            <a:extLst>
              <a:ext uri="{FF2B5EF4-FFF2-40B4-BE49-F238E27FC236}">
                <a16:creationId xmlns:a16="http://schemas.microsoft.com/office/drawing/2014/main" id="{354E3716-636B-24DB-838A-C509F9205D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
        <p:nvSpPr>
          <p:cNvPr id="7" name="Slide Number Placeholder 3">
            <a:extLst>
              <a:ext uri="{FF2B5EF4-FFF2-40B4-BE49-F238E27FC236}">
                <a16:creationId xmlns:a16="http://schemas.microsoft.com/office/drawing/2014/main" id="{5B640034-0769-972B-BD86-CFC27FAA7F64}"/>
              </a:ext>
            </a:extLst>
          </p:cNvPr>
          <p:cNvSpPr>
            <a:spLocks noGrp="1"/>
          </p:cNvSpPr>
          <p:nvPr>
            <p:ph type="sldNum" sz="quarter" idx="11"/>
          </p:nvPr>
        </p:nvSpPr>
        <p:spPr>
          <a:xfrm>
            <a:off x="6732240"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3394572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DF2D-495F-0F7E-07BC-B77874DC6F46}"/>
              </a:ext>
            </a:extLst>
          </p:cNvPr>
          <p:cNvSpPr>
            <a:spLocks noGrp="1"/>
          </p:cNvSpPr>
          <p:nvPr>
            <p:ph type="title"/>
          </p:nvPr>
        </p:nvSpPr>
        <p:spPr/>
        <p:txBody>
          <a:bodyPr/>
          <a:lstStyle/>
          <a:p>
            <a:r>
              <a:rPr lang="en-US" dirty="0"/>
              <a:t>ML Training on Real PIM Systems</a:t>
            </a:r>
          </a:p>
        </p:txBody>
      </p:sp>
      <p:sp>
        <p:nvSpPr>
          <p:cNvPr id="3" name="Content Placeholder 2">
            <a:extLst>
              <a:ext uri="{FF2B5EF4-FFF2-40B4-BE49-F238E27FC236}">
                <a16:creationId xmlns:a16="http://schemas.microsoft.com/office/drawing/2014/main" id="{17858397-394E-61D7-5B9A-3D044DBF6550}"/>
              </a:ext>
            </a:extLst>
          </p:cNvPr>
          <p:cNvSpPr>
            <a:spLocks noGrp="1"/>
          </p:cNvSpPr>
          <p:nvPr>
            <p:ph idx="1"/>
          </p:nvPr>
        </p:nvSpPr>
        <p:spPr>
          <a:xfrm>
            <a:off x="228600" y="938243"/>
            <a:ext cx="8610600" cy="5310157"/>
          </a:xfrm>
        </p:spPr>
        <p:txBody>
          <a:bodyPr/>
          <a:lstStyle/>
          <a:p>
            <a:r>
              <a:rPr lang="en-US" sz="1800" b="0" i="0" dirty="0">
                <a:solidFill>
                  <a:srgbClr val="000000"/>
                </a:solidFill>
                <a:effectLst/>
              </a:rPr>
              <a:t>Juan Gómez Luna, </a:t>
            </a:r>
            <a:r>
              <a:rPr lang="en-US" sz="1800" b="0" i="0" dirty="0" err="1">
                <a:solidFill>
                  <a:srgbClr val="000000"/>
                </a:solidFill>
                <a:effectLst/>
              </a:rPr>
              <a:t>Yuxin</a:t>
            </a:r>
            <a:r>
              <a:rPr lang="en-US" sz="1800" b="0" i="0" dirty="0">
                <a:solidFill>
                  <a:srgbClr val="000000"/>
                </a:solidFill>
                <a:effectLst/>
              </a:rPr>
              <a:t> Guo, Sylvan Brocard, Julien </a:t>
            </a:r>
            <a:r>
              <a:rPr lang="en-US" sz="1800" b="0" i="0" dirty="0" err="1">
                <a:solidFill>
                  <a:srgbClr val="000000"/>
                </a:solidFill>
                <a:effectLst/>
              </a:rPr>
              <a:t>Legriel</a:t>
            </a:r>
            <a:r>
              <a:rPr lang="en-US" sz="1800" b="0" i="0" dirty="0">
                <a:solidFill>
                  <a:srgbClr val="000000"/>
                </a:solidFill>
                <a:effectLst/>
              </a:rPr>
              <a:t>, Remy </a:t>
            </a:r>
            <a:r>
              <a:rPr lang="en-US" sz="1800" b="0" i="0" dirty="0" err="1">
                <a:solidFill>
                  <a:srgbClr val="000000"/>
                </a:solidFill>
                <a:effectLst/>
              </a:rPr>
              <a:t>Cimadomo</a:t>
            </a:r>
            <a:r>
              <a:rPr lang="en-US" sz="1800" b="0" i="0" dirty="0">
                <a:solidFill>
                  <a:srgbClr val="000000"/>
                </a:solidFill>
                <a:effectLst/>
              </a:rPr>
              <a:t>, Geraldo F. Oliveira, Gagandeep Singh,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"Evaluating Machine Learning Workloads on Memory-Centric Computing Systems"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2023 IEEE International Symposium on Performance Analysis of Systems and Software</a:t>
            </a:r>
            <a:r>
              <a:rPr lang="en-US" sz="1800" b="0" i="1" dirty="0">
                <a:solidFill>
                  <a:srgbClr val="000000"/>
                </a:solidFill>
                <a:effectLst/>
              </a:rPr>
              <a:t> (</a:t>
            </a:r>
            <a:r>
              <a:rPr lang="en-US" sz="1800" b="1" i="1" dirty="0">
                <a:solidFill>
                  <a:srgbClr val="000000"/>
                </a:solidFill>
                <a:effectLst/>
              </a:rPr>
              <a:t>ISPASS</a:t>
            </a:r>
            <a:r>
              <a:rPr lang="en-US" sz="1800" b="0" i="1" dirty="0">
                <a:solidFill>
                  <a:srgbClr val="000000"/>
                </a:solidFill>
                <a:effectLst/>
              </a:rPr>
              <a:t>)</a:t>
            </a:r>
            <a:r>
              <a:rPr lang="en-US" sz="1800" b="0" i="0" dirty="0">
                <a:solidFill>
                  <a:srgbClr val="000000"/>
                </a:solidFill>
                <a:effectLst/>
              </a:rPr>
              <a:t>, Raleigh, North Carolina, USA, April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arXiv version</a:t>
            </a:r>
            <a:r>
              <a:rPr lang="en-US" sz="1800" b="0" i="0" dirty="0">
                <a:solidFill>
                  <a:srgbClr val="000000"/>
                </a:solidFill>
                <a:effectLst/>
              </a:rPr>
              <a:t>, 16 July 2022.]</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PIM-ML Source Code</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Best paper session.</a:t>
            </a:r>
            <a:endParaRPr lang="en-US" sz="1800" b="0" i="0" dirty="0">
              <a:solidFill>
                <a:srgbClr val="FF0000"/>
              </a:solidFill>
              <a:effectLst/>
            </a:endParaRPr>
          </a:p>
          <a:p>
            <a:pPr marL="0" indent="0">
              <a:buNone/>
            </a:pPr>
            <a:endParaRPr lang="en-US" dirty="0"/>
          </a:p>
        </p:txBody>
      </p:sp>
      <p:sp>
        <p:nvSpPr>
          <p:cNvPr id="4" name="Slide Number Placeholder 3">
            <a:extLst>
              <a:ext uri="{FF2B5EF4-FFF2-40B4-BE49-F238E27FC236}">
                <a16:creationId xmlns:a16="http://schemas.microsoft.com/office/drawing/2014/main" id="{1D3D973D-2679-8AE0-61EA-EEA9F80C77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FE30B330-29DC-13D1-7D35-3DB575889781}"/>
              </a:ext>
            </a:extLst>
          </p:cNvPr>
          <p:cNvSpPr txBox="1"/>
          <p:nvPr/>
        </p:nvSpPr>
        <p:spPr>
          <a:xfrm>
            <a:off x="2200998" y="6421263"/>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https://arxiv.org/pdf/2207.07886.pdf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6" name="TextBox 5">
            <a:extLst>
              <a:ext uri="{FF2B5EF4-FFF2-40B4-BE49-F238E27FC236}">
                <a16:creationId xmlns:a16="http://schemas.microsoft.com/office/drawing/2014/main" id="{5AB40FB6-4B0C-4DDF-A7EB-C2164F2B748D}"/>
              </a:ext>
            </a:extLst>
          </p:cNvPr>
          <p:cNvSpPr txBox="1"/>
          <p:nvPr/>
        </p:nvSpPr>
        <p:spPr>
          <a:xfrm>
            <a:off x="2051720" y="5957412"/>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5">
                  <a:extLst>
                    <a:ext uri="{A12FA001-AC4F-418D-AE19-62706E023703}">
                      <ahyp:hlinkClr xmlns:ahyp="http://schemas.microsoft.com/office/drawing/2018/hyperlinkcolor" val="tx"/>
                    </a:ext>
                  </a:extLst>
                </a:hlinkClick>
              </a:rPr>
              <a:t>https://github.com/CMU-SAFARI/pim-ml</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7" name="Picture 6">
            <a:extLst>
              <a:ext uri="{FF2B5EF4-FFF2-40B4-BE49-F238E27FC236}">
                <a16:creationId xmlns:a16="http://schemas.microsoft.com/office/drawing/2014/main" id="{E64F9DF7-13F6-2C1B-41EC-FCB738821728}"/>
              </a:ext>
            </a:extLst>
          </p:cNvPr>
          <p:cNvPicPr>
            <a:picLocks noChangeAspect="1"/>
          </p:cNvPicPr>
          <p:nvPr/>
        </p:nvPicPr>
        <p:blipFill>
          <a:blip r:embed="rId6"/>
          <a:stretch>
            <a:fillRect/>
          </a:stretch>
        </p:blipFill>
        <p:spPr>
          <a:xfrm>
            <a:off x="251520" y="4005064"/>
            <a:ext cx="8821615" cy="1764323"/>
          </a:xfrm>
          <a:prstGeom prst="rect">
            <a:avLst/>
          </a:prstGeom>
        </p:spPr>
      </p:pic>
    </p:spTree>
    <p:extLst>
      <p:ext uri="{BB962C8B-B14F-4D97-AF65-F5344CB8AC3E}">
        <p14:creationId xmlns:p14="http://schemas.microsoft.com/office/powerpoint/2010/main" val="150778694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ML Training on a Real PIM System</a:t>
            </a:r>
          </a:p>
        </p:txBody>
      </p:sp>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194167"/>
            <a:ext cx="6858000" cy="1074656"/>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Short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https://arxiv.org/pdf/2206.06022.pdf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sng" strike="noStrike" kern="1200" cap="none" spc="0" normalizeH="0" baseline="0" noProof="0" dirty="0">
                <a:ln>
                  <a:noFill/>
                </a:ln>
                <a:solidFill>
                  <a:srgbClr val="0000FF"/>
                </a:solidFill>
                <a:effectLst/>
                <a:uLnTx/>
                <a:uFillTx/>
                <a:latin typeface="Calibri Light" panose="020F0302020204030204"/>
                <a:ea typeface="+mn-ea"/>
                <a:cs typeface="+mn-cs"/>
              </a:rPr>
              <a:t>Long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arxiv.org</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/pdf/2207.07886.pdf</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www.youtube.com</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watch?v</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=qeukNs5XI3g&amp;t=11226s</a:t>
            </a:r>
          </a:p>
        </p:txBody>
      </p:sp>
      <p:pic>
        <p:nvPicPr>
          <p:cNvPr id="3" name="Picture 2">
            <a:extLst>
              <a:ext uri="{FF2B5EF4-FFF2-40B4-BE49-F238E27FC236}">
                <a16:creationId xmlns:a16="http://schemas.microsoft.com/office/drawing/2014/main" id="{3D5BC523-7F98-F94F-8709-6D1860CF7CA8}"/>
              </a:ext>
            </a:extLst>
          </p:cNvPr>
          <p:cNvPicPr>
            <a:picLocks noChangeAspect="1"/>
          </p:cNvPicPr>
          <p:nvPr/>
        </p:nvPicPr>
        <p:blipFill>
          <a:blip r:embed="rId4"/>
          <a:stretch>
            <a:fillRect/>
          </a:stretch>
        </p:blipFill>
        <p:spPr>
          <a:xfrm>
            <a:off x="768350" y="980728"/>
            <a:ext cx="7607300" cy="1790700"/>
          </a:xfrm>
          <a:prstGeom prst="rect">
            <a:avLst/>
          </a:prstGeom>
        </p:spPr>
      </p:pic>
      <p:pic>
        <p:nvPicPr>
          <p:cNvPr id="4" name="Picture 3">
            <a:extLst>
              <a:ext uri="{FF2B5EF4-FFF2-40B4-BE49-F238E27FC236}">
                <a16:creationId xmlns:a16="http://schemas.microsoft.com/office/drawing/2014/main" id="{73B249F6-522A-6E4B-CD1D-80F8B3297CD7}"/>
              </a:ext>
            </a:extLst>
          </p:cNvPr>
          <p:cNvPicPr>
            <a:picLocks noChangeAspect="1"/>
          </p:cNvPicPr>
          <p:nvPr/>
        </p:nvPicPr>
        <p:blipFill>
          <a:blip r:embed="rId5"/>
          <a:stretch>
            <a:fillRect/>
          </a:stretch>
        </p:blipFill>
        <p:spPr>
          <a:xfrm>
            <a:off x="622300" y="3212976"/>
            <a:ext cx="7899400" cy="1625600"/>
          </a:xfrm>
          <a:prstGeom prst="rect">
            <a:avLst/>
          </a:prstGeom>
        </p:spPr>
      </p:pic>
    </p:spTree>
    <p:extLst>
      <p:ext uri="{BB962C8B-B14F-4D97-AF65-F5344CB8AC3E}">
        <p14:creationId xmlns:p14="http://schemas.microsoft.com/office/powerpoint/2010/main" val="5502705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ML Training on a Real PIM System</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36512" y="1015515"/>
            <a:ext cx="9324527" cy="5293805"/>
          </a:xfrm>
        </p:spPr>
        <p:txBody>
          <a:bodyPr>
            <a:normAutofit/>
          </a:bodyPr>
          <a:lstStyle/>
          <a:p>
            <a:r>
              <a:rPr lang="en-US" b="1" dirty="0"/>
              <a:t>Need to optimize data representation</a:t>
            </a:r>
          </a:p>
          <a:p>
            <a:pPr marL="457177" lvl="1" indent="0">
              <a:buNone/>
            </a:pPr>
            <a:r>
              <a:rPr lang="en-US" dirty="0">
                <a:solidFill>
                  <a:srgbClr val="00B050"/>
                </a:solidFill>
              </a:rPr>
              <a:t>(1) fixed-point</a:t>
            </a:r>
          </a:p>
          <a:p>
            <a:pPr marL="457177" lvl="1" indent="0">
              <a:buNone/>
            </a:pPr>
            <a:r>
              <a:rPr lang="en-US" dirty="0">
                <a:solidFill>
                  <a:srgbClr val="00B050"/>
                </a:solidFill>
              </a:rPr>
              <a:t>(2) quantization </a:t>
            </a:r>
          </a:p>
          <a:p>
            <a:pPr marL="457177" lvl="1" indent="0">
              <a:buNone/>
            </a:pPr>
            <a:r>
              <a:rPr lang="en-US" dirty="0">
                <a:solidFill>
                  <a:srgbClr val="00B050"/>
                </a:solidFill>
              </a:rPr>
              <a:t>(3) hybrid precision </a:t>
            </a:r>
            <a:endParaRPr lang="en-US" dirty="0"/>
          </a:p>
          <a:p>
            <a:pPr marL="0" indent="0">
              <a:buNone/>
            </a:pPr>
            <a:endParaRPr lang="en-US" dirty="0"/>
          </a:p>
          <a:p>
            <a:r>
              <a:rPr lang="en-US" b="1" dirty="0"/>
              <a:t>Use </a:t>
            </a:r>
            <a:r>
              <a:rPr lang="en-US" b="1" dirty="0">
                <a:solidFill>
                  <a:srgbClr val="7030A0"/>
                </a:solidFill>
              </a:rPr>
              <a:t>lookup tables (LUTs) </a:t>
            </a:r>
            <a:r>
              <a:rPr lang="en-US" b="1" dirty="0"/>
              <a:t>to implement complex functions (e.g., sigmoid)</a:t>
            </a:r>
            <a:endParaRPr lang="en-US" b="1" dirty="0">
              <a:solidFill>
                <a:srgbClr val="7030A0"/>
              </a:solidFill>
            </a:endParaRPr>
          </a:p>
          <a:p>
            <a:endParaRPr lang="en-US" dirty="0"/>
          </a:p>
          <a:p>
            <a:r>
              <a:rPr lang="en-US" b="1" dirty="0"/>
              <a:t>Optimize data placement &amp; layout for </a:t>
            </a:r>
            <a:r>
              <a:rPr lang="en-US" b="1" dirty="0">
                <a:solidFill>
                  <a:srgbClr val="0070C0"/>
                </a:solidFill>
              </a:rPr>
              <a:t>streaming</a:t>
            </a:r>
          </a:p>
          <a:p>
            <a:endParaRPr lang="en-US" dirty="0"/>
          </a:p>
          <a:p>
            <a:r>
              <a:rPr lang="en-US" b="1" dirty="0"/>
              <a:t>Large speedups: </a:t>
            </a:r>
            <a:r>
              <a:rPr lang="en-US" dirty="0">
                <a:solidFill>
                  <a:srgbClr val="0432FF"/>
                </a:solidFill>
              </a:rPr>
              <a:t>2.8X/27X vs. CPU, 1.3x/3.2x vs. GPU</a:t>
            </a:r>
          </a:p>
          <a:p>
            <a:endParaRPr lang="en-US" dirty="0"/>
          </a:p>
        </p:txBody>
      </p:sp>
    </p:spTree>
    <p:extLst>
      <p:ext uri="{BB962C8B-B14F-4D97-AF65-F5344CB8AC3E}">
        <p14:creationId xmlns:p14="http://schemas.microsoft.com/office/powerpoint/2010/main" val="37102760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114300" y="0"/>
            <a:ext cx="8915400" cy="1066800"/>
          </a:xfrm>
        </p:spPr>
        <p:txBody>
          <a:bodyPr/>
          <a:lstStyle/>
          <a:p>
            <a:r>
              <a:rPr lang="en-US" dirty="0"/>
              <a:t>ML Training on Real PIM Talk Video</a:t>
            </a:r>
          </a:p>
        </p:txBody>
      </p:sp>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78262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https://www.youtube.com/watch?v=qeukNs5XI3g&amp;t=11226s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684416E7-3EF5-5765-DE6B-584BDA929243}"/>
              </a:ext>
            </a:extLst>
          </p:cNvPr>
          <p:cNvPicPr>
            <a:picLocks noChangeAspect="1"/>
          </p:cNvPicPr>
          <p:nvPr/>
        </p:nvPicPr>
        <p:blipFill>
          <a:blip r:embed="rId3"/>
          <a:stretch>
            <a:fillRect/>
          </a:stretch>
        </p:blipFill>
        <p:spPr>
          <a:xfrm>
            <a:off x="487872" y="944488"/>
            <a:ext cx="7900552" cy="5436840"/>
          </a:xfrm>
          <a:prstGeom prst="rect">
            <a:avLst/>
          </a:prstGeom>
        </p:spPr>
      </p:pic>
    </p:spTree>
    <p:extLst>
      <p:ext uri="{BB962C8B-B14F-4D97-AF65-F5344CB8AC3E}">
        <p14:creationId xmlns:p14="http://schemas.microsoft.com/office/powerpoint/2010/main" val="29695631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a:xfrm>
            <a:off x="228600" y="152400"/>
            <a:ext cx="8834884" cy="1066800"/>
          </a:xfrm>
        </p:spPr>
        <p:txBody>
          <a:bodyPr/>
          <a:lstStyle/>
          <a:p>
            <a:r>
              <a:rPr lang="en-US" dirty="0" err="1"/>
              <a:t>SpMV</a:t>
            </a:r>
            <a:r>
              <a:rPr lang="en-US" dirty="0"/>
              <a:t> Multiplication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at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8" name="TextBox 7">
            <a:extLst>
              <a:ext uri="{FF2B5EF4-FFF2-40B4-BE49-F238E27FC236}">
                <a16:creationId xmlns:a16="http://schemas.microsoft.com/office/drawing/2014/main" id="{3A6C008D-F5A4-9F33-F434-FC8BB0772FF8}"/>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5">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41945695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DF2D-495F-0F7E-07BC-B77874DC6F46}"/>
              </a:ext>
            </a:extLst>
          </p:cNvPr>
          <p:cNvSpPr>
            <a:spLocks noGrp="1"/>
          </p:cNvSpPr>
          <p:nvPr>
            <p:ph type="title"/>
          </p:nvPr>
        </p:nvSpPr>
        <p:spPr>
          <a:xfrm>
            <a:off x="228599" y="152400"/>
            <a:ext cx="8844535" cy="1066800"/>
          </a:xfrm>
        </p:spPr>
        <p:txBody>
          <a:bodyPr/>
          <a:lstStyle/>
          <a:p>
            <a:r>
              <a:rPr lang="en-US" sz="3600" dirty="0"/>
              <a:t>Transcendental Functions on Real PIM Systems</a:t>
            </a:r>
          </a:p>
        </p:txBody>
      </p:sp>
      <p:sp>
        <p:nvSpPr>
          <p:cNvPr id="3" name="Content Placeholder 2">
            <a:extLst>
              <a:ext uri="{FF2B5EF4-FFF2-40B4-BE49-F238E27FC236}">
                <a16:creationId xmlns:a16="http://schemas.microsoft.com/office/drawing/2014/main" id="{17858397-394E-61D7-5B9A-3D044DBF6550}"/>
              </a:ext>
            </a:extLst>
          </p:cNvPr>
          <p:cNvSpPr>
            <a:spLocks noGrp="1"/>
          </p:cNvSpPr>
          <p:nvPr>
            <p:ph idx="1"/>
          </p:nvPr>
        </p:nvSpPr>
        <p:spPr>
          <a:xfrm>
            <a:off x="228600" y="938243"/>
            <a:ext cx="8610600" cy="5310157"/>
          </a:xfrm>
        </p:spPr>
        <p:txBody>
          <a:bodyPr/>
          <a:lstStyle/>
          <a:p>
            <a:r>
              <a:rPr lang="en-US" sz="1800" b="0" i="0" dirty="0">
                <a:solidFill>
                  <a:srgbClr val="000000"/>
                </a:solidFill>
                <a:effectLst/>
              </a:rPr>
              <a:t>Maurus Item, Juan Gómez Luna, </a:t>
            </a:r>
            <a:r>
              <a:rPr lang="en-US" sz="1800" b="0" i="0" dirty="0" err="1">
                <a:solidFill>
                  <a:srgbClr val="000000"/>
                </a:solidFill>
                <a:effectLst/>
              </a:rPr>
              <a:t>Yuxin</a:t>
            </a:r>
            <a:r>
              <a:rPr lang="en-US" sz="1800" b="0" i="0" dirty="0">
                <a:solidFill>
                  <a:srgbClr val="000000"/>
                </a:solidFill>
                <a:effectLst/>
              </a:rPr>
              <a:t> Guo, Geraldo F. Oliveira,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"TransPimLib: Efficient Transcendental Functions for Processing-in-Memory Systems"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2023 IEEE International Symposium on Performance Analysis of Systems and Software</a:t>
            </a:r>
            <a:r>
              <a:rPr lang="en-US" sz="1800" b="0" i="1" dirty="0">
                <a:solidFill>
                  <a:srgbClr val="000000"/>
                </a:solidFill>
                <a:effectLst/>
              </a:rPr>
              <a:t> (</a:t>
            </a:r>
            <a:r>
              <a:rPr lang="en-US" sz="1800" b="1" i="1" dirty="0">
                <a:solidFill>
                  <a:srgbClr val="000000"/>
                </a:solidFill>
                <a:effectLst/>
              </a:rPr>
              <a:t>ISPASS</a:t>
            </a:r>
            <a:r>
              <a:rPr lang="en-US" sz="1800" b="0" i="1" dirty="0">
                <a:solidFill>
                  <a:srgbClr val="000000"/>
                </a:solidFill>
                <a:effectLst/>
              </a:rPr>
              <a:t>)</a:t>
            </a:r>
            <a:r>
              <a:rPr lang="en-US" sz="1800" b="0" i="0" dirty="0">
                <a:solidFill>
                  <a:srgbClr val="000000"/>
                </a:solidFill>
                <a:effectLst/>
              </a:rPr>
              <a:t>, Raleigh, North Carolina, USA, April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Slides (pptx)</a:t>
            </a:r>
            <a:r>
              <a:rPr lang="en-US" sz="1800" b="0" i="0" dirty="0">
                <a:solidFill>
                  <a:srgbClr val="000000"/>
                </a:solidFill>
                <a:effectLst/>
              </a:rPr>
              <a:t> </a:t>
            </a:r>
            <a:r>
              <a:rPr lang="en-US" sz="1800" b="0" i="0" dirty="0">
                <a:solidFill>
                  <a:srgbClr val="000000"/>
                </a:solidFill>
                <a:effectLst/>
                <a:hlinkClick r:id="rId6"/>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TransPimLib Source Code</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Talk Video</a:t>
            </a:r>
            <a:r>
              <a:rPr lang="en-US" sz="1800" b="0" i="0" dirty="0">
                <a:solidFill>
                  <a:srgbClr val="000000"/>
                </a:solidFill>
                <a:effectLst/>
              </a:rPr>
              <a:t> (17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1D3D973D-2679-8AE0-61EA-EEA9F80C77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FE30B330-29DC-13D1-7D35-3DB575889781}"/>
              </a:ext>
            </a:extLst>
          </p:cNvPr>
          <p:cNvSpPr txBox="1"/>
          <p:nvPr/>
        </p:nvSpPr>
        <p:spPr>
          <a:xfrm>
            <a:off x="2200998" y="6421263"/>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9">
                  <a:extLst>
                    <a:ext uri="{A12FA001-AC4F-418D-AE19-62706E023703}">
                      <ahyp:hlinkClr xmlns:ahyp="http://schemas.microsoft.com/office/drawing/2018/hyperlinkcolor" val="tx"/>
                    </a:ext>
                  </a:extLst>
                </a:hlinkClick>
              </a:rPr>
              <a:t>https://arxiv.org/pdf/2304.01951.pdf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6" name="TextBox 5">
            <a:extLst>
              <a:ext uri="{FF2B5EF4-FFF2-40B4-BE49-F238E27FC236}">
                <a16:creationId xmlns:a16="http://schemas.microsoft.com/office/drawing/2014/main" id="{5AB40FB6-4B0C-4DDF-A7EB-C2164F2B748D}"/>
              </a:ext>
            </a:extLst>
          </p:cNvPr>
          <p:cNvSpPr txBox="1"/>
          <p:nvPr/>
        </p:nvSpPr>
        <p:spPr>
          <a:xfrm>
            <a:off x="1847855" y="5962174"/>
            <a:ext cx="56060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https://github.com/CMU-SAFARI/transpimlib</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5F6AADF8-0953-5ED7-BB36-A7A71933FC13}"/>
              </a:ext>
            </a:extLst>
          </p:cNvPr>
          <p:cNvPicPr>
            <a:picLocks noChangeAspect="1"/>
          </p:cNvPicPr>
          <p:nvPr/>
        </p:nvPicPr>
        <p:blipFill>
          <a:blip r:embed="rId10"/>
          <a:stretch>
            <a:fillRect/>
          </a:stretch>
        </p:blipFill>
        <p:spPr>
          <a:xfrm>
            <a:off x="1314450" y="4304396"/>
            <a:ext cx="6515100" cy="1612900"/>
          </a:xfrm>
          <a:prstGeom prst="rect">
            <a:avLst/>
          </a:prstGeom>
        </p:spPr>
      </p:pic>
    </p:spTree>
    <p:extLst>
      <p:ext uri="{BB962C8B-B14F-4D97-AF65-F5344CB8AC3E}">
        <p14:creationId xmlns:p14="http://schemas.microsoft.com/office/powerpoint/2010/main" val="3507221247"/>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DF2D-495F-0F7E-07BC-B77874DC6F46}"/>
              </a:ext>
            </a:extLst>
          </p:cNvPr>
          <p:cNvSpPr>
            <a:spLocks noGrp="1"/>
          </p:cNvSpPr>
          <p:nvPr>
            <p:ph type="title"/>
          </p:nvPr>
        </p:nvSpPr>
        <p:spPr>
          <a:xfrm>
            <a:off x="228599" y="152400"/>
            <a:ext cx="8844535" cy="1066800"/>
          </a:xfrm>
        </p:spPr>
        <p:txBody>
          <a:bodyPr/>
          <a:lstStyle/>
          <a:p>
            <a:r>
              <a:rPr lang="en-US" sz="3600" dirty="0"/>
              <a:t>Sequence Alignment on Real PIM Systems</a:t>
            </a:r>
          </a:p>
        </p:txBody>
      </p:sp>
      <p:sp>
        <p:nvSpPr>
          <p:cNvPr id="3" name="Content Placeholder 2">
            <a:extLst>
              <a:ext uri="{FF2B5EF4-FFF2-40B4-BE49-F238E27FC236}">
                <a16:creationId xmlns:a16="http://schemas.microsoft.com/office/drawing/2014/main" id="{17858397-394E-61D7-5B9A-3D044DBF6550}"/>
              </a:ext>
            </a:extLst>
          </p:cNvPr>
          <p:cNvSpPr>
            <a:spLocks noGrp="1"/>
          </p:cNvSpPr>
          <p:nvPr>
            <p:ph idx="1"/>
          </p:nvPr>
        </p:nvSpPr>
        <p:spPr>
          <a:xfrm>
            <a:off x="228600" y="938243"/>
            <a:ext cx="8610600" cy="5310157"/>
          </a:xfrm>
        </p:spPr>
        <p:txBody>
          <a:bodyPr/>
          <a:lstStyle/>
          <a:p>
            <a:r>
              <a:rPr lang="en-US" sz="1800" b="0" i="0" dirty="0" err="1">
                <a:solidFill>
                  <a:srgbClr val="000000"/>
                </a:solidFill>
                <a:effectLst/>
              </a:rPr>
              <a:t>Safaa</a:t>
            </a:r>
            <a:r>
              <a:rPr lang="en-US" sz="1800" b="0" i="0" dirty="0">
                <a:solidFill>
                  <a:srgbClr val="000000"/>
                </a:solidFill>
                <a:effectLst/>
              </a:rPr>
              <a:t> Diab, Amir </a:t>
            </a:r>
            <a:r>
              <a:rPr lang="en-US" sz="1800" b="0" i="0" dirty="0" err="1">
                <a:solidFill>
                  <a:srgbClr val="000000"/>
                </a:solidFill>
                <a:effectLst/>
              </a:rPr>
              <a:t>Nassereldine</a:t>
            </a:r>
            <a:r>
              <a:rPr lang="en-US" sz="1800" b="0" i="0" dirty="0">
                <a:solidFill>
                  <a:srgbClr val="000000"/>
                </a:solidFill>
                <a:effectLst/>
              </a:rPr>
              <a:t>, Mohammed </a:t>
            </a:r>
            <a:r>
              <a:rPr lang="en-US" sz="1800" b="0" i="0" dirty="0" err="1">
                <a:solidFill>
                  <a:srgbClr val="000000"/>
                </a:solidFill>
                <a:effectLst/>
              </a:rPr>
              <a:t>Alser</a:t>
            </a:r>
            <a:r>
              <a:rPr lang="en-US" sz="1800" b="0" i="0" dirty="0">
                <a:solidFill>
                  <a:srgbClr val="000000"/>
                </a:solidFill>
                <a:effectLst/>
              </a:rPr>
              <a:t>, Juan Gómez Luna, Onur Mutlu, and Izzat El Hajj,</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"A Framework for High-throughput Sequence Alignment using Real Processing-in-Memory Systems"</a:t>
            </a:r>
            <a:br>
              <a:rPr lang="en-US" sz="1800" b="0" i="0" dirty="0">
                <a:solidFill>
                  <a:srgbClr val="000000"/>
                </a:solidFill>
                <a:effectLst/>
              </a:rPr>
            </a:br>
            <a:r>
              <a:rPr lang="en-US" sz="1800" b="1" i="1" dirty="0">
                <a:solidFill>
                  <a:srgbClr val="000000"/>
                </a:solidFill>
                <a:effectLst/>
                <a:hlinkClick r:id="rId3"/>
              </a:rPr>
              <a:t>Bioinformatics</a:t>
            </a:r>
            <a:r>
              <a:rPr lang="en-US" sz="1800" b="0" i="0" dirty="0">
                <a:solidFill>
                  <a:srgbClr val="000000"/>
                </a:solidFill>
                <a:effectLst/>
              </a:rPr>
              <a:t>, [published online on] 27 March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Online link at Bioinformatics Journal</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arXiv preprint</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AiM Source Code</a:t>
            </a:r>
            <a:r>
              <a:rPr lang="en-US" sz="1800" b="0" i="0" dirty="0">
                <a:solidFill>
                  <a:srgbClr val="000000"/>
                </a:solidFill>
                <a:effectLst/>
              </a:rPr>
              <a:t>]</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1D3D973D-2679-8AE0-61EA-EEA9F80C77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FE30B330-29DC-13D1-7D35-3DB575889781}"/>
              </a:ext>
            </a:extLst>
          </p:cNvPr>
          <p:cNvSpPr txBox="1"/>
          <p:nvPr/>
        </p:nvSpPr>
        <p:spPr>
          <a:xfrm>
            <a:off x="2200998" y="6421263"/>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https://arxiv.org/pdf/2208.01243.pdf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6" name="TextBox 5">
            <a:extLst>
              <a:ext uri="{FF2B5EF4-FFF2-40B4-BE49-F238E27FC236}">
                <a16:creationId xmlns:a16="http://schemas.microsoft.com/office/drawing/2014/main" id="{5AB40FB6-4B0C-4DDF-A7EB-C2164F2B748D}"/>
              </a:ext>
            </a:extLst>
          </p:cNvPr>
          <p:cNvSpPr txBox="1"/>
          <p:nvPr/>
        </p:nvSpPr>
        <p:spPr>
          <a:xfrm>
            <a:off x="1237912" y="5965500"/>
            <a:ext cx="68259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https://github.com/CMU-SAFARI/alignment-in-memory</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7" name="Picture 6">
            <a:extLst>
              <a:ext uri="{FF2B5EF4-FFF2-40B4-BE49-F238E27FC236}">
                <a16:creationId xmlns:a16="http://schemas.microsoft.com/office/drawing/2014/main" id="{5CDB5D3D-8BF2-7A51-BAAB-6A3B69244482}"/>
              </a:ext>
            </a:extLst>
          </p:cNvPr>
          <p:cNvPicPr>
            <a:picLocks noChangeAspect="1"/>
          </p:cNvPicPr>
          <p:nvPr/>
        </p:nvPicPr>
        <p:blipFill>
          <a:blip r:embed="rId7"/>
          <a:stretch>
            <a:fillRect/>
          </a:stretch>
        </p:blipFill>
        <p:spPr>
          <a:xfrm>
            <a:off x="647700" y="3847311"/>
            <a:ext cx="7772400" cy="1568741"/>
          </a:xfrm>
          <a:prstGeom prst="rect">
            <a:avLst/>
          </a:prstGeom>
        </p:spPr>
      </p:pic>
    </p:spTree>
    <p:extLst>
      <p:ext uri="{BB962C8B-B14F-4D97-AF65-F5344CB8AC3E}">
        <p14:creationId xmlns:p14="http://schemas.microsoft.com/office/powerpoint/2010/main" val="298262946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DF2D-495F-0F7E-07BC-B77874DC6F46}"/>
              </a:ext>
            </a:extLst>
          </p:cNvPr>
          <p:cNvSpPr>
            <a:spLocks noGrp="1"/>
          </p:cNvSpPr>
          <p:nvPr>
            <p:ph type="title"/>
          </p:nvPr>
        </p:nvSpPr>
        <p:spPr>
          <a:xfrm>
            <a:off x="228599" y="152400"/>
            <a:ext cx="9023921" cy="1066800"/>
          </a:xfrm>
        </p:spPr>
        <p:txBody>
          <a:bodyPr/>
          <a:lstStyle/>
          <a:p>
            <a:r>
              <a:rPr lang="en-US" sz="3600" dirty="0"/>
              <a:t>Homomorphic Operations on Real PIM Systems</a:t>
            </a:r>
          </a:p>
        </p:txBody>
      </p:sp>
      <p:sp>
        <p:nvSpPr>
          <p:cNvPr id="3" name="Content Placeholder 2">
            <a:extLst>
              <a:ext uri="{FF2B5EF4-FFF2-40B4-BE49-F238E27FC236}">
                <a16:creationId xmlns:a16="http://schemas.microsoft.com/office/drawing/2014/main" id="{17858397-394E-61D7-5B9A-3D044DBF6550}"/>
              </a:ext>
            </a:extLst>
          </p:cNvPr>
          <p:cNvSpPr>
            <a:spLocks noGrp="1"/>
          </p:cNvSpPr>
          <p:nvPr>
            <p:ph idx="1"/>
          </p:nvPr>
        </p:nvSpPr>
        <p:spPr>
          <a:xfrm>
            <a:off x="228600" y="938243"/>
            <a:ext cx="8610600" cy="5310157"/>
          </a:xfrm>
        </p:spPr>
        <p:txBody>
          <a:bodyPr/>
          <a:lstStyle/>
          <a:p>
            <a:r>
              <a:rPr lang="en-US" sz="1800" b="0" i="0" dirty="0">
                <a:solidFill>
                  <a:srgbClr val="000000"/>
                </a:solidFill>
                <a:effectLst/>
              </a:rPr>
              <a:t>Harshita Gupta, Mayank </a:t>
            </a:r>
            <a:r>
              <a:rPr lang="en-US" sz="1800" b="0" i="0" dirty="0" err="1">
                <a:solidFill>
                  <a:srgbClr val="000000"/>
                </a:solidFill>
                <a:effectLst/>
              </a:rPr>
              <a:t>Kabra</a:t>
            </a:r>
            <a:r>
              <a:rPr lang="en-US" sz="1800" b="0" i="0" dirty="0">
                <a:solidFill>
                  <a:srgbClr val="000000"/>
                </a:solidFill>
                <a:effectLst/>
              </a:rPr>
              <a:t>, Juan Gómez-Luna, Konstantinos </a:t>
            </a:r>
            <a:r>
              <a:rPr lang="en-US" sz="1800" b="0" i="0" dirty="0" err="1">
                <a:solidFill>
                  <a:srgbClr val="000000"/>
                </a:solidFill>
                <a:effectLst/>
              </a:rPr>
              <a:t>Kanellopoulos</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"Evaluating Homomorphic Operations on a Real-World Processing-In-Memory System"</a:t>
            </a:r>
            <a:br>
              <a:rPr lang="en-US" sz="1800" b="0" i="0" dirty="0">
                <a:solidFill>
                  <a:srgbClr val="000000"/>
                </a:solidFill>
                <a:effectLst/>
              </a:rPr>
            </a:br>
            <a:r>
              <a:rPr lang="en-US" sz="1800" b="0" i="1" dirty="0">
                <a:solidFill>
                  <a:srgbClr val="000000"/>
                </a:solidFill>
                <a:effectLst/>
                <a:hlinkClick r:id="rId3"/>
              </a:rPr>
              <a:t>Proceedings of the 2023 IEEE International Symposium on Workload Characterization</a:t>
            </a:r>
            <a:r>
              <a:rPr lang="en-US" sz="1800" b="0" i="1" dirty="0">
                <a:solidFill>
                  <a:srgbClr val="000000"/>
                </a:solidFill>
                <a:effectLst/>
              </a:rPr>
              <a:t> Poster Session (</a:t>
            </a:r>
            <a:r>
              <a:rPr lang="en-US" sz="1800" b="1" i="1" dirty="0">
                <a:solidFill>
                  <a:srgbClr val="000000"/>
                </a:solidFill>
                <a:effectLst/>
              </a:rPr>
              <a:t>IISWC</a:t>
            </a:r>
            <a:r>
              <a:rPr lang="en-US" sz="1800" b="0" i="1" dirty="0">
                <a:solidFill>
                  <a:srgbClr val="000000"/>
                </a:solidFill>
                <a:effectLst/>
              </a:rPr>
              <a:t>)</a:t>
            </a:r>
            <a:r>
              <a:rPr lang="en-US" sz="1800" b="0" i="0" dirty="0">
                <a:solidFill>
                  <a:srgbClr val="000000"/>
                </a:solidFill>
                <a:effectLst/>
              </a:rPr>
              <a:t>, Ghent, Belgium, October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arXiv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Lightning Talk Slides (pptx)</a:t>
            </a:r>
            <a:r>
              <a:rPr lang="en-US" sz="1800" b="0" i="0" dirty="0">
                <a:solidFill>
                  <a:srgbClr val="000000"/>
                </a:solidFill>
                <a:effectLst/>
              </a:rPr>
              <a:t> </a:t>
            </a:r>
            <a:r>
              <a:rPr lang="en-US" sz="1800" b="0" i="0" dirty="0">
                <a:solidFill>
                  <a:srgbClr val="000000"/>
                </a:solidFill>
                <a:effectLst/>
                <a:hlinkClick r:id="rId6"/>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Poster (pptx)</a:t>
            </a:r>
            <a:r>
              <a:rPr lang="en-US" sz="1800" b="0" i="0" dirty="0">
                <a:solidFill>
                  <a:srgbClr val="000000"/>
                </a:solidFill>
                <a:effectLst/>
              </a:rPr>
              <a:t> </a:t>
            </a:r>
            <a:r>
              <a:rPr lang="en-US" sz="1800" b="0" i="0" dirty="0">
                <a:solidFill>
                  <a:srgbClr val="000000"/>
                </a:solidFill>
                <a:effectLst/>
                <a:hlinkClick r:id="rId8"/>
              </a:rPr>
              <a:t>(pdf)</a:t>
            </a:r>
            <a:r>
              <a:rPr lang="en-US" sz="1800" b="0" i="0" dirty="0">
                <a:solidFill>
                  <a:srgbClr val="000000"/>
                </a:solidFill>
                <a:effectLst/>
              </a:rPr>
              <a:t>]</a:t>
            </a:r>
          </a:p>
          <a:p>
            <a:pPr marL="0" indent="0">
              <a:buNone/>
            </a:pPr>
            <a:endParaRPr lang="en-US" sz="1800" dirty="0"/>
          </a:p>
        </p:txBody>
      </p:sp>
      <p:sp>
        <p:nvSpPr>
          <p:cNvPr id="4" name="Slide Number Placeholder 3">
            <a:extLst>
              <a:ext uri="{FF2B5EF4-FFF2-40B4-BE49-F238E27FC236}">
                <a16:creationId xmlns:a16="http://schemas.microsoft.com/office/drawing/2014/main" id="{1D3D973D-2679-8AE0-61EA-EEA9F80C77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FE30B330-29DC-13D1-7D35-3DB575889781}"/>
              </a:ext>
            </a:extLst>
          </p:cNvPr>
          <p:cNvSpPr txBox="1"/>
          <p:nvPr/>
        </p:nvSpPr>
        <p:spPr>
          <a:xfrm>
            <a:off x="2200998" y="6421263"/>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9">
                  <a:extLst>
                    <a:ext uri="{A12FA001-AC4F-418D-AE19-62706E023703}">
                      <ahyp:hlinkClr xmlns:ahyp="http://schemas.microsoft.com/office/drawing/2018/hyperlinkcolor" val="tx"/>
                    </a:ext>
                  </a:extLst>
                </a:hlinkClick>
              </a:rPr>
              <a:t>https://arxiv.org/pdf/2309.06545.pdf</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82C6749F-EC7D-A8F9-22B5-4F4F918EDD43}"/>
              </a:ext>
            </a:extLst>
          </p:cNvPr>
          <p:cNvPicPr>
            <a:picLocks noChangeAspect="1"/>
          </p:cNvPicPr>
          <p:nvPr/>
        </p:nvPicPr>
        <p:blipFill>
          <a:blip r:embed="rId10"/>
          <a:stretch>
            <a:fillRect/>
          </a:stretch>
        </p:blipFill>
        <p:spPr>
          <a:xfrm>
            <a:off x="35496" y="4149080"/>
            <a:ext cx="9023921" cy="1419192"/>
          </a:xfrm>
          <a:prstGeom prst="rect">
            <a:avLst/>
          </a:prstGeom>
        </p:spPr>
      </p:pic>
    </p:spTree>
    <p:extLst>
      <p:ext uri="{BB962C8B-B14F-4D97-AF65-F5344CB8AC3E}">
        <p14:creationId xmlns:p14="http://schemas.microsoft.com/office/powerpoint/2010/main" val="321953923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5C76F-A92C-9A70-6C1B-395A22C81C34}"/>
              </a:ext>
            </a:extLst>
          </p:cNvPr>
          <p:cNvSpPr>
            <a:spLocks noGrp="1"/>
          </p:cNvSpPr>
          <p:nvPr>
            <p:ph type="title"/>
          </p:nvPr>
        </p:nvSpPr>
        <p:spPr/>
        <p:txBody>
          <a:bodyPr/>
          <a:lstStyle/>
          <a:p>
            <a:r>
              <a:rPr lang="en-US" dirty="0"/>
              <a:t>Accelerating Reinforcement Learning</a:t>
            </a:r>
          </a:p>
        </p:txBody>
      </p:sp>
      <p:sp>
        <p:nvSpPr>
          <p:cNvPr id="3" name="Content Placeholder 2">
            <a:extLst>
              <a:ext uri="{FF2B5EF4-FFF2-40B4-BE49-F238E27FC236}">
                <a16:creationId xmlns:a16="http://schemas.microsoft.com/office/drawing/2014/main" id="{007D8269-7BAF-A5C3-07B5-D9EB61CB0A3E}"/>
              </a:ext>
            </a:extLst>
          </p:cNvPr>
          <p:cNvSpPr>
            <a:spLocks noGrp="1"/>
          </p:cNvSpPr>
          <p:nvPr>
            <p:ph idx="1"/>
          </p:nvPr>
        </p:nvSpPr>
        <p:spPr>
          <a:xfrm>
            <a:off x="228600" y="969640"/>
            <a:ext cx="8610600" cy="5123656"/>
          </a:xfrm>
        </p:spPr>
        <p:txBody>
          <a:bodyPr/>
          <a:lstStyle/>
          <a:p>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Kailash </a:t>
            </a:r>
            <a:r>
              <a:rPr lang="en-US" sz="1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Gogineni</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Sai Santosh </a:t>
            </a:r>
            <a:r>
              <a:rPr lang="en-US" sz="1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Dayapule</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Juan Gomez-Luna, Karthikeya </a:t>
            </a:r>
            <a:r>
              <a:rPr lang="en-US" sz="1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Gogineni</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Peng Wei, Tian Lan, Mohammad </a:t>
            </a:r>
            <a:r>
              <a:rPr lang="en-US" sz="1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Sadrosadati</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Onur Mutlu, Guru </a:t>
            </a:r>
            <a:r>
              <a:rPr lang="en-US" sz="16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Venkataramani</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600" b="1" i="0" dirty="0">
                <a:solidFill>
                  <a:srgbClr val="0000FF"/>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"SwiftRL: Towards Efficient Reinforcement Learning on Real Processing-In-Memory Systems"</a:t>
            </a:r>
            <a:b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6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Proceedings of the </a:t>
            </a:r>
            <a:r>
              <a:rPr lang="en-US" sz="1600" b="0"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3"/>
              </a:rPr>
              <a:t>2024 IEEE International Symposium on Performance Analysis of Systems and Software </a:t>
            </a:r>
            <a:r>
              <a:rPr lang="en-US" sz="16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600" b="1"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ISPASS</a:t>
            </a:r>
            <a:r>
              <a:rPr lang="en-US" sz="16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Indianapolis, Indiana, May 2024.</a:t>
            </a:r>
            <a:b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4"/>
              </a:rPr>
              <a:t>Slides (pptx)</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5"/>
              </a:rPr>
              <a:t>(pdf)</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6"/>
              </a:rPr>
              <a:t>arXiv version</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p>
          <a:p>
            <a:pPr marL="0" indent="0">
              <a:buNone/>
            </a:pPr>
            <a:br>
              <a:rPr lang="en-US" sz="1600" dirty="0"/>
            </a:br>
            <a:br>
              <a:rPr lang="en-US" sz="2000" dirty="0"/>
            </a:br>
            <a:endParaRPr lang="en-US" sz="2000" dirty="0"/>
          </a:p>
        </p:txBody>
      </p:sp>
      <p:sp>
        <p:nvSpPr>
          <p:cNvPr id="4" name="Slide Number Placeholder 3">
            <a:extLst>
              <a:ext uri="{FF2B5EF4-FFF2-40B4-BE49-F238E27FC236}">
                <a16:creationId xmlns:a16="http://schemas.microsoft.com/office/drawing/2014/main" id="{45D4F106-2C4C-E6BC-44FB-BC30F97DDD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78F3F1-6B1B-18A8-F1B5-B04B5F185462}"/>
              </a:ext>
            </a:extLst>
          </p:cNvPr>
          <p:cNvPicPr>
            <a:picLocks noChangeAspect="1"/>
          </p:cNvPicPr>
          <p:nvPr/>
        </p:nvPicPr>
        <p:blipFill>
          <a:blip r:embed="rId7"/>
          <a:stretch>
            <a:fillRect/>
          </a:stretch>
        </p:blipFill>
        <p:spPr>
          <a:xfrm>
            <a:off x="286505" y="3933056"/>
            <a:ext cx="8668686" cy="1728192"/>
          </a:xfrm>
          <a:prstGeom prst="rect">
            <a:avLst/>
          </a:prstGeom>
        </p:spPr>
      </p:pic>
      <p:sp>
        <p:nvSpPr>
          <p:cNvPr id="7" name="TextBox 6">
            <a:extLst>
              <a:ext uri="{FF2B5EF4-FFF2-40B4-BE49-F238E27FC236}">
                <a16:creationId xmlns:a16="http://schemas.microsoft.com/office/drawing/2014/main" id="{788C4A6E-E67F-6CD5-EE89-375CA8287494}"/>
              </a:ext>
            </a:extLst>
          </p:cNvPr>
          <p:cNvSpPr txBox="1"/>
          <p:nvPr/>
        </p:nvSpPr>
        <p:spPr>
          <a:xfrm>
            <a:off x="2475869" y="6444382"/>
            <a:ext cx="42899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https://arxiv.org/pdf/2405.03967</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18355095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FFFE-19DF-4DF5-0562-DB316FE8F741}"/>
              </a:ext>
            </a:extLst>
          </p:cNvPr>
          <p:cNvSpPr>
            <a:spLocks noGrp="1"/>
          </p:cNvSpPr>
          <p:nvPr>
            <p:ph type="title"/>
          </p:nvPr>
        </p:nvSpPr>
        <p:spPr>
          <a:xfrm>
            <a:off x="228600" y="152400"/>
            <a:ext cx="8915400" cy="1066800"/>
          </a:xfrm>
        </p:spPr>
        <p:txBody>
          <a:bodyPr/>
          <a:lstStyle/>
          <a:p>
            <a:r>
              <a:rPr lang="en-US" sz="3600" dirty="0"/>
              <a:t>Accelerating ML Training on Real PIM Systems</a:t>
            </a:r>
          </a:p>
        </p:txBody>
      </p:sp>
      <p:sp>
        <p:nvSpPr>
          <p:cNvPr id="4" name="Slide Number Placeholder 3">
            <a:extLst>
              <a:ext uri="{FF2B5EF4-FFF2-40B4-BE49-F238E27FC236}">
                <a16:creationId xmlns:a16="http://schemas.microsoft.com/office/drawing/2014/main" id="{634F555A-7344-C6A7-190E-CCE2931212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2C124BD0-0C8A-53AE-D794-5C84B28064DC}"/>
              </a:ext>
            </a:extLst>
          </p:cNvPr>
          <p:cNvSpPr txBox="1"/>
          <p:nvPr/>
        </p:nvSpPr>
        <p:spPr>
          <a:xfrm>
            <a:off x="2237843" y="6425755"/>
            <a:ext cx="4289957"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https://arxiv.org/pdf/2404.07164</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Content Placeholder 2">
            <a:extLst>
              <a:ext uri="{FF2B5EF4-FFF2-40B4-BE49-F238E27FC236}">
                <a16:creationId xmlns:a16="http://schemas.microsoft.com/office/drawing/2014/main" id="{B3A6B306-9762-2E5B-3135-45B5893BC744}"/>
              </a:ext>
            </a:extLst>
          </p:cNvPr>
          <p:cNvSpPr>
            <a:spLocks noGrp="1"/>
          </p:cNvSpPr>
          <p:nvPr>
            <p:ph idx="1"/>
          </p:nvPr>
        </p:nvSpPr>
        <p:spPr>
          <a:xfrm>
            <a:off x="228600" y="969640"/>
            <a:ext cx="8610600" cy="5123656"/>
          </a:xfrm>
        </p:spPr>
        <p:txBody>
          <a:bodyPr/>
          <a:lstStyle/>
          <a:p>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Steve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Rhyner</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Haocong</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Luo, Juan Gómez-Luna, Mohammad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Sadrosadati</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Jiawei Jiang,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Ataberk</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Olgun</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Harshita Gupta, Ce Zhang, and Onur Mutlu,</a:t>
            </a:r>
            <a:b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b="1" i="0" dirty="0">
                <a:solidFill>
                  <a:srgbClr val="996600"/>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a:t>
            </a:r>
            <a:r>
              <a:rPr lang="en-US" sz="1800" b="1" i="0" dirty="0">
                <a:solidFill>
                  <a:srgbClr val="0000FF"/>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PIM-Opt: Demystifying Distributed Optimization Algorithms on a Real-World Processing-In-Memory System"</a:t>
            </a:r>
            <a:b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Proceedings of the </a:t>
            </a: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3"/>
              </a:rPr>
              <a:t>33rd International Conference on Parallel Architectures and Compilation Techniques</a:t>
            </a: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b="1"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PACT</a:t>
            </a: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Long Beach, CA, USA, October 2024.</a:t>
            </a:r>
            <a:b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4"/>
              </a:rPr>
              <a:t>Preliminary arXiv version</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p>
          <a:p>
            <a:endPar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marL="0" indent="0">
              <a:buNone/>
            </a:pPr>
            <a:br>
              <a:rPr lang="en-US" sz="1600" dirty="0"/>
            </a:br>
            <a:br>
              <a:rPr lang="en-US" sz="2000" dirty="0"/>
            </a:br>
            <a:endParaRPr lang="en-US" sz="2000" dirty="0"/>
          </a:p>
        </p:txBody>
      </p:sp>
      <p:pic>
        <p:nvPicPr>
          <p:cNvPr id="11" name="Picture 10">
            <a:extLst>
              <a:ext uri="{FF2B5EF4-FFF2-40B4-BE49-F238E27FC236}">
                <a16:creationId xmlns:a16="http://schemas.microsoft.com/office/drawing/2014/main" id="{602EFA03-EFC8-43E6-21F5-91A3F6DAEC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100" y="3200400"/>
            <a:ext cx="7772400" cy="2543565"/>
          </a:xfrm>
          <a:prstGeom prst="rect">
            <a:avLst/>
          </a:prstGeom>
        </p:spPr>
      </p:pic>
    </p:spTree>
    <p:extLst>
      <p:ext uri="{BB962C8B-B14F-4D97-AF65-F5344CB8AC3E}">
        <p14:creationId xmlns:p14="http://schemas.microsoft.com/office/powerpoint/2010/main" val="223591258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FFFE-19DF-4DF5-0562-DB316FE8F741}"/>
              </a:ext>
            </a:extLst>
          </p:cNvPr>
          <p:cNvSpPr>
            <a:spLocks noGrp="1"/>
          </p:cNvSpPr>
          <p:nvPr>
            <p:ph type="title"/>
          </p:nvPr>
        </p:nvSpPr>
        <p:spPr>
          <a:xfrm>
            <a:off x="228600" y="152400"/>
            <a:ext cx="8915400" cy="1066800"/>
          </a:xfrm>
        </p:spPr>
        <p:txBody>
          <a:bodyPr/>
          <a:lstStyle/>
          <a:p>
            <a:r>
              <a:rPr lang="en-US" sz="3600" dirty="0"/>
              <a:t>Accelerating GNNs on Real PIM Systems</a:t>
            </a:r>
          </a:p>
        </p:txBody>
      </p:sp>
      <p:sp>
        <p:nvSpPr>
          <p:cNvPr id="3" name="Content Placeholder 2">
            <a:extLst>
              <a:ext uri="{FF2B5EF4-FFF2-40B4-BE49-F238E27FC236}">
                <a16:creationId xmlns:a16="http://schemas.microsoft.com/office/drawing/2014/main" id="{3900EDDB-9087-426C-3BCA-B1D701E382CA}"/>
              </a:ext>
            </a:extLst>
          </p:cNvPr>
          <p:cNvSpPr>
            <a:spLocks noGrp="1"/>
          </p:cNvSpPr>
          <p:nvPr>
            <p:ph idx="1"/>
          </p:nvPr>
        </p:nvSpPr>
        <p:spPr/>
        <p:txBody>
          <a:bodyPr/>
          <a:lstStyle/>
          <a:p>
            <a:r>
              <a:rPr lang="en-US" b="1" dirty="0">
                <a:solidFill>
                  <a:srgbClr val="0000FF"/>
                </a:solidFill>
                <a:hlinkClick r:id="rId2">
                  <a:extLst>
                    <a:ext uri="{A12FA001-AC4F-418D-AE19-62706E023703}">
                      <ahyp:hlinkClr xmlns:ahyp="http://schemas.microsoft.com/office/drawing/2018/hyperlinkcolor" val="tx"/>
                    </a:ext>
                  </a:extLst>
                </a:hlinkClick>
              </a:rPr>
              <a:t>https://arxiv.org/pdf/2402.16731</a:t>
            </a:r>
            <a:r>
              <a:rPr lang="en-US" b="1" dirty="0">
                <a:solidFill>
                  <a:srgbClr val="0000FF"/>
                </a:solidFill>
              </a:rPr>
              <a:t> </a:t>
            </a:r>
            <a:endParaRPr lang="en-US" dirty="0">
              <a:solidFill>
                <a:srgbClr val="0000FF"/>
              </a:solidFill>
            </a:endParaRPr>
          </a:p>
        </p:txBody>
      </p:sp>
      <p:sp>
        <p:nvSpPr>
          <p:cNvPr id="4" name="Slide Number Placeholder 3">
            <a:extLst>
              <a:ext uri="{FF2B5EF4-FFF2-40B4-BE49-F238E27FC236}">
                <a16:creationId xmlns:a16="http://schemas.microsoft.com/office/drawing/2014/main" id="{634F555A-7344-C6A7-190E-CCE2931212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CB1F56AF-407E-94A1-916C-BC1BE4244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 y="2043631"/>
            <a:ext cx="7772400" cy="4177003"/>
          </a:xfrm>
          <a:prstGeom prst="rect">
            <a:avLst/>
          </a:prstGeom>
        </p:spPr>
      </p:pic>
    </p:spTree>
    <p:extLst>
      <p:ext uri="{BB962C8B-B14F-4D97-AF65-F5344CB8AC3E}">
        <p14:creationId xmlns:p14="http://schemas.microsoft.com/office/powerpoint/2010/main" val="261202127"/>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a:xfrm>
            <a:off x="228600" y="152400"/>
            <a:ext cx="8834884" cy="1066800"/>
          </a:xfrm>
        </p:spPr>
        <p:txBody>
          <a:bodyPr/>
          <a:lstStyle/>
          <a:p>
            <a:r>
              <a:rPr lang="en-US" dirty="0" err="1"/>
              <a:t>SpMV</a:t>
            </a:r>
            <a:r>
              <a:rPr lang="en-US" dirty="0"/>
              <a:t> Multiplication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8" name="TextBox 7">
            <a:extLst>
              <a:ext uri="{FF2B5EF4-FFF2-40B4-BE49-F238E27FC236}">
                <a16:creationId xmlns:a16="http://schemas.microsoft.com/office/drawing/2014/main" id="{3A6C008D-F5A4-9F33-F434-FC8BB0772FF8}"/>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0002356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DF2D-495F-0F7E-07BC-B77874DC6F46}"/>
              </a:ext>
            </a:extLst>
          </p:cNvPr>
          <p:cNvSpPr>
            <a:spLocks noGrp="1"/>
          </p:cNvSpPr>
          <p:nvPr>
            <p:ph type="title"/>
          </p:nvPr>
        </p:nvSpPr>
        <p:spPr>
          <a:xfrm>
            <a:off x="228599" y="152400"/>
            <a:ext cx="8844535" cy="1066800"/>
          </a:xfrm>
        </p:spPr>
        <p:txBody>
          <a:bodyPr/>
          <a:lstStyle/>
          <a:p>
            <a:r>
              <a:rPr lang="en-US" sz="3600" dirty="0"/>
              <a:t>Sequence Alignment on Real PIM Systems</a:t>
            </a:r>
          </a:p>
        </p:txBody>
      </p:sp>
      <p:sp>
        <p:nvSpPr>
          <p:cNvPr id="3" name="Content Placeholder 2">
            <a:extLst>
              <a:ext uri="{FF2B5EF4-FFF2-40B4-BE49-F238E27FC236}">
                <a16:creationId xmlns:a16="http://schemas.microsoft.com/office/drawing/2014/main" id="{17858397-394E-61D7-5B9A-3D044DBF6550}"/>
              </a:ext>
            </a:extLst>
          </p:cNvPr>
          <p:cNvSpPr>
            <a:spLocks noGrp="1"/>
          </p:cNvSpPr>
          <p:nvPr>
            <p:ph idx="1"/>
          </p:nvPr>
        </p:nvSpPr>
        <p:spPr>
          <a:xfrm>
            <a:off x="228600" y="938243"/>
            <a:ext cx="8610600" cy="5310157"/>
          </a:xfrm>
        </p:spPr>
        <p:txBody>
          <a:bodyPr/>
          <a:lstStyle/>
          <a:p>
            <a:r>
              <a:rPr lang="en-US" sz="1800" b="0" i="0" dirty="0" err="1">
                <a:solidFill>
                  <a:srgbClr val="000000"/>
                </a:solidFill>
                <a:effectLst/>
              </a:rPr>
              <a:t>Safaa</a:t>
            </a:r>
            <a:r>
              <a:rPr lang="en-US" sz="1800" b="0" i="0" dirty="0">
                <a:solidFill>
                  <a:srgbClr val="000000"/>
                </a:solidFill>
                <a:effectLst/>
              </a:rPr>
              <a:t> Diab, Amir </a:t>
            </a:r>
            <a:r>
              <a:rPr lang="en-US" sz="1800" b="0" i="0" dirty="0" err="1">
                <a:solidFill>
                  <a:srgbClr val="000000"/>
                </a:solidFill>
                <a:effectLst/>
              </a:rPr>
              <a:t>Nassereldine</a:t>
            </a:r>
            <a:r>
              <a:rPr lang="en-US" sz="1800" b="0" i="0" dirty="0">
                <a:solidFill>
                  <a:srgbClr val="000000"/>
                </a:solidFill>
                <a:effectLst/>
              </a:rPr>
              <a:t>, Mohammed </a:t>
            </a:r>
            <a:r>
              <a:rPr lang="en-US" sz="1800" b="0" i="0" dirty="0" err="1">
                <a:solidFill>
                  <a:srgbClr val="000000"/>
                </a:solidFill>
                <a:effectLst/>
              </a:rPr>
              <a:t>Alser</a:t>
            </a:r>
            <a:r>
              <a:rPr lang="en-US" sz="1800" b="0" i="0" dirty="0">
                <a:solidFill>
                  <a:srgbClr val="000000"/>
                </a:solidFill>
                <a:effectLst/>
              </a:rPr>
              <a:t>, Juan Gómez Luna, Onur Mutlu, and Izzat El Hajj,</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"A Framework for High-throughput Sequence Alignment using Real Processing-in-Memory Systems"</a:t>
            </a:r>
            <a:br>
              <a:rPr lang="en-US" sz="1800" b="0" i="0" dirty="0">
                <a:solidFill>
                  <a:srgbClr val="000000"/>
                </a:solidFill>
                <a:effectLst/>
              </a:rPr>
            </a:br>
            <a:r>
              <a:rPr lang="en-US" sz="1800" b="1" i="1" dirty="0">
                <a:solidFill>
                  <a:srgbClr val="000000"/>
                </a:solidFill>
                <a:effectLst/>
                <a:hlinkClick r:id="rId3"/>
              </a:rPr>
              <a:t>Bioinformatics</a:t>
            </a:r>
            <a:r>
              <a:rPr lang="en-US" sz="1800" b="0" i="0" dirty="0">
                <a:solidFill>
                  <a:srgbClr val="000000"/>
                </a:solidFill>
                <a:effectLst/>
              </a:rPr>
              <a:t>, [published online on] 27 March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Online link at Bioinformatics Journal</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arXiv preprint</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AiM Source Code</a:t>
            </a:r>
            <a:r>
              <a:rPr lang="en-US" sz="1800" b="0" i="0" dirty="0">
                <a:solidFill>
                  <a:srgbClr val="000000"/>
                </a:solidFill>
                <a:effectLst/>
              </a:rPr>
              <a:t>]</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1D3D973D-2679-8AE0-61EA-EEA9F80C77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FE30B330-29DC-13D1-7D35-3DB575889781}"/>
              </a:ext>
            </a:extLst>
          </p:cNvPr>
          <p:cNvSpPr txBox="1"/>
          <p:nvPr/>
        </p:nvSpPr>
        <p:spPr>
          <a:xfrm>
            <a:off x="2200998" y="6421263"/>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https://arxiv.org/pdf/2208.01243.pdf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6" name="TextBox 5">
            <a:extLst>
              <a:ext uri="{FF2B5EF4-FFF2-40B4-BE49-F238E27FC236}">
                <a16:creationId xmlns:a16="http://schemas.microsoft.com/office/drawing/2014/main" id="{5AB40FB6-4B0C-4DDF-A7EB-C2164F2B748D}"/>
              </a:ext>
            </a:extLst>
          </p:cNvPr>
          <p:cNvSpPr txBox="1"/>
          <p:nvPr/>
        </p:nvSpPr>
        <p:spPr>
          <a:xfrm>
            <a:off x="1237912" y="5965500"/>
            <a:ext cx="68259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https://github.com/CMU-SAFARI/alignment-in-memory</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5CDB5D3D-8BF2-7A51-BAAB-6A3B69244482}"/>
              </a:ext>
            </a:extLst>
          </p:cNvPr>
          <p:cNvPicPr>
            <a:picLocks noChangeAspect="1"/>
          </p:cNvPicPr>
          <p:nvPr/>
        </p:nvPicPr>
        <p:blipFill>
          <a:blip r:embed="rId7"/>
          <a:stretch>
            <a:fillRect/>
          </a:stretch>
        </p:blipFill>
        <p:spPr>
          <a:xfrm>
            <a:off x="647700" y="3847311"/>
            <a:ext cx="7772400" cy="1568741"/>
          </a:xfrm>
          <a:prstGeom prst="rect">
            <a:avLst/>
          </a:prstGeom>
        </p:spPr>
      </p:pic>
      <p:pic>
        <p:nvPicPr>
          <p:cNvPr id="8" name="Picture 7" descr="safari.png">
            <a:extLst>
              <a:ext uri="{FF2B5EF4-FFF2-40B4-BE49-F238E27FC236}">
                <a16:creationId xmlns:a16="http://schemas.microsoft.com/office/drawing/2014/main" id="{DF1B075A-727E-6CB1-3B02-4A4D271F739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65325842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A0659E-3E3D-4DB9-871E-64C7FE66484B}"/>
              </a:ext>
            </a:extLst>
          </p:cNvPr>
          <p:cNvSpPr>
            <a:spLocks noGrp="1"/>
          </p:cNvSpPr>
          <p:nvPr>
            <p:ph sz="quarter" idx="10"/>
          </p:nvPr>
        </p:nvSpPr>
        <p:spPr>
          <a:xfrm>
            <a:off x="77786" y="1476225"/>
            <a:ext cx="9174733" cy="5264991"/>
          </a:xfrm>
        </p:spPr>
        <p:txBody>
          <a:bodyPr/>
          <a:lstStyle/>
          <a:p>
            <a:endParaRPr lang="en-US" sz="1650" dirty="0"/>
          </a:p>
          <a:p>
            <a:r>
              <a:rPr lang="en-US" sz="1650" dirty="0"/>
              <a:t>Sequence alignment on traditional systems is limited by the </a:t>
            </a:r>
            <a:r>
              <a:rPr lang="en-US" sz="1650" b="1" dirty="0">
                <a:solidFill>
                  <a:srgbClr val="C00000"/>
                </a:solidFill>
              </a:rPr>
              <a:t>memory bandwidth bottleneck</a:t>
            </a:r>
          </a:p>
          <a:p>
            <a:endParaRPr lang="en-US" sz="1650" dirty="0"/>
          </a:p>
          <a:p>
            <a:r>
              <a:rPr lang="en-US" sz="1650" b="1" dirty="0">
                <a:solidFill>
                  <a:schemeClr val="accent2"/>
                </a:solidFill>
              </a:rPr>
              <a:t>Processing-in-memory (PIM)</a:t>
            </a:r>
            <a:r>
              <a:rPr lang="en-US" sz="1650" dirty="0"/>
              <a:t> overcomes this bottleneck by placing cores near the memory</a:t>
            </a:r>
          </a:p>
          <a:p>
            <a:endParaRPr lang="en-US" sz="1650" dirty="0"/>
          </a:p>
          <a:p>
            <a:r>
              <a:rPr lang="en-US" sz="1650" dirty="0"/>
              <a:t>Our framework, </a:t>
            </a:r>
            <a:r>
              <a:rPr lang="en-US" sz="1650" b="1" dirty="0">
                <a:solidFill>
                  <a:schemeClr val="accent4">
                    <a:lumMod val="75000"/>
                  </a:schemeClr>
                </a:solidFill>
              </a:rPr>
              <a:t>Alignment-in-Memory (AIM)</a:t>
            </a:r>
            <a:r>
              <a:rPr lang="en-US" sz="1650" dirty="0"/>
              <a:t>, is a PIM framework that supports multiple alignment algorithms (NW, SWG, </a:t>
            </a:r>
            <a:r>
              <a:rPr lang="en-US" sz="1650" dirty="0" err="1"/>
              <a:t>GenASM</a:t>
            </a:r>
            <a:r>
              <a:rPr lang="en-US" sz="1650" dirty="0"/>
              <a:t>, WFA)</a:t>
            </a:r>
          </a:p>
          <a:p>
            <a:pPr lvl="1"/>
            <a:r>
              <a:rPr lang="en-US" sz="1500" dirty="0"/>
              <a:t>Implemented on UPMEM, the first real PIM system</a:t>
            </a:r>
          </a:p>
          <a:p>
            <a:endParaRPr lang="en-US" sz="1650" dirty="0"/>
          </a:p>
          <a:p>
            <a:r>
              <a:rPr lang="en-US" sz="1650" dirty="0"/>
              <a:t>Results show </a:t>
            </a:r>
            <a:r>
              <a:rPr lang="en-US" sz="1650" b="1" dirty="0">
                <a:solidFill>
                  <a:schemeClr val="accent6"/>
                </a:solidFill>
              </a:rPr>
              <a:t>substantial speedups over both CPUs (1.8X-28X) and GPUs (1.2X-2.7X)</a:t>
            </a:r>
          </a:p>
          <a:p>
            <a:endParaRPr lang="en-US" sz="1650" dirty="0"/>
          </a:p>
          <a:p>
            <a:r>
              <a:rPr lang="en-US" sz="1650" dirty="0"/>
              <a:t>AIM is available at: </a:t>
            </a:r>
          </a:p>
          <a:p>
            <a:pPr lvl="1"/>
            <a:r>
              <a:rPr lang="en-US" sz="1500" dirty="0">
                <a:solidFill>
                  <a:srgbClr val="0000FF"/>
                </a:solidFill>
                <a:hlinkClick r:id="rId2">
                  <a:extLst>
                    <a:ext uri="{A12FA001-AC4F-418D-AE19-62706E023703}">
                      <ahyp:hlinkClr xmlns:ahyp="http://schemas.microsoft.com/office/drawing/2018/hyperlinkcolor" val="tx"/>
                    </a:ext>
                  </a:extLst>
                </a:hlinkClick>
              </a:rPr>
              <a:t>https://github.com/CMU-SAFARI/alignment-in-memory</a:t>
            </a:r>
            <a:r>
              <a:rPr lang="en-US" sz="1500" dirty="0">
                <a:solidFill>
                  <a:srgbClr val="0000FF"/>
                </a:solidFill>
              </a:rPr>
              <a:t> </a:t>
            </a:r>
          </a:p>
          <a:p>
            <a:pPr marL="0" indent="0">
              <a:buNone/>
            </a:pPr>
            <a:endParaRPr lang="en-US" sz="1650" dirty="0"/>
          </a:p>
          <a:p>
            <a:endParaRPr lang="en-US" sz="1650" dirty="0"/>
          </a:p>
        </p:txBody>
      </p:sp>
      <p:sp>
        <p:nvSpPr>
          <p:cNvPr id="4" name="Text Placeholder 3">
            <a:extLst>
              <a:ext uri="{FF2B5EF4-FFF2-40B4-BE49-F238E27FC236}">
                <a16:creationId xmlns:a16="http://schemas.microsoft.com/office/drawing/2014/main" id="{ECB999D4-783C-4465-8C25-B89FDDF47554}"/>
              </a:ext>
            </a:extLst>
          </p:cNvPr>
          <p:cNvSpPr>
            <a:spLocks noGrp="1"/>
          </p:cNvSpPr>
          <p:nvPr>
            <p:ph type="body" sz="quarter" idx="11"/>
          </p:nvPr>
        </p:nvSpPr>
        <p:spPr/>
        <p:txBody>
          <a:bodyPr/>
          <a:lstStyle/>
          <a:p>
            <a:r>
              <a:rPr lang="en-US" dirty="0"/>
              <a:t>Summary</a:t>
            </a:r>
          </a:p>
        </p:txBody>
      </p:sp>
      <p:sp>
        <p:nvSpPr>
          <p:cNvPr id="2" name="Slide Number Placeholder 2">
            <a:extLst>
              <a:ext uri="{FF2B5EF4-FFF2-40B4-BE49-F238E27FC236}">
                <a16:creationId xmlns:a16="http://schemas.microsoft.com/office/drawing/2014/main" id="{269C065C-29B2-7080-411E-2B98337CF4DF}"/>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58</a:t>
            </a:fld>
            <a:endParaRPr lang="en-CH" sz="1600">
              <a:latin typeface="Garamond" panose="02020404030301010803" pitchFamily="18" charset="0"/>
              <a:ea typeface="Tahoma" panose="020B0604030504040204" pitchFamily="34" charset="0"/>
              <a:cs typeface="Tahoma" panose="020B0604030504040204" pitchFamily="34" charset="0"/>
            </a:endParaRPr>
          </a:p>
        </p:txBody>
      </p:sp>
      <p:pic>
        <p:nvPicPr>
          <p:cNvPr id="5" name="Picture 4" descr="safari.png">
            <a:extLst>
              <a:ext uri="{FF2B5EF4-FFF2-40B4-BE49-F238E27FC236}">
                <a16:creationId xmlns:a16="http://schemas.microsoft.com/office/drawing/2014/main" id="{A9A7B3B7-2302-A589-10DA-4E335E2754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8843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880" y="0"/>
            <a:ext cx="8610600" cy="908720"/>
          </a:xfrm>
        </p:spPr>
        <p:txBody>
          <a:bodyPr anchor="ctr" anchorCtr="0"/>
          <a:lstStyle/>
          <a:p>
            <a:r>
              <a:rPr lang="en-US" dirty="0"/>
              <a:t>Possible PNM Designs</a:t>
            </a:r>
          </a:p>
        </p:txBody>
      </p:sp>
      <p:sp>
        <p:nvSpPr>
          <p:cNvPr id="7" name="Marcador de número de diapositiva 6"/>
          <p:cNvSpPr>
            <a:spLocks noGrp="1"/>
          </p:cNvSpPr>
          <p:nvPr>
            <p:ph type="sldNum" sz="quarter" idx="11"/>
          </p:nvPr>
        </p:nvSpPr>
        <p:spPr>
          <a:xfrm>
            <a:off x="6781800" y="632460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panose="020B0600070205080204" pitchFamily="34" charset="-128"/>
              <a:cs typeface="+mn-cs"/>
            </a:endParaRPr>
          </a:p>
        </p:txBody>
      </p:sp>
      <p:grpSp>
        <p:nvGrpSpPr>
          <p:cNvPr id="5" name="Group 4">
            <a:extLst>
              <a:ext uri="{FF2B5EF4-FFF2-40B4-BE49-F238E27FC236}">
                <a16:creationId xmlns:a16="http://schemas.microsoft.com/office/drawing/2014/main" id="{EEA6D513-2C9C-5EA4-0839-4DE6C5D43D4D}"/>
              </a:ext>
            </a:extLst>
          </p:cNvPr>
          <p:cNvGrpSpPr/>
          <p:nvPr/>
        </p:nvGrpSpPr>
        <p:grpSpPr>
          <a:xfrm>
            <a:off x="-25152" y="2911258"/>
            <a:ext cx="9144000" cy="1581912"/>
            <a:chOff x="-25152" y="2911258"/>
            <a:chExt cx="9144000" cy="1581912"/>
          </a:xfrm>
        </p:grpSpPr>
        <p:sp>
          <p:nvSpPr>
            <p:cNvPr id="32" name="Marcador de contenido 2"/>
            <p:cNvSpPr txBox="1">
              <a:spLocks/>
            </p:cNvSpPr>
            <p:nvPr/>
          </p:nvSpPr>
          <p:spPr bwMode="auto">
            <a:xfrm>
              <a:off x="-25152" y="291125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1"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Fixed-function</a:t>
              </a:r>
              <a:r>
                <a:rPr kumimoji="0" lang="en-US" sz="2200" b="1"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units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Hardware/software co-designed PIM for efficiency</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FF0000"/>
                  </a:solidFill>
                  <a:effectLst/>
                  <a:uLnTx/>
                  <a:uFillTx/>
                  <a:latin typeface="Tahoma"/>
                  <a:ea typeface="ヒラギノ角ゴ Pro W3" pitchFamily="-108" charset="-128"/>
                  <a:cs typeface="ヒラギノ角ゴ Pro W3" pitchFamily="-108" charset="-128"/>
                </a:rPr>
                <a:t>E.g. from academia: Mensa for NN Edge Inference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E.g. from industry: Samsung HBM-PIM, SK </a:t>
              </a:r>
              <a:r>
                <a:rPr lang="en-US" sz="2000" kern="0" dirty="0" err="1">
                  <a:solidFill>
                    <a:srgbClr val="000000"/>
                  </a:solidFill>
                  <a:latin typeface="Tahoma"/>
                  <a:ea typeface="ヒラギノ角ゴ Pro W3" pitchFamily="-108" charset="-128"/>
                  <a:cs typeface="ヒラギノ角ゴ Pro W3" pitchFamily="-108" charset="-128"/>
                </a:rPr>
                <a:t>hynix</a:t>
              </a:r>
              <a:r>
                <a:rPr lang="en-US" sz="2000" kern="0" dirty="0">
                  <a:solidFill>
                    <a:srgbClr val="000000"/>
                  </a:solidFill>
                  <a:latin typeface="Tahoma"/>
                  <a:ea typeface="ヒラギノ角ゴ Pro W3" pitchFamily="-108" charset="-128"/>
                  <a:cs typeface="ヒラギノ角ゴ Pro W3" pitchFamily="-108" charset="-128"/>
                </a:rPr>
                <a:t> </a:t>
              </a:r>
              <a:r>
                <a:rPr lang="en-US" sz="2000" kern="0" dirty="0" err="1">
                  <a:solidFill>
                    <a:srgbClr val="000000"/>
                  </a:solidFill>
                  <a:latin typeface="Tahoma"/>
                  <a:ea typeface="ヒラギノ角ゴ Pro W3" pitchFamily="-108" charset="-128"/>
                  <a:cs typeface="ヒラギノ角ゴ Pro W3" pitchFamily="-108" charset="-128"/>
                </a:rPr>
                <a:t>AiM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40" name="Group 39">
              <a:extLst>
                <a:ext uri="{FF2B5EF4-FFF2-40B4-BE49-F238E27FC236}">
                  <a16:creationId xmlns:a16="http://schemas.microsoft.com/office/drawing/2014/main" id="{87F5753F-84A9-368E-E840-8F74A0388B01}"/>
                </a:ext>
              </a:extLst>
            </p:cNvPr>
            <p:cNvGrpSpPr/>
            <p:nvPr/>
          </p:nvGrpSpPr>
          <p:grpSpPr>
            <a:xfrm>
              <a:off x="7285010" y="2960948"/>
              <a:ext cx="1664208" cy="1466418"/>
              <a:chOff x="7300280" y="3068960"/>
              <a:chExt cx="1664208" cy="1466418"/>
            </a:xfrm>
          </p:grpSpPr>
          <p:sp>
            <p:nvSpPr>
              <p:cNvPr id="11" name="Rounded Rectangle 71"/>
              <p:cNvSpPr/>
              <p:nvPr/>
            </p:nvSpPr>
            <p:spPr>
              <a:xfrm>
                <a:off x="7300280" y="3068960"/>
                <a:ext cx="1664208"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sp>
            <p:nvSpPr>
              <p:cNvPr id="8" name="Rounded Rectangle 81"/>
              <p:cNvSpPr/>
              <p:nvPr/>
            </p:nvSpPr>
            <p:spPr>
              <a:xfrm>
                <a:off x="7423588" y="3175495"/>
                <a:ext cx="1408176" cy="410596"/>
              </a:xfrm>
              <a:prstGeom prst="roundRect">
                <a:avLst/>
              </a:prstGeom>
              <a:solidFill>
                <a:srgbClr val="00B0F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1</a:t>
                </a:r>
              </a:p>
            </p:txBody>
          </p:sp>
          <p:sp>
            <p:nvSpPr>
              <p:cNvPr id="9" name="Rounded Rectangle 82"/>
              <p:cNvSpPr/>
              <p:nvPr/>
            </p:nvSpPr>
            <p:spPr>
              <a:xfrm>
                <a:off x="7422388" y="4027599"/>
                <a:ext cx="1408176" cy="410598"/>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N</a:t>
                </a:r>
              </a:p>
            </p:txBody>
          </p:sp>
          <p:sp>
            <p:nvSpPr>
              <p:cNvPr id="4" name="CuadroTexto 3"/>
              <p:cNvSpPr txBox="1"/>
              <p:nvPr/>
            </p:nvSpPr>
            <p:spPr>
              <a:xfrm rot="5400000">
                <a:off x="8007866" y="3612341"/>
                <a:ext cx="44114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s-I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grpSp>
      </p:grpSp>
      <p:grpSp>
        <p:nvGrpSpPr>
          <p:cNvPr id="6" name="Group 5">
            <a:extLst>
              <a:ext uri="{FF2B5EF4-FFF2-40B4-BE49-F238E27FC236}">
                <a16:creationId xmlns:a16="http://schemas.microsoft.com/office/drawing/2014/main" id="{021E579F-56E3-67FF-97EE-00CC868080F4}"/>
              </a:ext>
            </a:extLst>
          </p:cNvPr>
          <p:cNvGrpSpPr/>
          <p:nvPr/>
        </p:nvGrpSpPr>
        <p:grpSpPr>
          <a:xfrm>
            <a:off x="-25152" y="4941168"/>
            <a:ext cx="9144000" cy="1581912"/>
            <a:chOff x="-25152" y="4941168"/>
            <a:chExt cx="9144000" cy="1581912"/>
          </a:xfrm>
        </p:grpSpPr>
        <p:sp>
          <p:nvSpPr>
            <p:cNvPr id="33" name="Marcador de contenido 2"/>
            <p:cNvSpPr txBox="1">
              <a:spLocks/>
            </p:cNvSpPr>
            <p:nvPr/>
          </p:nvSpPr>
          <p:spPr bwMode="auto">
            <a:xfrm>
              <a:off x="-25152" y="494116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Reconfigurable</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architectures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PNM cores coupled with FPGAs, CGRA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E.g. from academia: NERO for Weather Prediction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a:t>
              </a:r>
              <a:r>
                <a:rPr lang="en-US" sz="2000" kern="0" dirty="0">
                  <a:solidFill>
                    <a:srgbClr val="000000"/>
                  </a:solidFill>
                  <a:latin typeface="Tahoma"/>
                  <a:ea typeface="ヒラギノ角ゴ Pro W3" pitchFamily="-108" charset="-128"/>
                  <a:cs typeface="ヒラギノ角ゴ Pro W3" pitchFamily="-108" charset="-128"/>
                </a:rPr>
                <a:t>.g. from industry: Samsung </a:t>
              </a:r>
              <a:r>
                <a:rPr lang="en-US" sz="2000" kern="0" dirty="0" err="1">
                  <a:solidFill>
                    <a:srgbClr val="000000"/>
                  </a:solidFill>
                  <a:latin typeface="Tahoma"/>
                  <a:ea typeface="ヒラギノ角ゴ Pro W3" pitchFamily="-108" charset="-128"/>
                  <a:cs typeface="ヒラギノ角ゴ Pro W3" pitchFamily="-108" charset="-128"/>
                </a:rPr>
                <a:t>AxDIMM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10" name="Group 9"/>
            <p:cNvGrpSpPr/>
            <p:nvPr/>
          </p:nvGrpSpPr>
          <p:grpSpPr>
            <a:xfrm>
              <a:off x="7272613" y="4941168"/>
              <a:ext cx="1689003" cy="1466418"/>
              <a:chOff x="3754512" y="4698886"/>
              <a:chExt cx="1689003" cy="1466418"/>
            </a:xfrm>
          </p:grpSpPr>
          <p:sp>
            <p:nvSpPr>
              <p:cNvPr id="25" name="Rounded Rectangle 88"/>
              <p:cNvSpPr/>
              <p:nvPr/>
            </p:nvSpPr>
            <p:spPr>
              <a:xfrm>
                <a:off x="3771011" y="4698886"/>
                <a:ext cx="1665085"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26" name="Group 89"/>
              <p:cNvGrpSpPr/>
              <p:nvPr/>
            </p:nvGrpSpPr>
            <p:grpSpPr>
              <a:xfrm>
                <a:off x="3754512" y="4788440"/>
                <a:ext cx="1689003" cy="1268382"/>
                <a:chOff x="4774667" y="3750799"/>
                <a:chExt cx="2654919" cy="730738"/>
              </a:xfrm>
            </p:grpSpPr>
            <p:sp>
              <p:nvSpPr>
                <p:cNvPr id="27" name="Rounded Rectangle 94"/>
                <p:cNvSpPr/>
                <p:nvPr/>
              </p:nvSpPr>
              <p:spPr>
                <a:xfrm>
                  <a:off x="5014612" y="3750799"/>
                  <a:ext cx="2212432" cy="730738"/>
                </a:xfrm>
                <a:prstGeom prst="roundRect">
                  <a:avLst/>
                </a:prstGeom>
                <a:solidFill>
                  <a:schemeClr val="accent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TextBox 96"/>
                <p:cNvSpPr txBox="1"/>
                <p:nvPr/>
              </p:nvSpPr>
              <p:spPr>
                <a:xfrm>
                  <a:off x="4774667" y="3958225"/>
                  <a:ext cx="2654919" cy="30143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Reconfigurable Accelerator</a:t>
                  </a:r>
                </a:p>
              </p:txBody>
            </p:sp>
          </p:grpSp>
        </p:grpSp>
      </p:grpSp>
      <p:grpSp>
        <p:nvGrpSpPr>
          <p:cNvPr id="3" name="Group 2">
            <a:extLst>
              <a:ext uri="{FF2B5EF4-FFF2-40B4-BE49-F238E27FC236}">
                <a16:creationId xmlns:a16="http://schemas.microsoft.com/office/drawing/2014/main" id="{B5D277D6-093D-0C49-0A7E-6E5FDF9091F2}"/>
              </a:ext>
            </a:extLst>
          </p:cNvPr>
          <p:cNvGrpSpPr/>
          <p:nvPr/>
        </p:nvGrpSpPr>
        <p:grpSpPr>
          <a:xfrm>
            <a:off x="-25152" y="881348"/>
            <a:ext cx="9144000" cy="1581912"/>
            <a:chOff x="-25152" y="881348"/>
            <a:chExt cx="9144000" cy="1581912"/>
          </a:xfrm>
        </p:grpSpPr>
        <p:sp>
          <p:nvSpPr>
            <p:cNvPr id="34" name="Marcador de contenido 2"/>
            <p:cNvSpPr txBox="1">
              <a:spLocks/>
            </p:cNvSpPr>
            <p:nvPr/>
          </p:nvSpPr>
          <p:spPr bwMode="auto">
            <a:xfrm>
              <a:off x="-25152" y="88134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General-purpose</a:t>
              </a:r>
              <a:r>
                <a:rPr kumimoji="0" lang="en-US" sz="220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programmable cores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Wimpy cores (</a:t>
              </a: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possibility of running any workload)</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latin typeface="Tahoma"/>
                  <a:ea typeface="ヒラギノ角ゴ Pro W3" pitchFamily="-108" charset="-128"/>
                  <a:cs typeface="ヒラギノ角ゴ Pro W3" pitchFamily="-108" charset="-128"/>
                </a:rPr>
                <a:t>E.g. from academia: Tesseract PIM for Graph Processing</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UPMEM PIM</a:t>
              </a:r>
            </a:p>
          </p:txBody>
        </p:sp>
        <p:grpSp>
          <p:nvGrpSpPr>
            <p:cNvPr id="39" name="Group 38">
              <a:extLst>
                <a:ext uri="{FF2B5EF4-FFF2-40B4-BE49-F238E27FC236}">
                  <a16:creationId xmlns:a16="http://schemas.microsoft.com/office/drawing/2014/main" id="{DB8BFBE2-8762-C2FC-0709-950D15E27223}"/>
                </a:ext>
              </a:extLst>
            </p:cNvPr>
            <p:cNvGrpSpPr/>
            <p:nvPr/>
          </p:nvGrpSpPr>
          <p:grpSpPr>
            <a:xfrm>
              <a:off x="7283135" y="980728"/>
              <a:ext cx="1667959" cy="1466418"/>
              <a:chOff x="7296529" y="980728"/>
              <a:chExt cx="1667959" cy="1466418"/>
            </a:xfrm>
          </p:grpSpPr>
          <p:sp>
            <p:nvSpPr>
              <p:cNvPr id="16" name="Rounded Rectangle 88"/>
              <p:cNvSpPr/>
              <p:nvPr/>
            </p:nvSpPr>
            <p:spPr>
              <a:xfrm>
                <a:off x="7296529" y="980728"/>
                <a:ext cx="1667959"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36" name="Group 35">
                <a:extLst>
                  <a:ext uri="{FF2B5EF4-FFF2-40B4-BE49-F238E27FC236}">
                    <a16:creationId xmlns:a16="http://schemas.microsoft.com/office/drawing/2014/main" id="{92C53D3A-D172-02EE-CA4C-04FA14B3D6D1}"/>
                  </a:ext>
                </a:extLst>
              </p:cNvPr>
              <p:cNvGrpSpPr/>
              <p:nvPr/>
            </p:nvGrpSpPr>
            <p:grpSpPr>
              <a:xfrm>
                <a:off x="7422388" y="1118073"/>
                <a:ext cx="1409932" cy="1230807"/>
                <a:chOff x="7422388" y="1118073"/>
                <a:chExt cx="1409932" cy="1230807"/>
              </a:xfrm>
            </p:grpSpPr>
            <p:sp>
              <p:nvSpPr>
                <p:cNvPr id="19" name="Rounded Rectangle 95"/>
                <p:cNvSpPr/>
                <p:nvPr/>
              </p:nvSpPr>
              <p:spPr>
                <a:xfrm>
                  <a:off x="7480149" y="2055597"/>
                  <a:ext cx="1291979" cy="293283"/>
                </a:xfrm>
                <a:prstGeom prst="roundRect">
                  <a:avLst/>
                </a:prstGeom>
                <a:solidFill>
                  <a:srgbClr val="FF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Cache</a:t>
                  </a:r>
                  <a:endParaRPr kumimoji="0" lang="en-US" sz="1100" b="1"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Rounded Rectangle 94"/>
                <p:cNvSpPr/>
                <p:nvPr/>
              </p:nvSpPr>
              <p:spPr>
                <a:xfrm>
                  <a:off x="7422388" y="1118073"/>
                  <a:ext cx="1409932" cy="879852"/>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PIM Core</a:t>
                  </a:r>
                </a:p>
              </p:txBody>
            </p:sp>
          </p:grpSp>
        </p:grpSp>
      </p:grpSp>
      <p:sp>
        <p:nvSpPr>
          <p:cNvPr id="12" name="Rectangle 11">
            <a:extLst>
              <a:ext uri="{FF2B5EF4-FFF2-40B4-BE49-F238E27FC236}">
                <a16:creationId xmlns:a16="http://schemas.microsoft.com/office/drawing/2014/main" id="{6FF9E9E0-18D4-0985-5222-058B4FA214CC}"/>
              </a:ext>
            </a:extLst>
          </p:cNvPr>
          <p:cNvSpPr/>
          <p:nvPr/>
        </p:nvSpPr>
        <p:spPr bwMode="auto">
          <a:xfrm>
            <a:off x="-25152" y="908720"/>
            <a:ext cx="9144000" cy="1753535"/>
          </a:xfrm>
          <a:prstGeom prst="rect">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3" name="Rectangle 12">
            <a:extLst>
              <a:ext uri="{FF2B5EF4-FFF2-40B4-BE49-F238E27FC236}">
                <a16:creationId xmlns:a16="http://schemas.microsoft.com/office/drawing/2014/main" id="{4A3B8237-8F6D-F8EC-269E-A1E44C8BA1C7}"/>
              </a:ext>
            </a:extLst>
          </p:cNvPr>
          <p:cNvSpPr/>
          <p:nvPr/>
        </p:nvSpPr>
        <p:spPr bwMode="auto">
          <a:xfrm>
            <a:off x="-25593" y="4728198"/>
            <a:ext cx="9144000" cy="1725138"/>
          </a:xfrm>
          <a:prstGeom prst="rect">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14" name="Picture 13" descr="safari.png">
            <a:extLst>
              <a:ext uri="{FF2B5EF4-FFF2-40B4-BE49-F238E27FC236}">
                <a16:creationId xmlns:a16="http://schemas.microsoft.com/office/drawing/2014/main" id="{DED1FA7B-31FB-1C31-D5DF-658035A688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0018487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78E16-CFB1-8FFF-8737-6757435D8DE1}"/>
              </a:ext>
            </a:extLst>
          </p:cNvPr>
          <p:cNvSpPr>
            <a:spLocks noGrp="1"/>
          </p:cNvSpPr>
          <p:nvPr>
            <p:ph type="title"/>
          </p:nvPr>
        </p:nvSpPr>
        <p:spPr/>
        <p:txBody>
          <a:bodyPr/>
          <a:lstStyle/>
          <a:p>
            <a:r>
              <a:rPr lang="en-US" sz="4000" dirty="0"/>
              <a:t>Drawbacks and Limitations of PIM</a:t>
            </a:r>
          </a:p>
        </p:txBody>
      </p:sp>
      <p:sp>
        <p:nvSpPr>
          <p:cNvPr id="6" name="Rectangle 5">
            <a:extLst>
              <a:ext uri="{FF2B5EF4-FFF2-40B4-BE49-F238E27FC236}">
                <a16:creationId xmlns:a16="http://schemas.microsoft.com/office/drawing/2014/main" id="{D7215E79-3723-2011-9F60-A63EACB3F9D7}"/>
              </a:ext>
            </a:extLst>
          </p:cNvPr>
          <p:cNvSpPr/>
          <p:nvPr/>
        </p:nvSpPr>
        <p:spPr>
          <a:xfrm>
            <a:off x="0" y="914400"/>
            <a:ext cx="9144000" cy="830997"/>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PIM designs are restricted by low </a:t>
            </a:r>
            <a:r>
              <a:rPr kumimoji="0" lang="en-US" sz="2400" b="1" i="0" u="sng" strike="noStrike" kern="1200" cap="none" spc="0" normalizeH="0" baseline="0" noProof="0" dirty="0">
                <a:ln>
                  <a:noFill/>
                </a:ln>
                <a:solidFill>
                  <a:prstClr val="white"/>
                </a:solidFill>
                <a:effectLst/>
                <a:uLnTx/>
                <a:uFillTx/>
                <a:latin typeface="Gill Sans MT"/>
                <a:ea typeface="+mn-ea"/>
                <a:cs typeface="Gill Sans MT"/>
              </a:rPr>
              <a:t>area</a:t>
            </a: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 and </a:t>
            </a:r>
            <a:r>
              <a:rPr kumimoji="0" lang="en-US" sz="2400" b="1" i="0" u="sng" strike="noStrike" kern="1200" cap="none" spc="0" normalizeH="0" baseline="0" noProof="0" dirty="0">
                <a:ln>
                  <a:noFill/>
                </a:ln>
                <a:solidFill>
                  <a:prstClr val="white"/>
                </a:solidFill>
                <a:effectLst/>
                <a:uLnTx/>
                <a:uFillTx/>
                <a:latin typeface="Gill Sans MT"/>
                <a:ea typeface="+mn-ea"/>
                <a:cs typeface="Gill Sans MT"/>
              </a:rPr>
              <a:t>power </a:t>
            </a: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budgets, </a:t>
            </a:r>
            <a:r>
              <a:rPr kumimoji="0" lang="en-US" sz="2400" b="1" i="0" u="sng" strike="noStrike" kern="1200" cap="none" spc="0" normalizeH="0" baseline="0" noProof="0" dirty="0">
                <a:ln>
                  <a:noFill/>
                </a:ln>
                <a:solidFill>
                  <a:prstClr val="white"/>
                </a:solidFill>
                <a:effectLst/>
                <a:uLnTx/>
                <a:uFillTx/>
                <a:latin typeface="Gill Sans MT"/>
                <a:ea typeface="+mn-ea"/>
                <a:cs typeface="Gill Sans MT"/>
              </a:rPr>
              <a:t>manufacturing challenges</a:t>
            </a: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 and limited </a:t>
            </a:r>
            <a:r>
              <a:rPr kumimoji="0" lang="en-US" sz="2400" b="1" i="0" u="sng" strike="noStrike" kern="1200" cap="none" spc="0" normalizeH="0" baseline="0" noProof="0" dirty="0">
                <a:ln>
                  <a:noFill/>
                </a:ln>
                <a:solidFill>
                  <a:prstClr val="white"/>
                </a:solidFill>
                <a:effectLst/>
                <a:uLnTx/>
                <a:uFillTx/>
                <a:latin typeface="Gill Sans MT"/>
                <a:ea typeface="+mn-ea"/>
                <a:cs typeface="Gill Sans MT"/>
              </a:rPr>
              <a:t>clock frequencies</a:t>
            </a: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  </a:t>
            </a:r>
          </a:p>
        </p:txBody>
      </p:sp>
      <p:cxnSp>
        <p:nvCxnSpPr>
          <p:cNvPr id="7" name="Straight Arrow Connector 6">
            <a:extLst>
              <a:ext uri="{FF2B5EF4-FFF2-40B4-BE49-F238E27FC236}">
                <a16:creationId xmlns:a16="http://schemas.microsoft.com/office/drawing/2014/main" id="{A22445BA-6656-271E-1360-2177B8BA6407}"/>
              </a:ext>
            </a:extLst>
          </p:cNvPr>
          <p:cNvCxnSpPr>
            <a:cxnSpLocks/>
          </p:cNvCxnSpPr>
          <p:nvPr/>
        </p:nvCxnSpPr>
        <p:spPr>
          <a:xfrm>
            <a:off x="4514850" y="1858058"/>
            <a:ext cx="0" cy="445871"/>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C344941-092D-D57D-2355-6CFDDE71BFA7}"/>
              </a:ext>
            </a:extLst>
          </p:cNvPr>
          <p:cNvSpPr/>
          <p:nvPr/>
        </p:nvSpPr>
        <p:spPr>
          <a:xfrm>
            <a:off x="0" y="2303929"/>
            <a:ext cx="91440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To avoid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subpar performance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an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efficient PIM architecture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needs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to take into consideration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PIM constraints </a:t>
            </a:r>
          </a:p>
        </p:txBody>
      </p:sp>
      <p:sp>
        <p:nvSpPr>
          <p:cNvPr id="32" name="Rounded Rectangle 31">
            <a:extLst>
              <a:ext uri="{FF2B5EF4-FFF2-40B4-BE49-F238E27FC236}">
                <a16:creationId xmlns:a16="http://schemas.microsoft.com/office/drawing/2014/main" id="{D38BDECE-596E-A5B4-B9F5-E1F27006C727}"/>
              </a:ext>
            </a:extLst>
          </p:cNvPr>
          <p:cNvSpPr/>
          <p:nvPr/>
        </p:nvSpPr>
        <p:spPr bwMode="auto">
          <a:xfrm>
            <a:off x="182136" y="5723442"/>
            <a:ext cx="8779727" cy="715089"/>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901FF"/>
                </a:solidFill>
                <a:effectLst/>
                <a:uLnTx/>
                <a:uFillTx/>
                <a:latin typeface="Gill Sans MT"/>
                <a:ea typeface="+mn-ea"/>
                <a:cs typeface="+mn-cs"/>
              </a:rPr>
              <a:t>Co-designing hardware and software </a:t>
            </a:r>
            <a:r>
              <a:rPr kumimoji="0" lang="en-US" sz="1800" b="1" i="0" u="none" strike="noStrike" kern="1200" cap="none" spc="0" normalizeH="0" baseline="0" noProof="0" dirty="0">
                <a:ln>
                  <a:noFill/>
                </a:ln>
                <a:solidFill>
                  <a:prstClr val="black"/>
                </a:solidFill>
                <a:effectLst/>
                <a:uLnTx/>
                <a:uFillTx/>
                <a:latin typeface="Gill Sans MT"/>
                <a:ea typeface="+mn-ea"/>
                <a:cs typeface="+mn-cs"/>
              </a:rPr>
              <a:t>to take </a:t>
            </a:r>
            <a:r>
              <a:rPr kumimoji="0" lang="en-US" sz="1800" b="1" i="0" u="none" strike="noStrike" kern="1200" cap="none" spc="0" normalizeH="0" baseline="0" noProof="0" dirty="0">
                <a:ln>
                  <a:noFill/>
                </a:ln>
                <a:solidFill>
                  <a:srgbClr val="1901FF"/>
                </a:solidFill>
                <a:effectLst/>
                <a:uLnTx/>
                <a:uFillTx/>
                <a:latin typeface="Gill Sans MT"/>
                <a:ea typeface="+mn-ea"/>
                <a:cs typeface="+mn-cs"/>
              </a:rPr>
              <a:t>advantage</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of PIM properties while mitigating its </a:t>
            </a:r>
            <a:r>
              <a:rPr kumimoji="0" lang="en-US" sz="1800" b="1" i="0" u="none" strike="noStrike" kern="1200" cap="none" spc="0" normalizeH="0" baseline="0" noProof="0" dirty="0">
                <a:ln>
                  <a:noFill/>
                </a:ln>
                <a:solidFill>
                  <a:srgbClr val="C00000"/>
                </a:solidFill>
                <a:effectLst/>
                <a:uLnTx/>
                <a:uFillTx/>
                <a:latin typeface="Gill Sans MT"/>
                <a:ea typeface="+mn-ea"/>
                <a:cs typeface="+mn-cs"/>
              </a:rPr>
              <a:t>shortcomings</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can lead to a </a:t>
            </a:r>
            <a:r>
              <a:rPr kumimoji="0" lang="en-US" sz="1800" b="1" i="0" u="none" strike="noStrike" kern="1200" cap="none" spc="0" normalizeH="0" baseline="0" noProof="0" dirty="0">
                <a:ln>
                  <a:noFill/>
                </a:ln>
                <a:solidFill>
                  <a:srgbClr val="1901FF"/>
                </a:solidFill>
                <a:effectLst/>
                <a:uLnTx/>
                <a:uFillTx/>
                <a:latin typeface="Gill Sans MT"/>
                <a:ea typeface="+mn-ea"/>
                <a:cs typeface="+mn-cs"/>
              </a:rPr>
              <a:t>better system design</a:t>
            </a:r>
          </a:p>
        </p:txBody>
      </p:sp>
      <p:graphicFrame>
        <p:nvGraphicFramePr>
          <p:cNvPr id="34" name="Chart 33">
            <a:extLst>
              <a:ext uri="{FF2B5EF4-FFF2-40B4-BE49-F238E27FC236}">
                <a16:creationId xmlns:a16="http://schemas.microsoft.com/office/drawing/2014/main" id="{00000000-0008-0000-0000-000006000000}"/>
              </a:ext>
            </a:extLst>
          </p:cNvPr>
          <p:cNvGraphicFramePr>
            <a:graphicFrameLocks/>
          </p:cNvGraphicFramePr>
          <p:nvPr/>
        </p:nvGraphicFramePr>
        <p:xfrm>
          <a:off x="77621" y="3074534"/>
          <a:ext cx="8988758" cy="2518758"/>
        </p:xfrm>
        <a:graphic>
          <a:graphicData uri="http://schemas.openxmlformats.org/drawingml/2006/chart">
            <c:chart xmlns:c="http://schemas.openxmlformats.org/drawingml/2006/chart" xmlns:r="http://schemas.openxmlformats.org/officeDocument/2006/relationships" r:id="rId3"/>
          </a:graphicData>
        </a:graphic>
      </p:graphicFrame>
      <p:grpSp>
        <p:nvGrpSpPr>
          <p:cNvPr id="40" name="Group 39">
            <a:extLst>
              <a:ext uri="{FF2B5EF4-FFF2-40B4-BE49-F238E27FC236}">
                <a16:creationId xmlns:a16="http://schemas.microsoft.com/office/drawing/2014/main" id="{42ACFCE1-DCF9-496F-67FB-FD4AAB59E52E}"/>
              </a:ext>
            </a:extLst>
          </p:cNvPr>
          <p:cNvGrpSpPr/>
          <p:nvPr/>
        </p:nvGrpSpPr>
        <p:grpSpPr>
          <a:xfrm>
            <a:off x="6351494" y="3352800"/>
            <a:ext cx="4760258" cy="2240492"/>
            <a:chOff x="6351494" y="3352800"/>
            <a:chExt cx="4760258" cy="2240492"/>
          </a:xfrm>
        </p:grpSpPr>
        <p:sp>
          <p:nvSpPr>
            <p:cNvPr id="35" name="Rounded Rectangle 34">
              <a:extLst>
                <a:ext uri="{FF2B5EF4-FFF2-40B4-BE49-F238E27FC236}">
                  <a16:creationId xmlns:a16="http://schemas.microsoft.com/office/drawing/2014/main" id="{EB881BBC-806E-3C7B-92EB-D7ABBC82F979}"/>
                </a:ext>
              </a:extLst>
            </p:cNvPr>
            <p:cNvSpPr/>
            <p:nvPr/>
          </p:nvSpPr>
          <p:spPr>
            <a:xfrm>
              <a:off x="8077200" y="3352800"/>
              <a:ext cx="989179" cy="224049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37" name="Straight Arrow Connector 36">
              <a:extLst>
                <a:ext uri="{FF2B5EF4-FFF2-40B4-BE49-F238E27FC236}">
                  <a16:creationId xmlns:a16="http://schemas.microsoft.com/office/drawing/2014/main" id="{B27B47B4-16FE-FBE9-F219-58DB4A763D05}"/>
                </a:ext>
              </a:extLst>
            </p:cNvPr>
            <p:cNvCxnSpPr/>
            <p:nvPr/>
          </p:nvCxnSpPr>
          <p:spPr>
            <a:xfrm flipV="1">
              <a:off x="8839200" y="3836894"/>
              <a:ext cx="0" cy="224118"/>
            </a:xfrm>
            <a:prstGeom prst="straightConnector1">
              <a:avLst/>
            </a:prstGeom>
            <a:ln w="254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24BC20DB-B116-38AE-957C-0F94E77EE38B}"/>
                </a:ext>
              </a:extLst>
            </p:cNvPr>
            <p:cNvSpPr txBox="1"/>
            <p:nvPr/>
          </p:nvSpPr>
          <p:spPr>
            <a:xfrm>
              <a:off x="6351494" y="3486201"/>
              <a:ext cx="476025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0000"/>
                  </a:solidFill>
                  <a:effectLst/>
                  <a:uLnTx/>
                  <a:uFillTx/>
                  <a:latin typeface="Gill Sans MT"/>
                  <a:ea typeface="+mn-ea"/>
                  <a:cs typeface="Gill Sans MT"/>
                </a:rPr>
                <a:t>+17%</a:t>
              </a:r>
              <a:endParaRPr kumimoji="0" lang="en-US" sz="1600" b="1" i="0" u="none" strike="noStrike" kern="0" cap="none" spc="0" normalizeH="0" baseline="0" noProof="0" dirty="0">
                <a:ln>
                  <a:noFill/>
                </a:ln>
                <a:solidFill>
                  <a:srgbClr val="FF0000"/>
                </a:solidFill>
                <a:effectLst/>
                <a:uLnTx/>
                <a:uFillTx/>
                <a:latin typeface="Gill Sans MT"/>
                <a:ea typeface="+mn-ea"/>
                <a:cs typeface="Gill Sans MT"/>
              </a:endParaRPr>
            </a:p>
          </p:txBody>
        </p:sp>
      </p:grpSp>
      <p:sp>
        <p:nvSpPr>
          <p:cNvPr id="44" name="TextBox 43">
            <a:extLst>
              <a:ext uri="{FF2B5EF4-FFF2-40B4-BE49-F238E27FC236}">
                <a16:creationId xmlns:a16="http://schemas.microsoft.com/office/drawing/2014/main" id="{5FFC9675-77E6-8EB3-C6DF-3C07508C85A5}"/>
              </a:ext>
            </a:extLst>
          </p:cNvPr>
          <p:cNvSpPr txBox="1"/>
          <p:nvPr/>
        </p:nvSpPr>
        <p:spPr>
          <a:xfrm>
            <a:off x="77621" y="3098884"/>
            <a:ext cx="1544991" cy="253916"/>
          </a:xfrm>
          <a:prstGeom prst="rect">
            <a:avLst/>
          </a:prstGeom>
          <a:noFill/>
        </p:spPr>
        <p:txBody>
          <a:bodyPr wrap="square">
            <a:spAutoFit/>
          </a:bodyPr>
          <a:lstStyle/>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1050" b="1" i="0" u="none" strike="noStrike" kern="1200" cap="none" spc="0" normalizeH="0" baseline="0" noProof="0" dirty="0">
                <a:ln>
                  <a:noFill/>
                </a:ln>
                <a:solidFill>
                  <a:prstClr val="white">
                    <a:lumMod val="75000"/>
                  </a:prstClr>
                </a:solidFill>
                <a:effectLst/>
                <a:uLnTx/>
                <a:uFillTx/>
                <a:latin typeface="Gill Sans MT" panose="020B0502020104020203" pitchFamily="34" charset="77"/>
                <a:ea typeface="+mn-ea"/>
                <a:cs typeface="+mn-cs"/>
              </a:rPr>
              <a:t>[2]</a:t>
            </a:r>
          </a:p>
        </p:txBody>
      </p:sp>
      <p:sp>
        <p:nvSpPr>
          <p:cNvPr id="45" name="Slide Number Placeholder 44">
            <a:extLst>
              <a:ext uri="{FF2B5EF4-FFF2-40B4-BE49-F238E27FC236}">
                <a16:creationId xmlns:a16="http://schemas.microsoft.com/office/drawing/2014/main" id="{60640191-A24A-966F-035A-C379762504E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2400" b="1" i="0" u="none" strike="noStrike" kern="1200" cap="none" spc="0" normalizeH="0" baseline="0" noProof="0" dirty="0">
              <a:ln>
                <a:noFill/>
              </a:ln>
              <a:solidFill>
                <a:srgbClr val="1F497D"/>
              </a:solidFill>
              <a:effectLst/>
              <a:uLnTx/>
              <a:uFillTx/>
              <a:latin typeface="Gill Sans MT"/>
              <a:ea typeface="+mn-ea"/>
              <a:cs typeface="+mn-cs"/>
            </a:endParaRPr>
          </a:p>
        </p:txBody>
      </p:sp>
    </p:spTree>
    <p:extLst>
      <p:ext uri="{BB962C8B-B14F-4D97-AF65-F5344CB8AC3E}">
        <p14:creationId xmlns:p14="http://schemas.microsoft.com/office/powerpoint/2010/main" val="261747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32" grpId="0" animBg="1"/>
      <p:bldGraphic spid="34" grpId="0">
        <p:bldAsOne/>
      </p:bldGraphic>
      <p:bldP spid="4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C17D-07DC-F0F2-3FF5-99D5CD98DED7}"/>
              </a:ext>
            </a:extLst>
          </p:cNvPr>
          <p:cNvSpPr>
            <a:spLocks noGrp="1"/>
          </p:cNvSpPr>
          <p:nvPr>
            <p:ph type="title"/>
          </p:nvPr>
        </p:nvSpPr>
        <p:spPr/>
        <p:txBody>
          <a:bodyPr/>
          <a:lstStyle/>
          <a:p>
            <a:r>
              <a:rPr lang="en-US" dirty="0"/>
              <a:t>HW/SW Co-Design for PIM </a:t>
            </a:r>
          </a:p>
        </p:txBody>
      </p:sp>
      <p:sp>
        <p:nvSpPr>
          <p:cNvPr id="5" name="Rectangle 4">
            <a:extLst>
              <a:ext uri="{FF2B5EF4-FFF2-40B4-BE49-F238E27FC236}">
                <a16:creationId xmlns:a16="http://schemas.microsoft.com/office/drawing/2014/main" id="{5A0CC8EF-7FB6-129E-BB58-D054B96BA379}"/>
              </a:ext>
            </a:extLst>
          </p:cNvPr>
          <p:cNvSpPr/>
          <p:nvPr/>
        </p:nvSpPr>
        <p:spPr>
          <a:xfrm>
            <a:off x="0" y="950349"/>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follow a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two-step approach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co-design software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and hardware to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efficiently take advantage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of PIM paradigm </a:t>
            </a:r>
          </a:p>
        </p:txBody>
      </p:sp>
      <p:sp>
        <p:nvSpPr>
          <p:cNvPr id="13" name="Rounded Rectangle 12">
            <a:extLst>
              <a:ext uri="{FF2B5EF4-FFF2-40B4-BE49-F238E27FC236}">
                <a16:creationId xmlns:a16="http://schemas.microsoft.com/office/drawing/2014/main" id="{F28A1E7B-371D-7843-8F1B-EA68B4943976}"/>
              </a:ext>
            </a:extLst>
          </p:cNvPr>
          <p:cNvSpPr/>
          <p:nvPr/>
        </p:nvSpPr>
        <p:spPr>
          <a:xfrm>
            <a:off x="2772250" y="2263318"/>
            <a:ext cx="2422085" cy="1174855"/>
          </a:xfrm>
          <a:prstGeom prst="round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Gill Sans MT"/>
                <a:ea typeface="+mn-ea"/>
                <a:cs typeface="+mn-cs"/>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a:ea typeface="+mn-ea"/>
                <a:cs typeface="+mn-cs"/>
              </a:rPr>
              <a:t>Application Profiling</a:t>
            </a:r>
          </a:p>
        </p:txBody>
      </p:sp>
      <p:grpSp>
        <p:nvGrpSpPr>
          <p:cNvPr id="79" name="Group 78">
            <a:extLst>
              <a:ext uri="{FF2B5EF4-FFF2-40B4-BE49-F238E27FC236}">
                <a16:creationId xmlns:a16="http://schemas.microsoft.com/office/drawing/2014/main" id="{D381F5F3-5615-70D7-8511-E41B92713592}"/>
              </a:ext>
            </a:extLst>
          </p:cNvPr>
          <p:cNvGrpSpPr/>
          <p:nvPr/>
        </p:nvGrpSpPr>
        <p:grpSpPr>
          <a:xfrm>
            <a:off x="1138892" y="3438172"/>
            <a:ext cx="5062422" cy="1069221"/>
            <a:chOff x="1138892" y="3438172"/>
            <a:chExt cx="5062422" cy="1069221"/>
          </a:xfrm>
        </p:grpSpPr>
        <p:sp>
          <p:nvSpPr>
            <p:cNvPr id="41" name="TextBox 40">
              <a:extLst>
                <a:ext uri="{FF2B5EF4-FFF2-40B4-BE49-F238E27FC236}">
                  <a16:creationId xmlns:a16="http://schemas.microsoft.com/office/drawing/2014/main" id="{0686BF23-C2D7-07E0-BE7A-5DE3719AE580}"/>
                </a:ext>
              </a:extLst>
            </p:cNvPr>
            <p:cNvSpPr txBox="1"/>
            <p:nvPr/>
          </p:nvSpPr>
          <p:spPr>
            <a:xfrm>
              <a:off x="3135429" y="3861061"/>
              <a:ext cx="1695725"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performance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bottleneck</a:t>
              </a:r>
            </a:p>
          </p:txBody>
        </p:sp>
        <p:sp>
          <p:nvSpPr>
            <p:cNvPr id="43" name="TextBox 42">
              <a:extLst>
                <a:ext uri="{FF2B5EF4-FFF2-40B4-BE49-F238E27FC236}">
                  <a16:creationId xmlns:a16="http://schemas.microsoft.com/office/drawing/2014/main" id="{FA663CFD-89F8-2E6F-073C-96DB4AF2B579}"/>
                </a:ext>
              </a:extLst>
            </p:cNvPr>
            <p:cNvSpPr txBox="1"/>
            <p:nvPr/>
          </p:nvSpPr>
          <p:spPr>
            <a:xfrm>
              <a:off x="1138892" y="3861062"/>
              <a:ext cx="2606443"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HW/SW requirements </a:t>
              </a: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44" name="TextBox 43">
              <a:extLst>
                <a:ext uri="{FF2B5EF4-FFF2-40B4-BE49-F238E27FC236}">
                  <a16:creationId xmlns:a16="http://schemas.microsoft.com/office/drawing/2014/main" id="{4A3169A5-A2FA-05E0-9054-32FD64792392}"/>
                </a:ext>
              </a:extLst>
            </p:cNvPr>
            <p:cNvSpPr txBox="1"/>
            <p:nvPr/>
          </p:nvSpPr>
          <p:spPr>
            <a:xfrm>
              <a:off x="4831154" y="3861060"/>
              <a:ext cx="137016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energy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bottleneck</a:t>
              </a:r>
            </a:p>
          </p:txBody>
        </p:sp>
        <p:cxnSp>
          <p:nvCxnSpPr>
            <p:cNvPr id="52" name="Elbow Connector 51">
              <a:extLst>
                <a:ext uri="{FF2B5EF4-FFF2-40B4-BE49-F238E27FC236}">
                  <a16:creationId xmlns:a16="http://schemas.microsoft.com/office/drawing/2014/main" id="{A0C23231-A4C3-ECA9-7C9B-F0BEBF47E496}"/>
                </a:ext>
              </a:extLst>
            </p:cNvPr>
            <p:cNvCxnSpPr>
              <a:stCxn id="13" idx="2"/>
              <a:endCxn id="44" idx="0"/>
            </p:cNvCxnSpPr>
            <p:nvPr/>
          </p:nvCxnSpPr>
          <p:spPr>
            <a:xfrm rot="16200000" flipH="1">
              <a:off x="4538320" y="2883145"/>
              <a:ext cx="422887" cy="1532941"/>
            </a:xfrm>
            <a:prstGeom prst="bentConnector3">
              <a:avLst/>
            </a:prstGeom>
            <a:ln w="25400">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4" name="Elbow Connector 53">
              <a:extLst>
                <a:ext uri="{FF2B5EF4-FFF2-40B4-BE49-F238E27FC236}">
                  <a16:creationId xmlns:a16="http://schemas.microsoft.com/office/drawing/2014/main" id="{5AF338E9-6F19-1D13-B880-D2B5C7BD4E35}"/>
                </a:ext>
              </a:extLst>
            </p:cNvPr>
            <p:cNvCxnSpPr>
              <a:stCxn id="13" idx="2"/>
              <a:endCxn id="43" idx="0"/>
            </p:cNvCxnSpPr>
            <p:nvPr/>
          </p:nvCxnSpPr>
          <p:spPr>
            <a:xfrm rot="5400000">
              <a:off x="3001260" y="2879028"/>
              <a:ext cx="422889" cy="1541179"/>
            </a:xfrm>
            <a:prstGeom prst="bentConnector3">
              <a:avLst/>
            </a:prstGeom>
            <a:ln w="25400">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6" name="Elbow Connector 55">
              <a:extLst>
                <a:ext uri="{FF2B5EF4-FFF2-40B4-BE49-F238E27FC236}">
                  <a16:creationId xmlns:a16="http://schemas.microsoft.com/office/drawing/2014/main" id="{F8EEF20A-6DAC-25B4-D90F-2986BA505703}"/>
                </a:ext>
              </a:extLst>
            </p:cNvPr>
            <p:cNvCxnSpPr>
              <a:cxnSpLocks/>
              <a:stCxn id="13" idx="2"/>
              <a:endCxn id="41" idx="0"/>
            </p:cNvCxnSpPr>
            <p:nvPr/>
          </p:nvCxnSpPr>
          <p:spPr>
            <a:xfrm rot="5400000">
              <a:off x="3771849" y="3649617"/>
              <a:ext cx="422888" cy="1"/>
            </a:xfrm>
            <a:prstGeom prst="bentConnector3">
              <a:avLst/>
            </a:prstGeom>
            <a:ln w="25400">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40F120BE-D869-273C-F4B1-7D13E52D5FAC}"/>
              </a:ext>
            </a:extLst>
          </p:cNvPr>
          <p:cNvGrpSpPr/>
          <p:nvPr/>
        </p:nvGrpSpPr>
        <p:grpSpPr>
          <a:xfrm>
            <a:off x="6189805" y="3427504"/>
            <a:ext cx="2840061" cy="1190771"/>
            <a:chOff x="6189805" y="3427504"/>
            <a:chExt cx="2840061" cy="1190771"/>
          </a:xfrm>
        </p:grpSpPr>
        <p:sp>
          <p:nvSpPr>
            <p:cNvPr id="61" name="TextBox 60">
              <a:extLst>
                <a:ext uri="{FF2B5EF4-FFF2-40B4-BE49-F238E27FC236}">
                  <a16:creationId xmlns:a16="http://schemas.microsoft.com/office/drawing/2014/main" id="{33B0986D-CFBA-EDAC-589B-1002BE6AF726}"/>
                </a:ext>
              </a:extLst>
            </p:cNvPr>
            <p:cNvSpPr txBox="1"/>
            <p:nvPr/>
          </p:nvSpPr>
          <p:spPr>
            <a:xfrm>
              <a:off x="6189805" y="3694945"/>
              <a:ext cx="2840061"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Gill Sans MT"/>
                  <a:ea typeface="+mn-ea"/>
                  <a:cs typeface="+mn-cs"/>
                </a:rPr>
                <a:t>high-performance </a:t>
              </a:r>
              <a:br>
                <a:rPr kumimoji="0" lang="en-US" sz="1800" b="1" i="0" u="none" strike="noStrike" kern="1200" cap="none" spc="0" normalizeH="0" baseline="0" noProof="0" dirty="0">
                  <a:ln>
                    <a:noFill/>
                  </a:ln>
                  <a:solidFill>
                    <a:srgbClr val="C00000"/>
                  </a:solidFill>
                  <a:effectLst/>
                  <a:uLnTx/>
                  <a:uFillTx/>
                  <a:latin typeface="Gill Sans MT"/>
                  <a:ea typeface="+mn-ea"/>
                  <a:cs typeface="+mn-cs"/>
                </a:rPr>
              </a:br>
              <a:r>
                <a:rPr kumimoji="0" lang="en-US" sz="1800" b="1" i="0" u="none" strike="noStrike" kern="1200" cap="none" spc="0" normalizeH="0" baseline="0" noProof="0" dirty="0">
                  <a:ln>
                    <a:noFill/>
                  </a:ln>
                  <a:solidFill>
                    <a:srgbClr val="C00000"/>
                  </a:solidFill>
                  <a:effectLst/>
                  <a:uLnTx/>
                  <a:uFillTx/>
                  <a:latin typeface="Gill Sans MT"/>
                  <a:ea typeface="+mn-ea"/>
                  <a:cs typeface="+mn-cs"/>
                </a:rPr>
                <a:t>and energy-efficient </a:t>
              </a:r>
              <a:br>
                <a:rPr kumimoji="0" lang="en-US" sz="1800" b="1" i="0" u="none" strike="noStrike" kern="1200" cap="none" spc="0" normalizeH="0" baseline="0" noProof="0" dirty="0">
                  <a:ln>
                    <a:noFill/>
                  </a:ln>
                  <a:solidFill>
                    <a:srgbClr val="C00000"/>
                  </a:solidFill>
                  <a:effectLst/>
                  <a:uLnTx/>
                  <a:uFillTx/>
                  <a:latin typeface="Gill Sans MT"/>
                  <a:ea typeface="+mn-ea"/>
                  <a:cs typeface="+mn-cs"/>
                </a:rPr>
              </a:br>
              <a:r>
                <a:rPr kumimoji="0" lang="en-US" sz="1800" b="1" i="0" u="none" strike="noStrike" kern="1200" cap="none" spc="0" normalizeH="0" baseline="0" noProof="0" dirty="0">
                  <a:ln>
                    <a:noFill/>
                  </a:ln>
                  <a:solidFill>
                    <a:srgbClr val="C00000"/>
                  </a:solidFill>
                  <a:effectLst/>
                  <a:uLnTx/>
                  <a:uFillTx/>
                  <a:latin typeface="Gill Sans MT"/>
                  <a:ea typeface="+mn-ea"/>
                  <a:cs typeface="+mn-cs"/>
                </a:rPr>
                <a:t>PIM architecture </a:t>
              </a:r>
            </a:p>
          </p:txBody>
        </p:sp>
        <p:cxnSp>
          <p:nvCxnSpPr>
            <p:cNvPr id="66" name="Straight Arrow Connector 65">
              <a:extLst>
                <a:ext uri="{FF2B5EF4-FFF2-40B4-BE49-F238E27FC236}">
                  <a16:creationId xmlns:a16="http://schemas.microsoft.com/office/drawing/2014/main" id="{78BCA462-9030-5A8E-C889-699D73303FDC}"/>
                </a:ext>
              </a:extLst>
            </p:cNvPr>
            <p:cNvCxnSpPr>
              <a:stCxn id="38" idx="2"/>
              <a:endCxn id="61" idx="0"/>
            </p:cNvCxnSpPr>
            <p:nvPr/>
          </p:nvCxnSpPr>
          <p:spPr>
            <a:xfrm>
              <a:off x="7609836" y="3427504"/>
              <a:ext cx="0" cy="267441"/>
            </a:xfrm>
            <a:prstGeom prst="straightConnector1">
              <a:avLst/>
            </a:prstGeom>
            <a:ln w="25400">
              <a:solidFill>
                <a:schemeClr val="accent2"/>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C82426A8-2F15-E0A8-5A38-751E2B874F17}"/>
              </a:ext>
            </a:extLst>
          </p:cNvPr>
          <p:cNvGrpSpPr/>
          <p:nvPr/>
        </p:nvGrpSpPr>
        <p:grpSpPr>
          <a:xfrm>
            <a:off x="5376238" y="2252649"/>
            <a:ext cx="3653628" cy="1174855"/>
            <a:chOff x="5376238" y="2252649"/>
            <a:chExt cx="3653628" cy="1174855"/>
          </a:xfrm>
        </p:grpSpPr>
        <p:sp>
          <p:nvSpPr>
            <p:cNvPr id="38" name="Rounded Rectangle 37">
              <a:extLst>
                <a:ext uri="{FF2B5EF4-FFF2-40B4-BE49-F238E27FC236}">
                  <a16:creationId xmlns:a16="http://schemas.microsoft.com/office/drawing/2014/main" id="{B90C6504-04A2-438D-4256-64554C3388C7}"/>
                </a:ext>
              </a:extLst>
            </p:cNvPr>
            <p:cNvSpPr/>
            <p:nvPr/>
          </p:nvSpPr>
          <p:spPr>
            <a:xfrm>
              <a:off x="6189805" y="2252649"/>
              <a:ext cx="2840061" cy="1174855"/>
            </a:xfrm>
            <a:prstGeom prst="round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Gill Sans MT"/>
                  <a:ea typeface="+mn-ea"/>
                  <a:cs typeface="+mn-cs"/>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a:ea typeface="+mn-ea"/>
                  <a:cs typeface="+mn-cs"/>
                </a:rPr>
                <a:t>Co-design SW and HW</a:t>
              </a:r>
            </a:p>
          </p:txBody>
        </p:sp>
        <p:sp>
          <p:nvSpPr>
            <p:cNvPr id="67" name="Right Arrow 66">
              <a:extLst>
                <a:ext uri="{FF2B5EF4-FFF2-40B4-BE49-F238E27FC236}">
                  <a16:creationId xmlns:a16="http://schemas.microsoft.com/office/drawing/2014/main" id="{CB32E95C-C722-F7BB-11EA-2762DEE51F6A}"/>
                </a:ext>
              </a:extLst>
            </p:cNvPr>
            <p:cNvSpPr/>
            <p:nvPr/>
          </p:nvSpPr>
          <p:spPr>
            <a:xfrm>
              <a:off x="5376238" y="2696103"/>
              <a:ext cx="631664" cy="287945"/>
            </a:xfrm>
            <a:prstGeom prst="rightArrow">
              <a:avLst/>
            </a:prstGeom>
            <a:solidFill>
              <a:srgbClr val="A6A6A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69" name="Group 68">
            <a:extLst>
              <a:ext uri="{FF2B5EF4-FFF2-40B4-BE49-F238E27FC236}">
                <a16:creationId xmlns:a16="http://schemas.microsoft.com/office/drawing/2014/main" id="{5989EB1D-0BF6-514E-6805-AC65414C0C36}"/>
              </a:ext>
            </a:extLst>
          </p:cNvPr>
          <p:cNvGrpSpPr/>
          <p:nvPr/>
        </p:nvGrpSpPr>
        <p:grpSpPr>
          <a:xfrm>
            <a:off x="-71717" y="1935067"/>
            <a:ext cx="2650521" cy="1885086"/>
            <a:chOff x="-71717" y="1935067"/>
            <a:chExt cx="2650521" cy="1885086"/>
          </a:xfrm>
        </p:grpSpPr>
        <p:grpSp>
          <p:nvGrpSpPr>
            <p:cNvPr id="26" name="Group 25">
              <a:extLst>
                <a:ext uri="{FF2B5EF4-FFF2-40B4-BE49-F238E27FC236}">
                  <a16:creationId xmlns:a16="http://schemas.microsoft.com/office/drawing/2014/main" id="{8314296E-31AD-D5AB-D857-AFD4B28D74A0}"/>
                </a:ext>
              </a:extLst>
            </p:cNvPr>
            <p:cNvGrpSpPr/>
            <p:nvPr/>
          </p:nvGrpSpPr>
          <p:grpSpPr>
            <a:xfrm>
              <a:off x="-71717" y="1935067"/>
              <a:ext cx="1970246" cy="1492437"/>
              <a:chOff x="-48987" y="1091514"/>
              <a:chExt cx="1970246" cy="1492437"/>
            </a:xfrm>
          </p:grpSpPr>
          <p:sp>
            <p:nvSpPr>
              <p:cNvPr id="27" name="Rectangle 26">
                <a:extLst>
                  <a:ext uri="{FF2B5EF4-FFF2-40B4-BE49-F238E27FC236}">
                    <a16:creationId xmlns:a16="http://schemas.microsoft.com/office/drawing/2014/main" id="{CEEC9F03-0E9A-B276-FCC3-880625B7C74E}"/>
                  </a:ext>
                </a:extLst>
              </p:cNvPr>
              <p:cNvSpPr/>
              <p:nvPr/>
            </p:nvSpPr>
            <p:spPr>
              <a:xfrm>
                <a:off x="-48987" y="1091514"/>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Gill Sans MT"/>
                    <a:ea typeface="+mn-ea"/>
                    <a:cs typeface="Arial" panose="020B0604020202020204" pitchFamily="34" charset="0"/>
                  </a:rPr>
                  <a:t>Target Application</a:t>
                </a:r>
              </a:p>
            </p:txBody>
          </p:sp>
          <p:sp>
            <p:nvSpPr>
              <p:cNvPr id="29" name="Rectangle 28">
                <a:extLst>
                  <a:ext uri="{FF2B5EF4-FFF2-40B4-BE49-F238E27FC236}">
                    <a16:creationId xmlns:a16="http://schemas.microsoft.com/office/drawing/2014/main" id="{D85A2A20-E9D9-CB00-5069-28B6D98AC82D}"/>
                  </a:ext>
                </a:extLst>
              </p:cNvPr>
              <p:cNvSpPr/>
              <p:nvPr/>
            </p:nvSpPr>
            <p:spPr>
              <a:xfrm>
                <a:off x="164788" y="1419764"/>
                <a:ext cx="1542697" cy="1164187"/>
              </a:xfrm>
              <a:prstGeom prst="rect">
                <a:avLst/>
              </a:prstGeom>
              <a:solidFill>
                <a:schemeClr val="bg1">
                  <a:lumMod val="85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85000"/>
                      <a:lumOff val="15000"/>
                    </a:prstClr>
                  </a:solidFill>
                  <a:effectLst/>
                  <a:uLnTx/>
                  <a:uFillTx/>
                  <a:latin typeface="Gill Sans MT"/>
                  <a:ea typeface="+mn-ea"/>
                  <a:cs typeface="Arial" panose="020B0604020202020204" pitchFamily="34" charset="0"/>
                </a:endParaRPr>
              </a:p>
            </p:txBody>
          </p:sp>
        </p:grpSp>
        <p:sp>
          <p:nvSpPr>
            <p:cNvPr id="60" name="Right Arrow 59">
              <a:extLst>
                <a:ext uri="{FF2B5EF4-FFF2-40B4-BE49-F238E27FC236}">
                  <a16:creationId xmlns:a16="http://schemas.microsoft.com/office/drawing/2014/main" id="{26EB5012-E0E4-2104-F5A2-CC5A8D61A9BD}"/>
                </a:ext>
              </a:extLst>
            </p:cNvPr>
            <p:cNvSpPr/>
            <p:nvPr/>
          </p:nvSpPr>
          <p:spPr>
            <a:xfrm>
              <a:off x="1947140" y="2706772"/>
              <a:ext cx="631664" cy="287945"/>
            </a:xfrm>
            <a:prstGeom prst="rightArrow">
              <a:avLst/>
            </a:prstGeom>
            <a:solidFill>
              <a:srgbClr val="A6A6A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pic>
          <p:nvPicPr>
            <p:cNvPr id="1026" name="Picture 2" descr="9,525 Artificial Neural Network Stock Vector Illustration and Royalty Free  Artificial Neural Network Clipart">
              <a:extLst>
                <a:ext uri="{FF2B5EF4-FFF2-40B4-BE49-F238E27FC236}">
                  <a16:creationId xmlns:a16="http://schemas.microsoft.com/office/drawing/2014/main" id="{10A2785D-D55D-A6F7-1448-424FCE67E9C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37112" y="2147942"/>
              <a:ext cx="1616582" cy="1672211"/>
            </a:xfrm>
            <a:prstGeom prst="rect">
              <a:avLst/>
            </a:prstGeom>
            <a:noFill/>
            <a:extLst>
              <a:ext uri="{909E8E84-426E-40DD-AFC4-6F175D3DCCD1}">
                <a14:hiddenFill xmlns:a14="http://schemas.microsoft.com/office/drawing/2010/main">
                  <a:solidFill>
                    <a:srgbClr val="FFFFFF"/>
                  </a:solidFill>
                </a14:hiddenFill>
              </a:ext>
            </a:extLst>
          </p:spPr>
        </p:pic>
      </p:grpSp>
      <p:sp>
        <p:nvSpPr>
          <p:cNvPr id="70" name="Rectangle 69">
            <a:extLst>
              <a:ext uri="{FF2B5EF4-FFF2-40B4-BE49-F238E27FC236}">
                <a16:creationId xmlns:a16="http://schemas.microsoft.com/office/drawing/2014/main" id="{BDA93382-51DB-4F4B-0104-D9A5D245C791}"/>
              </a:ext>
            </a:extLst>
          </p:cNvPr>
          <p:cNvSpPr/>
          <p:nvPr/>
        </p:nvSpPr>
        <p:spPr>
          <a:xfrm>
            <a:off x="-180528" y="4734910"/>
            <a:ext cx="9057167" cy="46166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showcase our two-step approach for several applications:</a:t>
            </a:r>
          </a:p>
        </p:txBody>
      </p:sp>
      <p:grpSp>
        <p:nvGrpSpPr>
          <p:cNvPr id="71" name="Group 70">
            <a:extLst>
              <a:ext uri="{FF2B5EF4-FFF2-40B4-BE49-F238E27FC236}">
                <a16:creationId xmlns:a16="http://schemas.microsoft.com/office/drawing/2014/main" id="{5B927D81-A6FE-9731-F56E-A48968A390CF}"/>
              </a:ext>
            </a:extLst>
          </p:cNvPr>
          <p:cNvGrpSpPr/>
          <p:nvPr/>
        </p:nvGrpSpPr>
        <p:grpSpPr>
          <a:xfrm>
            <a:off x="127776" y="5134837"/>
            <a:ext cx="9448800" cy="707886"/>
            <a:chOff x="568179" y="3421559"/>
            <a:chExt cx="8407213" cy="714800"/>
          </a:xfrm>
        </p:grpSpPr>
        <p:sp>
          <p:nvSpPr>
            <p:cNvPr id="72" name="TextBox 71">
              <a:extLst>
                <a:ext uri="{FF2B5EF4-FFF2-40B4-BE49-F238E27FC236}">
                  <a16:creationId xmlns:a16="http://schemas.microsoft.com/office/drawing/2014/main" id="{8CFBCE4E-726C-56F8-F46F-37E3A87CE764}"/>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73" name="TextBox 72">
              <a:extLst>
                <a:ext uri="{FF2B5EF4-FFF2-40B4-BE49-F238E27FC236}">
                  <a16:creationId xmlns:a16="http://schemas.microsoft.com/office/drawing/2014/main" id="{4DAEACDC-E6AF-459A-C15F-B79C5C7B17AF}"/>
                </a:ext>
              </a:extLst>
            </p:cNvPr>
            <p:cNvSpPr txBox="1"/>
            <p:nvPr/>
          </p:nvSpPr>
          <p:spPr>
            <a:xfrm>
              <a:off x="974390" y="3528081"/>
              <a:ext cx="8001002" cy="435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Machine learning inference models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for edge devices </a:t>
              </a:r>
            </a:p>
          </p:txBody>
        </p:sp>
      </p:grpSp>
      <p:sp>
        <p:nvSpPr>
          <p:cNvPr id="77" name="Slide Number Placeholder 4">
            <a:extLst>
              <a:ext uri="{FF2B5EF4-FFF2-40B4-BE49-F238E27FC236}">
                <a16:creationId xmlns:a16="http://schemas.microsoft.com/office/drawing/2014/main" id="{E68BBB39-A34F-E51B-4BFF-5FE3A4E91256}"/>
              </a:ext>
            </a:extLst>
          </p:cNvPr>
          <p:cNvSpPr txBox="1">
            <a:spLocks/>
          </p:cNvSpPr>
          <p:nvPr/>
        </p:nvSpPr>
        <p:spPr>
          <a:xfrm>
            <a:off x="7315200" y="6492883"/>
            <a:ext cx="1828800" cy="365125"/>
          </a:xfrm>
          <a:prstGeom prst="rect">
            <a:avLst/>
          </a:prstGeom>
          <a:noFill/>
          <a:ln>
            <a:noFill/>
          </a:ln>
        </p:spPr>
        <p:txBody>
          <a:bodyPr vert="horz" lIns="91440" tIns="45720" rIns="91440" bIns="45720" rtlCol="0" anchor="ctr"/>
          <a:lstStyle>
            <a:defPPr>
              <a:defRPr lang="en-US"/>
            </a:defPPr>
            <a:lvl1pPr marL="0" algn="r" defTabSz="457200" rtl="0" eaLnBrk="1" latinLnBrk="0" hangingPunct="1">
              <a:defRPr sz="2400" b="1" kern="1200">
                <a:solidFill>
                  <a:srgbClr val="1F497D"/>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
        <p:nvSpPr>
          <p:cNvPr id="82" name="Slide Number Placeholder 81">
            <a:extLst>
              <a:ext uri="{FF2B5EF4-FFF2-40B4-BE49-F238E27FC236}">
                <a16:creationId xmlns:a16="http://schemas.microsoft.com/office/drawing/2014/main" id="{4D5D781E-2193-22AD-FB49-BE3660F5EC8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2400" b="1" i="0" u="none" strike="noStrike" kern="1200" cap="none" spc="0" normalizeH="0" baseline="0" noProof="0" dirty="0">
              <a:ln>
                <a:noFill/>
              </a:ln>
              <a:solidFill>
                <a:srgbClr val="1F497D"/>
              </a:solidFill>
              <a:effectLst/>
              <a:uLnTx/>
              <a:uFillTx/>
              <a:latin typeface="Gill Sans MT"/>
              <a:ea typeface="+mn-ea"/>
              <a:cs typeface="+mn-cs"/>
            </a:endParaRPr>
          </a:p>
        </p:txBody>
      </p:sp>
      <p:grpSp>
        <p:nvGrpSpPr>
          <p:cNvPr id="3" name="Group 2">
            <a:extLst>
              <a:ext uri="{FF2B5EF4-FFF2-40B4-BE49-F238E27FC236}">
                <a16:creationId xmlns:a16="http://schemas.microsoft.com/office/drawing/2014/main" id="{0DD15D6E-328E-F6D7-CEBA-BFA91EAE6AB3}"/>
              </a:ext>
            </a:extLst>
          </p:cNvPr>
          <p:cNvGrpSpPr/>
          <p:nvPr/>
        </p:nvGrpSpPr>
        <p:grpSpPr>
          <a:xfrm>
            <a:off x="137112" y="5667181"/>
            <a:ext cx="9448800" cy="707886"/>
            <a:chOff x="568179" y="3421559"/>
            <a:chExt cx="8407213" cy="714800"/>
          </a:xfrm>
        </p:grpSpPr>
        <p:sp>
          <p:nvSpPr>
            <p:cNvPr id="4" name="TextBox 3">
              <a:extLst>
                <a:ext uri="{FF2B5EF4-FFF2-40B4-BE49-F238E27FC236}">
                  <a16:creationId xmlns:a16="http://schemas.microsoft.com/office/drawing/2014/main" id="{A99F1A18-0066-E18D-319B-514CA6776A20}"/>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6" name="TextBox 5">
              <a:extLst>
                <a:ext uri="{FF2B5EF4-FFF2-40B4-BE49-F238E27FC236}">
                  <a16:creationId xmlns:a16="http://schemas.microsoft.com/office/drawing/2014/main" id="{B195D903-091B-3305-60C1-713E6CB148DF}"/>
                </a:ext>
              </a:extLst>
            </p:cNvPr>
            <p:cNvSpPr txBox="1"/>
            <p:nvPr/>
          </p:nvSpPr>
          <p:spPr>
            <a:xfrm>
              <a:off x="974390" y="3528081"/>
              <a:ext cx="8001002" cy="435096"/>
            </a:xfrm>
            <a:prstGeom prst="rect">
              <a:avLst/>
            </a:prstGeom>
            <a:noFill/>
          </p:spPr>
          <p:txBody>
            <a:bodyPr wrap="square" rtlCol="0">
              <a:spAutoFit/>
            </a:bodyPr>
            <a:lstStyle/>
            <a:p>
              <a:pPr lvl="0">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Genome </a:t>
              </a:r>
              <a:r>
                <a:rPr lang="en-US" sz="2200" b="1" dirty="0">
                  <a:solidFill>
                    <a:srgbClr val="C00000"/>
                  </a:solidFill>
                  <a:cs typeface="Gill Sans MT"/>
                </a:rPr>
                <a:t>sequence alignment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&amp;</a:t>
              </a:r>
              <a:r>
                <a:rPr kumimoji="0" lang="en-US" sz="2200" b="1" i="0" u="none" strike="noStrike" kern="1200" cap="none" spc="0" normalizeH="0" noProof="0" dirty="0">
                  <a:ln>
                    <a:noFill/>
                  </a:ln>
                  <a:solidFill>
                    <a:srgbClr val="C00000"/>
                  </a:solidFill>
                  <a:effectLst/>
                  <a:uLnTx/>
                  <a:uFillTx/>
                  <a:latin typeface="Gill Sans MT"/>
                  <a:ea typeface="+mn-ea"/>
                  <a:cs typeface="Gill Sans MT"/>
                </a:rPr>
                <a:t> filtering </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grpSp>
    </p:spTree>
    <p:extLst>
      <p:ext uri="{BB962C8B-B14F-4D97-AF65-F5344CB8AC3E}">
        <p14:creationId xmlns:p14="http://schemas.microsoft.com/office/powerpoint/2010/main" val="158501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500"/>
                                        <p:tgtEl>
                                          <p:spTgt spid="8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500"/>
                                        <p:tgtEl>
                                          <p:spTgt spid="8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fade">
                                      <p:cBhvr>
                                        <p:cTn id="42" dur="500"/>
                                        <p:tgtEl>
                                          <p:spTgt spid="7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7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C17D-07DC-F0F2-3FF5-99D5CD98DED7}"/>
              </a:ext>
            </a:extLst>
          </p:cNvPr>
          <p:cNvSpPr>
            <a:spLocks noGrp="1"/>
          </p:cNvSpPr>
          <p:nvPr>
            <p:ph type="title"/>
          </p:nvPr>
        </p:nvSpPr>
        <p:spPr/>
        <p:txBody>
          <a:bodyPr/>
          <a:lstStyle/>
          <a:p>
            <a:r>
              <a:rPr lang="en-US" dirty="0"/>
              <a:t>HW/SW Co-Design for PIM </a:t>
            </a:r>
          </a:p>
        </p:txBody>
      </p:sp>
      <p:sp>
        <p:nvSpPr>
          <p:cNvPr id="5" name="Rectangle 4">
            <a:extLst>
              <a:ext uri="{FF2B5EF4-FFF2-40B4-BE49-F238E27FC236}">
                <a16:creationId xmlns:a16="http://schemas.microsoft.com/office/drawing/2014/main" id="{5A0CC8EF-7FB6-129E-BB58-D054B96BA379}"/>
              </a:ext>
            </a:extLst>
          </p:cNvPr>
          <p:cNvSpPr/>
          <p:nvPr/>
        </p:nvSpPr>
        <p:spPr>
          <a:xfrm>
            <a:off x="0" y="950349"/>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follow a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two-step approach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co-design software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and hardware to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efficiently take advantage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of PIM paradigm </a:t>
            </a:r>
          </a:p>
        </p:txBody>
      </p:sp>
      <p:sp>
        <p:nvSpPr>
          <p:cNvPr id="13" name="Rounded Rectangle 12">
            <a:extLst>
              <a:ext uri="{FF2B5EF4-FFF2-40B4-BE49-F238E27FC236}">
                <a16:creationId xmlns:a16="http://schemas.microsoft.com/office/drawing/2014/main" id="{F28A1E7B-371D-7843-8F1B-EA68B4943976}"/>
              </a:ext>
            </a:extLst>
          </p:cNvPr>
          <p:cNvSpPr/>
          <p:nvPr/>
        </p:nvSpPr>
        <p:spPr>
          <a:xfrm>
            <a:off x="2772250" y="2263318"/>
            <a:ext cx="2422085" cy="1174855"/>
          </a:xfrm>
          <a:prstGeom prst="round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Gill Sans MT"/>
                <a:ea typeface="+mn-ea"/>
                <a:cs typeface="+mn-cs"/>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a:ea typeface="+mn-ea"/>
                <a:cs typeface="+mn-cs"/>
              </a:rPr>
              <a:t>Application Profiling</a:t>
            </a:r>
          </a:p>
        </p:txBody>
      </p:sp>
      <p:grpSp>
        <p:nvGrpSpPr>
          <p:cNvPr id="79" name="Group 78">
            <a:extLst>
              <a:ext uri="{FF2B5EF4-FFF2-40B4-BE49-F238E27FC236}">
                <a16:creationId xmlns:a16="http://schemas.microsoft.com/office/drawing/2014/main" id="{D381F5F3-5615-70D7-8511-E41B92713592}"/>
              </a:ext>
            </a:extLst>
          </p:cNvPr>
          <p:cNvGrpSpPr/>
          <p:nvPr/>
        </p:nvGrpSpPr>
        <p:grpSpPr>
          <a:xfrm>
            <a:off x="1138892" y="3438172"/>
            <a:ext cx="5062422" cy="1069221"/>
            <a:chOff x="1138892" y="3438172"/>
            <a:chExt cx="5062422" cy="1069221"/>
          </a:xfrm>
        </p:grpSpPr>
        <p:sp>
          <p:nvSpPr>
            <p:cNvPr id="41" name="TextBox 40">
              <a:extLst>
                <a:ext uri="{FF2B5EF4-FFF2-40B4-BE49-F238E27FC236}">
                  <a16:creationId xmlns:a16="http://schemas.microsoft.com/office/drawing/2014/main" id="{0686BF23-C2D7-07E0-BE7A-5DE3719AE580}"/>
                </a:ext>
              </a:extLst>
            </p:cNvPr>
            <p:cNvSpPr txBox="1"/>
            <p:nvPr/>
          </p:nvSpPr>
          <p:spPr>
            <a:xfrm>
              <a:off x="3135429" y="3861061"/>
              <a:ext cx="1695725"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performance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bottleneck</a:t>
              </a:r>
            </a:p>
          </p:txBody>
        </p:sp>
        <p:sp>
          <p:nvSpPr>
            <p:cNvPr id="43" name="TextBox 42">
              <a:extLst>
                <a:ext uri="{FF2B5EF4-FFF2-40B4-BE49-F238E27FC236}">
                  <a16:creationId xmlns:a16="http://schemas.microsoft.com/office/drawing/2014/main" id="{FA663CFD-89F8-2E6F-073C-96DB4AF2B579}"/>
                </a:ext>
              </a:extLst>
            </p:cNvPr>
            <p:cNvSpPr txBox="1"/>
            <p:nvPr/>
          </p:nvSpPr>
          <p:spPr>
            <a:xfrm>
              <a:off x="1138892" y="3861062"/>
              <a:ext cx="2606443"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HW/SW requirements </a:t>
              </a: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44" name="TextBox 43">
              <a:extLst>
                <a:ext uri="{FF2B5EF4-FFF2-40B4-BE49-F238E27FC236}">
                  <a16:creationId xmlns:a16="http://schemas.microsoft.com/office/drawing/2014/main" id="{4A3169A5-A2FA-05E0-9054-32FD64792392}"/>
                </a:ext>
              </a:extLst>
            </p:cNvPr>
            <p:cNvSpPr txBox="1"/>
            <p:nvPr/>
          </p:nvSpPr>
          <p:spPr>
            <a:xfrm>
              <a:off x="4831154" y="3861060"/>
              <a:ext cx="137016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energy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bottleneck</a:t>
              </a:r>
            </a:p>
          </p:txBody>
        </p:sp>
        <p:cxnSp>
          <p:nvCxnSpPr>
            <p:cNvPr id="52" name="Elbow Connector 51">
              <a:extLst>
                <a:ext uri="{FF2B5EF4-FFF2-40B4-BE49-F238E27FC236}">
                  <a16:creationId xmlns:a16="http://schemas.microsoft.com/office/drawing/2014/main" id="{A0C23231-A4C3-ECA9-7C9B-F0BEBF47E496}"/>
                </a:ext>
              </a:extLst>
            </p:cNvPr>
            <p:cNvCxnSpPr>
              <a:stCxn id="13" idx="2"/>
              <a:endCxn id="44" idx="0"/>
            </p:cNvCxnSpPr>
            <p:nvPr/>
          </p:nvCxnSpPr>
          <p:spPr>
            <a:xfrm rot="16200000" flipH="1">
              <a:off x="4538320" y="2883145"/>
              <a:ext cx="422887" cy="1532941"/>
            </a:xfrm>
            <a:prstGeom prst="bentConnector3">
              <a:avLst/>
            </a:prstGeom>
            <a:ln w="25400">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4" name="Elbow Connector 53">
              <a:extLst>
                <a:ext uri="{FF2B5EF4-FFF2-40B4-BE49-F238E27FC236}">
                  <a16:creationId xmlns:a16="http://schemas.microsoft.com/office/drawing/2014/main" id="{5AF338E9-6F19-1D13-B880-D2B5C7BD4E35}"/>
                </a:ext>
              </a:extLst>
            </p:cNvPr>
            <p:cNvCxnSpPr>
              <a:stCxn id="13" idx="2"/>
              <a:endCxn id="43" idx="0"/>
            </p:cNvCxnSpPr>
            <p:nvPr/>
          </p:nvCxnSpPr>
          <p:spPr>
            <a:xfrm rot="5400000">
              <a:off x="3001260" y="2879028"/>
              <a:ext cx="422889" cy="1541179"/>
            </a:xfrm>
            <a:prstGeom prst="bentConnector3">
              <a:avLst/>
            </a:prstGeom>
            <a:ln w="25400">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6" name="Elbow Connector 55">
              <a:extLst>
                <a:ext uri="{FF2B5EF4-FFF2-40B4-BE49-F238E27FC236}">
                  <a16:creationId xmlns:a16="http://schemas.microsoft.com/office/drawing/2014/main" id="{F8EEF20A-6DAC-25B4-D90F-2986BA505703}"/>
                </a:ext>
              </a:extLst>
            </p:cNvPr>
            <p:cNvCxnSpPr>
              <a:cxnSpLocks/>
              <a:stCxn id="13" idx="2"/>
              <a:endCxn id="41" idx="0"/>
            </p:cNvCxnSpPr>
            <p:nvPr/>
          </p:nvCxnSpPr>
          <p:spPr>
            <a:xfrm rot="5400000">
              <a:off x="3771849" y="3649617"/>
              <a:ext cx="422888" cy="1"/>
            </a:xfrm>
            <a:prstGeom prst="bentConnector3">
              <a:avLst/>
            </a:prstGeom>
            <a:ln w="25400">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40F120BE-D869-273C-F4B1-7D13E52D5FAC}"/>
              </a:ext>
            </a:extLst>
          </p:cNvPr>
          <p:cNvGrpSpPr/>
          <p:nvPr/>
        </p:nvGrpSpPr>
        <p:grpSpPr>
          <a:xfrm>
            <a:off x="6189805" y="3427504"/>
            <a:ext cx="2840061" cy="1190771"/>
            <a:chOff x="6189805" y="3427504"/>
            <a:chExt cx="2840061" cy="1190771"/>
          </a:xfrm>
        </p:grpSpPr>
        <p:sp>
          <p:nvSpPr>
            <p:cNvPr id="61" name="TextBox 60">
              <a:extLst>
                <a:ext uri="{FF2B5EF4-FFF2-40B4-BE49-F238E27FC236}">
                  <a16:creationId xmlns:a16="http://schemas.microsoft.com/office/drawing/2014/main" id="{33B0986D-CFBA-EDAC-589B-1002BE6AF726}"/>
                </a:ext>
              </a:extLst>
            </p:cNvPr>
            <p:cNvSpPr txBox="1"/>
            <p:nvPr/>
          </p:nvSpPr>
          <p:spPr>
            <a:xfrm>
              <a:off x="6189805" y="3694945"/>
              <a:ext cx="2840061"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Gill Sans MT"/>
                  <a:ea typeface="+mn-ea"/>
                  <a:cs typeface="+mn-cs"/>
                </a:rPr>
                <a:t>high-performance </a:t>
              </a:r>
              <a:br>
                <a:rPr kumimoji="0" lang="en-US" sz="1800" b="1" i="0" u="none" strike="noStrike" kern="1200" cap="none" spc="0" normalizeH="0" baseline="0" noProof="0" dirty="0">
                  <a:ln>
                    <a:noFill/>
                  </a:ln>
                  <a:solidFill>
                    <a:srgbClr val="C00000"/>
                  </a:solidFill>
                  <a:effectLst/>
                  <a:uLnTx/>
                  <a:uFillTx/>
                  <a:latin typeface="Gill Sans MT"/>
                  <a:ea typeface="+mn-ea"/>
                  <a:cs typeface="+mn-cs"/>
                </a:rPr>
              </a:br>
              <a:r>
                <a:rPr kumimoji="0" lang="en-US" sz="1800" b="1" i="0" u="none" strike="noStrike" kern="1200" cap="none" spc="0" normalizeH="0" baseline="0" noProof="0" dirty="0">
                  <a:ln>
                    <a:noFill/>
                  </a:ln>
                  <a:solidFill>
                    <a:srgbClr val="C00000"/>
                  </a:solidFill>
                  <a:effectLst/>
                  <a:uLnTx/>
                  <a:uFillTx/>
                  <a:latin typeface="Gill Sans MT"/>
                  <a:ea typeface="+mn-ea"/>
                  <a:cs typeface="+mn-cs"/>
                </a:rPr>
                <a:t>and energy-efficient </a:t>
              </a:r>
              <a:br>
                <a:rPr kumimoji="0" lang="en-US" sz="1800" b="1" i="0" u="none" strike="noStrike" kern="1200" cap="none" spc="0" normalizeH="0" baseline="0" noProof="0" dirty="0">
                  <a:ln>
                    <a:noFill/>
                  </a:ln>
                  <a:solidFill>
                    <a:srgbClr val="C00000"/>
                  </a:solidFill>
                  <a:effectLst/>
                  <a:uLnTx/>
                  <a:uFillTx/>
                  <a:latin typeface="Gill Sans MT"/>
                  <a:ea typeface="+mn-ea"/>
                  <a:cs typeface="+mn-cs"/>
                </a:rPr>
              </a:br>
              <a:r>
                <a:rPr kumimoji="0" lang="en-US" sz="1800" b="1" i="0" u="none" strike="noStrike" kern="1200" cap="none" spc="0" normalizeH="0" baseline="0" noProof="0" dirty="0">
                  <a:ln>
                    <a:noFill/>
                  </a:ln>
                  <a:solidFill>
                    <a:srgbClr val="C00000"/>
                  </a:solidFill>
                  <a:effectLst/>
                  <a:uLnTx/>
                  <a:uFillTx/>
                  <a:latin typeface="Gill Sans MT"/>
                  <a:ea typeface="+mn-ea"/>
                  <a:cs typeface="+mn-cs"/>
                </a:rPr>
                <a:t>PIM architecture </a:t>
              </a:r>
            </a:p>
          </p:txBody>
        </p:sp>
        <p:cxnSp>
          <p:nvCxnSpPr>
            <p:cNvPr id="66" name="Straight Arrow Connector 65">
              <a:extLst>
                <a:ext uri="{FF2B5EF4-FFF2-40B4-BE49-F238E27FC236}">
                  <a16:creationId xmlns:a16="http://schemas.microsoft.com/office/drawing/2014/main" id="{78BCA462-9030-5A8E-C889-699D73303FDC}"/>
                </a:ext>
              </a:extLst>
            </p:cNvPr>
            <p:cNvCxnSpPr>
              <a:stCxn id="38" idx="2"/>
              <a:endCxn id="61" idx="0"/>
            </p:cNvCxnSpPr>
            <p:nvPr/>
          </p:nvCxnSpPr>
          <p:spPr>
            <a:xfrm>
              <a:off x="7609836" y="3427504"/>
              <a:ext cx="0" cy="267441"/>
            </a:xfrm>
            <a:prstGeom prst="straightConnector1">
              <a:avLst/>
            </a:prstGeom>
            <a:ln w="25400">
              <a:solidFill>
                <a:schemeClr val="accent2"/>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C82426A8-2F15-E0A8-5A38-751E2B874F17}"/>
              </a:ext>
            </a:extLst>
          </p:cNvPr>
          <p:cNvGrpSpPr/>
          <p:nvPr/>
        </p:nvGrpSpPr>
        <p:grpSpPr>
          <a:xfrm>
            <a:off x="5376238" y="2252649"/>
            <a:ext cx="3653628" cy="1174855"/>
            <a:chOff x="5376238" y="2252649"/>
            <a:chExt cx="3653628" cy="1174855"/>
          </a:xfrm>
        </p:grpSpPr>
        <p:sp>
          <p:nvSpPr>
            <p:cNvPr id="38" name="Rounded Rectangle 37">
              <a:extLst>
                <a:ext uri="{FF2B5EF4-FFF2-40B4-BE49-F238E27FC236}">
                  <a16:creationId xmlns:a16="http://schemas.microsoft.com/office/drawing/2014/main" id="{B90C6504-04A2-438D-4256-64554C3388C7}"/>
                </a:ext>
              </a:extLst>
            </p:cNvPr>
            <p:cNvSpPr/>
            <p:nvPr/>
          </p:nvSpPr>
          <p:spPr>
            <a:xfrm>
              <a:off x="6189805" y="2252649"/>
              <a:ext cx="2840061" cy="1174855"/>
            </a:xfrm>
            <a:prstGeom prst="round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Gill Sans MT"/>
                  <a:ea typeface="+mn-ea"/>
                  <a:cs typeface="+mn-cs"/>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a:ea typeface="+mn-ea"/>
                  <a:cs typeface="+mn-cs"/>
                </a:rPr>
                <a:t>Co-design SW and HW</a:t>
              </a:r>
            </a:p>
          </p:txBody>
        </p:sp>
        <p:sp>
          <p:nvSpPr>
            <p:cNvPr id="67" name="Right Arrow 66">
              <a:extLst>
                <a:ext uri="{FF2B5EF4-FFF2-40B4-BE49-F238E27FC236}">
                  <a16:creationId xmlns:a16="http://schemas.microsoft.com/office/drawing/2014/main" id="{CB32E95C-C722-F7BB-11EA-2762DEE51F6A}"/>
                </a:ext>
              </a:extLst>
            </p:cNvPr>
            <p:cNvSpPr/>
            <p:nvPr/>
          </p:nvSpPr>
          <p:spPr>
            <a:xfrm>
              <a:off x="5376238" y="2696103"/>
              <a:ext cx="631664" cy="287945"/>
            </a:xfrm>
            <a:prstGeom prst="rightArrow">
              <a:avLst/>
            </a:prstGeom>
            <a:solidFill>
              <a:srgbClr val="A6A6A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69" name="Group 68">
            <a:extLst>
              <a:ext uri="{FF2B5EF4-FFF2-40B4-BE49-F238E27FC236}">
                <a16:creationId xmlns:a16="http://schemas.microsoft.com/office/drawing/2014/main" id="{5989EB1D-0BF6-514E-6805-AC65414C0C36}"/>
              </a:ext>
            </a:extLst>
          </p:cNvPr>
          <p:cNvGrpSpPr/>
          <p:nvPr/>
        </p:nvGrpSpPr>
        <p:grpSpPr>
          <a:xfrm>
            <a:off x="-71717" y="1935067"/>
            <a:ext cx="2650521" cy="1885086"/>
            <a:chOff x="-71717" y="1935067"/>
            <a:chExt cx="2650521" cy="1885086"/>
          </a:xfrm>
        </p:grpSpPr>
        <p:grpSp>
          <p:nvGrpSpPr>
            <p:cNvPr id="26" name="Group 25">
              <a:extLst>
                <a:ext uri="{FF2B5EF4-FFF2-40B4-BE49-F238E27FC236}">
                  <a16:creationId xmlns:a16="http://schemas.microsoft.com/office/drawing/2014/main" id="{8314296E-31AD-D5AB-D857-AFD4B28D74A0}"/>
                </a:ext>
              </a:extLst>
            </p:cNvPr>
            <p:cNvGrpSpPr/>
            <p:nvPr/>
          </p:nvGrpSpPr>
          <p:grpSpPr>
            <a:xfrm>
              <a:off x="-71717" y="1935067"/>
              <a:ext cx="1970246" cy="1492437"/>
              <a:chOff x="-48987" y="1091514"/>
              <a:chExt cx="1970246" cy="1492437"/>
            </a:xfrm>
          </p:grpSpPr>
          <p:sp>
            <p:nvSpPr>
              <p:cNvPr id="27" name="Rectangle 26">
                <a:extLst>
                  <a:ext uri="{FF2B5EF4-FFF2-40B4-BE49-F238E27FC236}">
                    <a16:creationId xmlns:a16="http://schemas.microsoft.com/office/drawing/2014/main" id="{CEEC9F03-0E9A-B276-FCC3-880625B7C74E}"/>
                  </a:ext>
                </a:extLst>
              </p:cNvPr>
              <p:cNvSpPr/>
              <p:nvPr/>
            </p:nvSpPr>
            <p:spPr>
              <a:xfrm>
                <a:off x="-48987" y="1091514"/>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Gill Sans MT"/>
                    <a:ea typeface="+mn-ea"/>
                    <a:cs typeface="Arial" panose="020B0604020202020204" pitchFamily="34" charset="0"/>
                  </a:rPr>
                  <a:t>Target Application</a:t>
                </a:r>
              </a:p>
            </p:txBody>
          </p:sp>
          <p:sp>
            <p:nvSpPr>
              <p:cNvPr id="29" name="Rectangle 28">
                <a:extLst>
                  <a:ext uri="{FF2B5EF4-FFF2-40B4-BE49-F238E27FC236}">
                    <a16:creationId xmlns:a16="http://schemas.microsoft.com/office/drawing/2014/main" id="{D85A2A20-E9D9-CB00-5069-28B6D98AC82D}"/>
                  </a:ext>
                </a:extLst>
              </p:cNvPr>
              <p:cNvSpPr/>
              <p:nvPr/>
            </p:nvSpPr>
            <p:spPr>
              <a:xfrm>
                <a:off x="164788" y="1419764"/>
                <a:ext cx="1542697" cy="1164187"/>
              </a:xfrm>
              <a:prstGeom prst="rect">
                <a:avLst/>
              </a:prstGeom>
              <a:solidFill>
                <a:schemeClr val="bg1">
                  <a:lumMod val="85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85000"/>
                      <a:lumOff val="15000"/>
                    </a:prstClr>
                  </a:solidFill>
                  <a:effectLst/>
                  <a:uLnTx/>
                  <a:uFillTx/>
                  <a:latin typeface="Gill Sans MT"/>
                  <a:ea typeface="+mn-ea"/>
                  <a:cs typeface="Arial" panose="020B0604020202020204" pitchFamily="34" charset="0"/>
                </a:endParaRPr>
              </a:p>
            </p:txBody>
          </p:sp>
        </p:grpSp>
        <p:sp>
          <p:nvSpPr>
            <p:cNvPr id="60" name="Right Arrow 59">
              <a:extLst>
                <a:ext uri="{FF2B5EF4-FFF2-40B4-BE49-F238E27FC236}">
                  <a16:creationId xmlns:a16="http://schemas.microsoft.com/office/drawing/2014/main" id="{26EB5012-E0E4-2104-F5A2-CC5A8D61A9BD}"/>
                </a:ext>
              </a:extLst>
            </p:cNvPr>
            <p:cNvSpPr/>
            <p:nvPr/>
          </p:nvSpPr>
          <p:spPr>
            <a:xfrm>
              <a:off x="1947140" y="2706772"/>
              <a:ext cx="631664" cy="287945"/>
            </a:xfrm>
            <a:prstGeom prst="rightArrow">
              <a:avLst/>
            </a:prstGeom>
            <a:solidFill>
              <a:srgbClr val="A6A6A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pic>
          <p:nvPicPr>
            <p:cNvPr id="1026" name="Picture 2" descr="9,525 Artificial Neural Network Stock Vector Illustration and Royalty Free  Artificial Neural Network Clipart">
              <a:extLst>
                <a:ext uri="{FF2B5EF4-FFF2-40B4-BE49-F238E27FC236}">
                  <a16:creationId xmlns:a16="http://schemas.microsoft.com/office/drawing/2014/main" id="{10A2785D-D55D-A6F7-1448-424FCE67E9C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37112" y="2147942"/>
              <a:ext cx="1616582" cy="1672211"/>
            </a:xfrm>
            <a:prstGeom prst="rect">
              <a:avLst/>
            </a:prstGeom>
            <a:noFill/>
            <a:extLst>
              <a:ext uri="{909E8E84-426E-40DD-AFC4-6F175D3DCCD1}">
                <a14:hiddenFill xmlns:a14="http://schemas.microsoft.com/office/drawing/2010/main">
                  <a:solidFill>
                    <a:srgbClr val="FFFFFF"/>
                  </a:solidFill>
                </a14:hiddenFill>
              </a:ext>
            </a:extLst>
          </p:spPr>
        </p:pic>
      </p:grpSp>
      <p:sp>
        <p:nvSpPr>
          <p:cNvPr id="70" name="Rectangle 69">
            <a:extLst>
              <a:ext uri="{FF2B5EF4-FFF2-40B4-BE49-F238E27FC236}">
                <a16:creationId xmlns:a16="http://schemas.microsoft.com/office/drawing/2014/main" id="{BDA93382-51DB-4F4B-0104-D9A5D245C791}"/>
              </a:ext>
            </a:extLst>
          </p:cNvPr>
          <p:cNvSpPr/>
          <p:nvPr/>
        </p:nvSpPr>
        <p:spPr>
          <a:xfrm>
            <a:off x="-180528" y="4734910"/>
            <a:ext cx="9057167" cy="46166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showcase our two-step approach for several applications:</a:t>
            </a:r>
          </a:p>
        </p:txBody>
      </p:sp>
      <p:grpSp>
        <p:nvGrpSpPr>
          <p:cNvPr id="71" name="Group 70">
            <a:extLst>
              <a:ext uri="{FF2B5EF4-FFF2-40B4-BE49-F238E27FC236}">
                <a16:creationId xmlns:a16="http://schemas.microsoft.com/office/drawing/2014/main" id="{5B927D81-A6FE-9731-F56E-A48968A390CF}"/>
              </a:ext>
            </a:extLst>
          </p:cNvPr>
          <p:cNvGrpSpPr/>
          <p:nvPr/>
        </p:nvGrpSpPr>
        <p:grpSpPr>
          <a:xfrm>
            <a:off x="127776" y="5134837"/>
            <a:ext cx="9448800" cy="707886"/>
            <a:chOff x="568179" y="3421559"/>
            <a:chExt cx="8407213" cy="714800"/>
          </a:xfrm>
        </p:grpSpPr>
        <p:sp>
          <p:nvSpPr>
            <p:cNvPr id="72" name="TextBox 71">
              <a:extLst>
                <a:ext uri="{FF2B5EF4-FFF2-40B4-BE49-F238E27FC236}">
                  <a16:creationId xmlns:a16="http://schemas.microsoft.com/office/drawing/2014/main" id="{8CFBCE4E-726C-56F8-F46F-37E3A87CE764}"/>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sp>
          <p:nvSpPr>
            <p:cNvPr id="73" name="TextBox 72">
              <a:extLst>
                <a:ext uri="{FF2B5EF4-FFF2-40B4-BE49-F238E27FC236}">
                  <a16:creationId xmlns:a16="http://schemas.microsoft.com/office/drawing/2014/main" id="{4DAEACDC-E6AF-459A-C15F-B79C5C7B17AF}"/>
                </a:ext>
              </a:extLst>
            </p:cNvPr>
            <p:cNvSpPr txBox="1"/>
            <p:nvPr/>
          </p:nvSpPr>
          <p:spPr>
            <a:xfrm>
              <a:off x="974390" y="3528081"/>
              <a:ext cx="8001002" cy="435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Machine learning inference models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for edge devices </a:t>
              </a:r>
            </a:p>
          </p:txBody>
        </p:sp>
      </p:grpSp>
      <p:sp>
        <p:nvSpPr>
          <p:cNvPr id="77" name="Slide Number Placeholder 4">
            <a:extLst>
              <a:ext uri="{FF2B5EF4-FFF2-40B4-BE49-F238E27FC236}">
                <a16:creationId xmlns:a16="http://schemas.microsoft.com/office/drawing/2014/main" id="{E68BBB39-A34F-E51B-4BFF-5FE3A4E91256}"/>
              </a:ext>
            </a:extLst>
          </p:cNvPr>
          <p:cNvSpPr txBox="1">
            <a:spLocks/>
          </p:cNvSpPr>
          <p:nvPr/>
        </p:nvSpPr>
        <p:spPr>
          <a:xfrm>
            <a:off x="7315200" y="6492883"/>
            <a:ext cx="1828800" cy="365125"/>
          </a:xfrm>
          <a:prstGeom prst="rect">
            <a:avLst/>
          </a:prstGeom>
          <a:noFill/>
          <a:ln>
            <a:noFill/>
          </a:ln>
        </p:spPr>
        <p:txBody>
          <a:bodyPr vert="horz" lIns="91440" tIns="45720" rIns="91440" bIns="45720" rtlCol="0" anchor="ctr"/>
          <a:lstStyle>
            <a:defPPr>
              <a:defRPr lang="en-US"/>
            </a:defPPr>
            <a:lvl1pPr marL="0" algn="r" defTabSz="457200" rtl="0" eaLnBrk="1" latinLnBrk="0" hangingPunct="1">
              <a:defRPr sz="2400" b="1" kern="1200">
                <a:solidFill>
                  <a:srgbClr val="1F497D"/>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
        <p:nvSpPr>
          <p:cNvPr id="82" name="Slide Number Placeholder 81">
            <a:extLst>
              <a:ext uri="{FF2B5EF4-FFF2-40B4-BE49-F238E27FC236}">
                <a16:creationId xmlns:a16="http://schemas.microsoft.com/office/drawing/2014/main" id="{4D5D781E-2193-22AD-FB49-BE3660F5EC8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2400" b="1" i="0" u="none" strike="noStrike" kern="1200" cap="none" spc="0" normalizeH="0" baseline="0" noProof="0" dirty="0">
              <a:ln>
                <a:noFill/>
              </a:ln>
              <a:solidFill>
                <a:srgbClr val="1F497D"/>
              </a:solidFill>
              <a:effectLst/>
              <a:uLnTx/>
              <a:uFillTx/>
              <a:latin typeface="Gill Sans MT"/>
              <a:ea typeface="+mn-ea"/>
              <a:cs typeface="+mn-cs"/>
            </a:endParaRPr>
          </a:p>
        </p:txBody>
      </p:sp>
      <p:grpSp>
        <p:nvGrpSpPr>
          <p:cNvPr id="3" name="Group 2">
            <a:extLst>
              <a:ext uri="{FF2B5EF4-FFF2-40B4-BE49-F238E27FC236}">
                <a16:creationId xmlns:a16="http://schemas.microsoft.com/office/drawing/2014/main" id="{0DD15D6E-328E-F6D7-CEBA-BFA91EAE6AB3}"/>
              </a:ext>
            </a:extLst>
          </p:cNvPr>
          <p:cNvGrpSpPr/>
          <p:nvPr/>
        </p:nvGrpSpPr>
        <p:grpSpPr>
          <a:xfrm>
            <a:off x="137112" y="5667181"/>
            <a:ext cx="9448800" cy="707886"/>
            <a:chOff x="568179" y="3421559"/>
            <a:chExt cx="8407213" cy="714800"/>
          </a:xfrm>
        </p:grpSpPr>
        <p:sp>
          <p:nvSpPr>
            <p:cNvPr id="4" name="TextBox 3">
              <a:extLst>
                <a:ext uri="{FF2B5EF4-FFF2-40B4-BE49-F238E27FC236}">
                  <a16:creationId xmlns:a16="http://schemas.microsoft.com/office/drawing/2014/main" id="{A99F1A18-0066-E18D-319B-514CA6776A20}"/>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bg1">
                      <a:lumMod val="85000"/>
                    </a:schemeClr>
                  </a:solidFill>
                  <a:effectLst/>
                  <a:uLnTx/>
                  <a:uFillTx/>
                  <a:latin typeface="Gill Sans MT"/>
                  <a:ea typeface="+mn-ea"/>
                  <a:cs typeface="Gill Sans MT"/>
                </a:rPr>
                <a:t>2</a:t>
              </a:r>
            </a:p>
          </p:txBody>
        </p:sp>
        <p:sp>
          <p:nvSpPr>
            <p:cNvPr id="6" name="TextBox 5">
              <a:extLst>
                <a:ext uri="{FF2B5EF4-FFF2-40B4-BE49-F238E27FC236}">
                  <a16:creationId xmlns:a16="http://schemas.microsoft.com/office/drawing/2014/main" id="{B195D903-091B-3305-60C1-713E6CB148DF}"/>
                </a:ext>
              </a:extLst>
            </p:cNvPr>
            <p:cNvSpPr txBox="1"/>
            <p:nvPr/>
          </p:nvSpPr>
          <p:spPr>
            <a:xfrm>
              <a:off x="974390" y="3528081"/>
              <a:ext cx="8001002" cy="435096"/>
            </a:xfrm>
            <a:prstGeom prst="rect">
              <a:avLst/>
            </a:prstGeom>
            <a:noFill/>
          </p:spPr>
          <p:txBody>
            <a:bodyPr wrap="square" rtlCol="0">
              <a:spAutoFit/>
            </a:bodyPr>
            <a:lstStyle/>
            <a:p>
              <a:pPr lvl="0">
                <a:defRPr/>
              </a:pPr>
              <a:r>
                <a:rPr kumimoji="0" lang="en-US" sz="2200" b="1" i="0" u="none" strike="noStrike" kern="1200" cap="none" spc="0" normalizeH="0" baseline="0" noProof="0" dirty="0">
                  <a:ln>
                    <a:noFill/>
                  </a:ln>
                  <a:solidFill>
                    <a:schemeClr val="bg1">
                      <a:lumMod val="85000"/>
                    </a:schemeClr>
                  </a:solidFill>
                  <a:effectLst/>
                  <a:uLnTx/>
                  <a:uFillTx/>
                  <a:latin typeface="Gill Sans MT"/>
                  <a:ea typeface="+mn-ea"/>
                  <a:cs typeface="Gill Sans MT"/>
                </a:rPr>
                <a:t>Genome </a:t>
              </a:r>
              <a:r>
                <a:rPr lang="en-US" sz="2200" b="1" dirty="0">
                  <a:solidFill>
                    <a:schemeClr val="bg1">
                      <a:lumMod val="85000"/>
                    </a:schemeClr>
                  </a:solidFill>
                  <a:cs typeface="Gill Sans MT"/>
                </a:rPr>
                <a:t>sequence alignment </a:t>
              </a:r>
              <a:r>
                <a:rPr kumimoji="0" lang="en-US" sz="2200" b="1" i="0" u="none" strike="noStrike" kern="1200" cap="none" spc="0" normalizeH="0" baseline="0" noProof="0" dirty="0">
                  <a:ln>
                    <a:noFill/>
                  </a:ln>
                  <a:solidFill>
                    <a:schemeClr val="bg1">
                      <a:lumMod val="85000"/>
                    </a:schemeClr>
                  </a:solidFill>
                  <a:effectLst/>
                  <a:uLnTx/>
                  <a:uFillTx/>
                  <a:latin typeface="Gill Sans MT"/>
                  <a:ea typeface="+mn-ea"/>
                  <a:cs typeface="Gill Sans MT"/>
                </a:rPr>
                <a:t>&amp;</a:t>
              </a:r>
              <a:r>
                <a:rPr kumimoji="0" lang="en-US" sz="2200" b="1" i="0" u="none" strike="noStrike" kern="1200" cap="none" spc="0" normalizeH="0" noProof="0" dirty="0">
                  <a:ln>
                    <a:noFill/>
                  </a:ln>
                  <a:solidFill>
                    <a:schemeClr val="bg1">
                      <a:lumMod val="85000"/>
                    </a:schemeClr>
                  </a:solidFill>
                  <a:effectLst/>
                  <a:uLnTx/>
                  <a:uFillTx/>
                  <a:latin typeface="Gill Sans MT"/>
                  <a:ea typeface="+mn-ea"/>
                  <a:cs typeface="Gill Sans MT"/>
                </a:rPr>
                <a:t> filtering </a:t>
              </a:r>
              <a:endParaRPr kumimoji="0" lang="en-US" sz="2200" b="1" i="0" u="none" strike="noStrike" kern="1200" cap="none" spc="0" normalizeH="0" baseline="0" noProof="0" dirty="0">
                <a:ln>
                  <a:noFill/>
                </a:ln>
                <a:solidFill>
                  <a:schemeClr val="bg1">
                    <a:lumMod val="85000"/>
                  </a:schemeClr>
                </a:solidFill>
                <a:effectLst/>
                <a:uLnTx/>
                <a:uFillTx/>
                <a:latin typeface="Gill Sans MT"/>
                <a:ea typeface="+mn-ea"/>
                <a:cs typeface="Gill Sans MT"/>
              </a:endParaRPr>
            </a:p>
          </p:txBody>
        </p:sp>
      </p:grpSp>
    </p:spTree>
    <p:extLst>
      <p:ext uri="{BB962C8B-B14F-4D97-AF65-F5344CB8AC3E}">
        <p14:creationId xmlns:p14="http://schemas.microsoft.com/office/powerpoint/2010/main" val="34854074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
        <p:nvSpPr>
          <p:cNvPr id="4" name="Slide Number Placeholder 2">
            <a:extLst>
              <a:ext uri="{FF2B5EF4-FFF2-40B4-BE49-F238E27FC236}">
                <a16:creationId xmlns:a16="http://schemas.microsoft.com/office/drawing/2014/main" id="{84AFF43C-D1C4-78FD-6E7F-7DCBF207A329}"/>
              </a:ext>
            </a:extLst>
          </p:cNvPr>
          <p:cNvSpPr txBox="1">
            <a:spLocks/>
          </p:cNvSpPr>
          <p:nvPr/>
        </p:nvSpPr>
        <p:spPr>
          <a:xfrm>
            <a:off x="7006213" y="6413428"/>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63</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033454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7242D077-E0B9-E1D1-1AC2-6CF05D748AF3}"/>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64</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790307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2" name="Slide Number Placeholder 2">
            <a:extLst>
              <a:ext uri="{FF2B5EF4-FFF2-40B4-BE49-F238E27FC236}">
                <a16:creationId xmlns:a16="http://schemas.microsoft.com/office/drawing/2014/main" id="{8FD4198B-5A2F-E6BD-A83C-757089B8ECB9}"/>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65</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641542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198932" y="482278"/>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406078"/>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grpSp>
        <p:nvGrpSpPr>
          <p:cNvPr id="39" name="Group 38">
            <a:extLst>
              <a:ext uri="{FF2B5EF4-FFF2-40B4-BE49-F238E27FC236}">
                <a16:creationId xmlns:a16="http://schemas.microsoft.com/office/drawing/2014/main" id="{5BA9A33F-5191-7179-6D06-3ADCF8338F28}"/>
              </a:ext>
            </a:extLst>
          </p:cNvPr>
          <p:cNvGrpSpPr/>
          <p:nvPr/>
        </p:nvGrpSpPr>
        <p:grpSpPr>
          <a:xfrm>
            <a:off x="140816" y="952978"/>
            <a:ext cx="4126384" cy="5314532"/>
            <a:chOff x="140816" y="952978"/>
            <a:chExt cx="4126384" cy="5314532"/>
          </a:xfrm>
        </p:grpSpPr>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gd name="adj" fmla="val 14768"/>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grpSp>
          <p:nvGrpSpPr>
            <p:cNvPr id="12" name="Group 11"/>
            <p:cNvGrpSpPr/>
            <p:nvPr/>
          </p:nvGrpSpPr>
          <p:grpSpPr>
            <a:xfrm>
              <a:off x="140816" y="952978"/>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 name="Picture 1"/>
            <p:cNvPicPr>
              <a:picLocks noChangeAspect="1"/>
            </p:cNvPicPr>
            <p:nvPr/>
          </p:nvPicPr>
          <p:blipFill>
            <a:blip r:embed="rId4"/>
            <a:stretch>
              <a:fillRect/>
            </a:stretch>
          </p:blipFill>
          <p:spPr>
            <a:xfrm>
              <a:off x="1664816" y="1353088"/>
              <a:ext cx="1219200" cy="810978"/>
            </a:xfrm>
            <a:prstGeom prst="rect">
              <a:avLst/>
            </a:prstGeom>
          </p:spPr>
        </p:pic>
        <p:sp>
          <p:nvSpPr>
            <p:cNvPr id="230" name="TextBox 229"/>
            <p:cNvSpPr txBox="1"/>
            <p:nvPr/>
          </p:nvSpPr>
          <p:spPr>
            <a:xfrm>
              <a:off x="1713628" y="952978"/>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407516"/>
              <a:ext cx="914400" cy="783772"/>
            </a:xfrm>
            <a:prstGeom prst="rect">
              <a:avLst/>
            </a:prstGeom>
          </p:spPr>
        </p:pic>
        <p:sp>
          <p:nvSpPr>
            <p:cNvPr id="232" name="TextBox 231"/>
            <p:cNvSpPr txBox="1"/>
            <p:nvPr/>
          </p:nvSpPr>
          <p:spPr>
            <a:xfrm>
              <a:off x="3073644" y="952978"/>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grpSp>
        <p:nvGrpSpPr>
          <p:cNvPr id="40" name="Group 39">
            <a:extLst>
              <a:ext uri="{FF2B5EF4-FFF2-40B4-BE49-F238E27FC236}">
                <a16:creationId xmlns:a16="http://schemas.microsoft.com/office/drawing/2014/main" id="{51626218-E205-9B12-5477-D2A451AFA349}"/>
              </a:ext>
            </a:extLst>
          </p:cNvPr>
          <p:cNvGrpSpPr/>
          <p:nvPr/>
        </p:nvGrpSpPr>
        <p:grpSpPr>
          <a:xfrm>
            <a:off x="4405925" y="952978"/>
            <a:ext cx="4521059" cy="5625916"/>
            <a:chOff x="4405925" y="952978"/>
            <a:chExt cx="4521059" cy="5625916"/>
          </a:xfrm>
        </p:grpSpPr>
        <p:grpSp>
          <p:nvGrpSpPr>
            <p:cNvPr id="235" name="Group 234"/>
            <p:cNvGrpSpPr/>
            <p:nvPr/>
          </p:nvGrpSpPr>
          <p:grpSpPr>
            <a:xfrm>
              <a:off x="4800600" y="952978"/>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353088"/>
              <a:ext cx="1219200" cy="810978"/>
            </a:xfrm>
            <a:prstGeom prst="rect">
              <a:avLst/>
            </a:prstGeom>
          </p:spPr>
        </p:pic>
        <p:sp>
          <p:nvSpPr>
            <p:cNvPr id="239" name="TextBox 238"/>
            <p:cNvSpPr txBox="1"/>
            <p:nvPr/>
          </p:nvSpPr>
          <p:spPr>
            <a:xfrm>
              <a:off x="6373412" y="952978"/>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407516"/>
              <a:ext cx="914400" cy="783772"/>
            </a:xfrm>
            <a:prstGeom prst="rect">
              <a:avLst/>
            </a:prstGeom>
          </p:spPr>
        </p:pic>
        <p:sp>
          <p:nvSpPr>
            <p:cNvPr id="241" name="TextBox 240"/>
            <p:cNvSpPr txBox="1"/>
            <p:nvPr/>
          </p:nvSpPr>
          <p:spPr>
            <a:xfrm>
              <a:off x="7733428" y="952978"/>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349" name="TextBox 348"/>
            <p:cNvSpPr txBox="1"/>
            <p:nvPr/>
          </p:nvSpPr>
          <p:spPr>
            <a:xfrm>
              <a:off x="4719807" y="6239369"/>
              <a:ext cx="161695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sp>
          <p:nvSpPr>
            <p:cNvPr id="429" name="TextBox 428"/>
            <p:cNvSpPr txBox="1"/>
            <p:nvPr/>
          </p:nvSpPr>
          <p:spPr>
            <a:xfrm>
              <a:off x="6364583" y="6239369"/>
              <a:ext cx="106872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grpSp>
          <p:nvGrpSpPr>
            <p:cNvPr id="6" name="Group 5">
              <a:extLst>
                <a:ext uri="{FF2B5EF4-FFF2-40B4-BE49-F238E27FC236}">
                  <a16:creationId xmlns:a16="http://schemas.microsoft.com/office/drawing/2014/main" id="{AA2CC68A-36D8-F70C-29ED-D248DAE19CC3}"/>
                </a:ext>
              </a:extLst>
            </p:cNvPr>
            <p:cNvGrpSpPr/>
            <p:nvPr/>
          </p:nvGrpSpPr>
          <p:grpSpPr>
            <a:xfrm>
              <a:off x="4976334" y="2313716"/>
              <a:ext cx="3938143" cy="1810801"/>
              <a:chOff x="4917430" y="3078464"/>
              <a:chExt cx="3938143" cy="1810801"/>
            </a:xfrm>
          </p:grpSpPr>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cxnSp>
            <p:nvCxnSpPr>
              <p:cNvPr id="174" name="Straight Arrow Connector 173"/>
              <p:cNvCxnSpPr>
                <a:cxnSpLocks/>
                <a:stCxn id="242" idx="2"/>
                <a:endCxn id="209" idx="0"/>
              </p:cNvCxnSpPr>
              <p:nvPr/>
            </p:nvCxnSpPr>
            <p:spPr>
              <a:xfrm flipH="1">
                <a:off x="6875328" y="3428999"/>
                <a:ext cx="0" cy="272620"/>
              </a:xfrm>
              <a:prstGeom prst="straightConnector1">
                <a:avLst/>
              </a:prstGeom>
              <a:noFill/>
              <a:ln w="38100" cap="flat" cmpd="sng" algn="ctr">
                <a:solidFill>
                  <a:schemeClr val="tx1"/>
                </a:solidFill>
                <a:prstDash val="solid"/>
                <a:miter lim="800000"/>
                <a:headEnd type="none"/>
                <a:tailEnd type="arrow"/>
              </a:ln>
              <a:effectLst/>
            </p:spPr>
          </p:cxn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242" name="Rounded Rectangle 241"/>
              <p:cNvSpPr/>
              <p:nvPr/>
            </p:nvSpPr>
            <p:spPr>
              <a:xfrm>
                <a:off x="6172200" y="3078464"/>
                <a:ext cx="1447800" cy="35053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cxnSp>
            <p:nvCxnSpPr>
              <p:cNvPr id="430" name="Straight Arrow Connector 429"/>
              <p:cNvCxnSpPr>
                <a:cxnSpLocks/>
                <a:stCxn id="242" idx="2"/>
                <a:endCxn id="348" idx="0"/>
              </p:cNvCxnSpPr>
              <p:nvPr/>
            </p:nvCxnSpPr>
            <p:spPr>
              <a:xfrm flipH="1">
                <a:off x="5514902" y="3428999"/>
                <a:ext cx="1381198" cy="272620"/>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cxnSpLocks/>
                <a:stCxn id="242" idx="2"/>
                <a:endCxn id="210" idx="0"/>
              </p:cNvCxnSpPr>
              <p:nvPr/>
            </p:nvCxnSpPr>
            <p:spPr>
              <a:xfrm>
                <a:off x="6896100" y="3428999"/>
                <a:ext cx="1362002" cy="272620"/>
              </a:xfrm>
              <a:prstGeom prst="straightConnector1">
                <a:avLst/>
              </a:prstGeom>
              <a:noFill/>
              <a:ln w="38100" cap="flat" cmpd="sng" algn="ctr">
                <a:solidFill>
                  <a:schemeClr val="tx1"/>
                </a:solidFill>
                <a:prstDash val="solid"/>
                <a:miter lim="800000"/>
                <a:headEnd type="none"/>
                <a:tailEnd type="arrow"/>
              </a:ln>
              <a:effectLst/>
            </p:spPr>
          </p:cxnSp>
        </p:grpSp>
        <p:grpSp>
          <p:nvGrpSpPr>
            <p:cNvPr id="33" name="Group 32">
              <a:extLst>
                <a:ext uri="{FF2B5EF4-FFF2-40B4-BE49-F238E27FC236}">
                  <a16:creationId xmlns:a16="http://schemas.microsoft.com/office/drawing/2014/main" id="{F6CBD01A-65BB-CEB2-C729-6E4191880C01}"/>
                </a:ext>
              </a:extLst>
            </p:cNvPr>
            <p:cNvGrpSpPr/>
            <p:nvPr/>
          </p:nvGrpSpPr>
          <p:grpSpPr>
            <a:xfrm>
              <a:off x="5547413" y="4130725"/>
              <a:ext cx="2743200" cy="377550"/>
              <a:chOff x="5547413" y="4975683"/>
              <a:chExt cx="2743200" cy="377550"/>
            </a:xfrm>
          </p:grpSpPr>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27406" y="5027097"/>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5020169"/>
                <a:ext cx="0" cy="326136"/>
              </a:xfrm>
              <a:prstGeom prst="straightConnector1">
                <a:avLst/>
              </a:prstGeom>
              <a:noFill/>
              <a:ln w="38100" cap="flat" cmpd="sng" algn="ctr">
                <a:solidFill>
                  <a:schemeClr val="tx1"/>
                </a:solidFill>
                <a:prstDash val="solid"/>
                <a:miter lim="800000"/>
                <a:headEnd type="none"/>
                <a:tailEnd type="arrow"/>
              </a:ln>
              <a:effectLst/>
            </p:spPr>
          </p:cxnSp>
        </p:grpSp>
        <p:sp>
          <p:nvSpPr>
            <p:cNvPr id="513" name="TextBox 512"/>
            <p:cNvSpPr txBox="1"/>
            <p:nvPr/>
          </p:nvSpPr>
          <p:spPr>
            <a:xfrm>
              <a:off x="7512874" y="6240340"/>
              <a:ext cx="132632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grpSp>
          <p:nvGrpSpPr>
            <p:cNvPr id="551" name="Group 550">
              <a:extLst>
                <a:ext uri="{FF2B5EF4-FFF2-40B4-BE49-F238E27FC236}">
                  <a16:creationId xmlns:a16="http://schemas.microsoft.com/office/drawing/2014/main" id="{35AC18C6-2C36-1538-3296-DB1FADA874C0}"/>
                </a:ext>
              </a:extLst>
            </p:cNvPr>
            <p:cNvGrpSpPr/>
            <p:nvPr/>
          </p:nvGrpSpPr>
          <p:grpSpPr>
            <a:xfrm>
              <a:off x="4724588" y="4508275"/>
              <a:ext cx="4130985" cy="1738619"/>
              <a:chOff x="48430" y="497676"/>
              <a:chExt cx="6498366" cy="2734985"/>
            </a:xfrm>
          </p:grpSpPr>
          <p:sp>
            <p:nvSpPr>
              <p:cNvPr id="552" name="Rounded Rectangle 551">
                <a:extLst>
                  <a:ext uri="{FF2B5EF4-FFF2-40B4-BE49-F238E27FC236}">
                    <a16:creationId xmlns:a16="http://schemas.microsoft.com/office/drawing/2014/main" id="{24CB77F7-2D7C-ED23-A443-D8400334AEBC}"/>
                  </a:ext>
                </a:extLst>
              </p:cNvPr>
              <p:cNvSpPr/>
              <p:nvPr/>
            </p:nvSpPr>
            <p:spPr>
              <a:xfrm>
                <a:off x="857761" y="497676"/>
                <a:ext cx="879231" cy="879231"/>
              </a:xfrm>
              <a:prstGeom prst="round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Arial" panose="020B0604020202020204" pitchFamily="34" charset="0"/>
                  </a:rPr>
                  <a:t>CPU</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53" name="Straight Connector 552">
                <a:extLst>
                  <a:ext uri="{FF2B5EF4-FFF2-40B4-BE49-F238E27FC236}">
                    <a16:creationId xmlns:a16="http://schemas.microsoft.com/office/drawing/2014/main" id="{B411D5B3-70C8-07B7-C3D7-A282BD94E00C}"/>
                  </a:ext>
                </a:extLst>
              </p:cNvPr>
              <p:cNvCxnSpPr>
                <a:cxnSpLocks/>
                <a:stCxn id="552" idx="3"/>
              </p:cNvCxnSpPr>
              <p:nvPr/>
            </p:nvCxnSpPr>
            <p:spPr>
              <a:xfrm>
                <a:off x="1736992" y="937292"/>
                <a:ext cx="212515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4" name="Rounded Rectangle 553">
                <a:extLst>
                  <a:ext uri="{FF2B5EF4-FFF2-40B4-BE49-F238E27FC236}">
                    <a16:creationId xmlns:a16="http://schemas.microsoft.com/office/drawing/2014/main" id="{4AD964EC-6BD5-47DE-EDEA-E2402E21910B}"/>
                  </a:ext>
                </a:extLst>
              </p:cNvPr>
              <p:cNvSpPr/>
              <p:nvPr/>
            </p:nvSpPr>
            <p:spPr>
              <a:xfrm>
                <a:off x="1031630" y="1004438"/>
                <a:ext cx="534237" cy="306869"/>
              </a:xfrm>
              <a:prstGeom prst="roundRect">
                <a:avLst/>
              </a:prstGeom>
              <a:solidFill>
                <a:schemeClr val="bg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55" name="Straight Connector 554">
                <a:extLst>
                  <a:ext uri="{FF2B5EF4-FFF2-40B4-BE49-F238E27FC236}">
                    <a16:creationId xmlns:a16="http://schemas.microsoft.com/office/drawing/2014/main" id="{408531D8-1ABD-5489-88EF-0876F18D4DBC}"/>
                  </a:ext>
                </a:extLst>
              </p:cNvPr>
              <p:cNvCxnSpPr>
                <a:cxnSpLocks/>
                <a:stCxn id="554" idx="1"/>
              </p:cNvCxnSpPr>
              <p:nvPr/>
            </p:nvCxnSpPr>
            <p:spPr>
              <a:xfrm flipH="1">
                <a:off x="105507" y="1157873"/>
                <a:ext cx="926123" cy="460483"/>
              </a:xfrm>
              <a:prstGeom prst="line">
                <a:avLst/>
              </a:prstGeom>
              <a:ln w="19050">
                <a:solidFill>
                  <a:schemeClr val="accent6"/>
                </a:solidFill>
                <a:prstDash val="sysDash"/>
              </a:ln>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333EFA69-896F-95E5-7BB2-20C942DC161E}"/>
                  </a:ext>
                </a:extLst>
              </p:cNvPr>
              <p:cNvCxnSpPr>
                <a:cxnSpLocks/>
                <a:stCxn id="554" idx="3"/>
              </p:cNvCxnSpPr>
              <p:nvPr/>
            </p:nvCxnSpPr>
            <p:spPr>
              <a:xfrm>
                <a:off x="1565867" y="1157873"/>
                <a:ext cx="918609" cy="460483"/>
              </a:xfrm>
              <a:prstGeom prst="line">
                <a:avLst/>
              </a:prstGeom>
              <a:ln w="19050">
                <a:solidFill>
                  <a:schemeClr val="accent6"/>
                </a:solidFill>
                <a:prstDash val="sysDash"/>
              </a:ln>
            </p:spPr>
            <p:style>
              <a:lnRef idx="1">
                <a:schemeClr val="accent2"/>
              </a:lnRef>
              <a:fillRef idx="0">
                <a:schemeClr val="accent2"/>
              </a:fillRef>
              <a:effectRef idx="0">
                <a:schemeClr val="accent2"/>
              </a:effectRef>
              <a:fontRef idx="minor">
                <a:schemeClr val="tx1"/>
              </a:fontRef>
            </p:style>
          </p:cxnSp>
          <p:sp>
            <p:nvSpPr>
              <p:cNvPr id="719" name="Rounded Rectangle 718">
                <a:extLst>
                  <a:ext uri="{FF2B5EF4-FFF2-40B4-BE49-F238E27FC236}">
                    <a16:creationId xmlns:a16="http://schemas.microsoft.com/office/drawing/2014/main" id="{3CCCF416-0729-8AAB-D6E3-4CAE74434310}"/>
                  </a:ext>
                </a:extLst>
              </p:cNvPr>
              <p:cNvSpPr/>
              <p:nvPr/>
            </p:nvSpPr>
            <p:spPr>
              <a:xfrm>
                <a:off x="48430" y="1618356"/>
                <a:ext cx="2492830" cy="1597116"/>
              </a:xfrm>
              <a:prstGeom prst="roundRect">
                <a:avLst>
                  <a:gd name="adj" fmla="val 4503"/>
                </a:avLst>
              </a:prstGeom>
              <a:solidFill>
                <a:schemeClr val="bg1">
                  <a:lumMod val="95000"/>
                </a:schemeClr>
              </a:solidFill>
              <a:ln w="28575">
                <a:solidFill>
                  <a:srgbClr val="77777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grpSp>
            <p:nvGrpSpPr>
              <p:cNvPr id="558" name="Group 557">
                <a:extLst>
                  <a:ext uri="{FF2B5EF4-FFF2-40B4-BE49-F238E27FC236}">
                    <a16:creationId xmlns:a16="http://schemas.microsoft.com/office/drawing/2014/main" id="{B35B6210-4BD7-7F83-2346-F711B6419432}"/>
                  </a:ext>
                </a:extLst>
              </p:cNvPr>
              <p:cNvGrpSpPr/>
              <p:nvPr/>
            </p:nvGrpSpPr>
            <p:grpSpPr>
              <a:xfrm>
                <a:off x="3892360" y="638423"/>
                <a:ext cx="1791533" cy="776963"/>
                <a:chOff x="5169893" y="621011"/>
                <a:chExt cx="1791533" cy="776963"/>
              </a:xfrm>
              <a:solidFill>
                <a:srgbClr val="1F497D"/>
              </a:solidFill>
            </p:grpSpPr>
            <p:sp>
              <p:nvSpPr>
                <p:cNvPr id="716" name="Rounded Rectangle 715">
                  <a:extLst>
                    <a:ext uri="{FF2B5EF4-FFF2-40B4-BE49-F238E27FC236}">
                      <a16:creationId xmlns:a16="http://schemas.microsoft.com/office/drawing/2014/main" id="{ECC36F40-AE63-3AE0-91FD-39CF96EE7521}"/>
                    </a:ext>
                  </a:extLst>
                </p:cNvPr>
                <p:cNvSpPr/>
                <p:nvPr/>
              </p:nvSpPr>
              <p:spPr>
                <a:xfrm>
                  <a:off x="5239809" y="699613"/>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7" name="Rounded Rectangle 716">
                  <a:extLst>
                    <a:ext uri="{FF2B5EF4-FFF2-40B4-BE49-F238E27FC236}">
                      <a16:creationId xmlns:a16="http://schemas.microsoft.com/office/drawing/2014/main" id="{93DAED4E-DF4F-CFF0-E904-F8DF7D396E2F}"/>
                    </a:ext>
                  </a:extLst>
                </p:cNvPr>
                <p:cNvSpPr/>
                <p:nvPr/>
              </p:nvSpPr>
              <p:spPr>
                <a:xfrm>
                  <a:off x="5204851" y="657979"/>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8" name="Rounded Rectangle 717">
                  <a:extLst>
                    <a:ext uri="{FF2B5EF4-FFF2-40B4-BE49-F238E27FC236}">
                      <a16:creationId xmlns:a16="http://schemas.microsoft.com/office/drawing/2014/main" id="{30934E1D-3211-C7E1-8C0F-5F370DA4A81E}"/>
                    </a:ext>
                  </a:extLst>
                </p:cNvPr>
                <p:cNvSpPr/>
                <p:nvPr/>
              </p:nvSpPr>
              <p:spPr>
                <a:xfrm>
                  <a:off x="5169893" y="621011"/>
                  <a:ext cx="1721617" cy="698361"/>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grpSp>
          <p:sp>
            <p:nvSpPr>
              <p:cNvPr id="559" name="Rounded Rectangle 558">
                <a:extLst>
                  <a:ext uri="{FF2B5EF4-FFF2-40B4-BE49-F238E27FC236}">
                    <a16:creationId xmlns:a16="http://schemas.microsoft.com/office/drawing/2014/main" id="{1A9A4A71-5A96-FB8D-37FE-BCF0E121FFE2}"/>
                  </a:ext>
                </a:extLst>
              </p:cNvPr>
              <p:cNvSpPr/>
              <p:nvPr/>
            </p:nvSpPr>
            <p:spPr>
              <a:xfrm>
                <a:off x="3857402" y="600214"/>
                <a:ext cx="1721617" cy="698361"/>
              </a:xfrm>
              <a:prstGeom prst="roundRect">
                <a:avLst/>
              </a:prstGeom>
              <a:solidFill>
                <a:srgbClr val="1F497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solidFill>
                    <a:effectLst/>
                    <a:uLnTx/>
                    <a:uFillTx/>
                    <a:latin typeface="Gill Sans MT" panose="020B0502020104020203" pitchFamily="34" charset="77"/>
                    <a:ea typeface="+mn-ea"/>
                    <a:cs typeface="Arial" panose="020B0604020202020204" pitchFamily="34" charset="0"/>
                  </a:rPr>
                  <a:t>3D-Stacked DRAM</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560" name="Rounded Rectangle 559">
                <a:extLst>
                  <a:ext uri="{FF2B5EF4-FFF2-40B4-BE49-F238E27FC236}">
                    <a16:creationId xmlns:a16="http://schemas.microsoft.com/office/drawing/2014/main" id="{88B29FDC-504F-A4CE-AC06-09B695C6980A}"/>
                  </a:ext>
                </a:extLst>
              </p:cNvPr>
              <p:cNvSpPr/>
              <p:nvPr/>
            </p:nvSpPr>
            <p:spPr>
              <a:xfrm>
                <a:off x="3978542" y="1019763"/>
                <a:ext cx="355959" cy="204465"/>
              </a:xfrm>
              <a:prstGeom prst="round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561" name="Rounded Rectangle 560">
                <a:extLst>
                  <a:ext uri="{FF2B5EF4-FFF2-40B4-BE49-F238E27FC236}">
                    <a16:creationId xmlns:a16="http://schemas.microsoft.com/office/drawing/2014/main" id="{C9C5427A-8664-71C0-A0FA-BF0E48939933}"/>
                  </a:ext>
                </a:extLst>
              </p:cNvPr>
              <p:cNvSpPr/>
              <p:nvPr/>
            </p:nvSpPr>
            <p:spPr>
              <a:xfrm>
                <a:off x="4917649" y="972037"/>
                <a:ext cx="460916" cy="264753"/>
              </a:xfrm>
              <a:prstGeom prst="round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sp>
            <p:nvSpPr>
              <p:cNvPr id="714" name="Rounded Rectangle 713">
                <a:extLst>
                  <a:ext uri="{FF2B5EF4-FFF2-40B4-BE49-F238E27FC236}">
                    <a16:creationId xmlns:a16="http://schemas.microsoft.com/office/drawing/2014/main" id="{18469FF2-56F0-D0C7-8981-9DB3A4F72403}"/>
                  </a:ext>
                </a:extLst>
              </p:cNvPr>
              <p:cNvSpPr/>
              <p:nvPr/>
            </p:nvSpPr>
            <p:spPr>
              <a:xfrm>
                <a:off x="2640789" y="1935558"/>
                <a:ext cx="1681194" cy="1296228"/>
              </a:xfrm>
              <a:prstGeom prst="roundRect">
                <a:avLst>
                  <a:gd name="adj" fmla="val 4503"/>
                </a:avLst>
              </a:prstGeom>
              <a:solidFill>
                <a:schemeClr val="bg1">
                  <a:lumMod val="95000"/>
                </a:schemeClr>
              </a:solid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Gill Sans MT"/>
                  <a:ea typeface="+mn-ea"/>
                  <a:cs typeface="Arial" panose="020B0604020202020204" pitchFamily="34" charset="0"/>
                </a:endParaRPr>
              </a:p>
            </p:txBody>
          </p:sp>
          <p:sp>
            <p:nvSpPr>
              <p:cNvPr id="710" name="Rounded Rectangle 709">
                <a:extLst>
                  <a:ext uri="{FF2B5EF4-FFF2-40B4-BE49-F238E27FC236}">
                    <a16:creationId xmlns:a16="http://schemas.microsoft.com/office/drawing/2014/main" id="{EBB3AEF8-FFD5-C05B-51DF-86F7D694F832}"/>
                  </a:ext>
                </a:extLst>
              </p:cNvPr>
              <p:cNvSpPr/>
              <p:nvPr/>
            </p:nvSpPr>
            <p:spPr>
              <a:xfrm>
                <a:off x="4434624" y="1838171"/>
                <a:ext cx="2112172" cy="1394490"/>
              </a:xfrm>
              <a:prstGeom prst="roundRect">
                <a:avLst>
                  <a:gd name="adj" fmla="val 4503"/>
                </a:avLst>
              </a:prstGeom>
              <a:solidFill>
                <a:schemeClr val="bg1">
                  <a:lumMod val="95000"/>
                </a:schemeClr>
              </a:solidFill>
              <a:ln>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Arial" panose="020B0604020202020204" pitchFamily="34" charset="0"/>
                </a:endParaRPr>
              </a:p>
            </p:txBody>
          </p:sp>
          <p:cxnSp>
            <p:nvCxnSpPr>
              <p:cNvPr id="564" name="Straight Connector 563">
                <a:extLst>
                  <a:ext uri="{FF2B5EF4-FFF2-40B4-BE49-F238E27FC236}">
                    <a16:creationId xmlns:a16="http://schemas.microsoft.com/office/drawing/2014/main" id="{4B9FD8A0-BF43-B2E2-326C-B973803CEBC5}"/>
                  </a:ext>
                </a:extLst>
              </p:cNvPr>
              <p:cNvCxnSpPr>
                <a:cxnSpLocks/>
                <a:stCxn id="561" idx="3"/>
              </p:cNvCxnSpPr>
              <p:nvPr/>
            </p:nvCxnSpPr>
            <p:spPr>
              <a:xfrm>
                <a:off x="5378565" y="1104414"/>
                <a:ext cx="1155827" cy="736543"/>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565" name="Straight Connector 564">
                <a:extLst>
                  <a:ext uri="{FF2B5EF4-FFF2-40B4-BE49-F238E27FC236}">
                    <a16:creationId xmlns:a16="http://schemas.microsoft.com/office/drawing/2014/main" id="{9FC48E97-2049-94B3-710A-3A5937D68FC5}"/>
                  </a:ext>
                </a:extLst>
              </p:cNvPr>
              <p:cNvCxnSpPr>
                <a:cxnSpLocks/>
                <a:stCxn id="561" idx="1"/>
              </p:cNvCxnSpPr>
              <p:nvPr/>
            </p:nvCxnSpPr>
            <p:spPr>
              <a:xfrm flipH="1">
                <a:off x="4456733" y="1104414"/>
                <a:ext cx="460916" cy="742628"/>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566" name="Straight Connector 565">
                <a:extLst>
                  <a:ext uri="{FF2B5EF4-FFF2-40B4-BE49-F238E27FC236}">
                    <a16:creationId xmlns:a16="http://schemas.microsoft.com/office/drawing/2014/main" id="{70F5537C-7EA3-4799-503E-8FD6399E8679}"/>
                  </a:ext>
                </a:extLst>
              </p:cNvPr>
              <p:cNvCxnSpPr>
                <a:cxnSpLocks/>
                <a:stCxn id="560" idx="1"/>
              </p:cNvCxnSpPr>
              <p:nvPr/>
            </p:nvCxnSpPr>
            <p:spPr>
              <a:xfrm flipH="1">
                <a:off x="2680596" y="1121996"/>
                <a:ext cx="1297946" cy="827757"/>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cxnSp>
            <p:nvCxnSpPr>
              <p:cNvPr id="567" name="Straight Connector 566">
                <a:extLst>
                  <a:ext uri="{FF2B5EF4-FFF2-40B4-BE49-F238E27FC236}">
                    <a16:creationId xmlns:a16="http://schemas.microsoft.com/office/drawing/2014/main" id="{95384C15-1971-C30A-1E01-AED7199C69E6}"/>
                  </a:ext>
                </a:extLst>
              </p:cNvPr>
              <p:cNvCxnSpPr>
                <a:cxnSpLocks/>
                <a:stCxn id="560" idx="3"/>
              </p:cNvCxnSpPr>
              <p:nvPr/>
            </p:nvCxnSpPr>
            <p:spPr>
              <a:xfrm flipH="1">
                <a:off x="4321981" y="1121996"/>
                <a:ext cx="12520" cy="826663"/>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nvGrpSpPr>
              <p:cNvPr id="568" name="Group 567">
                <a:extLst>
                  <a:ext uri="{FF2B5EF4-FFF2-40B4-BE49-F238E27FC236}">
                    <a16:creationId xmlns:a16="http://schemas.microsoft.com/office/drawing/2014/main" id="{CF8DBACE-21B8-21AE-D14B-7F1EA28D7A3D}"/>
                  </a:ext>
                </a:extLst>
              </p:cNvPr>
              <p:cNvGrpSpPr/>
              <p:nvPr/>
            </p:nvGrpSpPr>
            <p:grpSpPr>
              <a:xfrm>
                <a:off x="3527612" y="2456169"/>
                <a:ext cx="732894" cy="703971"/>
                <a:chOff x="3535063" y="3878067"/>
                <a:chExt cx="732894" cy="703971"/>
              </a:xfrm>
            </p:grpSpPr>
            <p:cxnSp>
              <p:nvCxnSpPr>
                <p:cNvPr id="687" name="Straight Connector 686">
                  <a:extLst>
                    <a:ext uri="{FF2B5EF4-FFF2-40B4-BE49-F238E27FC236}">
                      <a16:creationId xmlns:a16="http://schemas.microsoft.com/office/drawing/2014/main" id="{A88FD58D-85B2-415D-7A94-3644F0003E83}"/>
                    </a:ext>
                  </a:extLst>
                </p:cNvPr>
                <p:cNvCxnSpPr>
                  <a:cxnSpLocks/>
                  <a:stCxn id="706" idx="3"/>
                  <a:endCxn id="709" idx="1"/>
                </p:cNvCxnSpPr>
                <p:nvPr/>
              </p:nvCxnSpPr>
              <p:spPr>
                <a:xfrm flipV="1">
                  <a:off x="3693009" y="3957442"/>
                  <a:ext cx="418604"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88" name="Group 687">
                  <a:extLst>
                    <a:ext uri="{FF2B5EF4-FFF2-40B4-BE49-F238E27FC236}">
                      <a16:creationId xmlns:a16="http://schemas.microsoft.com/office/drawing/2014/main" id="{38C630E1-AE8F-48FE-E336-559D04DE6DDD}"/>
                    </a:ext>
                  </a:extLst>
                </p:cNvPr>
                <p:cNvGrpSpPr/>
                <p:nvPr/>
              </p:nvGrpSpPr>
              <p:grpSpPr>
                <a:xfrm>
                  <a:off x="3535063" y="3878067"/>
                  <a:ext cx="732894" cy="703971"/>
                  <a:chOff x="983557" y="3669493"/>
                  <a:chExt cx="732894" cy="703971"/>
                </a:xfrm>
              </p:grpSpPr>
              <p:cxnSp>
                <p:nvCxnSpPr>
                  <p:cNvPr id="689" name="Straight Connector 688">
                    <a:extLst>
                      <a:ext uri="{FF2B5EF4-FFF2-40B4-BE49-F238E27FC236}">
                        <a16:creationId xmlns:a16="http://schemas.microsoft.com/office/drawing/2014/main" id="{BFC05D43-BBBE-4C72-223D-4A6CEE6C36AA}"/>
                      </a:ext>
                    </a:extLst>
                  </p:cNvPr>
                  <p:cNvCxnSpPr>
                    <a:cxnSpLocks/>
                    <a:stCxn id="706" idx="2"/>
                    <a:endCxn id="698" idx="2"/>
                  </p:cNvCxnSpPr>
                  <p:nvPr/>
                </p:nvCxnSpPr>
                <p:spPr>
                  <a:xfrm flipH="1">
                    <a:off x="1061559" y="3828245"/>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0" name="Straight Connector 689">
                    <a:extLst>
                      <a:ext uri="{FF2B5EF4-FFF2-40B4-BE49-F238E27FC236}">
                        <a16:creationId xmlns:a16="http://schemas.microsoft.com/office/drawing/2014/main" id="{D02C93E1-AA59-EAAC-85E5-D4F2BEAB7FFB}"/>
                      </a:ext>
                    </a:extLst>
                  </p:cNvPr>
                  <p:cNvCxnSpPr>
                    <a:cxnSpLocks/>
                    <a:stCxn id="707" idx="2"/>
                    <a:endCxn id="699" idx="2"/>
                  </p:cNvCxnSpPr>
                  <p:nvPr/>
                </p:nvCxnSpPr>
                <p:spPr>
                  <a:xfrm flipH="1">
                    <a:off x="1248652" y="3828243"/>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1" name="Straight Connector 690">
                    <a:extLst>
                      <a:ext uri="{FF2B5EF4-FFF2-40B4-BE49-F238E27FC236}">
                        <a16:creationId xmlns:a16="http://schemas.microsoft.com/office/drawing/2014/main" id="{94F6D17D-EF03-BBE6-F409-9AAFEAAF3ED6}"/>
                      </a:ext>
                    </a:extLst>
                  </p:cNvPr>
                  <p:cNvCxnSpPr>
                    <a:cxnSpLocks/>
                    <a:stCxn id="708" idx="2"/>
                    <a:endCxn id="700" idx="2"/>
                  </p:cNvCxnSpPr>
                  <p:nvPr/>
                </p:nvCxnSpPr>
                <p:spPr>
                  <a:xfrm flipH="1">
                    <a:off x="1442409" y="3828243"/>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2" name="Straight Connector 691">
                    <a:extLst>
                      <a:ext uri="{FF2B5EF4-FFF2-40B4-BE49-F238E27FC236}">
                        <a16:creationId xmlns:a16="http://schemas.microsoft.com/office/drawing/2014/main" id="{3A6EEB8A-58A8-A06E-08D0-EE64BDC4EE34}"/>
                      </a:ext>
                    </a:extLst>
                  </p:cNvPr>
                  <p:cNvCxnSpPr>
                    <a:cxnSpLocks/>
                    <a:stCxn id="709" idx="2"/>
                    <a:endCxn id="701" idx="2"/>
                  </p:cNvCxnSpPr>
                  <p:nvPr/>
                </p:nvCxnSpPr>
                <p:spPr>
                  <a:xfrm flipH="1">
                    <a:off x="1636167" y="3828242"/>
                    <a:ext cx="1942" cy="54521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F9EAF959-66E0-46C3-5D7F-644887CD42A7}"/>
                      </a:ext>
                    </a:extLst>
                  </p:cNvPr>
                  <p:cNvCxnSpPr>
                    <a:cxnSpLocks/>
                    <a:stCxn id="702" idx="3"/>
                    <a:endCxn id="705" idx="3"/>
                  </p:cNvCxnSpPr>
                  <p:nvPr/>
                </p:nvCxnSpPr>
                <p:spPr>
                  <a:xfrm flipV="1">
                    <a:off x="1141842" y="4008345"/>
                    <a:ext cx="574609"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D25ECCE3-F1F9-A3D5-50C1-CF42066432AF}"/>
                      </a:ext>
                    </a:extLst>
                  </p:cNvPr>
                  <p:cNvCxnSpPr>
                    <a:cxnSpLocks/>
                    <a:stCxn id="698" idx="3"/>
                    <a:endCxn id="701" idx="3"/>
                  </p:cNvCxnSpPr>
                  <p:nvPr/>
                </p:nvCxnSpPr>
                <p:spPr>
                  <a:xfrm flipV="1">
                    <a:off x="1139561" y="4294087"/>
                    <a:ext cx="574608" cy="3"/>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95" name="Group 694">
                    <a:extLst>
                      <a:ext uri="{FF2B5EF4-FFF2-40B4-BE49-F238E27FC236}">
                        <a16:creationId xmlns:a16="http://schemas.microsoft.com/office/drawing/2014/main" id="{A8C8A95F-A002-CE0D-8EE1-3599B98BBDDE}"/>
                      </a:ext>
                    </a:extLst>
                  </p:cNvPr>
                  <p:cNvGrpSpPr/>
                  <p:nvPr/>
                </p:nvGrpSpPr>
                <p:grpSpPr>
                  <a:xfrm>
                    <a:off x="985499" y="3669493"/>
                    <a:ext cx="730612" cy="158752"/>
                    <a:chOff x="7032994" y="2896916"/>
                    <a:chExt cx="1672214" cy="158882"/>
                  </a:xfrm>
                </p:grpSpPr>
                <p:sp>
                  <p:nvSpPr>
                    <p:cNvPr id="706" name="Rounded Rectangle 705">
                      <a:extLst>
                        <a:ext uri="{FF2B5EF4-FFF2-40B4-BE49-F238E27FC236}">
                          <a16:creationId xmlns:a16="http://schemas.microsoft.com/office/drawing/2014/main" id="{4C114F5D-318F-8B87-C30C-5F9999C0158B}"/>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7" name="Rounded Rectangle 706">
                      <a:extLst>
                        <a:ext uri="{FF2B5EF4-FFF2-40B4-BE49-F238E27FC236}">
                          <a16:creationId xmlns:a16="http://schemas.microsoft.com/office/drawing/2014/main" id="{97E3A0FB-1CCF-E7EC-DBDC-0EEC1FB1A854}"/>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8" name="Rounded Rectangle 707">
                      <a:extLst>
                        <a:ext uri="{FF2B5EF4-FFF2-40B4-BE49-F238E27FC236}">
                          <a16:creationId xmlns:a16="http://schemas.microsoft.com/office/drawing/2014/main" id="{B4EAE916-B641-4402-AA2E-466EAF23D01D}"/>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9" name="Rounded Rectangle 708">
                      <a:extLst>
                        <a:ext uri="{FF2B5EF4-FFF2-40B4-BE49-F238E27FC236}">
                          <a16:creationId xmlns:a16="http://schemas.microsoft.com/office/drawing/2014/main" id="{01C78467-24AA-48A4-9F44-3B020ED2E42F}"/>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96" name="Group 695">
                    <a:extLst>
                      <a:ext uri="{FF2B5EF4-FFF2-40B4-BE49-F238E27FC236}">
                        <a16:creationId xmlns:a16="http://schemas.microsoft.com/office/drawing/2014/main" id="{F9FC38A3-80AC-7830-F73F-AF3CACD4D25C}"/>
                      </a:ext>
                    </a:extLst>
                  </p:cNvPr>
                  <p:cNvGrpSpPr/>
                  <p:nvPr/>
                </p:nvGrpSpPr>
                <p:grpSpPr>
                  <a:xfrm>
                    <a:off x="985838" y="3928970"/>
                    <a:ext cx="730613" cy="158752"/>
                    <a:chOff x="7032994" y="2896916"/>
                    <a:chExt cx="1672214" cy="158882"/>
                  </a:xfrm>
                </p:grpSpPr>
                <p:sp>
                  <p:nvSpPr>
                    <p:cNvPr id="702" name="Rounded Rectangle 701">
                      <a:extLst>
                        <a:ext uri="{FF2B5EF4-FFF2-40B4-BE49-F238E27FC236}">
                          <a16:creationId xmlns:a16="http://schemas.microsoft.com/office/drawing/2014/main" id="{5BDD3A45-5F5C-45CD-101F-37C1387431B0}"/>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3" name="Rounded Rectangle 702">
                      <a:extLst>
                        <a:ext uri="{FF2B5EF4-FFF2-40B4-BE49-F238E27FC236}">
                          <a16:creationId xmlns:a16="http://schemas.microsoft.com/office/drawing/2014/main" id="{E553BACC-B8E6-015F-411C-9CDA06EBBF07}"/>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4" name="Rounded Rectangle 703">
                      <a:extLst>
                        <a:ext uri="{FF2B5EF4-FFF2-40B4-BE49-F238E27FC236}">
                          <a16:creationId xmlns:a16="http://schemas.microsoft.com/office/drawing/2014/main" id="{D3DF5C20-8170-99F5-AE57-D9D7B3A7ECC9}"/>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5" name="Rounded Rectangle 704">
                      <a:extLst>
                        <a:ext uri="{FF2B5EF4-FFF2-40B4-BE49-F238E27FC236}">
                          <a16:creationId xmlns:a16="http://schemas.microsoft.com/office/drawing/2014/main" id="{8BAB54B5-0C04-EA50-74AB-B512F019BC3B}"/>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97" name="Group 696">
                    <a:extLst>
                      <a:ext uri="{FF2B5EF4-FFF2-40B4-BE49-F238E27FC236}">
                        <a16:creationId xmlns:a16="http://schemas.microsoft.com/office/drawing/2014/main" id="{8EB931EC-21FB-6E8B-E292-E70D58471FD2}"/>
                      </a:ext>
                    </a:extLst>
                  </p:cNvPr>
                  <p:cNvGrpSpPr/>
                  <p:nvPr/>
                </p:nvGrpSpPr>
                <p:grpSpPr>
                  <a:xfrm>
                    <a:off x="983557" y="4214712"/>
                    <a:ext cx="730612" cy="158752"/>
                    <a:chOff x="7032994" y="2896916"/>
                    <a:chExt cx="1672214" cy="158882"/>
                  </a:xfrm>
                </p:grpSpPr>
                <p:sp>
                  <p:nvSpPr>
                    <p:cNvPr id="698" name="Rounded Rectangle 697">
                      <a:extLst>
                        <a:ext uri="{FF2B5EF4-FFF2-40B4-BE49-F238E27FC236}">
                          <a16:creationId xmlns:a16="http://schemas.microsoft.com/office/drawing/2014/main" id="{397F4A2C-3331-38E2-73F5-AB35F8FFDD6E}"/>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99" name="Rounded Rectangle 698">
                      <a:extLst>
                        <a:ext uri="{FF2B5EF4-FFF2-40B4-BE49-F238E27FC236}">
                          <a16:creationId xmlns:a16="http://schemas.microsoft.com/office/drawing/2014/main" id="{96FC81BE-1056-AAE4-3C93-766A7452130F}"/>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0" name="Rounded Rectangle 699">
                      <a:extLst>
                        <a:ext uri="{FF2B5EF4-FFF2-40B4-BE49-F238E27FC236}">
                          <a16:creationId xmlns:a16="http://schemas.microsoft.com/office/drawing/2014/main" id="{95E5BE54-C85E-97A9-0082-F164A82BF74A}"/>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01" name="Rounded Rectangle 700">
                      <a:extLst>
                        <a:ext uri="{FF2B5EF4-FFF2-40B4-BE49-F238E27FC236}">
                          <a16:creationId xmlns:a16="http://schemas.microsoft.com/office/drawing/2014/main" id="{C5D2E67D-F939-E9F6-50C2-E784D2007E0F}"/>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nvGrpSpPr>
              <p:cNvPr id="569" name="Group 568">
                <a:extLst>
                  <a:ext uri="{FF2B5EF4-FFF2-40B4-BE49-F238E27FC236}">
                    <a16:creationId xmlns:a16="http://schemas.microsoft.com/office/drawing/2014/main" id="{C418970C-F447-6B9C-37DD-11BAE2CDBEAE}"/>
                  </a:ext>
                </a:extLst>
              </p:cNvPr>
              <p:cNvGrpSpPr/>
              <p:nvPr/>
            </p:nvGrpSpPr>
            <p:grpSpPr>
              <a:xfrm>
                <a:off x="980340" y="1761579"/>
                <a:ext cx="1501258" cy="1286469"/>
                <a:chOff x="980340" y="1761579"/>
                <a:chExt cx="1501258" cy="1286469"/>
              </a:xfrm>
            </p:grpSpPr>
            <p:cxnSp>
              <p:nvCxnSpPr>
                <p:cNvPr id="618" name="Straight Connector 617">
                  <a:extLst>
                    <a:ext uri="{FF2B5EF4-FFF2-40B4-BE49-F238E27FC236}">
                      <a16:creationId xmlns:a16="http://schemas.microsoft.com/office/drawing/2014/main" id="{D58E7967-C65F-9425-966F-2AEAC0094A69}"/>
                    </a:ext>
                  </a:extLst>
                </p:cNvPr>
                <p:cNvCxnSpPr>
                  <a:cxnSpLocks/>
                  <a:stCxn id="683" idx="3"/>
                  <a:endCxn id="682" idx="1"/>
                </p:cNvCxnSpPr>
                <p:nvPr/>
              </p:nvCxnSpPr>
              <p:spPr>
                <a:xfrm>
                  <a:off x="1138286" y="1840957"/>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19" name="Group 618">
                  <a:extLst>
                    <a:ext uri="{FF2B5EF4-FFF2-40B4-BE49-F238E27FC236}">
                      <a16:creationId xmlns:a16="http://schemas.microsoft.com/office/drawing/2014/main" id="{EBB41F90-384D-6E82-6D2E-3C92AB2D36D2}"/>
                    </a:ext>
                  </a:extLst>
                </p:cNvPr>
                <p:cNvGrpSpPr/>
                <p:nvPr/>
              </p:nvGrpSpPr>
              <p:grpSpPr>
                <a:xfrm>
                  <a:off x="980340" y="1761579"/>
                  <a:ext cx="1501258" cy="1286469"/>
                  <a:chOff x="983557" y="3669493"/>
                  <a:chExt cx="1501258" cy="1286469"/>
                </a:xfrm>
              </p:grpSpPr>
              <p:cxnSp>
                <p:nvCxnSpPr>
                  <p:cNvPr id="620" name="Straight Connector 619">
                    <a:extLst>
                      <a:ext uri="{FF2B5EF4-FFF2-40B4-BE49-F238E27FC236}">
                        <a16:creationId xmlns:a16="http://schemas.microsoft.com/office/drawing/2014/main" id="{7B198515-01B6-2D02-67B6-4770FAC662BA}"/>
                      </a:ext>
                    </a:extLst>
                  </p:cNvPr>
                  <p:cNvCxnSpPr>
                    <a:cxnSpLocks/>
                    <a:stCxn id="683" idx="2"/>
                    <a:endCxn id="643" idx="2"/>
                  </p:cNvCxnSpPr>
                  <p:nvPr/>
                </p:nvCxnSpPr>
                <p:spPr>
                  <a:xfrm flipH="1">
                    <a:off x="1061559" y="3828245"/>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1" name="Straight Connector 620">
                    <a:extLst>
                      <a:ext uri="{FF2B5EF4-FFF2-40B4-BE49-F238E27FC236}">
                        <a16:creationId xmlns:a16="http://schemas.microsoft.com/office/drawing/2014/main" id="{5A18474F-4A2F-3641-A6D4-046A22171154}"/>
                      </a:ext>
                    </a:extLst>
                  </p:cNvPr>
                  <p:cNvCxnSpPr>
                    <a:cxnSpLocks/>
                    <a:stCxn id="684" idx="2"/>
                    <a:endCxn id="644" idx="2"/>
                  </p:cNvCxnSpPr>
                  <p:nvPr/>
                </p:nvCxnSpPr>
                <p:spPr>
                  <a:xfrm flipH="1">
                    <a:off x="1248652" y="382824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2" name="Straight Connector 621">
                    <a:extLst>
                      <a:ext uri="{FF2B5EF4-FFF2-40B4-BE49-F238E27FC236}">
                        <a16:creationId xmlns:a16="http://schemas.microsoft.com/office/drawing/2014/main" id="{72DFE685-5F79-784E-C839-1D5ABEFE09B9}"/>
                      </a:ext>
                    </a:extLst>
                  </p:cNvPr>
                  <p:cNvCxnSpPr>
                    <a:cxnSpLocks/>
                    <a:stCxn id="685" idx="2"/>
                    <a:endCxn id="645" idx="2"/>
                  </p:cNvCxnSpPr>
                  <p:nvPr/>
                </p:nvCxnSpPr>
                <p:spPr>
                  <a:xfrm flipH="1">
                    <a:off x="1442409" y="382824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3" name="Straight Connector 622">
                    <a:extLst>
                      <a:ext uri="{FF2B5EF4-FFF2-40B4-BE49-F238E27FC236}">
                        <a16:creationId xmlns:a16="http://schemas.microsoft.com/office/drawing/2014/main" id="{88FEF7E1-D793-000B-6EF4-ECA586FD074B}"/>
                      </a:ext>
                    </a:extLst>
                  </p:cNvPr>
                  <p:cNvCxnSpPr>
                    <a:cxnSpLocks/>
                    <a:stCxn id="686" idx="2"/>
                    <a:endCxn id="646" idx="2"/>
                  </p:cNvCxnSpPr>
                  <p:nvPr/>
                </p:nvCxnSpPr>
                <p:spPr>
                  <a:xfrm flipH="1">
                    <a:off x="1636167" y="3828242"/>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4" name="Straight Connector 623">
                    <a:extLst>
                      <a:ext uri="{FF2B5EF4-FFF2-40B4-BE49-F238E27FC236}">
                        <a16:creationId xmlns:a16="http://schemas.microsoft.com/office/drawing/2014/main" id="{1C809DD8-3990-4564-A4DE-9B2B1CE6427E}"/>
                      </a:ext>
                    </a:extLst>
                  </p:cNvPr>
                  <p:cNvCxnSpPr>
                    <a:cxnSpLocks/>
                    <a:stCxn id="679" idx="2"/>
                    <a:endCxn id="639" idx="2"/>
                  </p:cNvCxnSpPr>
                  <p:nvPr/>
                </p:nvCxnSpPr>
                <p:spPr>
                  <a:xfrm flipH="1">
                    <a:off x="1829925" y="3834333"/>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5" name="Straight Connector 624">
                    <a:extLst>
                      <a:ext uri="{FF2B5EF4-FFF2-40B4-BE49-F238E27FC236}">
                        <a16:creationId xmlns:a16="http://schemas.microsoft.com/office/drawing/2014/main" id="{BF55767F-2EFF-0A66-55AF-FA2DD42F56AB}"/>
                      </a:ext>
                    </a:extLst>
                  </p:cNvPr>
                  <p:cNvCxnSpPr>
                    <a:cxnSpLocks/>
                    <a:stCxn id="680" idx="2"/>
                  </p:cNvCxnSpPr>
                  <p:nvPr/>
                </p:nvCxnSpPr>
                <p:spPr>
                  <a:xfrm>
                    <a:off x="2018960" y="3834331"/>
                    <a:ext cx="0" cy="105240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CC149019-7145-A092-F237-9A4FCB053171}"/>
                      </a:ext>
                    </a:extLst>
                  </p:cNvPr>
                  <p:cNvCxnSpPr>
                    <a:cxnSpLocks/>
                    <a:stCxn id="681" idx="2"/>
                    <a:endCxn id="641" idx="0"/>
                  </p:cNvCxnSpPr>
                  <p:nvPr/>
                </p:nvCxnSpPr>
                <p:spPr>
                  <a:xfrm flipH="1">
                    <a:off x="2210775" y="3834331"/>
                    <a:ext cx="1942" cy="96288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7" name="Straight Connector 626">
                    <a:extLst>
                      <a:ext uri="{FF2B5EF4-FFF2-40B4-BE49-F238E27FC236}">
                        <a16:creationId xmlns:a16="http://schemas.microsoft.com/office/drawing/2014/main" id="{804286B3-494F-5ACC-B801-BEEB4479D5DD}"/>
                      </a:ext>
                    </a:extLst>
                  </p:cNvPr>
                  <p:cNvCxnSpPr>
                    <a:cxnSpLocks/>
                    <a:stCxn id="682" idx="2"/>
                    <a:endCxn id="642" idx="2"/>
                  </p:cNvCxnSpPr>
                  <p:nvPr/>
                </p:nvCxnSpPr>
                <p:spPr>
                  <a:xfrm flipH="1">
                    <a:off x="2404533" y="3834330"/>
                    <a:ext cx="1942" cy="1121629"/>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8" name="Straight Connector 627">
                    <a:extLst>
                      <a:ext uri="{FF2B5EF4-FFF2-40B4-BE49-F238E27FC236}">
                        <a16:creationId xmlns:a16="http://schemas.microsoft.com/office/drawing/2014/main" id="{08DE87F5-1154-DFC5-0B15-17C1215EBDA9}"/>
                      </a:ext>
                    </a:extLst>
                  </p:cNvPr>
                  <p:cNvCxnSpPr>
                    <a:cxnSpLocks/>
                    <a:stCxn id="673" idx="3"/>
                    <a:endCxn id="672" idx="1"/>
                  </p:cNvCxnSpPr>
                  <p:nvPr/>
                </p:nvCxnSpPr>
                <p:spPr>
                  <a:xfrm>
                    <a:off x="1141841" y="4008348"/>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9" name="Straight Connector 628">
                    <a:extLst>
                      <a:ext uri="{FF2B5EF4-FFF2-40B4-BE49-F238E27FC236}">
                        <a16:creationId xmlns:a16="http://schemas.microsoft.com/office/drawing/2014/main" id="{36D1D829-4EEA-127B-648D-CDAE73FC5736}"/>
                      </a:ext>
                    </a:extLst>
                  </p:cNvPr>
                  <p:cNvCxnSpPr>
                    <a:cxnSpLocks/>
                    <a:stCxn id="663" idx="3"/>
                    <a:endCxn id="662" idx="1"/>
                  </p:cNvCxnSpPr>
                  <p:nvPr/>
                </p:nvCxnSpPr>
                <p:spPr>
                  <a:xfrm>
                    <a:off x="1139561" y="4294090"/>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0" name="Straight Connector 629">
                    <a:extLst>
                      <a:ext uri="{FF2B5EF4-FFF2-40B4-BE49-F238E27FC236}">
                        <a16:creationId xmlns:a16="http://schemas.microsoft.com/office/drawing/2014/main" id="{40ECD561-52AD-8B80-6A07-2A8A861EE0B5}"/>
                      </a:ext>
                    </a:extLst>
                  </p:cNvPr>
                  <p:cNvCxnSpPr>
                    <a:cxnSpLocks/>
                    <a:stCxn id="653" idx="3"/>
                    <a:endCxn id="652" idx="1"/>
                  </p:cNvCxnSpPr>
                  <p:nvPr/>
                </p:nvCxnSpPr>
                <p:spPr>
                  <a:xfrm>
                    <a:off x="1139561" y="4579832"/>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1" name="Straight Connector 630">
                    <a:extLst>
                      <a:ext uri="{FF2B5EF4-FFF2-40B4-BE49-F238E27FC236}">
                        <a16:creationId xmlns:a16="http://schemas.microsoft.com/office/drawing/2014/main" id="{64D88235-DB07-08A3-2FA8-53D271637026}"/>
                      </a:ext>
                    </a:extLst>
                  </p:cNvPr>
                  <p:cNvCxnSpPr>
                    <a:cxnSpLocks/>
                    <a:stCxn id="643" idx="3"/>
                    <a:endCxn id="642" idx="1"/>
                  </p:cNvCxnSpPr>
                  <p:nvPr/>
                </p:nvCxnSpPr>
                <p:spPr>
                  <a:xfrm>
                    <a:off x="1139561" y="4870500"/>
                    <a:ext cx="1186970" cy="6085"/>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32" name="Group 631">
                    <a:extLst>
                      <a:ext uri="{FF2B5EF4-FFF2-40B4-BE49-F238E27FC236}">
                        <a16:creationId xmlns:a16="http://schemas.microsoft.com/office/drawing/2014/main" id="{C5C6146C-16BB-570F-72F7-FAB73277948A}"/>
                      </a:ext>
                    </a:extLst>
                  </p:cNvPr>
                  <p:cNvGrpSpPr/>
                  <p:nvPr/>
                </p:nvGrpSpPr>
                <p:grpSpPr>
                  <a:xfrm>
                    <a:off x="985499" y="3669493"/>
                    <a:ext cx="1498978" cy="164840"/>
                    <a:chOff x="6874440" y="2906655"/>
                    <a:chExt cx="3430837" cy="164975"/>
                  </a:xfrm>
                </p:grpSpPr>
                <p:grpSp>
                  <p:nvGrpSpPr>
                    <p:cNvPr id="677" name="Group 676">
                      <a:extLst>
                        <a:ext uri="{FF2B5EF4-FFF2-40B4-BE49-F238E27FC236}">
                          <a16:creationId xmlns:a16="http://schemas.microsoft.com/office/drawing/2014/main" id="{B88E809B-4D11-9DA9-631C-934D07A8D7FF}"/>
                        </a:ext>
                      </a:extLst>
                    </p:cNvPr>
                    <p:cNvGrpSpPr/>
                    <p:nvPr/>
                  </p:nvGrpSpPr>
                  <p:grpSpPr>
                    <a:xfrm>
                      <a:off x="6874440" y="2906655"/>
                      <a:ext cx="1672214" cy="158882"/>
                      <a:chOff x="7032994" y="2896916"/>
                      <a:chExt cx="1672214" cy="158882"/>
                    </a:xfrm>
                  </p:grpSpPr>
                  <p:sp>
                    <p:nvSpPr>
                      <p:cNvPr id="683" name="Rounded Rectangle 682">
                        <a:extLst>
                          <a:ext uri="{FF2B5EF4-FFF2-40B4-BE49-F238E27FC236}">
                            <a16:creationId xmlns:a16="http://schemas.microsoft.com/office/drawing/2014/main" id="{48F7AE7E-F528-450C-DB19-01F6368E83DD}"/>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4" name="Rounded Rectangle 683">
                        <a:extLst>
                          <a:ext uri="{FF2B5EF4-FFF2-40B4-BE49-F238E27FC236}">
                            <a16:creationId xmlns:a16="http://schemas.microsoft.com/office/drawing/2014/main" id="{23063279-51BF-A809-BC64-B4BB984F7BD6}"/>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5" name="Rounded Rectangle 684">
                        <a:extLst>
                          <a:ext uri="{FF2B5EF4-FFF2-40B4-BE49-F238E27FC236}">
                            <a16:creationId xmlns:a16="http://schemas.microsoft.com/office/drawing/2014/main" id="{A894A02E-71A6-3C8C-15F8-8708EB8919FA}"/>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6" name="Rounded Rectangle 685">
                        <a:extLst>
                          <a:ext uri="{FF2B5EF4-FFF2-40B4-BE49-F238E27FC236}">
                            <a16:creationId xmlns:a16="http://schemas.microsoft.com/office/drawing/2014/main" id="{1D0E2A86-758C-D729-EA0C-6C14209A4E6D}"/>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78" name="Group 677">
                      <a:extLst>
                        <a:ext uri="{FF2B5EF4-FFF2-40B4-BE49-F238E27FC236}">
                          <a16:creationId xmlns:a16="http://schemas.microsoft.com/office/drawing/2014/main" id="{05CFF3D3-93A9-A5E5-10B7-9FA469133B9B}"/>
                        </a:ext>
                      </a:extLst>
                    </p:cNvPr>
                    <p:cNvGrpSpPr/>
                    <p:nvPr/>
                  </p:nvGrpSpPr>
                  <p:grpSpPr>
                    <a:xfrm>
                      <a:off x="8633063" y="2912748"/>
                      <a:ext cx="1672214" cy="158882"/>
                      <a:chOff x="7032994" y="2912284"/>
                      <a:chExt cx="1672214" cy="158882"/>
                    </a:xfrm>
                  </p:grpSpPr>
                  <p:sp>
                    <p:nvSpPr>
                      <p:cNvPr id="679" name="Rounded Rectangle 678">
                        <a:extLst>
                          <a:ext uri="{FF2B5EF4-FFF2-40B4-BE49-F238E27FC236}">
                            <a16:creationId xmlns:a16="http://schemas.microsoft.com/office/drawing/2014/main" id="{DFC327E9-AF61-C0B6-90A7-6EBFE672221F}"/>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0" name="Rounded Rectangle 679">
                        <a:extLst>
                          <a:ext uri="{FF2B5EF4-FFF2-40B4-BE49-F238E27FC236}">
                            <a16:creationId xmlns:a16="http://schemas.microsoft.com/office/drawing/2014/main" id="{5C090046-9A5C-2942-32C4-17C82588DD8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1" name="Rounded Rectangle 680">
                        <a:extLst>
                          <a:ext uri="{FF2B5EF4-FFF2-40B4-BE49-F238E27FC236}">
                            <a16:creationId xmlns:a16="http://schemas.microsoft.com/office/drawing/2014/main" id="{83387D56-0550-0C38-62A7-8E1D1E197E7F}"/>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82" name="Rounded Rectangle 681">
                        <a:extLst>
                          <a:ext uri="{FF2B5EF4-FFF2-40B4-BE49-F238E27FC236}">
                            <a16:creationId xmlns:a16="http://schemas.microsoft.com/office/drawing/2014/main" id="{12253238-6A92-E53D-EA40-ADFF1C2C69D5}"/>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3" name="Group 632">
                    <a:extLst>
                      <a:ext uri="{FF2B5EF4-FFF2-40B4-BE49-F238E27FC236}">
                        <a16:creationId xmlns:a16="http://schemas.microsoft.com/office/drawing/2014/main" id="{2C9FD759-EEBB-0029-9177-3BD3DF4F2374}"/>
                      </a:ext>
                    </a:extLst>
                  </p:cNvPr>
                  <p:cNvGrpSpPr/>
                  <p:nvPr/>
                </p:nvGrpSpPr>
                <p:grpSpPr>
                  <a:xfrm>
                    <a:off x="985837" y="3928970"/>
                    <a:ext cx="1498978" cy="164840"/>
                    <a:chOff x="6874440" y="2906655"/>
                    <a:chExt cx="3430837" cy="164975"/>
                  </a:xfrm>
                </p:grpSpPr>
                <p:grpSp>
                  <p:nvGrpSpPr>
                    <p:cNvPr id="667" name="Group 666">
                      <a:extLst>
                        <a:ext uri="{FF2B5EF4-FFF2-40B4-BE49-F238E27FC236}">
                          <a16:creationId xmlns:a16="http://schemas.microsoft.com/office/drawing/2014/main" id="{791931E7-8808-C867-3EAA-9EE1A249EF1B}"/>
                        </a:ext>
                      </a:extLst>
                    </p:cNvPr>
                    <p:cNvGrpSpPr/>
                    <p:nvPr/>
                  </p:nvGrpSpPr>
                  <p:grpSpPr>
                    <a:xfrm>
                      <a:off x="6874440" y="2906655"/>
                      <a:ext cx="1672214" cy="158882"/>
                      <a:chOff x="7032994" y="2896916"/>
                      <a:chExt cx="1672214" cy="158882"/>
                    </a:xfrm>
                  </p:grpSpPr>
                  <p:sp>
                    <p:nvSpPr>
                      <p:cNvPr id="673" name="Rounded Rectangle 672">
                        <a:extLst>
                          <a:ext uri="{FF2B5EF4-FFF2-40B4-BE49-F238E27FC236}">
                            <a16:creationId xmlns:a16="http://schemas.microsoft.com/office/drawing/2014/main" id="{18ACCFE5-FBCC-43DB-2F10-5BB1F6CB6A54}"/>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4" name="Rounded Rectangle 673">
                        <a:extLst>
                          <a:ext uri="{FF2B5EF4-FFF2-40B4-BE49-F238E27FC236}">
                            <a16:creationId xmlns:a16="http://schemas.microsoft.com/office/drawing/2014/main" id="{7397A659-3353-65E1-D93E-037CB0C334C7}"/>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5" name="Rounded Rectangle 674">
                        <a:extLst>
                          <a:ext uri="{FF2B5EF4-FFF2-40B4-BE49-F238E27FC236}">
                            <a16:creationId xmlns:a16="http://schemas.microsoft.com/office/drawing/2014/main" id="{27FA204F-E10D-F01E-9B27-8F07EF39F311}"/>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6" name="Rounded Rectangle 675">
                        <a:extLst>
                          <a:ext uri="{FF2B5EF4-FFF2-40B4-BE49-F238E27FC236}">
                            <a16:creationId xmlns:a16="http://schemas.microsoft.com/office/drawing/2014/main" id="{21CBEDF9-981D-46C4-A2C9-C2405B0CFC1D}"/>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68" name="Group 667">
                      <a:extLst>
                        <a:ext uri="{FF2B5EF4-FFF2-40B4-BE49-F238E27FC236}">
                          <a16:creationId xmlns:a16="http://schemas.microsoft.com/office/drawing/2014/main" id="{02D5753F-58AF-B3A4-99BA-A513F64BB56A}"/>
                        </a:ext>
                      </a:extLst>
                    </p:cNvPr>
                    <p:cNvGrpSpPr/>
                    <p:nvPr/>
                  </p:nvGrpSpPr>
                  <p:grpSpPr>
                    <a:xfrm>
                      <a:off x="8633063" y="2912748"/>
                      <a:ext cx="1672214" cy="158882"/>
                      <a:chOff x="7032994" y="2912284"/>
                      <a:chExt cx="1672214" cy="158882"/>
                    </a:xfrm>
                  </p:grpSpPr>
                  <p:sp>
                    <p:nvSpPr>
                      <p:cNvPr id="669" name="Rounded Rectangle 668">
                        <a:extLst>
                          <a:ext uri="{FF2B5EF4-FFF2-40B4-BE49-F238E27FC236}">
                            <a16:creationId xmlns:a16="http://schemas.microsoft.com/office/drawing/2014/main" id="{F294AB66-97C0-93F3-EF58-99B64994440F}"/>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0" name="Rounded Rectangle 669">
                        <a:extLst>
                          <a:ext uri="{FF2B5EF4-FFF2-40B4-BE49-F238E27FC236}">
                            <a16:creationId xmlns:a16="http://schemas.microsoft.com/office/drawing/2014/main" id="{909831BC-5FE8-AF70-8E56-4FF09758599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1" name="Rounded Rectangle 670">
                        <a:extLst>
                          <a:ext uri="{FF2B5EF4-FFF2-40B4-BE49-F238E27FC236}">
                            <a16:creationId xmlns:a16="http://schemas.microsoft.com/office/drawing/2014/main" id="{FC42ABD8-CF58-99DC-D7D7-FFBE1994ACE2}"/>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72" name="Rounded Rectangle 671">
                        <a:extLst>
                          <a:ext uri="{FF2B5EF4-FFF2-40B4-BE49-F238E27FC236}">
                            <a16:creationId xmlns:a16="http://schemas.microsoft.com/office/drawing/2014/main" id="{142F0777-9695-9642-B1BF-98E89868BD73}"/>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4" name="Group 633">
                    <a:extLst>
                      <a:ext uri="{FF2B5EF4-FFF2-40B4-BE49-F238E27FC236}">
                        <a16:creationId xmlns:a16="http://schemas.microsoft.com/office/drawing/2014/main" id="{7262BFE0-7E6C-8283-D0CC-2CECB22A990D}"/>
                      </a:ext>
                    </a:extLst>
                  </p:cNvPr>
                  <p:cNvGrpSpPr/>
                  <p:nvPr/>
                </p:nvGrpSpPr>
                <p:grpSpPr>
                  <a:xfrm>
                    <a:off x="983557" y="4214712"/>
                    <a:ext cx="1498978" cy="164840"/>
                    <a:chOff x="6874440" y="2906655"/>
                    <a:chExt cx="3430837" cy="164975"/>
                  </a:xfrm>
                </p:grpSpPr>
                <p:grpSp>
                  <p:nvGrpSpPr>
                    <p:cNvPr id="657" name="Group 656">
                      <a:extLst>
                        <a:ext uri="{FF2B5EF4-FFF2-40B4-BE49-F238E27FC236}">
                          <a16:creationId xmlns:a16="http://schemas.microsoft.com/office/drawing/2014/main" id="{A44150A2-D61D-3EC0-E380-2D907EBEAEAC}"/>
                        </a:ext>
                      </a:extLst>
                    </p:cNvPr>
                    <p:cNvGrpSpPr/>
                    <p:nvPr/>
                  </p:nvGrpSpPr>
                  <p:grpSpPr>
                    <a:xfrm>
                      <a:off x="6874440" y="2906655"/>
                      <a:ext cx="1672214" cy="158882"/>
                      <a:chOff x="7032994" y="2896916"/>
                      <a:chExt cx="1672214" cy="158882"/>
                    </a:xfrm>
                  </p:grpSpPr>
                  <p:sp>
                    <p:nvSpPr>
                      <p:cNvPr id="663" name="Rounded Rectangle 662">
                        <a:extLst>
                          <a:ext uri="{FF2B5EF4-FFF2-40B4-BE49-F238E27FC236}">
                            <a16:creationId xmlns:a16="http://schemas.microsoft.com/office/drawing/2014/main" id="{7C4F1531-FE7C-754C-FA67-327FC95635A2}"/>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4" name="Rounded Rectangle 663">
                        <a:extLst>
                          <a:ext uri="{FF2B5EF4-FFF2-40B4-BE49-F238E27FC236}">
                            <a16:creationId xmlns:a16="http://schemas.microsoft.com/office/drawing/2014/main" id="{3C22F757-DA2E-6CC2-3290-B337C8B410BD}"/>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5" name="Rounded Rectangle 664">
                        <a:extLst>
                          <a:ext uri="{FF2B5EF4-FFF2-40B4-BE49-F238E27FC236}">
                            <a16:creationId xmlns:a16="http://schemas.microsoft.com/office/drawing/2014/main" id="{68260059-376E-FFDF-5324-4187745E23C5}"/>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6" name="Rounded Rectangle 665">
                        <a:extLst>
                          <a:ext uri="{FF2B5EF4-FFF2-40B4-BE49-F238E27FC236}">
                            <a16:creationId xmlns:a16="http://schemas.microsoft.com/office/drawing/2014/main" id="{C74BFEEB-45E1-C751-103C-C6D11EA5D7F1}"/>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58" name="Group 657">
                      <a:extLst>
                        <a:ext uri="{FF2B5EF4-FFF2-40B4-BE49-F238E27FC236}">
                          <a16:creationId xmlns:a16="http://schemas.microsoft.com/office/drawing/2014/main" id="{8C4AC269-889F-B9AF-0332-A24DF3410C47}"/>
                        </a:ext>
                      </a:extLst>
                    </p:cNvPr>
                    <p:cNvGrpSpPr/>
                    <p:nvPr/>
                  </p:nvGrpSpPr>
                  <p:grpSpPr>
                    <a:xfrm>
                      <a:off x="8633063" y="2912748"/>
                      <a:ext cx="1672214" cy="158882"/>
                      <a:chOff x="7032994" y="2912284"/>
                      <a:chExt cx="1672214" cy="158882"/>
                    </a:xfrm>
                  </p:grpSpPr>
                  <p:sp>
                    <p:nvSpPr>
                      <p:cNvPr id="659" name="Rounded Rectangle 658">
                        <a:extLst>
                          <a:ext uri="{FF2B5EF4-FFF2-40B4-BE49-F238E27FC236}">
                            <a16:creationId xmlns:a16="http://schemas.microsoft.com/office/drawing/2014/main" id="{55260455-AAB2-2E0D-16A6-AC8A4FAEE531}"/>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0" name="Rounded Rectangle 659">
                        <a:extLst>
                          <a:ext uri="{FF2B5EF4-FFF2-40B4-BE49-F238E27FC236}">
                            <a16:creationId xmlns:a16="http://schemas.microsoft.com/office/drawing/2014/main" id="{BBA297E9-FE14-42FC-66C8-AD57C44E9419}"/>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1" name="Rounded Rectangle 660">
                        <a:extLst>
                          <a:ext uri="{FF2B5EF4-FFF2-40B4-BE49-F238E27FC236}">
                            <a16:creationId xmlns:a16="http://schemas.microsoft.com/office/drawing/2014/main" id="{9E491EA7-1869-FB84-9F04-3314AFE39B83}"/>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62" name="Rounded Rectangle 661">
                        <a:extLst>
                          <a:ext uri="{FF2B5EF4-FFF2-40B4-BE49-F238E27FC236}">
                            <a16:creationId xmlns:a16="http://schemas.microsoft.com/office/drawing/2014/main" id="{B831D8EE-7F4F-A117-B2FA-7A50A18C1BBD}"/>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5" name="Group 634">
                    <a:extLst>
                      <a:ext uri="{FF2B5EF4-FFF2-40B4-BE49-F238E27FC236}">
                        <a16:creationId xmlns:a16="http://schemas.microsoft.com/office/drawing/2014/main" id="{A3508319-694E-E8F3-3B7F-C8C8D4A09DA7}"/>
                      </a:ext>
                    </a:extLst>
                  </p:cNvPr>
                  <p:cNvGrpSpPr/>
                  <p:nvPr/>
                </p:nvGrpSpPr>
                <p:grpSpPr>
                  <a:xfrm>
                    <a:off x="983557" y="4500454"/>
                    <a:ext cx="1498978" cy="164840"/>
                    <a:chOff x="6874440" y="2906655"/>
                    <a:chExt cx="3430837" cy="164975"/>
                  </a:xfrm>
                </p:grpSpPr>
                <p:grpSp>
                  <p:nvGrpSpPr>
                    <p:cNvPr id="647" name="Group 646">
                      <a:extLst>
                        <a:ext uri="{FF2B5EF4-FFF2-40B4-BE49-F238E27FC236}">
                          <a16:creationId xmlns:a16="http://schemas.microsoft.com/office/drawing/2014/main" id="{FE68C4EE-BBF5-29AA-FAD2-F08A5CA0AD15}"/>
                        </a:ext>
                      </a:extLst>
                    </p:cNvPr>
                    <p:cNvGrpSpPr/>
                    <p:nvPr/>
                  </p:nvGrpSpPr>
                  <p:grpSpPr>
                    <a:xfrm>
                      <a:off x="6874440" y="2906655"/>
                      <a:ext cx="1672214" cy="158882"/>
                      <a:chOff x="7032994" y="2896916"/>
                      <a:chExt cx="1672214" cy="158882"/>
                    </a:xfrm>
                  </p:grpSpPr>
                  <p:sp>
                    <p:nvSpPr>
                      <p:cNvPr id="653" name="Rounded Rectangle 652">
                        <a:extLst>
                          <a:ext uri="{FF2B5EF4-FFF2-40B4-BE49-F238E27FC236}">
                            <a16:creationId xmlns:a16="http://schemas.microsoft.com/office/drawing/2014/main" id="{26CEB2DC-7A1D-9E3B-B88C-A242DDA35286}"/>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4" name="Rounded Rectangle 653">
                        <a:extLst>
                          <a:ext uri="{FF2B5EF4-FFF2-40B4-BE49-F238E27FC236}">
                            <a16:creationId xmlns:a16="http://schemas.microsoft.com/office/drawing/2014/main" id="{A73C2B6F-DCC5-6376-84F6-6F52F2EFE48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5" name="Rounded Rectangle 654">
                        <a:extLst>
                          <a:ext uri="{FF2B5EF4-FFF2-40B4-BE49-F238E27FC236}">
                            <a16:creationId xmlns:a16="http://schemas.microsoft.com/office/drawing/2014/main" id="{A9741BB1-F172-B53C-A05D-517871A2CF67}"/>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6" name="Rounded Rectangle 655">
                        <a:extLst>
                          <a:ext uri="{FF2B5EF4-FFF2-40B4-BE49-F238E27FC236}">
                            <a16:creationId xmlns:a16="http://schemas.microsoft.com/office/drawing/2014/main" id="{9CF2B77A-4172-3655-A13A-B4250DAF31CE}"/>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48" name="Group 647">
                      <a:extLst>
                        <a:ext uri="{FF2B5EF4-FFF2-40B4-BE49-F238E27FC236}">
                          <a16:creationId xmlns:a16="http://schemas.microsoft.com/office/drawing/2014/main" id="{6C117692-1B71-B764-7D30-C207F7DE1682}"/>
                        </a:ext>
                      </a:extLst>
                    </p:cNvPr>
                    <p:cNvGrpSpPr/>
                    <p:nvPr/>
                  </p:nvGrpSpPr>
                  <p:grpSpPr>
                    <a:xfrm>
                      <a:off x="8633063" y="2912748"/>
                      <a:ext cx="1672214" cy="158882"/>
                      <a:chOff x="7032994" y="2912284"/>
                      <a:chExt cx="1672214" cy="158882"/>
                    </a:xfrm>
                  </p:grpSpPr>
                  <p:sp>
                    <p:nvSpPr>
                      <p:cNvPr id="649" name="Rounded Rectangle 648">
                        <a:extLst>
                          <a:ext uri="{FF2B5EF4-FFF2-40B4-BE49-F238E27FC236}">
                            <a16:creationId xmlns:a16="http://schemas.microsoft.com/office/drawing/2014/main" id="{CC7E891C-3BC7-E526-42E9-D9BCC6ACC034}"/>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0" name="Rounded Rectangle 649">
                        <a:extLst>
                          <a:ext uri="{FF2B5EF4-FFF2-40B4-BE49-F238E27FC236}">
                            <a16:creationId xmlns:a16="http://schemas.microsoft.com/office/drawing/2014/main" id="{E1DF443C-1371-E28B-28F0-0BB6472FD228}"/>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1" name="Rounded Rectangle 650">
                        <a:extLst>
                          <a:ext uri="{FF2B5EF4-FFF2-40B4-BE49-F238E27FC236}">
                            <a16:creationId xmlns:a16="http://schemas.microsoft.com/office/drawing/2014/main" id="{7814544A-5BF1-5329-43F5-D3A058EBC562}"/>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52" name="Rounded Rectangle 651">
                        <a:extLst>
                          <a:ext uri="{FF2B5EF4-FFF2-40B4-BE49-F238E27FC236}">
                            <a16:creationId xmlns:a16="http://schemas.microsoft.com/office/drawing/2014/main" id="{AC4E43F8-957B-50CF-D24B-FC92D8D857AA}"/>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636" name="Group 635">
                    <a:extLst>
                      <a:ext uri="{FF2B5EF4-FFF2-40B4-BE49-F238E27FC236}">
                        <a16:creationId xmlns:a16="http://schemas.microsoft.com/office/drawing/2014/main" id="{6EAF385F-D439-97DA-D48A-7839A5DAA277}"/>
                      </a:ext>
                    </a:extLst>
                  </p:cNvPr>
                  <p:cNvGrpSpPr/>
                  <p:nvPr/>
                </p:nvGrpSpPr>
                <p:grpSpPr>
                  <a:xfrm>
                    <a:off x="983557" y="4791122"/>
                    <a:ext cx="1498978" cy="164840"/>
                    <a:chOff x="6874440" y="2906655"/>
                    <a:chExt cx="3430837" cy="164975"/>
                  </a:xfrm>
                </p:grpSpPr>
                <p:grpSp>
                  <p:nvGrpSpPr>
                    <p:cNvPr id="637" name="Group 636">
                      <a:extLst>
                        <a:ext uri="{FF2B5EF4-FFF2-40B4-BE49-F238E27FC236}">
                          <a16:creationId xmlns:a16="http://schemas.microsoft.com/office/drawing/2014/main" id="{ADF5FB73-D980-98DD-C406-E63A11FFF6F7}"/>
                        </a:ext>
                      </a:extLst>
                    </p:cNvPr>
                    <p:cNvGrpSpPr/>
                    <p:nvPr/>
                  </p:nvGrpSpPr>
                  <p:grpSpPr>
                    <a:xfrm>
                      <a:off x="6874440" y="2906655"/>
                      <a:ext cx="1672214" cy="158882"/>
                      <a:chOff x="7032994" y="2896916"/>
                      <a:chExt cx="1672214" cy="158882"/>
                    </a:xfrm>
                  </p:grpSpPr>
                  <p:sp>
                    <p:nvSpPr>
                      <p:cNvPr id="643" name="Rounded Rectangle 642">
                        <a:extLst>
                          <a:ext uri="{FF2B5EF4-FFF2-40B4-BE49-F238E27FC236}">
                            <a16:creationId xmlns:a16="http://schemas.microsoft.com/office/drawing/2014/main" id="{7542B0F4-C66A-553C-8496-BD0814236789}"/>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4" name="Rounded Rectangle 643">
                        <a:extLst>
                          <a:ext uri="{FF2B5EF4-FFF2-40B4-BE49-F238E27FC236}">
                            <a16:creationId xmlns:a16="http://schemas.microsoft.com/office/drawing/2014/main" id="{53ACCC7E-89A6-3242-E51D-711C23781764}"/>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5" name="Rounded Rectangle 644">
                        <a:extLst>
                          <a:ext uri="{FF2B5EF4-FFF2-40B4-BE49-F238E27FC236}">
                            <a16:creationId xmlns:a16="http://schemas.microsoft.com/office/drawing/2014/main" id="{79829BFB-FE6D-6A76-1C07-BF6F7720581F}"/>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6" name="Rounded Rectangle 645">
                        <a:extLst>
                          <a:ext uri="{FF2B5EF4-FFF2-40B4-BE49-F238E27FC236}">
                            <a16:creationId xmlns:a16="http://schemas.microsoft.com/office/drawing/2014/main" id="{82510840-D28F-5D1A-4061-7358D7821B84}"/>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38" name="Group 637">
                      <a:extLst>
                        <a:ext uri="{FF2B5EF4-FFF2-40B4-BE49-F238E27FC236}">
                          <a16:creationId xmlns:a16="http://schemas.microsoft.com/office/drawing/2014/main" id="{59F8BAD5-E8A5-8C30-CBBF-74DC8771829D}"/>
                        </a:ext>
                      </a:extLst>
                    </p:cNvPr>
                    <p:cNvGrpSpPr/>
                    <p:nvPr/>
                  </p:nvGrpSpPr>
                  <p:grpSpPr>
                    <a:xfrm>
                      <a:off x="8633063" y="2912748"/>
                      <a:ext cx="1672214" cy="158882"/>
                      <a:chOff x="7032994" y="2912284"/>
                      <a:chExt cx="1672214" cy="158882"/>
                    </a:xfrm>
                  </p:grpSpPr>
                  <p:sp>
                    <p:nvSpPr>
                      <p:cNvPr id="639" name="Rounded Rectangle 638">
                        <a:extLst>
                          <a:ext uri="{FF2B5EF4-FFF2-40B4-BE49-F238E27FC236}">
                            <a16:creationId xmlns:a16="http://schemas.microsoft.com/office/drawing/2014/main" id="{BCE36127-1914-7F33-5D54-E8790681A7FB}"/>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0" name="Rounded Rectangle 639">
                        <a:extLst>
                          <a:ext uri="{FF2B5EF4-FFF2-40B4-BE49-F238E27FC236}">
                            <a16:creationId xmlns:a16="http://schemas.microsoft.com/office/drawing/2014/main" id="{94C79EDF-C35E-2B23-37B2-E912F23A1E31}"/>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1" name="Rounded Rectangle 640">
                        <a:extLst>
                          <a:ext uri="{FF2B5EF4-FFF2-40B4-BE49-F238E27FC236}">
                            <a16:creationId xmlns:a16="http://schemas.microsoft.com/office/drawing/2014/main" id="{0E13D431-BBFB-CF02-2B4B-F4E80EFE84CA}"/>
                          </a:ext>
                        </a:extLst>
                      </p:cNvPr>
                      <p:cNvSpPr/>
                      <p:nvPr/>
                    </p:nvSpPr>
                    <p:spPr>
                      <a:xfrm>
                        <a:off x="7904679"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42" name="Rounded Rectangle 641">
                        <a:extLst>
                          <a:ext uri="{FF2B5EF4-FFF2-40B4-BE49-F238E27FC236}">
                            <a16:creationId xmlns:a16="http://schemas.microsoft.com/office/drawing/2014/main" id="{7EBCB31C-8797-E9FC-52DE-85BD534A0609}"/>
                          </a:ext>
                        </a:extLst>
                      </p:cNvPr>
                      <p:cNvSpPr/>
                      <p:nvPr/>
                    </p:nvSpPr>
                    <p:spPr>
                      <a:xfrm>
                        <a:off x="8348148" y="2912284"/>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grpSp>
            <p:nvGrpSpPr>
              <p:cNvPr id="570" name="Group 569">
                <a:extLst>
                  <a:ext uri="{FF2B5EF4-FFF2-40B4-BE49-F238E27FC236}">
                    <a16:creationId xmlns:a16="http://schemas.microsoft.com/office/drawing/2014/main" id="{39499449-5614-4AB4-525F-394CD50D998F}"/>
                  </a:ext>
                </a:extLst>
              </p:cNvPr>
              <p:cNvGrpSpPr/>
              <p:nvPr/>
            </p:nvGrpSpPr>
            <p:grpSpPr>
              <a:xfrm>
                <a:off x="5377397" y="2046156"/>
                <a:ext cx="1113743" cy="995801"/>
                <a:chOff x="5377397" y="2046156"/>
                <a:chExt cx="1113743" cy="995801"/>
              </a:xfrm>
            </p:grpSpPr>
            <p:cxnSp>
              <p:nvCxnSpPr>
                <p:cNvPr id="571" name="Straight Connector 570">
                  <a:extLst>
                    <a:ext uri="{FF2B5EF4-FFF2-40B4-BE49-F238E27FC236}">
                      <a16:creationId xmlns:a16="http://schemas.microsoft.com/office/drawing/2014/main" id="{6BACCB58-5730-C9C1-E669-DB1151194F24}"/>
                    </a:ext>
                  </a:extLst>
                </p:cNvPr>
                <p:cNvCxnSpPr>
                  <a:cxnSpLocks/>
                  <a:stCxn id="614" idx="3"/>
                  <a:endCxn id="613" idx="1"/>
                </p:cNvCxnSpPr>
                <p:nvPr/>
              </p:nvCxnSpPr>
              <p:spPr>
                <a:xfrm>
                  <a:off x="5535343" y="2125534"/>
                  <a:ext cx="799455"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72" name="Group 571">
                  <a:extLst>
                    <a:ext uri="{FF2B5EF4-FFF2-40B4-BE49-F238E27FC236}">
                      <a16:creationId xmlns:a16="http://schemas.microsoft.com/office/drawing/2014/main" id="{E2D3B743-D40F-F769-8A25-6749E878A1D9}"/>
                    </a:ext>
                  </a:extLst>
                </p:cNvPr>
                <p:cNvGrpSpPr/>
                <p:nvPr/>
              </p:nvGrpSpPr>
              <p:grpSpPr>
                <a:xfrm>
                  <a:off x="5377397" y="2046156"/>
                  <a:ext cx="1113743" cy="995801"/>
                  <a:chOff x="983557" y="3669493"/>
                  <a:chExt cx="1113743" cy="995801"/>
                </a:xfrm>
              </p:grpSpPr>
              <p:cxnSp>
                <p:nvCxnSpPr>
                  <p:cNvPr id="573" name="Straight Connector 572">
                    <a:extLst>
                      <a:ext uri="{FF2B5EF4-FFF2-40B4-BE49-F238E27FC236}">
                        <a16:creationId xmlns:a16="http://schemas.microsoft.com/office/drawing/2014/main" id="{03056C52-07FA-1A39-D873-5BB7C3DFF24C}"/>
                      </a:ext>
                    </a:extLst>
                  </p:cNvPr>
                  <p:cNvCxnSpPr>
                    <a:cxnSpLocks/>
                    <a:stCxn id="614" idx="2"/>
                    <a:endCxn id="590" idx="0"/>
                  </p:cNvCxnSpPr>
                  <p:nvPr/>
                </p:nvCxnSpPr>
                <p:spPr>
                  <a:xfrm flipH="1">
                    <a:off x="1061559" y="3828245"/>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FF5ADDA5-15D8-0D36-EADE-509120DFC8D0}"/>
                      </a:ext>
                    </a:extLst>
                  </p:cNvPr>
                  <p:cNvCxnSpPr>
                    <a:cxnSpLocks/>
                    <a:stCxn id="615" idx="2"/>
                    <a:endCxn id="591" idx="0"/>
                  </p:cNvCxnSpPr>
                  <p:nvPr/>
                </p:nvCxnSpPr>
                <p:spPr>
                  <a:xfrm flipH="1">
                    <a:off x="1248652" y="3828243"/>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5" name="Straight Connector 574">
                    <a:extLst>
                      <a:ext uri="{FF2B5EF4-FFF2-40B4-BE49-F238E27FC236}">
                        <a16:creationId xmlns:a16="http://schemas.microsoft.com/office/drawing/2014/main" id="{EF26EAF1-C029-D23B-CCC6-DD18C376E8B0}"/>
                      </a:ext>
                    </a:extLst>
                  </p:cNvPr>
                  <p:cNvCxnSpPr>
                    <a:cxnSpLocks/>
                    <a:stCxn id="616" idx="2"/>
                    <a:endCxn id="592" idx="0"/>
                  </p:cNvCxnSpPr>
                  <p:nvPr/>
                </p:nvCxnSpPr>
                <p:spPr>
                  <a:xfrm flipH="1">
                    <a:off x="1442409" y="3828243"/>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CE473EFE-6AA3-FCFB-E09C-D032A824D919}"/>
                      </a:ext>
                    </a:extLst>
                  </p:cNvPr>
                  <p:cNvCxnSpPr>
                    <a:cxnSpLocks/>
                    <a:stCxn id="617" idx="2"/>
                    <a:endCxn id="593" idx="0"/>
                  </p:cNvCxnSpPr>
                  <p:nvPr/>
                </p:nvCxnSpPr>
                <p:spPr>
                  <a:xfrm flipH="1">
                    <a:off x="1636167" y="3828242"/>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7" name="Straight Connector 576">
                    <a:extLst>
                      <a:ext uri="{FF2B5EF4-FFF2-40B4-BE49-F238E27FC236}">
                        <a16:creationId xmlns:a16="http://schemas.microsoft.com/office/drawing/2014/main" id="{202513B6-72A5-84F5-F72D-5871DE9F2711}"/>
                      </a:ext>
                    </a:extLst>
                  </p:cNvPr>
                  <p:cNvCxnSpPr>
                    <a:cxnSpLocks/>
                    <a:stCxn id="612" idx="2"/>
                    <a:endCxn id="588" idx="2"/>
                  </p:cNvCxnSpPr>
                  <p:nvPr/>
                </p:nvCxnSpPr>
                <p:spPr>
                  <a:xfrm flipH="1">
                    <a:off x="1829925" y="3834333"/>
                    <a:ext cx="1942" cy="830961"/>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44726F27-0B3B-E275-4177-F187B6C0C517}"/>
                      </a:ext>
                    </a:extLst>
                  </p:cNvPr>
                  <p:cNvCxnSpPr>
                    <a:cxnSpLocks/>
                    <a:stCxn id="613" idx="2"/>
                    <a:endCxn id="589" idx="0"/>
                  </p:cNvCxnSpPr>
                  <p:nvPr/>
                </p:nvCxnSpPr>
                <p:spPr>
                  <a:xfrm flipH="1">
                    <a:off x="2017018" y="3834331"/>
                    <a:ext cx="1942" cy="672212"/>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0C1617F8-40B7-3A22-7C8A-F8A46E9477C1}"/>
                      </a:ext>
                    </a:extLst>
                  </p:cNvPr>
                  <p:cNvCxnSpPr>
                    <a:cxnSpLocks/>
                    <a:stCxn id="606" idx="3"/>
                    <a:endCxn id="605" idx="3"/>
                  </p:cNvCxnSpPr>
                  <p:nvPr/>
                </p:nvCxnSpPr>
                <p:spPr>
                  <a:xfrm>
                    <a:off x="1141841" y="4008348"/>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858EB2AE-39F8-93CF-7962-A8F7993302AC}"/>
                      </a:ext>
                    </a:extLst>
                  </p:cNvPr>
                  <p:cNvCxnSpPr>
                    <a:cxnSpLocks/>
                    <a:stCxn id="598" idx="3"/>
                    <a:endCxn id="597" idx="3"/>
                  </p:cNvCxnSpPr>
                  <p:nvPr/>
                </p:nvCxnSpPr>
                <p:spPr>
                  <a:xfrm>
                    <a:off x="1139561" y="4294090"/>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1" name="Straight Connector 580">
                    <a:extLst>
                      <a:ext uri="{FF2B5EF4-FFF2-40B4-BE49-F238E27FC236}">
                        <a16:creationId xmlns:a16="http://schemas.microsoft.com/office/drawing/2014/main" id="{2E604C81-72FD-0870-3939-B07556ACE280}"/>
                      </a:ext>
                    </a:extLst>
                  </p:cNvPr>
                  <p:cNvCxnSpPr>
                    <a:cxnSpLocks/>
                    <a:stCxn id="590" idx="3"/>
                    <a:endCxn id="589" idx="3"/>
                  </p:cNvCxnSpPr>
                  <p:nvPr/>
                </p:nvCxnSpPr>
                <p:spPr>
                  <a:xfrm>
                    <a:off x="1139561" y="4579832"/>
                    <a:ext cx="955459" cy="6086"/>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82" name="Group 581">
                    <a:extLst>
                      <a:ext uri="{FF2B5EF4-FFF2-40B4-BE49-F238E27FC236}">
                        <a16:creationId xmlns:a16="http://schemas.microsoft.com/office/drawing/2014/main" id="{756295BD-8EE3-5CFA-8F3D-6A4DED3836E4}"/>
                      </a:ext>
                    </a:extLst>
                  </p:cNvPr>
                  <p:cNvGrpSpPr/>
                  <p:nvPr/>
                </p:nvGrpSpPr>
                <p:grpSpPr>
                  <a:xfrm>
                    <a:off x="985499" y="3669493"/>
                    <a:ext cx="1111463" cy="164840"/>
                    <a:chOff x="6874440" y="2906655"/>
                    <a:chExt cx="2543899" cy="164975"/>
                  </a:xfrm>
                </p:grpSpPr>
                <p:grpSp>
                  <p:nvGrpSpPr>
                    <p:cNvPr id="610" name="Group 609">
                      <a:extLst>
                        <a:ext uri="{FF2B5EF4-FFF2-40B4-BE49-F238E27FC236}">
                          <a16:creationId xmlns:a16="http://schemas.microsoft.com/office/drawing/2014/main" id="{5F42E58C-114D-B05B-21CF-267A64618222}"/>
                        </a:ext>
                      </a:extLst>
                    </p:cNvPr>
                    <p:cNvGrpSpPr/>
                    <p:nvPr/>
                  </p:nvGrpSpPr>
                  <p:grpSpPr>
                    <a:xfrm>
                      <a:off x="6874440" y="2906655"/>
                      <a:ext cx="1672214" cy="158882"/>
                      <a:chOff x="7032994" y="2896916"/>
                      <a:chExt cx="1672214" cy="158882"/>
                    </a:xfrm>
                  </p:grpSpPr>
                  <p:sp>
                    <p:nvSpPr>
                      <p:cNvPr id="614" name="Rounded Rectangle 613">
                        <a:extLst>
                          <a:ext uri="{FF2B5EF4-FFF2-40B4-BE49-F238E27FC236}">
                            <a16:creationId xmlns:a16="http://schemas.microsoft.com/office/drawing/2014/main" id="{A74F7687-BCB5-E806-4A1C-9D77BDF48DC7}"/>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5" name="Rounded Rectangle 614">
                        <a:extLst>
                          <a:ext uri="{FF2B5EF4-FFF2-40B4-BE49-F238E27FC236}">
                            <a16:creationId xmlns:a16="http://schemas.microsoft.com/office/drawing/2014/main" id="{359B681E-8728-6D5B-266C-D92050DEE01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6" name="Rounded Rectangle 615">
                        <a:extLst>
                          <a:ext uri="{FF2B5EF4-FFF2-40B4-BE49-F238E27FC236}">
                            <a16:creationId xmlns:a16="http://schemas.microsoft.com/office/drawing/2014/main" id="{526C2A37-ECD2-251E-AFF6-6C1A946A3D34}"/>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7" name="Rounded Rectangle 616">
                        <a:extLst>
                          <a:ext uri="{FF2B5EF4-FFF2-40B4-BE49-F238E27FC236}">
                            <a16:creationId xmlns:a16="http://schemas.microsoft.com/office/drawing/2014/main" id="{97401D96-B391-8592-DC30-BFEEE47920BB}"/>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11" name="Group 610">
                      <a:extLst>
                        <a:ext uri="{FF2B5EF4-FFF2-40B4-BE49-F238E27FC236}">
                          <a16:creationId xmlns:a16="http://schemas.microsoft.com/office/drawing/2014/main" id="{E7E9DE6B-53CD-BEB1-A8AD-6EE746F2BF4D}"/>
                        </a:ext>
                      </a:extLst>
                    </p:cNvPr>
                    <p:cNvGrpSpPr/>
                    <p:nvPr/>
                  </p:nvGrpSpPr>
                  <p:grpSpPr>
                    <a:xfrm>
                      <a:off x="8633063" y="2912749"/>
                      <a:ext cx="785276" cy="158881"/>
                      <a:chOff x="7032994" y="2912285"/>
                      <a:chExt cx="785276" cy="158881"/>
                    </a:xfrm>
                  </p:grpSpPr>
                  <p:sp>
                    <p:nvSpPr>
                      <p:cNvPr id="612" name="Rounded Rectangle 611">
                        <a:extLst>
                          <a:ext uri="{FF2B5EF4-FFF2-40B4-BE49-F238E27FC236}">
                            <a16:creationId xmlns:a16="http://schemas.microsoft.com/office/drawing/2014/main" id="{033106A6-D32E-53B5-E472-133111A09651}"/>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13" name="Rounded Rectangle 612">
                        <a:extLst>
                          <a:ext uri="{FF2B5EF4-FFF2-40B4-BE49-F238E27FC236}">
                            <a16:creationId xmlns:a16="http://schemas.microsoft.com/office/drawing/2014/main" id="{A4ED4843-605E-870C-3D93-40B3163867BE}"/>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3" name="Group 582">
                    <a:extLst>
                      <a:ext uri="{FF2B5EF4-FFF2-40B4-BE49-F238E27FC236}">
                        <a16:creationId xmlns:a16="http://schemas.microsoft.com/office/drawing/2014/main" id="{F81F0F44-528E-540D-7A63-CB8208EFE55A}"/>
                      </a:ext>
                    </a:extLst>
                  </p:cNvPr>
                  <p:cNvGrpSpPr/>
                  <p:nvPr/>
                </p:nvGrpSpPr>
                <p:grpSpPr>
                  <a:xfrm>
                    <a:off x="985837" y="3928970"/>
                    <a:ext cx="1111463" cy="164840"/>
                    <a:chOff x="6874440" y="2906655"/>
                    <a:chExt cx="2543899" cy="164975"/>
                  </a:xfrm>
                </p:grpSpPr>
                <p:grpSp>
                  <p:nvGrpSpPr>
                    <p:cNvPr id="602" name="Group 601">
                      <a:extLst>
                        <a:ext uri="{FF2B5EF4-FFF2-40B4-BE49-F238E27FC236}">
                          <a16:creationId xmlns:a16="http://schemas.microsoft.com/office/drawing/2014/main" id="{ADF9AA2F-C16F-63A0-8750-10436EEEE9FE}"/>
                        </a:ext>
                      </a:extLst>
                    </p:cNvPr>
                    <p:cNvGrpSpPr/>
                    <p:nvPr/>
                  </p:nvGrpSpPr>
                  <p:grpSpPr>
                    <a:xfrm>
                      <a:off x="6874440" y="2906655"/>
                      <a:ext cx="1672214" cy="158882"/>
                      <a:chOff x="7032994" y="2896916"/>
                      <a:chExt cx="1672214" cy="158882"/>
                    </a:xfrm>
                  </p:grpSpPr>
                  <p:sp>
                    <p:nvSpPr>
                      <p:cNvPr id="606" name="Rounded Rectangle 605">
                        <a:extLst>
                          <a:ext uri="{FF2B5EF4-FFF2-40B4-BE49-F238E27FC236}">
                            <a16:creationId xmlns:a16="http://schemas.microsoft.com/office/drawing/2014/main" id="{73033B57-E286-1C4B-8CDD-F8D1CE64B4E5}"/>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7" name="Rounded Rectangle 606">
                        <a:extLst>
                          <a:ext uri="{FF2B5EF4-FFF2-40B4-BE49-F238E27FC236}">
                            <a16:creationId xmlns:a16="http://schemas.microsoft.com/office/drawing/2014/main" id="{492B9D75-1B1C-7F69-3C38-BEAF3A60135D}"/>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8" name="Rounded Rectangle 607">
                        <a:extLst>
                          <a:ext uri="{FF2B5EF4-FFF2-40B4-BE49-F238E27FC236}">
                            <a16:creationId xmlns:a16="http://schemas.microsoft.com/office/drawing/2014/main" id="{311647BE-BF9D-2381-0CE2-4A864033F848}"/>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9" name="Rounded Rectangle 608">
                        <a:extLst>
                          <a:ext uri="{FF2B5EF4-FFF2-40B4-BE49-F238E27FC236}">
                            <a16:creationId xmlns:a16="http://schemas.microsoft.com/office/drawing/2014/main" id="{F01669A0-7C7B-3912-9C5D-80E0EAF8F357}"/>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603" name="Group 602">
                      <a:extLst>
                        <a:ext uri="{FF2B5EF4-FFF2-40B4-BE49-F238E27FC236}">
                          <a16:creationId xmlns:a16="http://schemas.microsoft.com/office/drawing/2014/main" id="{28BD4D67-174B-69B1-B2B5-BD88A5136E69}"/>
                        </a:ext>
                      </a:extLst>
                    </p:cNvPr>
                    <p:cNvGrpSpPr/>
                    <p:nvPr/>
                  </p:nvGrpSpPr>
                  <p:grpSpPr>
                    <a:xfrm>
                      <a:off x="8633063" y="2912749"/>
                      <a:ext cx="785276" cy="158881"/>
                      <a:chOff x="7032994" y="2912285"/>
                      <a:chExt cx="785276" cy="158881"/>
                    </a:xfrm>
                  </p:grpSpPr>
                  <p:sp>
                    <p:nvSpPr>
                      <p:cNvPr id="604" name="Rounded Rectangle 603">
                        <a:extLst>
                          <a:ext uri="{FF2B5EF4-FFF2-40B4-BE49-F238E27FC236}">
                            <a16:creationId xmlns:a16="http://schemas.microsoft.com/office/drawing/2014/main" id="{5ED60234-4389-A61E-30A2-370B0A3ED2B9}"/>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5" name="Rounded Rectangle 604">
                        <a:extLst>
                          <a:ext uri="{FF2B5EF4-FFF2-40B4-BE49-F238E27FC236}">
                            <a16:creationId xmlns:a16="http://schemas.microsoft.com/office/drawing/2014/main" id="{B08E53A4-5674-5C47-3A1E-08940356D924}"/>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4" name="Group 583">
                    <a:extLst>
                      <a:ext uri="{FF2B5EF4-FFF2-40B4-BE49-F238E27FC236}">
                        <a16:creationId xmlns:a16="http://schemas.microsoft.com/office/drawing/2014/main" id="{8E4CED0B-AB97-75F3-E9E1-6E8077823CA0}"/>
                      </a:ext>
                    </a:extLst>
                  </p:cNvPr>
                  <p:cNvGrpSpPr/>
                  <p:nvPr/>
                </p:nvGrpSpPr>
                <p:grpSpPr>
                  <a:xfrm>
                    <a:off x="983557" y="4214712"/>
                    <a:ext cx="1111463" cy="164840"/>
                    <a:chOff x="6874440" y="2906655"/>
                    <a:chExt cx="2543899" cy="164975"/>
                  </a:xfrm>
                </p:grpSpPr>
                <p:grpSp>
                  <p:nvGrpSpPr>
                    <p:cNvPr id="594" name="Group 593">
                      <a:extLst>
                        <a:ext uri="{FF2B5EF4-FFF2-40B4-BE49-F238E27FC236}">
                          <a16:creationId xmlns:a16="http://schemas.microsoft.com/office/drawing/2014/main" id="{1F23EFF6-396B-923F-FD6E-5979673280AF}"/>
                        </a:ext>
                      </a:extLst>
                    </p:cNvPr>
                    <p:cNvGrpSpPr/>
                    <p:nvPr/>
                  </p:nvGrpSpPr>
                  <p:grpSpPr>
                    <a:xfrm>
                      <a:off x="6874440" y="2906655"/>
                      <a:ext cx="1672214" cy="158882"/>
                      <a:chOff x="7032994" y="2896916"/>
                      <a:chExt cx="1672214" cy="158882"/>
                    </a:xfrm>
                  </p:grpSpPr>
                  <p:sp>
                    <p:nvSpPr>
                      <p:cNvPr id="598" name="Rounded Rectangle 597">
                        <a:extLst>
                          <a:ext uri="{FF2B5EF4-FFF2-40B4-BE49-F238E27FC236}">
                            <a16:creationId xmlns:a16="http://schemas.microsoft.com/office/drawing/2014/main" id="{72913099-3995-566D-ECDD-C7480499205D}"/>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9" name="Rounded Rectangle 598">
                        <a:extLst>
                          <a:ext uri="{FF2B5EF4-FFF2-40B4-BE49-F238E27FC236}">
                            <a16:creationId xmlns:a16="http://schemas.microsoft.com/office/drawing/2014/main" id="{08D7814F-E112-3DBF-DAB3-2D2C835378FE}"/>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0" name="Rounded Rectangle 599">
                        <a:extLst>
                          <a:ext uri="{FF2B5EF4-FFF2-40B4-BE49-F238E27FC236}">
                            <a16:creationId xmlns:a16="http://schemas.microsoft.com/office/drawing/2014/main" id="{788AF22F-08E5-AE15-CB4D-29F89735AE42}"/>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601" name="Rounded Rectangle 600">
                        <a:extLst>
                          <a:ext uri="{FF2B5EF4-FFF2-40B4-BE49-F238E27FC236}">
                            <a16:creationId xmlns:a16="http://schemas.microsoft.com/office/drawing/2014/main" id="{5C1561D6-DB92-24C7-1B46-76793A35BE23}"/>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595" name="Group 594">
                      <a:extLst>
                        <a:ext uri="{FF2B5EF4-FFF2-40B4-BE49-F238E27FC236}">
                          <a16:creationId xmlns:a16="http://schemas.microsoft.com/office/drawing/2014/main" id="{72420A30-2E80-FF70-0A93-22E7168DBA2C}"/>
                        </a:ext>
                      </a:extLst>
                    </p:cNvPr>
                    <p:cNvGrpSpPr/>
                    <p:nvPr/>
                  </p:nvGrpSpPr>
                  <p:grpSpPr>
                    <a:xfrm>
                      <a:off x="8633063" y="2912749"/>
                      <a:ext cx="785276" cy="158881"/>
                      <a:chOff x="7032994" y="2912285"/>
                      <a:chExt cx="785276" cy="158881"/>
                    </a:xfrm>
                  </p:grpSpPr>
                  <p:sp>
                    <p:nvSpPr>
                      <p:cNvPr id="596" name="Rounded Rectangle 595">
                        <a:extLst>
                          <a:ext uri="{FF2B5EF4-FFF2-40B4-BE49-F238E27FC236}">
                            <a16:creationId xmlns:a16="http://schemas.microsoft.com/office/drawing/2014/main" id="{24B6A066-0948-3CDF-E58B-06608DAB27D8}"/>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7" name="Rounded Rectangle 596">
                        <a:extLst>
                          <a:ext uri="{FF2B5EF4-FFF2-40B4-BE49-F238E27FC236}">
                            <a16:creationId xmlns:a16="http://schemas.microsoft.com/office/drawing/2014/main" id="{5D13F176-8BE2-6DE1-4140-ACCEE0FC85FD}"/>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585" name="Group 584">
                    <a:extLst>
                      <a:ext uri="{FF2B5EF4-FFF2-40B4-BE49-F238E27FC236}">
                        <a16:creationId xmlns:a16="http://schemas.microsoft.com/office/drawing/2014/main" id="{58840339-5AF2-EA24-F6B0-F979EDC8DAFB}"/>
                      </a:ext>
                    </a:extLst>
                  </p:cNvPr>
                  <p:cNvGrpSpPr/>
                  <p:nvPr/>
                </p:nvGrpSpPr>
                <p:grpSpPr>
                  <a:xfrm>
                    <a:off x="983557" y="4500454"/>
                    <a:ext cx="1111463" cy="164840"/>
                    <a:chOff x="6874440" y="2906655"/>
                    <a:chExt cx="2543899" cy="164975"/>
                  </a:xfrm>
                </p:grpSpPr>
                <p:grpSp>
                  <p:nvGrpSpPr>
                    <p:cNvPr id="586" name="Group 585">
                      <a:extLst>
                        <a:ext uri="{FF2B5EF4-FFF2-40B4-BE49-F238E27FC236}">
                          <a16:creationId xmlns:a16="http://schemas.microsoft.com/office/drawing/2014/main" id="{86E07D0C-6E6E-7FCC-5F97-D518B71797B7}"/>
                        </a:ext>
                      </a:extLst>
                    </p:cNvPr>
                    <p:cNvGrpSpPr/>
                    <p:nvPr/>
                  </p:nvGrpSpPr>
                  <p:grpSpPr>
                    <a:xfrm>
                      <a:off x="6874440" y="2906655"/>
                      <a:ext cx="1672214" cy="158882"/>
                      <a:chOff x="7032994" y="2896916"/>
                      <a:chExt cx="1672214" cy="158882"/>
                    </a:xfrm>
                  </p:grpSpPr>
                  <p:sp>
                    <p:nvSpPr>
                      <p:cNvPr id="590" name="Rounded Rectangle 589">
                        <a:extLst>
                          <a:ext uri="{FF2B5EF4-FFF2-40B4-BE49-F238E27FC236}">
                            <a16:creationId xmlns:a16="http://schemas.microsoft.com/office/drawing/2014/main" id="{C0BEEFC2-52AC-52F1-9A28-4C598965DA6A}"/>
                          </a:ext>
                        </a:extLst>
                      </p:cNvPr>
                      <p:cNvSpPr/>
                      <p:nvPr/>
                    </p:nvSpPr>
                    <p:spPr>
                      <a:xfrm>
                        <a:off x="7032994" y="2896919"/>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1" name="Rounded Rectangle 590">
                        <a:extLst>
                          <a:ext uri="{FF2B5EF4-FFF2-40B4-BE49-F238E27FC236}">
                            <a16:creationId xmlns:a16="http://schemas.microsoft.com/office/drawing/2014/main" id="{3CD1D916-0660-19E8-FCC9-20E1377B746B}"/>
                          </a:ext>
                        </a:extLst>
                      </p:cNvPr>
                      <p:cNvSpPr/>
                      <p:nvPr/>
                    </p:nvSpPr>
                    <p:spPr>
                      <a:xfrm>
                        <a:off x="7461210"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2" name="Rounded Rectangle 591">
                        <a:extLst>
                          <a:ext uri="{FF2B5EF4-FFF2-40B4-BE49-F238E27FC236}">
                            <a16:creationId xmlns:a16="http://schemas.microsoft.com/office/drawing/2014/main" id="{D06D0509-17AF-F59B-AA81-219A59947004}"/>
                          </a:ext>
                        </a:extLst>
                      </p:cNvPr>
                      <p:cNvSpPr/>
                      <p:nvPr/>
                    </p:nvSpPr>
                    <p:spPr>
                      <a:xfrm>
                        <a:off x="7904679" y="289691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93" name="Rounded Rectangle 592">
                        <a:extLst>
                          <a:ext uri="{FF2B5EF4-FFF2-40B4-BE49-F238E27FC236}">
                            <a16:creationId xmlns:a16="http://schemas.microsoft.com/office/drawing/2014/main" id="{AC6F2175-818A-8A1B-9971-34F51E0922EC}"/>
                          </a:ext>
                        </a:extLst>
                      </p:cNvPr>
                      <p:cNvSpPr/>
                      <p:nvPr/>
                    </p:nvSpPr>
                    <p:spPr>
                      <a:xfrm>
                        <a:off x="8348148" y="2896916"/>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587" name="Group 586">
                      <a:extLst>
                        <a:ext uri="{FF2B5EF4-FFF2-40B4-BE49-F238E27FC236}">
                          <a16:creationId xmlns:a16="http://schemas.microsoft.com/office/drawing/2014/main" id="{64F983CD-7497-C450-B7D3-BFF9E6430CA0}"/>
                        </a:ext>
                      </a:extLst>
                    </p:cNvPr>
                    <p:cNvGrpSpPr/>
                    <p:nvPr/>
                  </p:nvGrpSpPr>
                  <p:grpSpPr>
                    <a:xfrm>
                      <a:off x="8633063" y="2912749"/>
                      <a:ext cx="785276" cy="158881"/>
                      <a:chOff x="7032994" y="2912285"/>
                      <a:chExt cx="785276" cy="158881"/>
                    </a:xfrm>
                  </p:grpSpPr>
                  <p:sp>
                    <p:nvSpPr>
                      <p:cNvPr id="588" name="Rounded Rectangle 587">
                        <a:extLst>
                          <a:ext uri="{FF2B5EF4-FFF2-40B4-BE49-F238E27FC236}">
                            <a16:creationId xmlns:a16="http://schemas.microsoft.com/office/drawing/2014/main" id="{8882817B-D5C3-FAAB-64EE-03E99CE5ACBB}"/>
                          </a:ext>
                        </a:extLst>
                      </p:cNvPr>
                      <p:cNvSpPr/>
                      <p:nvPr/>
                    </p:nvSpPr>
                    <p:spPr>
                      <a:xfrm>
                        <a:off x="7032994" y="2912287"/>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89" name="Rounded Rectangle 588">
                        <a:extLst>
                          <a:ext uri="{FF2B5EF4-FFF2-40B4-BE49-F238E27FC236}">
                            <a16:creationId xmlns:a16="http://schemas.microsoft.com/office/drawing/2014/main" id="{A70BD8D7-B72E-8CCF-5B48-F72BC7F7F035}"/>
                          </a:ext>
                        </a:extLst>
                      </p:cNvPr>
                      <p:cNvSpPr/>
                      <p:nvPr/>
                    </p:nvSpPr>
                    <p:spPr>
                      <a:xfrm>
                        <a:off x="7461210" y="2912285"/>
                        <a:ext cx="357060" cy="158879"/>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grpSp>
        <p:sp>
          <p:nvSpPr>
            <p:cNvPr id="723" name="Rounded Rectangle 722">
              <a:extLst>
                <a:ext uri="{FF2B5EF4-FFF2-40B4-BE49-F238E27FC236}">
                  <a16:creationId xmlns:a16="http://schemas.microsoft.com/office/drawing/2014/main" id="{C537998D-4F42-9135-0D2B-8EE955C7E1EB}"/>
                </a:ext>
              </a:extLst>
            </p:cNvPr>
            <p:cNvSpPr/>
            <p:nvPr/>
          </p:nvSpPr>
          <p:spPr>
            <a:xfrm>
              <a:off x="4769085" y="5637363"/>
              <a:ext cx="512320" cy="53362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4" name="Rounded Rectangle 723">
              <a:extLst>
                <a:ext uri="{FF2B5EF4-FFF2-40B4-BE49-F238E27FC236}">
                  <a16:creationId xmlns:a16="http://schemas.microsoft.com/office/drawing/2014/main" id="{0CE1CEEA-7B51-2AA6-DE86-F2CAB1E5EFB3}"/>
                </a:ext>
              </a:extLst>
            </p:cNvPr>
            <p:cNvSpPr/>
            <p:nvPr/>
          </p:nvSpPr>
          <p:spPr>
            <a:xfrm>
              <a:off x="4776288" y="5278727"/>
              <a:ext cx="477945" cy="324395"/>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5" name="Rounded Rectangle 724">
              <a:extLst>
                <a:ext uri="{FF2B5EF4-FFF2-40B4-BE49-F238E27FC236}">
                  <a16:creationId xmlns:a16="http://schemas.microsoft.com/office/drawing/2014/main" id="{ADB52513-279B-B666-CF74-6A732DE899D0}"/>
                </a:ext>
              </a:extLst>
            </p:cNvPr>
            <p:cNvSpPr/>
            <p:nvPr/>
          </p:nvSpPr>
          <p:spPr>
            <a:xfrm>
              <a:off x="6450212" y="5738761"/>
              <a:ext cx="395642" cy="430124"/>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6" name="Rounded Rectangle 725">
              <a:extLst>
                <a:ext uri="{FF2B5EF4-FFF2-40B4-BE49-F238E27FC236}">
                  <a16:creationId xmlns:a16="http://schemas.microsoft.com/office/drawing/2014/main" id="{0AE323DA-F466-CAF9-A6A6-9AC3952559EE}"/>
                </a:ext>
              </a:extLst>
            </p:cNvPr>
            <p:cNvSpPr/>
            <p:nvPr/>
          </p:nvSpPr>
          <p:spPr>
            <a:xfrm>
              <a:off x="6450885" y="5497239"/>
              <a:ext cx="400049" cy="17953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7" name="Rounded Rectangle 726">
              <a:extLst>
                <a:ext uri="{FF2B5EF4-FFF2-40B4-BE49-F238E27FC236}">
                  <a16:creationId xmlns:a16="http://schemas.microsoft.com/office/drawing/2014/main" id="{846C8AC4-0C40-516E-5CFB-EB580A37EECD}"/>
                </a:ext>
              </a:extLst>
            </p:cNvPr>
            <p:cNvSpPr/>
            <p:nvPr/>
          </p:nvSpPr>
          <p:spPr>
            <a:xfrm>
              <a:off x="7579229" y="5728957"/>
              <a:ext cx="483161" cy="430124"/>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728" name="Rounded Rectangle 727">
              <a:extLst>
                <a:ext uri="{FF2B5EF4-FFF2-40B4-BE49-F238E27FC236}">
                  <a16:creationId xmlns:a16="http://schemas.microsoft.com/office/drawing/2014/main" id="{02C3896F-4FFB-617F-4B18-28457F96D03E}"/>
                </a:ext>
              </a:extLst>
            </p:cNvPr>
            <p:cNvSpPr/>
            <p:nvPr/>
          </p:nvSpPr>
          <p:spPr>
            <a:xfrm>
              <a:off x="7579903" y="5418897"/>
              <a:ext cx="469867" cy="248070"/>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cxnSp>
          <p:nvCxnSpPr>
            <p:cNvPr id="729" name="Straight Arrow Connector 728">
              <a:extLst>
                <a:ext uri="{FF2B5EF4-FFF2-40B4-BE49-F238E27FC236}">
                  <a16:creationId xmlns:a16="http://schemas.microsoft.com/office/drawing/2014/main" id="{59E638E5-837D-7EC2-7FD7-4F5FA4F11280}"/>
                </a:ext>
              </a:extLst>
            </p:cNvPr>
            <p:cNvCxnSpPr>
              <a:cxnSpLocks/>
              <a:endCxn id="242" idx="0"/>
            </p:cNvCxnSpPr>
            <p:nvPr/>
          </p:nvCxnSpPr>
          <p:spPr>
            <a:xfrm flipH="1">
              <a:off x="6955004" y="2048719"/>
              <a:ext cx="0" cy="264997"/>
            </a:xfrm>
            <a:prstGeom prst="straightConnector1">
              <a:avLst/>
            </a:prstGeom>
            <a:noFill/>
            <a:ln w="38100" cap="flat" cmpd="sng" algn="ctr">
              <a:solidFill>
                <a:schemeClr val="tx1"/>
              </a:solidFill>
              <a:prstDash val="solid"/>
              <a:miter lim="800000"/>
              <a:headEnd type="none"/>
              <a:tailEnd type="arrow"/>
            </a:ln>
            <a:effectLst/>
          </p:spPr>
        </p:cxnSp>
        <p:sp>
          <p:nvSpPr>
            <p:cNvPr id="730" name="TextBox 729">
              <a:extLst>
                <a:ext uri="{FF2B5EF4-FFF2-40B4-BE49-F238E27FC236}">
                  <a16:creationId xmlns:a16="http://schemas.microsoft.com/office/drawing/2014/main" id="{B0994CCE-FD67-9150-C08D-D6ED3DBA7862}"/>
                </a:ext>
              </a:extLst>
            </p:cNvPr>
            <p:cNvSpPr txBox="1"/>
            <p:nvPr/>
          </p:nvSpPr>
          <p:spPr>
            <a:xfrm>
              <a:off x="4405925" y="5742527"/>
              <a:ext cx="12191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1" name="TextBox 730">
              <a:extLst>
                <a:ext uri="{FF2B5EF4-FFF2-40B4-BE49-F238E27FC236}">
                  <a16:creationId xmlns:a16="http://schemas.microsoft.com/office/drawing/2014/main" id="{05235E89-6298-B319-44B8-83DCDD22087E}"/>
                </a:ext>
              </a:extLst>
            </p:cNvPr>
            <p:cNvSpPr txBox="1"/>
            <p:nvPr/>
          </p:nvSpPr>
          <p:spPr>
            <a:xfrm>
              <a:off x="6167419" y="5831680"/>
              <a:ext cx="983248"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2" name="TextBox 731">
              <a:extLst>
                <a:ext uri="{FF2B5EF4-FFF2-40B4-BE49-F238E27FC236}">
                  <a16:creationId xmlns:a16="http://schemas.microsoft.com/office/drawing/2014/main" id="{A3E16034-C728-29B5-EB44-67A0F7A07CE0}"/>
                </a:ext>
              </a:extLst>
            </p:cNvPr>
            <p:cNvSpPr txBox="1"/>
            <p:nvPr/>
          </p:nvSpPr>
          <p:spPr>
            <a:xfrm>
              <a:off x="7326936" y="5801099"/>
              <a:ext cx="98324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Gill Sans MT"/>
                </a:rPr>
                <a:t>Buffer</a:t>
              </a:r>
            </a:p>
          </p:txBody>
        </p:sp>
        <p:sp>
          <p:nvSpPr>
            <p:cNvPr id="733" name="TextBox 732">
              <a:extLst>
                <a:ext uri="{FF2B5EF4-FFF2-40B4-BE49-F238E27FC236}">
                  <a16:creationId xmlns:a16="http://schemas.microsoft.com/office/drawing/2014/main" id="{257E7E13-73B3-7DD3-D68D-73635342507E}"/>
                </a:ext>
              </a:extLst>
            </p:cNvPr>
            <p:cNvSpPr txBox="1"/>
            <p:nvPr/>
          </p:nvSpPr>
          <p:spPr>
            <a:xfrm>
              <a:off x="4407768" y="5262640"/>
              <a:ext cx="12191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34" name="TextBox 733">
              <a:extLst>
                <a:ext uri="{FF2B5EF4-FFF2-40B4-BE49-F238E27FC236}">
                  <a16:creationId xmlns:a16="http://schemas.microsoft.com/office/drawing/2014/main" id="{2AD30534-E694-ADB8-B0CE-2DB9401564C9}"/>
                </a:ext>
              </a:extLst>
            </p:cNvPr>
            <p:cNvSpPr txBox="1"/>
            <p:nvPr/>
          </p:nvSpPr>
          <p:spPr>
            <a:xfrm>
              <a:off x="7185924" y="5368936"/>
              <a:ext cx="12191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735" name="TextBox 734">
              <a:extLst>
                <a:ext uri="{FF2B5EF4-FFF2-40B4-BE49-F238E27FC236}">
                  <a16:creationId xmlns:a16="http://schemas.microsoft.com/office/drawing/2014/main" id="{CB4C4FD5-F284-DA24-D8FB-209D16FD708B}"/>
                </a:ext>
              </a:extLst>
            </p:cNvPr>
            <p:cNvSpPr txBox="1"/>
            <p:nvPr/>
          </p:nvSpPr>
          <p:spPr>
            <a:xfrm>
              <a:off x="6018577" y="5426615"/>
              <a:ext cx="121919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200" b="1" i="0" u="none" strike="noStrike" kern="1200" cap="none" spc="0" normalizeH="0" baseline="0" noProof="0" dirty="0">
                <a:ln>
                  <a:noFill/>
                </a:ln>
                <a:solidFill>
                  <a:srgbClr val="000000"/>
                </a:solidFill>
                <a:effectLst/>
                <a:uLnTx/>
                <a:uFillTx/>
                <a:latin typeface="Gill Sans MT"/>
                <a:ea typeface="+mn-ea"/>
                <a:cs typeface="Gill Sans MT"/>
              </a:endParaRPr>
            </a:p>
          </p:txBody>
        </p:sp>
      </p:grpSp>
      <p:sp>
        <p:nvSpPr>
          <p:cNvPr id="338" name="TextBox 337">
            <a:extLst>
              <a:ext uri="{FF2B5EF4-FFF2-40B4-BE49-F238E27FC236}">
                <a16:creationId xmlns:a16="http://schemas.microsoft.com/office/drawing/2014/main" id="{EED186B8-00D4-1A69-1814-B6AC07C544FB}"/>
              </a:ext>
            </a:extLst>
          </p:cNvPr>
          <p:cNvSpPr txBox="1"/>
          <p:nvPr/>
        </p:nvSpPr>
        <p:spPr>
          <a:xfrm>
            <a:off x="5072391" y="6482274"/>
            <a:ext cx="3604065"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Heterogeneous Accelerators</a:t>
            </a:r>
          </a:p>
        </p:txBody>
      </p:sp>
      <p:sp>
        <p:nvSpPr>
          <p:cNvPr id="3" name="Slide Number Placeholder 2">
            <a:extLst>
              <a:ext uri="{FF2B5EF4-FFF2-40B4-BE49-F238E27FC236}">
                <a16:creationId xmlns:a16="http://schemas.microsoft.com/office/drawing/2014/main" id="{3CA027E2-88A1-2A91-0B35-486202386090}"/>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66</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3930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Gill Sans MT"/>
              </a:rPr>
              <a:t>Identifying Layer Families</a:t>
            </a:r>
            <a:endParaRPr lang="en-US" sz="4000" dirty="0">
              <a:latin typeface="Gill Sans MT"/>
              <a:cs typeface="Gill Sans MT"/>
            </a:endParaRPr>
          </a:p>
        </p:txBody>
      </p:sp>
      <p:grpSp>
        <p:nvGrpSpPr>
          <p:cNvPr id="49" name="Group 48"/>
          <p:cNvGrpSpPr/>
          <p:nvPr/>
        </p:nvGrpSpPr>
        <p:grpSpPr>
          <a:xfrm>
            <a:off x="5952" y="1562072"/>
            <a:ext cx="9138048" cy="3252993"/>
            <a:chOff x="-381000" y="1828800"/>
            <a:chExt cx="10134600" cy="3383266"/>
          </a:xfrm>
        </p:grpSpPr>
        <p:graphicFrame>
          <p:nvGraphicFramePr>
            <p:cNvPr id="65" name="Chart 64"/>
            <p:cNvGraphicFramePr>
              <a:graphicFrameLocks/>
            </p:cNvGraphicFramePr>
            <p:nvPr/>
          </p:nvGraphicFramePr>
          <p:xfrm>
            <a:off x="-381000" y="2364257"/>
            <a:ext cx="5410200" cy="28478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7" name="Chart 66"/>
            <p:cNvGraphicFramePr>
              <a:graphicFrameLocks/>
            </p:cNvGraphicFramePr>
            <p:nvPr/>
          </p:nvGraphicFramePr>
          <p:xfrm>
            <a:off x="2342776" y="1828800"/>
            <a:ext cx="7410824" cy="3383266"/>
          </p:xfrm>
          <a:graphic>
            <a:graphicData uri="http://schemas.openxmlformats.org/drawingml/2006/chart">
              <c:chart xmlns:c="http://schemas.openxmlformats.org/drawingml/2006/chart" xmlns:r="http://schemas.openxmlformats.org/officeDocument/2006/relationships" r:id="rId4"/>
            </a:graphicData>
          </a:graphic>
        </p:graphicFrame>
      </p:grpSp>
      <p:sp>
        <p:nvSpPr>
          <p:cNvPr id="73" name="Rectangle 72"/>
          <p:cNvSpPr/>
          <p:nvPr/>
        </p:nvSpPr>
        <p:spPr>
          <a:xfrm>
            <a:off x="-27384" y="891749"/>
            <a:ext cx="9171384" cy="830997"/>
          </a:xfrm>
          <a:prstGeom prst="rect">
            <a:avLst/>
          </a:prstGeom>
          <a:solidFill>
            <a:srgbClr val="1F497D">
              <a:lumMod val="75000"/>
            </a:srgb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Key observation:  the majority of layers group into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 small number of </a:t>
            </a:r>
            <a:r>
              <a:rPr kumimoji="0" lang="en-US" sz="2400" b="1" i="0" u="sng" strike="noStrike" kern="1200" cap="none" spc="0" normalizeH="0" baseline="0" noProof="0" dirty="0">
                <a:ln>
                  <a:noFill/>
                </a:ln>
                <a:solidFill>
                  <a:prstClr val="white"/>
                </a:solidFill>
                <a:effectLst/>
                <a:uLnTx/>
                <a:uFillTx/>
                <a:latin typeface="Gill Sans MT"/>
                <a:ea typeface="+mn-ea"/>
                <a:cs typeface="Gill Sans MT"/>
              </a:rPr>
              <a:t>layer families</a:t>
            </a:r>
          </a:p>
        </p:txBody>
      </p:sp>
      <p:pic>
        <p:nvPicPr>
          <p:cNvPr id="30" name="Picture 29" descr="safari.png"/>
          <p:cNvPicPr>
            <a:picLocks noChangeAspect="1"/>
          </p:cNvPicPr>
          <p:nvPr/>
        </p:nvPicPr>
        <p:blipFill>
          <a:blip r:embed="rId5" cstate="print"/>
          <a:stretch>
            <a:fillRect/>
          </a:stretch>
        </p:blipFill>
        <p:spPr>
          <a:xfrm>
            <a:off x="76200" y="6580445"/>
            <a:ext cx="959296" cy="277563"/>
          </a:xfrm>
          <a:prstGeom prst="rect">
            <a:avLst/>
          </a:prstGeom>
        </p:spPr>
      </p:pic>
      <p:sp>
        <p:nvSpPr>
          <p:cNvPr id="31" name="Shape 6"/>
          <p:cNvSpPr/>
          <p:nvPr/>
        </p:nvSpPr>
        <p:spPr>
          <a:xfrm>
            <a:off x="1066918" y="2302956"/>
            <a:ext cx="1426873" cy="808840"/>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2" name="Shape 6"/>
          <p:cNvSpPr/>
          <p:nvPr/>
        </p:nvSpPr>
        <p:spPr>
          <a:xfrm>
            <a:off x="2217765" y="2942387"/>
            <a:ext cx="708444" cy="601250"/>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8" name="Shape 6"/>
          <p:cNvSpPr/>
          <p:nvPr/>
        </p:nvSpPr>
        <p:spPr>
          <a:xfrm>
            <a:off x="7632443" y="2935049"/>
            <a:ext cx="687072" cy="460913"/>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9" name="Shape 6"/>
          <p:cNvSpPr/>
          <p:nvPr/>
        </p:nvSpPr>
        <p:spPr>
          <a:xfrm>
            <a:off x="7495029" y="2366229"/>
            <a:ext cx="1099314" cy="576157"/>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41" name="TextBox 40"/>
          <p:cNvSpPr txBox="1"/>
          <p:nvPr/>
        </p:nvSpPr>
        <p:spPr>
          <a:xfrm>
            <a:off x="2249271" y="2174696"/>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1</a:t>
            </a:r>
          </a:p>
        </p:txBody>
      </p:sp>
      <p:sp>
        <p:nvSpPr>
          <p:cNvPr id="42" name="TextBox 41"/>
          <p:cNvSpPr txBox="1"/>
          <p:nvPr/>
        </p:nvSpPr>
        <p:spPr>
          <a:xfrm>
            <a:off x="2688503" y="2664306"/>
            <a:ext cx="9502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2</a:t>
            </a:r>
          </a:p>
        </p:txBody>
      </p:sp>
      <p:sp>
        <p:nvSpPr>
          <p:cNvPr id="43" name="TextBox 42"/>
          <p:cNvSpPr txBox="1"/>
          <p:nvPr/>
        </p:nvSpPr>
        <p:spPr>
          <a:xfrm>
            <a:off x="3351257" y="370735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3</a:t>
            </a:r>
          </a:p>
        </p:txBody>
      </p:sp>
      <p:sp>
        <p:nvSpPr>
          <p:cNvPr id="44" name="TextBox 43"/>
          <p:cNvSpPr txBox="1"/>
          <p:nvPr/>
        </p:nvSpPr>
        <p:spPr>
          <a:xfrm>
            <a:off x="3256701" y="334787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4</a:t>
            </a:r>
          </a:p>
        </p:txBody>
      </p:sp>
      <p:sp>
        <p:nvSpPr>
          <p:cNvPr id="45" name="TextBox 44"/>
          <p:cNvSpPr txBox="1"/>
          <p:nvPr/>
        </p:nvSpPr>
        <p:spPr>
          <a:xfrm>
            <a:off x="1015216" y="380630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5</a:t>
            </a:r>
          </a:p>
        </p:txBody>
      </p:sp>
      <p:sp>
        <p:nvSpPr>
          <p:cNvPr id="46" name="TextBox 45"/>
          <p:cNvSpPr txBox="1"/>
          <p:nvPr/>
        </p:nvSpPr>
        <p:spPr>
          <a:xfrm>
            <a:off x="6614216" y="2286413"/>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1</a:t>
            </a:r>
          </a:p>
        </p:txBody>
      </p:sp>
      <p:sp>
        <p:nvSpPr>
          <p:cNvPr id="47" name="TextBox 46"/>
          <p:cNvSpPr txBox="1"/>
          <p:nvPr/>
        </p:nvSpPr>
        <p:spPr>
          <a:xfrm>
            <a:off x="8256625" y="309293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2</a:t>
            </a:r>
          </a:p>
        </p:txBody>
      </p:sp>
      <p:sp>
        <p:nvSpPr>
          <p:cNvPr id="74" name="TextBox 73"/>
          <p:cNvSpPr txBox="1"/>
          <p:nvPr/>
        </p:nvSpPr>
        <p:spPr>
          <a:xfrm>
            <a:off x="5449121" y="3707351"/>
            <a:ext cx="101438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 Family 3</a:t>
            </a:r>
          </a:p>
        </p:txBody>
      </p:sp>
      <p:sp>
        <p:nvSpPr>
          <p:cNvPr id="75" name="TextBox 74"/>
          <p:cNvSpPr txBox="1"/>
          <p:nvPr/>
        </p:nvSpPr>
        <p:spPr>
          <a:xfrm>
            <a:off x="7665434" y="3806300"/>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4</a:t>
            </a:r>
          </a:p>
        </p:txBody>
      </p:sp>
      <p:sp>
        <p:nvSpPr>
          <p:cNvPr id="76" name="TextBox 75"/>
          <p:cNvSpPr txBox="1"/>
          <p:nvPr/>
        </p:nvSpPr>
        <p:spPr>
          <a:xfrm>
            <a:off x="5412474" y="267761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Gill Sans MT"/>
                <a:ea typeface="+mn-ea"/>
                <a:cs typeface="Gill Sans MT"/>
              </a:rPr>
              <a:t>Family 5</a:t>
            </a:r>
          </a:p>
        </p:txBody>
      </p:sp>
      <p:sp>
        <p:nvSpPr>
          <p:cNvPr id="50" name="Rectangle 49">
            <a:extLst>
              <a:ext uri="{FF2B5EF4-FFF2-40B4-BE49-F238E27FC236}">
                <a16:creationId xmlns:a16="http://schemas.microsoft.com/office/drawing/2014/main" id="{3F94557C-B89D-7E4A-B40F-76541E46A55C}"/>
              </a:ext>
            </a:extLst>
          </p:cNvPr>
          <p:cNvSpPr/>
          <p:nvPr/>
        </p:nvSpPr>
        <p:spPr>
          <a:xfrm>
            <a:off x="0" y="5010360"/>
            <a:ext cx="9144000" cy="707886"/>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Families 1 &amp; 2: low parameter footprint, high data reuse and MAC intensity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sng" strike="noStrike" kern="1200" cap="none" spc="0" normalizeH="0" baseline="0" noProof="0" dirty="0">
                <a:ln>
                  <a:noFill/>
                </a:ln>
                <a:solidFill>
                  <a:srgbClr val="1400FF"/>
                </a:solidFill>
                <a:effectLst/>
                <a:uLnTx/>
                <a:uFillTx/>
                <a:latin typeface="Gill Sans MT"/>
                <a:ea typeface="+mn-ea"/>
                <a:cs typeface="Gill Sans MT"/>
              </a:rPr>
              <a:t>compute-centric layers </a:t>
            </a:r>
          </a:p>
        </p:txBody>
      </p:sp>
      <p:sp>
        <p:nvSpPr>
          <p:cNvPr id="51" name="Rectangle 50">
            <a:extLst>
              <a:ext uri="{FF2B5EF4-FFF2-40B4-BE49-F238E27FC236}">
                <a16:creationId xmlns:a16="http://schemas.microsoft.com/office/drawing/2014/main" id="{F4868B78-0048-9444-90F3-49FC75078E01}"/>
              </a:ext>
            </a:extLst>
          </p:cNvPr>
          <p:cNvSpPr/>
          <p:nvPr/>
        </p:nvSpPr>
        <p:spPr>
          <a:xfrm>
            <a:off x="-89210" y="5795402"/>
            <a:ext cx="9322420" cy="707886"/>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Families 3, 4 &amp; 5: high parameter footprint, low data reuse and MAC intensity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sng" strike="noStrike" kern="1200" cap="none" spc="0" normalizeH="0" baseline="0" noProof="0" dirty="0">
                <a:ln>
                  <a:noFill/>
                </a:ln>
                <a:solidFill>
                  <a:srgbClr val="C00000"/>
                </a:solidFill>
                <a:effectLst/>
                <a:uLnTx/>
                <a:uFillTx/>
                <a:latin typeface="Gill Sans MT"/>
                <a:ea typeface="+mn-ea"/>
                <a:cs typeface="Gill Sans MT"/>
              </a:rPr>
              <a:t>data-centric layers </a:t>
            </a:r>
          </a:p>
        </p:txBody>
      </p:sp>
      <p:sp>
        <p:nvSpPr>
          <p:cNvPr id="52" name="Shape 6">
            <a:extLst>
              <a:ext uri="{FF2B5EF4-FFF2-40B4-BE49-F238E27FC236}">
                <a16:creationId xmlns:a16="http://schemas.microsoft.com/office/drawing/2014/main" id="{761AA1BC-DB0E-6A43-BADD-CD0630CDFA74}"/>
              </a:ext>
            </a:extLst>
          </p:cNvPr>
          <p:cNvSpPr/>
          <p:nvPr/>
        </p:nvSpPr>
        <p:spPr>
          <a:xfrm>
            <a:off x="1023068" y="3120043"/>
            <a:ext cx="963339" cy="808857"/>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3" name="Shape 6">
            <a:extLst>
              <a:ext uri="{FF2B5EF4-FFF2-40B4-BE49-F238E27FC236}">
                <a16:creationId xmlns:a16="http://schemas.microsoft.com/office/drawing/2014/main" id="{1336FFF0-A59E-6649-AC1F-80C81F20C20D}"/>
              </a:ext>
            </a:extLst>
          </p:cNvPr>
          <p:cNvSpPr/>
          <p:nvPr/>
        </p:nvSpPr>
        <p:spPr>
          <a:xfrm>
            <a:off x="2560665" y="3395961"/>
            <a:ext cx="755778" cy="453574"/>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4" name="Shape 6">
            <a:extLst>
              <a:ext uri="{FF2B5EF4-FFF2-40B4-BE49-F238E27FC236}">
                <a16:creationId xmlns:a16="http://schemas.microsoft.com/office/drawing/2014/main" id="{3F2E7EA1-CAB2-754F-A54F-EEA8BFD8345D}"/>
              </a:ext>
            </a:extLst>
          </p:cNvPr>
          <p:cNvSpPr/>
          <p:nvPr/>
        </p:nvSpPr>
        <p:spPr>
          <a:xfrm>
            <a:off x="2475026" y="3979523"/>
            <a:ext cx="1475624" cy="453574"/>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5" name="Shape 6">
            <a:extLst>
              <a:ext uri="{FF2B5EF4-FFF2-40B4-BE49-F238E27FC236}">
                <a16:creationId xmlns:a16="http://schemas.microsoft.com/office/drawing/2014/main" id="{9C05C8D2-398F-CE4C-B144-4EB147D4AE23}"/>
              </a:ext>
            </a:extLst>
          </p:cNvPr>
          <p:cNvSpPr/>
          <p:nvPr/>
        </p:nvSpPr>
        <p:spPr>
          <a:xfrm>
            <a:off x="6121238" y="2979581"/>
            <a:ext cx="961900" cy="806235"/>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6" name="Shape 6">
            <a:extLst>
              <a:ext uri="{FF2B5EF4-FFF2-40B4-BE49-F238E27FC236}">
                <a16:creationId xmlns:a16="http://schemas.microsoft.com/office/drawing/2014/main" id="{691E53D5-A970-724D-B4B0-9BF84CF1B671}"/>
              </a:ext>
            </a:extLst>
          </p:cNvPr>
          <p:cNvSpPr/>
          <p:nvPr/>
        </p:nvSpPr>
        <p:spPr>
          <a:xfrm>
            <a:off x="7357966" y="3332241"/>
            <a:ext cx="824485" cy="510422"/>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7" name="Shape 6">
            <a:extLst>
              <a:ext uri="{FF2B5EF4-FFF2-40B4-BE49-F238E27FC236}">
                <a16:creationId xmlns:a16="http://schemas.microsoft.com/office/drawing/2014/main" id="{8FF45997-CF6D-E04E-B504-612631B11C2C}"/>
              </a:ext>
            </a:extLst>
          </p:cNvPr>
          <p:cNvSpPr/>
          <p:nvPr/>
        </p:nvSpPr>
        <p:spPr>
          <a:xfrm>
            <a:off x="6139551" y="3987479"/>
            <a:ext cx="1613144" cy="369332"/>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 name="Slide Number Placeholder 2">
            <a:extLst>
              <a:ext uri="{FF2B5EF4-FFF2-40B4-BE49-F238E27FC236}">
                <a16:creationId xmlns:a16="http://schemas.microsoft.com/office/drawing/2014/main" id="{432760A8-EE16-FD3E-871D-C78E11596965}"/>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67</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629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500"/>
                                        <p:tgtEl>
                                          <p:spTgt spid="7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500"/>
                                        <p:tgtEl>
                                          <p:spTgt spid="7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31" grpId="0" animBg="1"/>
      <p:bldP spid="32" grpId="0" animBg="1"/>
      <p:bldP spid="38" grpId="0" animBg="1"/>
      <p:bldP spid="39" grpId="0" animBg="1"/>
      <p:bldP spid="41" grpId="0"/>
      <p:bldP spid="42" grpId="0"/>
      <p:bldP spid="43" grpId="0"/>
      <p:bldP spid="44" grpId="0"/>
      <p:bldP spid="45" grpId="0"/>
      <p:bldP spid="46" grpId="0"/>
      <p:bldP spid="47" grpId="0"/>
      <p:bldP spid="74" grpId="0"/>
      <p:bldP spid="75" grpId="0"/>
      <p:bldP spid="76" grpId="0"/>
      <p:bldP spid="50" grpId="0" animBg="1"/>
      <p:bldP spid="51" grpId="0" animBg="1"/>
      <p:bldP spid="52" grpId="0" animBg="1"/>
      <p:bldP spid="53" grpId="0" animBg="1"/>
      <p:bldP spid="54" grpId="0" animBg="1"/>
      <p:bldP spid="55" grpId="0" animBg="1"/>
      <p:bldP spid="56" grpId="0" animBg="1"/>
      <p:bldP spid="5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Mensa Runtime Scheduler</a:t>
            </a:r>
            <a:endParaRPr lang="en-US" sz="4000" dirty="0"/>
          </a:p>
        </p:txBody>
      </p:sp>
      <p:sp>
        <p:nvSpPr>
          <p:cNvPr id="3" name="Content Placeholder 2"/>
          <p:cNvSpPr>
            <a:spLocks noGrp="1"/>
          </p:cNvSpPr>
          <p:nvPr>
            <p:ph idx="1"/>
          </p:nvPr>
        </p:nvSpPr>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a:p>
            <a:pPr lvl="1"/>
            <a:endParaRPr lang="en-US" sz="1600" dirty="0"/>
          </a:p>
        </p:txBody>
      </p:sp>
      <p:sp>
        <p:nvSpPr>
          <p:cNvPr id="526" name="Rounded Rectangle 525"/>
          <p:cNvSpPr/>
          <p:nvPr/>
        </p:nvSpPr>
        <p:spPr>
          <a:xfrm>
            <a:off x="1436570" y="3075245"/>
            <a:ext cx="2163795" cy="2057400"/>
          </a:xfrm>
          <a:prstGeom prst="roundRect">
            <a:avLst/>
          </a:prstGeom>
          <a:solidFill>
            <a:schemeClr val="lt1">
              <a:alpha val="0"/>
            </a:schemeClr>
          </a:solidFill>
          <a:ln w="28575" cmpd="sng">
            <a:solidFill>
              <a:schemeClr val="accent2"/>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427" name="Rounded Rectangle 426"/>
          <p:cNvSpPr/>
          <p:nvPr/>
        </p:nvSpPr>
        <p:spPr>
          <a:xfrm>
            <a:off x="1618825" y="3227645"/>
            <a:ext cx="1830904" cy="762000"/>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Accelerator characteristics</a:t>
            </a:r>
          </a:p>
        </p:txBody>
      </p:sp>
      <p:sp>
        <p:nvSpPr>
          <p:cNvPr id="428" name="Rounded Rectangle 427"/>
          <p:cNvSpPr/>
          <p:nvPr/>
        </p:nvSpPr>
        <p:spPr>
          <a:xfrm>
            <a:off x="1618825" y="4218245"/>
            <a:ext cx="1830904" cy="762000"/>
          </a:xfrm>
          <a:prstGeom prst="roundRect">
            <a:avLst/>
          </a:prstGeom>
          <a:solidFill>
            <a:schemeClr val="accent2">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characteristics</a:t>
            </a:r>
          </a:p>
        </p:txBody>
      </p:sp>
      <p:cxnSp>
        <p:nvCxnSpPr>
          <p:cNvPr id="432" name="Elbow Connector 431"/>
          <p:cNvCxnSpPr>
            <a:stCxn id="427" idx="3"/>
            <a:endCxn id="420" idx="1"/>
          </p:cNvCxnSpPr>
          <p:nvPr/>
        </p:nvCxnSpPr>
        <p:spPr>
          <a:xfrm>
            <a:off x="3449729" y="3608645"/>
            <a:ext cx="1065036" cy="533400"/>
          </a:xfrm>
          <a:prstGeom prst="bentConnector3">
            <a:avLst>
              <a:gd name="adj1" fmla="val 50000"/>
            </a:avLst>
          </a:prstGeom>
          <a:ln w="28575"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35" name="Elbow Connector 434"/>
          <p:cNvCxnSpPr>
            <a:stCxn id="428" idx="3"/>
            <a:endCxn id="420" idx="1"/>
          </p:cNvCxnSpPr>
          <p:nvPr/>
        </p:nvCxnSpPr>
        <p:spPr>
          <a:xfrm flipV="1">
            <a:off x="3449729" y="4142045"/>
            <a:ext cx="1065036" cy="457200"/>
          </a:xfrm>
          <a:prstGeom prst="bentConnector3">
            <a:avLst>
              <a:gd name="adj1" fmla="val 50000"/>
            </a:avLst>
          </a:prstGeom>
          <a:ln w="28575"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4514765" y="2237045"/>
            <a:ext cx="1581235" cy="2286000"/>
            <a:chOff x="5322770" y="2362200"/>
            <a:chExt cx="1581235" cy="2286000"/>
          </a:xfrm>
        </p:grpSpPr>
        <p:sp>
          <p:nvSpPr>
            <p:cNvPr id="420" name="Rounded Rectangle 419"/>
            <p:cNvSpPr/>
            <p:nvPr/>
          </p:nvSpPr>
          <p:spPr>
            <a:xfrm>
              <a:off x="5322770" y="3886200"/>
              <a:ext cx="1581235" cy="762000"/>
            </a:xfrm>
            <a:prstGeom prst="roundRect">
              <a:avLst/>
            </a:prstGeom>
            <a:solidFill>
              <a:schemeClr val="accent3">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Scheduler</a:t>
              </a:r>
            </a:p>
          </p:txBody>
        </p:sp>
        <p:cxnSp>
          <p:nvCxnSpPr>
            <p:cNvPr id="425" name="Straight Arrow Connector 424"/>
            <p:cNvCxnSpPr>
              <a:stCxn id="430" idx="2"/>
              <a:endCxn id="420" idx="0"/>
            </p:cNvCxnSpPr>
            <p:nvPr/>
          </p:nvCxnSpPr>
          <p:spPr>
            <a:xfrm flipH="1">
              <a:off x="6113388" y="3417332"/>
              <a:ext cx="0" cy="468868"/>
            </a:xfrm>
            <a:prstGeom prst="straightConnector1">
              <a:avLst/>
            </a:prstGeom>
            <a:noFill/>
            <a:ln w="28575" cap="flat" cmpd="sng" algn="ctr">
              <a:solidFill>
                <a:schemeClr val="tx1"/>
              </a:solidFill>
              <a:prstDash val="solid"/>
              <a:miter lim="800000"/>
              <a:headEnd type="none"/>
              <a:tailEnd type="arrow"/>
            </a:ln>
            <a:effectLst/>
          </p:spPr>
        </p:cxnSp>
        <p:sp>
          <p:nvSpPr>
            <p:cNvPr id="430" name="TextBox 429"/>
            <p:cNvSpPr txBox="1"/>
            <p:nvPr/>
          </p:nvSpPr>
          <p:spPr>
            <a:xfrm>
              <a:off x="5482548" y="3048000"/>
              <a:ext cx="132135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NN model</a:t>
              </a:r>
            </a:p>
          </p:txBody>
        </p:sp>
        <p:pic>
          <p:nvPicPr>
            <p:cNvPr id="537" name="Picture 536"/>
            <p:cNvPicPr>
              <a:picLocks noChangeAspect="1"/>
            </p:cNvPicPr>
            <p:nvPr/>
          </p:nvPicPr>
          <p:blipFill>
            <a:blip r:embed="rId3"/>
            <a:stretch>
              <a:fillRect/>
            </a:stretch>
          </p:blipFill>
          <p:spPr>
            <a:xfrm>
              <a:off x="5715000" y="2362200"/>
              <a:ext cx="838200" cy="736600"/>
            </a:xfrm>
            <a:prstGeom prst="rect">
              <a:avLst/>
            </a:prstGeom>
          </p:spPr>
        </p:pic>
      </p:grpSp>
      <p:sp>
        <p:nvSpPr>
          <p:cNvPr id="539" name="Rounded Rectangle 538"/>
          <p:cNvSpPr/>
          <p:nvPr/>
        </p:nvSpPr>
        <p:spPr>
          <a:xfrm>
            <a:off x="6648365" y="3761045"/>
            <a:ext cx="1581235" cy="762000"/>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Mapping</a:t>
            </a:r>
          </a:p>
        </p:txBody>
      </p:sp>
      <p:cxnSp>
        <p:nvCxnSpPr>
          <p:cNvPr id="540" name="Straight Arrow Connector 539"/>
          <p:cNvCxnSpPr>
            <a:stCxn id="420" idx="3"/>
            <a:endCxn id="539" idx="1"/>
          </p:cNvCxnSpPr>
          <p:nvPr/>
        </p:nvCxnSpPr>
        <p:spPr>
          <a:xfrm>
            <a:off x="6096000" y="4142045"/>
            <a:ext cx="552365" cy="0"/>
          </a:xfrm>
          <a:prstGeom prst="straightConnector1">
            <a:avLst/>
          </a:prstGeom>
          <a:noFill/>
          <a:ln w="28575" cap="flat" cmpd="sng" algn="ctr">
            <a:solidFill>
              <a:schemeClr val="tx1"/>
            </a:solidFill>
            <a:prstDash val="solid"/>
            <a:miter lim="800000"/>
            <a:headEnd type="none"/>
            <a:tailEnd type="arrow"/>
          </a:ln>
          <a:effectLst/>
        </p:spPr>
      </p:cxnSp>
      <p:sp>
        <p:nvSpPr>
          <p:cNvPr id="25" name="Rectangle 24"/>
          <p:cNvSpPr/>
          <p:nvPr/>
        </p:nvSpPr>
        <p:spPr>
          <a:xfrm>
            <a:off x="0" y="853050"/>
            <a:ext cx="9144000" cy="830997"/>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goal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of Mensa’s software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runtime scheduler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is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identify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sng" strike="noStrike" kern="1200" cap="none" spc="0" normalizeH="0" baseline="0" noProof="0" dirty="0">
                <a:ln>
                  <a:noFill/>
                </a:ln>
                <a:solidFill>
                  <a:srgbClr val="C00000"/>
                </a:solidFill>
                <a:effectLst/>
                <a:uLnTx/>
                <a:uFillTx/>
                <a:latin typeface="Gill Sans MT"/>
                <a:ea typeface="+mn-ea"/>
                <a:cs typeface="Gill Sans MT"/>
              </a:rPr>
              <a:t>which accelerator</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each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layer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an NN model should run on</a:t>
            </a:r>
          </a:p>
        </p:txBody>
      </p:sp>
      <p:cxnSp>
        <p:nvCxnSpPr>
          <p:cNvPr id="33" name="Straight Arrow Connector 32"/>
          <p:cNvCxnSpPr>
            <a:endCxn id="35" idx="2"/>
          </p:cNvCxnSpPr>
          <p:nvPr/>
        </p:nvCxnSpPr>
        <p:spPr>
          <a:xfrm flipH="1" flipV="1">
            <a:off x="1104900" y="2626975"/>
            <a:ext cx="495300" cy="524470"/>
          </a:xfrm>
          <a:prstGeom prst="straightConnector1">
            <a:avLst/>
          </a:prstGeom>
          <a:noFill/>
          <a:ln w="28575" cap="flat" cmpd="sng" algn="ctr">
            <a:solidFill>
              <a:schemeClr val="tx1"/>
            </a:solidFill>
            <a:prstDash val="sysDash"/>
            <a:miter lim="800000"/>
            <a:headEnd type="none"/>
            <a:tailEnd type="arrow"/>
          </a:ln>
          <a:effectLst/>
        </p:spPr>
      </p:cxnSp>
      <p:sp>
        <p:nvSpPr>
          <p:cNvPr id="35" name="TextBox 34"/>
          <p:cNvSpPr txBox="1"/>
          <p:nvPr/>
        </p:nvSpPr>
        <p:spPr>
          <a:xfrm>
            <a:off x="-228600" y="1703645"/>
            <a:ext cx="26670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Generated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once</a:t>
            </a:r>
            <a:br>
              <a:rPr kumimoji="0" lang="en-US" sz="1800" b="1" i="0" u="none" strike="noStrike" kern="1200" cap="none" spc="0" normalizeH="0" baseline="0" noProof="0" dirty="0">
                <a:ln>
                  <a:noFill/>
                </a:ln>
                <a:solidFill>
                  <a:srgbClr val="0000FF"/>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 during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initial setup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of a system</a:t>
            </a: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cxnSp>
        <p:nvCxnSpPr>
          <p:cNvPr id="37" name="Straight Arrow Connector 36"/>
          <p:cNvCxnSpPr>
            <a:stCxn id="428" idx="2"/>
            <a:endCxn id="38" idx="0"/>
          </p:cNvCxnSpPr>
          <p:nvPr/>
        </p:nvCxnSpPr>
        <p:spPr>
          <a:xfrm>
            <a:off x="2534277" y="4980245"/>
            <a:ext cx="2262228" cy="676870"/>
          </a:xfrm>
          <a:prstGeom prst="straightConnector1">
            <a:avLst/>
          </a:prstGeom>
          <a:noFill/>
          <a:ln w="28575" cap="flat" cmpd="sng" algn="ctr">
            <a:solidFill>
              <a:schemeClr val="tx1"/>
            </a:solidFill>
            <a:prstDash val="sysDash"/>
            <a:miter lim="800000"/>
            <a:headEnd type="none"/>
            <a:tailEnd type="arrow"/>
          </a:ln>
          <a:effectLst/>
        </p:spPr>
      </p:cxnSp>
      <p:sp>
        <p:nvSpPr>
          <p:cNvPr id="38" name="TextBox 37"/>
          <p:cNvSpPr txBox="1"/>
          <p:nvPr/>
        </p:nvSpPr>
        <p:spPr>
          <a:xfrm>
            <a:off x="3554370" y="5657115"/>
            <a:ext cx="2484270"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Layers tend to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group </a:t>
            </a:r>
            <a:br>
              <a:rPr kumimoji="0" lang="en-US" sz="1800" b="1" i="0" u="none" strike="noStrike" kern="1200" cap="none" spc="0" normalizeH="0" baseline="0" noProof="0" dirty="0">
                <a:ln>
                  <a:noFill/>
                </a:ln>
                <a:solidFill>
                  <a:srgbClr val="0000FF"/>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together into a small</a:t>
            </a:r>
            <a:br>
              <a:rPr kumimoji="0" lang="en-US" sz="1800" b="1" i="0" u="none" strike="noStrike" kern="1200" cap="none" spc="0" normalizeH="0" baseline="0" noProof="0" dirty="0">
                <a:ln>
                  <a:noFill/>
                </a:ln>
                <a:solidFill>
                  <a:prstClr val="black"/>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number of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families  </a:t>
            </a: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cxnSp>
        <p:nvCxnSpPr>
          <p:cNvPr id="49" name="Straight Arrow Connector 48"/>
          <p:cNvCxnSpPr>
            <a:stCxn id="428" idx="2"/>
            <a:endCxn id="50" idx="0"/>
          </p:cNvCxnSpPr>
          <p:nvPr/>
        </p:nvCxnSpPr>
        <p:spPr>
          <a:xfrm flipH="1">
            <a:off x="1758233" y="4980245"/>
            <a:ext cx="776044" cy="676870"/>
          </a:xfrm>
          <a:prstGeom prst="straightConnector1">
            <a:avLst/>
          </a:prstGeom>
          <a:noFill/>
          <a:ln w="28575" cap="flat" cmpd="sng" algn="ctr">
            <a:solidFill>
              <a:schemeClr val="tx1"/>
            </a:solidFill>
            <a:prstDash val="sysDash"/>
            <a:miter lim="800000"/>
            <a:headEnd type="none"/>
            <a:tailEnd type="arrow"/>
          </a:ln>
          <a:effectLst/>
        </p:spPr>
      </p:cxnSp>
      <p:sp>
        <p:nvSpPr>
          <p:cNvPr id="50" name="TextBox 49"/>
          <p:cNvSpPr txBox="1"/>
          <p:nvPr/>
        </p:nvSpPr>
        <p:spPr>
          <a:xfrm>
            <a:off x="304800" y="5657115"/>
            <a:ext cx="290686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Each of the accelerators </a:t>
            </a:r>
            <a:br>
              <a:rPr kumimoji="0" lang="en-US" sz="1800" b="1" i="0" u="none" strike="noStrike" kern="1200" cap="none" spc="0" normalizeH="0" baseline="0" noProof="0" dirty="0">
                <a:ln>
                  <a:noFill/>
                </a:ln>
                <a:solidFill>
                  <a:prstClr val="black"/>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caters to </a:t>
            </a:r>
            <a:br>
              <a:rPr kumimoji="0" lang="en-US" sz="1800" b="1" i="0" u="none" strike="noStrike" kern="1200" cap="none" spc="0" normalizeH="0" baseline="0" noProof="0" dirty="0">
                <a:ln>
                  <a:noFill/>
                </a:ln>
                <a:solidFill>
                  <a:prstClr val="black"/>
                </a:solidFill>
                <a:effectLst/>
                <a:uLnTx/>
                <a:uFillTx/>
                <a:latin typeface="Gill Sans MT"/>
                <a:ea typeface="+mn-ea"/>
                <a:cs typeface="+mn-cs"/>
              </a:rPr>
            </a:br>
            <a:r>
              <a:rPr kumimoji="0" lang="en-US" sz="1800" b="1" i="0" u="none" strike="noStrike" kern="1200" cap="none" spc="0" normalizeH="0" baseline="0" noProof="0" dirty="0">
                <a:ln>
                  <a:noFill/>
                </a:ln>
                <a:solidFill>
                  <a:srgbClr val="0000FF"/>
                </a:solidFill>
                <a:effectLst/>
                <a:uLnTx/>
                <a:uFillTx/>
                <a:latin typeface="Gill Sans MT"/>
                <a:ea typeface="+mn-ea"/>
                <a:cs typeface="+mn-cs"/>
              </a:rPr>
              <a:t>a specific family </a:t>
            </a:r>
            <a:r>
              <a:rPr kumimoji="0" lang="en-US" sz="1800" b="1" i="0" u="none" strike="noStrike" kern="1200" cap="none" spc="0" normalizeH="0" baseline="0" noProof="0" dirty="0">
                <a:ln>
                  <a:noFill/>
                </a:ln>
                <a:solidFill>
                  <a:prstClr val="black"/>
                </a:solidFill>
                <a:effectLst/>
                <a:uLnTx/>
                <a:uFillTx/>
                <a:latin typeface="Gill Sans MT"/>
                <a:ea typeface="+mn-ea"/>
                <a:cs typeface="+mn-cs"/>
              </a:rPr>
              <a:t>of layers</a:t>
            </a: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 name="Slide Number Placeholder 3">
            <a:extLst>
              <a:ext uri="{FF2B5EF4-FFF2-40B4-BE49-F238E27FC236}">
                <a16:creationId xmlns:a16="http://schemas.microsoft.com/office/drawing/2014/main" id="{52DA2533-756E-4D5D-1D5D-0B7BA8D6770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2400" b="1" i="0" u="none" strike="noStrike" kern="1200" cap="none" spc="0" normalizeH="0" baseline="0" noProof="0" dirty="0">
              <a:ln>
                <a:noFill/>
              </a:ln>
              <a:solidFill>
                <a:srgbClr val="1F497D"/>
              </a:solidFill>
              <a:effectLst/>
              <a:uLnTx/>
              <a:uFillTx/>
              <a:latin typeface="Gill Sans MT"/>
              <a:ea typeface="+mn-ea"/>
              <a:cs typeface="+mn-cs"/>
            </a:endParaRPr>
          </a:p>
        </p:txBody>
      </p:sp>
    </p:spTree>
    <p:extLst>
      <p:ext uri="{BB962C8B-B14F-4D97-AF65-F5344CB8AC3E}">
        <p14:creationId xmlns:p14="http://schemas.microsoft.com/office/powerpoint/2010/main" val="283171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5"/>
                                        </p:tgtEl>
                                        <p:attrNameLst>
                                          <p:attrName>style.visibility</p:attrName>
                                        </p:attrNameLst>
                                      </p:cBhvr>
                                      <p:to>
                                        <p:strVal val="visible"/>
                                      </p:to>
                                    </p:set>
                                    <p:animEffect transition="in" filter="fade">
                                      <p:cBhvr>
                                        <p:cTn id="17" dur="500"/>
                                        <p:tgtEl>
                                          <p:spTgt spid="435"/>
                                        </p:tgtEl>
                                      </p:cBhvr>
                                    </p:animEffect>
                                  </p:childTnLst>
                                </p:cTn>
                              </p:par>
                              <p:par>
                                <p:cTn id="18" presetID="10" presetClass="entr" presetSubtype="0" fill="hold" nodeType="withEffect">
                                  <p:stCondLst>
                                    <p:cond delay="0"/>
                                  </p:stCondLst>
                                  <p:childTnLst>
                                    <p:set>
                                      <p:cBhvr>
                                        <p:cTn id="19" dur="1" fill="hold">
                                          <p:stCondLst>
                                            <p:cond delay="0"/>
                                          </p:stCondLst>
                                        </p:cTn>
                                        <p:tgtEl>
                                          <p:spTgt spid="432"/>
                                        </p:tgtEl>
                                        <p:attrNameLst>
                                          <p:attrName>style.visibility</p:attrName>
                                        </p:attrNameLst>
                                      </p:cBhvr>
                                      <p:to>
                                        <p:strVal val="visible"/>
                                      </p:to>
                                    </p:set>
                                    <p:animEffect transition="in" filter="fade">
                                      <p:cBhvr>
                                        <p:cTn id="20" dur="500"/>
                                        <p:tgtEl>
                                          <p:spTgt spid="43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27"/>
                                        </p:tgtEl>
                                        <p:attrNameLst>
                                          <p:attrName>style.visibility</p:attrName>
                                        </p:attrNameLst>
                                      </p:cBhvr>
                                      <p:to>
                                        <p:strVal val="visible"/>
                                      </p:to>
                                    </p:set>
                                    <p:animEffect transition="in" filter="fade">
                                      <p:cBhvr>
                                        <p:cTn id="23" dur="500"/>
                                        <p:tgtEl>
                                          <p:spTgt spid="42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28"/>
                                        </p:tgtEl>
                                        <p:attrNameLst>
                                          <p:attrName>style.visibility</p:attrName>
                                        </p:attrNameLst>
                                      </p:cBhvr>
                                      <p:to>
                                        <p:strVal val="visible"/>
                                      </p:to>
                                    </p:set>
                                    <p:animEffect transition="in" filter="fade">
                                      <p:cBhvr>
                                        <p:cTn id="26" dur="500"/>
                                        <p:tgtEl>
                                          <p:spTgt spid="42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500"/>
                                        <p:tgtEl>
                                          <p:spTgt spid="4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38"/>
                                        </p:tgtEl>
                                      </p:cBhvr>
                                    </p:animEffect>
                                    <p:set>
                                      <p:cBhvr>
                                        <p:cTn id="47" dur="1" fill="hold">
                                          <p:stCondLst>
                                            <p:cond delay="499"/>
                                          </p:stCondLst>
                                        </p:cTn>
                                        <p:tgtEl>
                                          <p:spTgt spid="38"/>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37"/>
                                        </p:tgtEl>
                                      </p:cBhvr>
                                    </p:animEffect>
                                    <p:set>
                                      <p:cBhvr>
                                        <p:cTn id="50" dur="1" fill="hold">
                                          <p:stCondLst>
                                            <p:cond delay="499"/>
                                          </p:stCondLst>
                                        </p:cTn>
                                        <p:tgtEl>
                                          <p:spTgt spid="37"/>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49"/>
                                        </p:tgtEl>
                                      </p:cBhvr>
                                    </p:animEffect>
                                    <p:set>
                                      <p:cBhvr>
                                        <p:cTn id="53" dur="1" fill="hold">
                                          <p:stCondLst>
                                            <p:cond delay="499"/>
                                          </p:stCondLst>
                                        </p:cTn>
                                        <p:tgtEl>
                                          <p:spTgt spid="49"/>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50"/>
                                        </p:tgtEl>
                                      </p:cBhvr>
                                    </p:animEffect>
                                    <p:set>
                                      <p:cBhvr>
                                        <p:cTn id="56" dur="1" fill="hold">
                                          <p:stCondLst>
                                            <p:cond delay="499"/>
                                          </p:stCondLst>
                                        </p:cTn>
                                        <p:tgtEl>
                                          <p:spTgt spid="50"/>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526"/>
                                        </p:tgtEl>
                                        <p:attrNameLst>
                                          <p:attrName>style.visibility</p:attrName>
                                        </p:attrNameLst>
                                      </p:cBhvr>
                                      <p:to>
                                        <p:strVal val="visible"/>
                                      </p:to>
                                    </p:set>
                                    <p:animEffect transition="in" filter="fade">
                                      <p:cBhvr>
                                        <p:cTn id="59" dur="500"/>
                                        <p:tgtEl>
                                          <p:spTgt spid="5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par>
                                <p:cTn id="63" presetID="10" presetClass="entr" presetSubtype="0" fill="hold"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540"/>
                                        </p:tgtEl>
                                        <p:attrNameLst>
                                          <p:attrName>style.visibility</p:attrName>
                                        </p:attrNameLst>
                                      </p:cBhvr>
                                      <p:to>
                                        <p:strVal val="visible"/>
                                      </p:to>
                                    </p:set>
                                    <p:animEffect transition="in" filter="fade">
                                      <p:cBhvr>
                                        <p:cTn id="70" dur="500"/>
                                        <p:tgtEl>
                                          <p:spTgt spid="54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39"/>
                                        </p:tgtEl>
                                        <p:attrNameLst>
                                          <p:attrName>style.visibility</p:attrName>
                                        </p:attrNameLst>
                                      </p:cBhvr>
                                      <p:to>
                                        <p:strVal val="visible"/>
                                      </p:to>
                                    </p:set>
                                    <p:animEffect transition="in" filter="fade">
                                      <p:cBhvr>
                                        <p:cTn id="73" dur="500"/>
                                        <p:tgtEl>
                                          <p:spTgt spid="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 grpId="0" animBg="1"/>
      <p:bldP spid="427" grpId="0" animBg="1"/>
      <p:bldP spid="428" grpId="0" animBg="1"/>
      <p:bldP spid="539" grpId="0" animBg="1"/>
      <p:bldP spid="25" grpId="0" animBg="1"/>
      <p:bldP spid="35" grpId="0"/>
      <p:bldP spid="38" grpId="0"/>
      <p:bldP spid="38" grpId="1"/>
      <p:bldP spid="50" grpId="0"/>
      <p:bldP spid="50" grpId="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p:cNvGraphicFramePr>
            <a:graphicFrameLocks/>
          </p:cNvGraphicFramePr>
          <p:nvPr/>
        </p:nvGraphicFramePr>
        <p:xfrm>
          <a:off x="-2" y="914400"/>
          <a:ext cx="9144001" cy="47640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Mensa: Energy Reduction</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p:txBody>
      </p:sp>
      <p:pic>
        <p:nvPicPr>
          <p:cNvPr id="55" name="Picture 54"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Rectangle 3">
            <a:extLst>
              <a:ext uri="{FF2B5EF4-FFF2-40B4-BE49-F238E27FC236}">
                <a16:creationId xmlns:a16="http://schemas.microsoft.com/office/drawing/2014/main" id="{0924A528-0F27-354B-9D3B-E5E0990277DC}"/>
              </a:ext>
            </a:extLst>
          </p:cNvPr>
          <p:cNvSpPr/>
          <p:nvPr/>
        </p:nvSpPr>
        <p:spPr>
          <a:xfrm>
            <a:off x="8252748" y="1524965"/>
            <a:ext cx="807542" cy="2268638"/>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6" name="Rectangle 15"/>
          <p:cNvSpPr/>
          <p:nvPr/>
        </p:nvSpPr>
        <p:spPr>
          <a:xfrm>
            <a:off x="0" y="5574028"/>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reduces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energy consumption</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3.0X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t>
            </a:r>
            <a:r>
              <a:rPr kumimoji="0" lang="en-US" sz="2200" b="1" i="0" u="none" strike="noStrike" kern="1200" cap="none" spc="0" normalizeH="0" baseline="0" noProof="0" dirty="0" err="1">
                <a:ln>
                  <a:noFill/>
                </a:ln>
                <a:solidFill>
                  <a:prstClr val="black"/>
                </a:solidFill>
                <a:effectLst/>
                <a:uLnTx/>
                <a:uFillTx/>
                <a:latin typeface="Gill Sans MT"/>
                <a:ea typeface="+mn-ea"/>
                <a:cs typeface="Gill Sans MT"/>
              </a:rPr>
              <a:t>aseline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Edge TPU</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5" name="Slide Number Placeholder 2">
            <a:extLst>
              <a:ext uri="{FF2B5EF4-FFF2-40B4-BE49-F238E27FC236}">
                <a16:creationId xmlns:a16="http://schemas.microsoft.com/office/drawing/2014/main" id="{E6691D2E-35A4-1505-1AD2-49C1A26223D4}"/>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69</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774795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418D-7EBC-6E49-B29F-0EA10489873B}"/>
              </a:ext>
            </a:extLst>
          </p:cNvPr>
          <p:cNvSpPr>
            <a:spLocks noGrp="1"/>
          </p:cNvSpPr>
          <p:nvPr>
            <p:ph type="title"/>
          </p:nvPr>
        </p:nvSpPr>
        <p:spPr>
          <a:xfrm>
            <a:off x="-180528" y="0"/>
            <a:ext cx="9324528" cy="914400"/>
          </a:xfrm>
        </p:spPr>
        <p:txBody>
          <a:bodyPr/>
          <a:lstStyle/>
          <a:p>
            <a:r>
              <a:rPr lang="en-US" dirty="0">
                <a:cs typeface="Gill Sans MT"/>
              </a:rPr>
              <a:t>Mensa:  Throughput Improvement</a:t>
            </a:r>
            <a:endParaRPr lang="en-US" dirty="0"/>
          </a:p>
        </p:txBody>
      </p:sp>
      <p:graphicFrame>
        <p:nvGraphicFramePr>
          <p:cNvPr id="5" name="Chart 4">
            <a:extLst>
              <a:ext uri="{FF2B5EF4-FFF2-40B4-BE49-F238E27FC236}">
                <a16:creationId xmlns:a16="http://schemas.microsoft.com/office/drawing/2014/main" id="{BE1E04B2-EC0B-B94C-B3F7-89B88275AC02}"/>
              </a:ext>
            </a:extLst>
          </p:cNvPr>
          <p:cNvGraphicFramePr>
            <a:graphicFrameLocks/>
          </p:cNvGraphicFramePr>
          <p:nvPr/>
        </p:nvGraphicFramePr>
        <p:xfrm>
          <a:off x="78059" y="1315844"/>
          <a:ext cx="8854067" cy="3328639"/>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a:extLst>
              <a:ext uri="{FF2B5EF4-FFF2-40B4-BE49-F238E27FC236}">
                <a16:creationId xmlns:a16="http://schemas.microsoft.com/office/drawing/2014/main" id="{9BDB0528-AD7D-A04C-8818-3BD6732E71E2}"/>
              </a:ext>
            </a:extLst>
          </p:cNvPr>
          <p:cNvGrpSpPr/>
          <p:nvPr/>
        </p:nvGrpSpPr>
        <p:grpSpPr>
          <a:xfrm>
            <a:off x="7983341" y="2014654"/>
            <a:ext cx="780583" cy="2202696"/>
            <a:chOff x="7983341" y="2014654"/>
            <a:chExt cx="780583" cy="2202696"/>
          </a:xfrm>
        </p:grpSpPr>
        <p:sp>
          <p:nvSpPr>
            <p:cNvPr id="6" name="Rectangle 5">
              <a:extLst>
                <a:ext uri="{FF2B5EF4-FFF2-40B4-BE49-F238E27FC236}">
                  <a16:creationId xmlns:a16="http://schemas.microsoft.com/office/drawing/2014/main" id="{CEA71EC2-6BD0-4749-8C25-DA7721984886}"/>
                </a:ext>
              </a:extLst>
            </p:cNvPr>
            <p:cNvSpPr/>
            <p:nvPr/>
          </p:nvSpPr>
          <p:spPr>
            <a:xfrm>
              <a:off x="7983341" y="2014654"/>
              <a:ext cx="780583" cy="2202696"/>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8" name="Straight Connector 7">
              <a:extLst>
                <a:ext uri="{FF2B5EF4-FFF2-40B4-BE49-F238E27FC236}">
                  <a16:creationId xmlns:a16="http://schemas.microsoft.com/office/drawing/2014/main" id="{8B64A95E-30F8-784F-AA4B-5911031EBC04}"/>
                </a:ext>
              </a:extLst>
            </p:cNvPr>
            <p:cNvCxnSpPr>
              <a:cxnSpLocks/>
            </p:cNvCxnSpPr>
            <p:nvPr/>
          </p:nvCxnSpPr>
          <p:spPr>
            <a:xfrm>
              <a:off x="7985119" y="2014654"/>
              <a:ext cx="0" cy="2202696"/>
            </a:xfrm>
            <a:prstGeom prst="line">
              <a:avLst/>
            </a:prstGeom>
            <a:ln w="25400">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996EDD6-A4A8-234E-BAEA-A835D6A1A6D0}"/>
              </a:ext>
            </a:extLst>
          </p:cNvPr>
          <p:cNvSpPr/>
          <p:nvPr/>
        </p:nvSpPr>
        <p:spPr>
          <a:xfrm>
            <a:off x="0" y="518396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improves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inference</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throughput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3.1X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baseline Edge TPU</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2" name="Rounded Rectangle 11">
            <a:extLst>
              <a:ext uri="{FF2B5EF4-FFF2-40B4-BE49-F238E27FC236}">
                <a16:creationId xmlns:a16="http://schemas.microsoft.com/office/drawing/2014/main" id="{01BB238C-7DBC-5F42-A763-C84E7B326159}"/>
              </a:ext>
            </a:extLst>
          </p:cNvPr>
          <p:cNvSpPr/>
          <p:nvPr/>
        </p:nvSpPr>
        <p:spPr bwMode="auto">
          <a:xfrm>
            <a:off x="8039099" y="3124200"/>
            <a:ext cx="651411" cy="1188720"/>
          </a:xfrm>
          <a:prstGeom prst="roundRect">
            <a:avLst>
              <a:gd name="adj" fmla="val 16667"/>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pic>
        <p:nvPicPr>
          <p:cNvPr id="15" name="Picture 14" descr="safari.png">
            <a:extLst>
              <a:ext uri="{FF2B5EF4-FFF2-40B4-BE49-F238E27FC236}">
                <a16:creationId xmlns:a16="http://schemas.microsoft.com/office/drawing/2014/main" id="{F54B8D23-07AD-6F41-94E7-0F3D487C84AD}"/>
              </a:ext>
            </a:extLst>
          </p:cNvPr>
          <p:cNvPicPr>
            <a:picLocks noChangeAspect="1"/>
          </p:cNvPicPr>
          <p:nvPr/>
        </p:nvPicPr>
        <p:blipFill>
          <a:blip r:embed="rId4" cstate="print"/>
          <a:stretch>
            <a:fillRect/>
          </a:stretch>
        </p:blipFill>
        <p:spPr>
          <a:xfrm>
            <a:off x="76200" y="6580445"/>
            <a:ext cx="959296" cy="277563"/>
          </a:xfrm>
          <a:prstGeom prst="rect">
            <a:avLst/>
          </a:prstGeom>
        </p:spPr>
      </p:pic>
      <p:sp>
        <p:nvSpPr>
          <p:cNvPr id="3" name="Slide Number Placeholder 2">
            <a:extLst>
              <a:ext uri="{FF2B5EF4-FFF2-40B4-BE49-F238E27FC236}">
                <a16:creationId xmlns:a16="http://schemas.microsoft.com/office/drawing/2014/main" id="{9857A0E0-B364-2049-9E0E-489501FCB7C9}"/>
              </a:ext>
            </a:extLst>
          </p:cNvPr>
          <p:cNvSpPr txBox="1">
            <a:spLocks/>
          </p:cNvSpPr>
          <p:nvPr/>
        </p:nvSpPr>
        <p:spPr>
          <a:xfrm>
            <a:off x="7006213" y="6448251"/>
            <a:ext cx="20574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FDEAB76D-489F-BC47-AE8A-9A4958F60173}" type="slidenum">
              <a:rPr lang="en-CH" sz="1600" smtClean="0">
                <a:latin typeface="Garamond" panose="02020404030301010803" pitchFamily="18" charset="0"/>
                <a:ea typeface="Tahoma" panose="020B0604030504040204" pitchFamily="34" charset="0"/>
                <a:cs typeface="Tahoma" panose="020B0604030504040204" pitchFamily="34" charset="0"/>
              </a:rPr>
              <a:pPr algn="r" defTabSz="457200">
                <a:defRPr/>
              </a:pPr>
              <a:t>70</a:t>
            </a:fld>
            <a:endParaRPr lang="en-CH" sz="1600">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706951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583832617"/>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C17D-07DC-F0F2-3FF5-99D5CD98DED7}"/>
              </a:ext>
            </a:extLst>
          </p:cNvPr>
          <p:cNvSpPr>
            <a:spLocks noGrp="1"/>
          </p:cNvSpPr>
          <p:nvPr>
            <p:ph type="title"/>
          </p:nvPr>
        </p:nvSpPr>
        <p:spPr/>
        <p:txBody>
          <a:bodyPr/>
          <a:lstStyle/>
          <a:p>
            <a:r>
              <a:rPr lang="en-US" dirty="0"/>
              <a:t>HW/SW Co-Design for PIM </a:t>
            </a:r>
          </a:p>
        </p:txBody>
      </p:sp>
      <p:sp>
        <p:nvSpPr>
          <p:cNvPr id="5" name="Rectangle 4">
            <a:extLst>
              <a:ext uri="{FF2B5EF4-FFF2-40B4-BE49-F238E27FC236}">
                <a16:creationId xmlns:a16="http://schemas.microsoft.com/office/drawing/2014/main" id="{5A0CC8EF-7FB6-129E-BB58-D054B96BA379}"/>
              </a:ext>
            </a:extLst>
          </p:cNvPr>
          <p:cNvSpPr/>
          <p:nvPr/>
        </p:nvSpPr>
        <p:spPr>
          <a:xfrm>
            <a:off x="0" y="950349"/>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follow a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two-step approach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co-design software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and hardware to </a:t>
            </a:r>
            <a:r>
              <a:rPr kumimoji="0" lang="en-US" sz="2400" b="1" i="0" u="none" strike="noStrike" kern="1200" cap="none" spc="0" normalizeH="0" baseline="0" noProof="0" dirty="0">
                <a:ln>
                  <a:noFill/>
                </a:ln>
                <a:solidFill>
                  <a:srgbClr val="1901FF"/>
                </a:solidFill>
                <a:effectLst/>
                <a:uLnTx/>
                <a:uFillTx/>
                <a:latin typeface="Gill Sans MT"/>
                <a:ea typeface="+mn-ea"/>
                <a:cs typeface="Gill Sans MT"/>
              </a:rPr>
              <a:t>efficiently take advantage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of PIM paradigm </a:t>
            </a:r>
          </a:p>
        </p:txBody>
      </p:sp>
      <p:sp>
        <p:nvSpPr>
          <p:cNvPr id="13" name="Rounded Rectangle 12">
            <a:extLst>
              <a:ext uri="{FF2B5EF4-FFF2-40B4-BE49-F238E27FC236}">
                <a16:creationId xmlns:a16="http://schemas.microsoft.com/office/drawing/2014/main" id="{F28A1E7B-371D-7843-8F1B-EA68B4943976}"/>
              </a:ext>
            </a:extLst>
          </p:cNvPr>
          <p:cNvSpPr/>
          <p:nvPr/>
        </p:nvSpPr>
        <p:spPr>
          <a:xfrm>
            <a:off x="2772250" y="2263318"/>
            <a:ext cx="2422085" cy="1174855"/>
          </a:xfrm>
          <a:prstGeom prst="round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Gill Sans MT"/>
                <a:ea typeface="+mn-ea"/>
                <a:cs typeface="+mn-cs"/>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a:ea typeface="+mn-ea"/>
                <a:cs typeface="+mn-cs"/>
              </a:rPr>
              <a:t>Application Profiling</a:t>
            </a:r>
          </a:p>
        </p:txBody>
      </p:sp>
      <p:grpSp>
        <p:nvGrpSpPr>
          <p:cNvPr id="79" name="Group 78">
            <a:extLst>
              <a:ext uri="{FF2B5EF4-FFF2-40B4-BE49-F238E27FC236}">
                <a16:creationId xmlns:a16="http://schemas.microsoft.com/office/drawing/2014/main" id="{D381F5F3-5615-70D7-8511-E41B92713592}"/>
              </a:ext>
            </a:extLst>
          </p:cNvPr>
          <p:cNvGrpSpPr/>
          <p:nvPr/>
        </p:nvGrpSpPr>
        <p:grpSpPr>
          <a:xfrm>
            <a:off x="1138892" y="3438172"/>
            <a:ext cx="5062422" cy="1069221"/>
            <a:chOff x="1138892" y="3438172"/>
            <a:chExt cx="5062422" cy="1069221"/>
          </a:xfrm>
        </p:grpSpPr>
        <p:sp>
          <p:nvSpPr>
            <p:cNvPr id="41" name="TextBox 40">
              <a:extLst>
                <a:ext uri="{FF2B5EF4-FFF2-40B4-BE49-F238E27FC236}">
                  <a16:creationId xmlns:a16="http://schemas.microsoft.com/office/drawing/2014/main" id="{0686BF23-C2D7-07E0-BE7A-5DE3719AE580}"/>
                </a:ext>
              </a:extLst>
            </p:cNvPr>
            <p:cNvSpPr txBox="1"/>
            <p:nvPr/>
          </p:nvSpPr>
          <p:spPr>
            <a:xfrm>
              <a:off x="3135429" y="3861061"/>
              <a:ext cx="1695725"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performance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bottleneck</a:t>
              </a:r>
            </a:p>
          </p:txBody>
        </p:sp>
        <p:sp>
          <p:nvSpPr>
            <p:cNvPr id="43" name="TextBox 42">
              <a:extLst>
                <a:ext uri="{FF2B5EF4-FFF2-40B4-BE49-F238E27FC236}">
                  <a16:creationId xmlns:a16="http://schemas.microsoft.com/office/drawing/2014/main" id="{FA663CFD-89F8-2E6F-073C-96DB4AF2B579}"/>
                </a:ext>
              </a:extLst>
            </p:cNvPr>
            <p:cNvSpPr txBox="1"/>
            <p:nvPr/>
          </p:nvSpPr>
          <p:spPr>
            <a:xfrm>
              <a:off x="1138892" y="3861062"/>
              <a:ext cx="2606443"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HW/SW requirements </a:t>
              </a: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44" name="TextBox 43">
              <a:extLst>
                <a:ext uri="{FF2B5EF4-FFF2-40B4-BE49-F238E27FC236}">
                  <a16:creationId xmlns:a16="http://schemas.microsoft.com/office/drawing/2014/main" id="{4A3169A5-A2FA-05E0-9054-32FD64792392}"/>
                </a:ext>
              </a:extLst>
            </p:cNvPr>
            <p:cNvSpPr txBox="1"/>
            <p:nvPr/>
          </p:nvSpPr>
          <p:spPr>
            <a:xfrm>
              <a:off x="4831154" y="3861060"/>
              <a:ext cx="137016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energy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F497D"/>
                  </a:solidFill>
                  <a:effectLst/>
                  <a:uLnTx/>
                  <a:uFillTx/>
                  <a:latin typeface="Gill Sans MT"/>
                  <a:ea typeface="+mn-ea"/>
                  <a:cs typeface="+mn-cs"/>
                </a:rPr>
                <a:t>bottleneck</a:t>
              </a:r>
            </a:p>
          </p:txBody>
        </p:sp>
        <p:cxnSp>
          <p:nvCxnSpPr>
            <p:cNvPr id="52" name="Elbow Connector 51">
              <a:extLst>
                <a:ext uri="{FF2B5EF4-FFF2-40B4-BE49-F238E27FC236}">
                  <a16:creationId xmlns:a16="http://schemas.microsoft.com/office/drawing/2014/main" id="{A0C23231-A4C3-ECA9-7C9B-F0BEBF47E496}"/>
                </a:ext>
              </a:extLst>
            </p:cNvPr>
            <p:cNvCxnSpPr>
              <a:stCxn id="13" idx="2"/>
              <a:endCxn id="44" idx="0"/>
            </p:cNvCxnSpPr>
            <p:nvPr/>
          </p:nvCxnSpPr>
          <p:spPr>
            <a:xfrm rot="16200000" flipH="1">
              <a:off x="4538320" y="2883145"/>
              <a:ext cx="422887" cy="1532941"/>
            </a:xfrm>
            <a:prstGeom prst="bentConnector3">
              <a:avLst/>
            </a:prstGeom>
            <a:ln w="25400">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4" name="Elbow Connector 53">
              <a:extLst>
                <a:ext uri="{FF2B5EF4-FFF2-40B4-BE49-F238E27FC236}">
                  <a16:creationId xmlns:a16="http://schemas.microsoft.com/office/drawing/2014/main" id="{5AF338E9-6F19-1D13-B880-D2B5C7BD4E35}"/>
                </a:ext>
              </a:extLst>
            </p:cNvPr>
            <p:cNvCxnSpPr>
              <a:stCxn id="13" idx="2"/>
              <a:endCxn id="43" idx="0"/>
            </p:cNvCxnSpPr>
            <p:nvPr/>
          </p:nvCxnSpPr>
          <p:spPr>
            <a:xfrm rot="5400000">
              <a:off x="3001260" y="2879028"/>
              <a:ext cx="422889" cy="1541179"/>
            </a:xfrm>
            <a:prstGeom prst="bentConnector3">
              <a:avLst/>
            </a:prstGeom>
            <a:ln w="25400">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6" name="Elbow Connector 55">
              <a:extLst>
                <a:ext uri="{FF2B5EF4-FFF2-40B4-BE49-F238E27FC236}">
                  <a16:creationId xmlns:a16="http://schemas.microsoft.com/office/drawing/2014/main" id="{F8EEF20A-6DAC-25B4-D90F-2986BA505703}"/>
                </a:ext>
              </a:extLst>
            </p:cNvPr>
            <p:cNvCxnSpPr>
              <a:cxnSpLocks/>
              <a:stCxn id="13" idx="2"/>
              <a:endCxn id="41" idx="0"/>
            </p:cNvCxnSpPr>
            <p:nvPr/>
          </p:nvCxnSpPr>
          <p:spPr>
            <a:xfrm rot="5400000">
              <a:off x="3771849" y="3649617"/>
              <a:ext cx="422888" cy="1"/>
            </a:xfrm>
            <a:prstGeom prst="bentConnector3">
              <a:avLst/>
            </a:prstGeom>
            <a:ln w="25400">
              <a:solidFill>
                <a:schemeClr val="tx2"/>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40F120BE-D869-273C-F4B1-7D13E52D5FAC}"/>
              </a:ext>
            </a:extLst>
          </p:cNvPr>
          <p:cNvGrpSpPr/>
          <p:nvPr/>
        </p:nvGrpSpPr>
        <p:grpSpPr>
          <a:xfrm>
            <a:off x="6189805" y="3427504"/>
            <a:ext cx="2840061" cy="1190771"/>
            <a:chOff x="6189805" y="3427504"/>
            <a:chExt cx="2840061" cy="1190771"/>
          </a:xfrm>
        </p:grpSpPr>
        <p:sp>
          <p:nvSpPr>
            <p:cNvPr id="61" name="TextBox 60">
              <a:extLst>
                <a:ext uri="{FF2B5EF4-FFF2-40B4-BE49-F238E27FC236}">
                  <a16:creationId xmlns:a16="http://schemas.microsoft.com/office/drawing/2014/main" id="{33B0986D-CFBA-EDAC-589B-1002BE6AF726}"/>
                </a:ext>
              </a:extLst>
            </p:cNvPr>
            <p:cNvSpPr txBox="1"/>
            <p:nvPr/>
          </p:nvSpPr>
          <p:spPr>
            <a:xfrm>
              <a:off x="6189805" y="3694945"/>
              <a:ext cx="2840061"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Gill Sans MT"/>
                  <a:ea typeface="+mn-ea"/>
                  <a:cs typeface="+mn-cs"/>
                </a:rPr>
                <a:t>high-performance </a:t>
              </a:r>
              <a:br>
                <a:rPr kumimoji="0" lang="en-US" sz="1800" b="1" i="0" u="none" strike="noStrike" kern="1200" cap="none" spc="0" normalizeH="0" baseline="0" noProof="0" dirty="0">
                  <a:ln>
                    <a:noFill/>
                  </a:ln>
                  <a:solidFill>
                    <a:srgbClr val="C00000"/>
                  </a:solidFill>
                  <a:effectLst/>
                  <a:uLnTx/>
                  <a:uFillTx/>
                  <a:latin typeface="Gill Sans MT"/>
                  <a:ea typeface="+mn-ea"/>
                  <a:cs typeface="+mn-cs"/>
                </a:rPr>
              </a:br>
              <a:r>
                <a:rPr kumimoji="0" lang="en-US" sz="1800" b="1" i="0" u="none" strike="noStrike" kern="1200" cap="none" spc="0" normalizeH="0" baseline="0" noProof="0" dirty="0">
                  <a:ln>
                    <a:noFill/>
                  </a:ln>
                  <a:solidFill>
                    <a:srgbClr val="C00000"/>
                  </a:solidFill>
                  <a:effectLst/>
                  <a:uLnTx/>
                  <a:uFillTx/>
                  <a:latin typeface="Gill Sans MT"/>
                  <a:ea typeface="+mn-ea"/>
                  <a:cs typeface="+mn-cs"/>
                </a:rPr>
                <a:t>and energy-efficient </a:t>
              </a:r>
              <a:br>
                <a:rPr kumimoji="0" lang="en-US" sz="1800" b="1" i="0" u="none" strike="noStrike" kern="1200" cap="none" spc="0" normalizeH="0" baseline="0" noProof="0" dirty="0">
                  <a:ln>
                    <a:noFill/>
                  </a:ln>
                  <a:solidFill>
                    <a:srgbClr val="C00000"/>
                  </a:solidFill>
                  <a:effectLst/>
                  <a:uLnTx/>
                  <a:uFillTx/>
                  <a:latin typeface="Gill Sans MT"/>
                  <a:ea typeface="+mn-ea"/>
                  <a:cs typeface="+mn-cs"/>
                </a:rPr>
              </a:br>
              <a:r>
                <a:rPr kumimoji="0" lang="en-US" sz="1800" b="1" i="0" u="none" strike="noStrike" kern="1200" cap="none" spc="0" normalizeH="0" baseline="0" noProof="0" dirty="0">
                  <a:ln>
                    <a:noFill/>
                  </a:ln>
                  <a:solidFill>
                    <a:srgbClr val="C00000"/>
                  </a:solidFill>
                  <a:effectLst/>
                  <a:uLnTx/>
                  <a:uFillTx/>
                  <a:latin typeface="Gill Sans MT"/>
                  <a:ea typeface="+mn-ea"/>
                  <a:cs typeface="+mn-cs"/>
                </a:rPr>
                <a:t>PIM architecture </a:t>
              </a:r>
            </a:p>
          </p:txBody>
        </p:sp>
        <p:cxnSp>
          <p:nvCxnSpPr>
            <p:cNvPr id="66" name="Straight Arrow Connector 65">
              <a:extLst>
                <a:ext uri="{FF2B5EF4-FFF2-40B4-BE49-F238E27FC236}">
                  <a16:creationId xmlns:a16="http://schemas.microsoft.com/office/drawing/2014/main" id="{78BCA462-9030-5A8E-C889-699D73303FDC}"/>
                </a:ext>
              </a:extLst>
            </p:cNvPr>
            <p:cNvCxnSpPr>
              <a:stCxn id="38" idx="2"/>
              <a:endCxn id="61" idx="0"/>
            </p:cNvCxnSpPr>
            <p:nvPr/>
          </p:nvCxnSpPr>
          <p:spPr>
            <a:xfrm>
              <a:off x="7609836" y="3427504"/>
              <a:ext cx="0" cy="267441"/>
            </a:xfrm>
            <a:prstGeom prst="straightConnector1">
              <a:avLst/>
            </a:prstGeom>
            <a:ln w="25400">
              <a:solidFill>
                <a:schemeClr val="accent2"/>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C82426A8-2F15-E0A8-5A38-751E2B874F17}"/>
              </a:ext>
            </a:extLst>
          </p:cNvPr>
          <p:cNvGrpSpPr/>
          <p:nvPr/>
        </p:nvGrpSpPr>
        <p:grpSpPr>
          <a:xfrm>
            <a:off x="5376238" y="2252649"/>
            <a:ext cx="3653628" cy="1174855"/>
            <a:chOff x="5376238" y="2252649"/>
            <a:chExt cx="3653628" cy="1174855"/>
          </a:xfrm>
        </p:grpSpPr>
        <p:sp>
          <p:nvSpPr>
            <p:cNvPr id="38" name="Rounded Rectangle 37">
              <a:extLst>
                <a:ext uri="{FF2B5EF4-FFF2-40B4-BE49-F238E27FC236}">
                  <a16:creationId xmlns:a16="http://schemas.microsoft.com/office/drawing/2014/main" id="{B90C6504-04A2-438D-4256-64554C3388C7}"/>
                </a:ext>
              </a:extLst>
            </p:cNvPr>
            <p:cNvSpPr/>
            <p:nvPr/>
          </p:nvSpPr>
          <p:spPr>
            <a:xfrm>
              <a:off x="6189805" y="2252649"/>
              <a:ext cx="2840061" cy="1174855"/>
            </a:xfrm>
            <a:prstGeom prst="roundRect">
              <a:avLst/>
            </a:prstGeom>
            <a:solidFill>
              <a:schemeClr val="accent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Gill Sans MT"/>
                  <a:ea typeface="+mn-ea"/>
                  <a:cs typeface="+mn-cs"/>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a:ea typeface="+mn-ea"/>
                  <a:cs typeface="+mn-cs"/>
                </a:rPr>
                <a:t>Co-design SW and HW</a:t>
              </a:r>
            </a:p>
          </p:txBody>
        </p:sp>
        <p:sp>
          <p:nvSpPr>
            <p:cNvPr id="67" name="Right Arrow 66">
              <a:extLst>
                <a:ext uri="{FF2B5EF4-FFF2-40B4-BE49-F238E27FC236}">
                  <a16:creationId xmlns:a16="http://schemas.microsoft.com/office/drawing/2014/main" id="{CB32E95C-C722-F7BB-11EA-2762DEE51F6A}"/>
                </a:ext>
              </a:extLst>
            </p:cNvPr>
            <p:cNvSpPr/>
            <p:nvPr/>
          </p:nvSpPr>
          <p:spPr>
            <a:xfrm>
              <a:off x="5376238" y="2696103"/>
              <a:ext cx="631664" cy="287945"/>
            </a:xfrm>
            <a:prstGeom prst="rightArrow">
              <a:avLst/>
            </a:prstGeom>
            <a:solidFill>
              <a:srgbClr val="A6A6A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69" name="Group 68">
            <a:extLst>
              <a:ext uri="{FF2B5EF4-FFF2-40B4-BE49-F238E27FC236}">
                <a16:creationId xmlns:a16="http://schemas.microsoft.com/office/drawing/2014/main" id="{5989EB1D-0BF6-514E-6805-AC65414C0C36}"/>
              </a:ext>
            </a:extLst>
          </p:cNvPr>
          <p:cNvGrpSpPr/>
          <p:nvPr/>
        </p:nvGrpSpPr>
        <p:grpSpPr>
          <a:xfrm>
            <a:off x="-71717" y="1935067"/>
            <a:ext cx="2650521" cy="1885086"/>
            <a:chOff x="-71717" y="1935067"/>
            <a:chExt cx="2650521" cy="1885086"/>
          </a:xfrm>
        </p:grpSpPr>
        <p:grpSp>
          <p:nvGrpSpPr>
            <p:cNvPr id="26" name="Group 25">
              <a:extLst>
                <a:ext uri="{FF2B5EF4-FFF2-40B4-BE49-F238E27FC236}">
                  <a16:creationId xmlns:a16="http://schemas.microsoft.com/office/drawing/2014/main" id="{8314296E-31AD-D5AB-D857-AFD4B28D74A0}"/>
                </a:ext>
              </a:extLst>
            </p:cNvPr>
            <p:cNvGrpSpPr/>
            <p:nvPr/>
          </p:nvGrpSpPr>
          <p:grpSpPr>
            <a:xfrm>
              <a:off x="-71717" y="1935067"/>
              <a:ext cx="1970246" cy="1492437"/>
              <a:chOff x="-48987" y="1091514"/>
              <a:chExt cx="1970246" cy="1492437"/>
            </a:xfrm>
          </p:grpSpPr>
          <p:sp>
            <p:nvSpPr>
              <p:cNvPr id="27" name="Rectangle 26">
                <a:extLst>
                  <a:ext uri="{FF2B5EF4-FFF2-40B4-BE49-F238E27FC236}">
                    <a16:creationId xmlns:a16="http://schemas.microsoft.com/office/drawing/2014/main" id="{CEEC9F03-0E9A-B276-FCC3-880625B7C74E}"/>
                  </a:ext>
                </a:extLst>
              </p:cNvPr>
              <p:cNvSpPr/>
              <p:nvPr/>
            </p:nvSpPr>
            <p:spPr>
              <a:xfrm>
                <a:off x="-48987" y="1091514"/>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lumMod val="85000"/>
                        <a:lumOff val="15000"/>
                      </a:prstClr>
                    </a:solidFill>
                    <a:effectLst/>
                    <a:uLnTx/>
                    <a:uFillTx/>
                    <a:latin typeface="Gill Sans MT"/>
                    <a:ea typeface="+mn-ea"/>
                    <a:cs typeface="Arial" panose="020B0604020202020204" pitchFamily="34" charset="0"/>
                  </a:rPr>
                  <a:t>Target Application</a:t>
                </a:r>
              </a:p>
            </p:txBody>
          </p:sp>
          <p:sp>
            <p:nvSpPr>
              <p:cNvPr id="29" name="Rectangle 28">
                <a:extLst>
                  <a:ext uri="{FF2B5EF4-FFF2-40B4-BE49-F238E27FC236}">
                    <a16:creationId xmlns:a16="http://schemas.microsoft.com/office/drawing/2014/main" id="{D85A2A20-E9D9-CB00-5069-28B6D98AC82D}"/>
                  </a:ext>
                </a:extLst>
              </p:cNvPr>
              <p:cNvSpPr/>
              <p:nvPr/>
            </p:nvSpPr>
            <p:spPr>
              <a:xfrm>
                <a:off x="164788" y="1419764"/>
                <a:ext cx="1542697" cy="1164187"/>
              </a:xfrm>
              <a:prstGeom prst="rect">
                <a:avLst/>
              </a:prstGeom>
              <a:solidFill>
                <a:schemeClr val="bg1">
                  <a:lumMod val="85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85000"/>
                      <a:lumOff val="15000"/>
                    </a:prstClr>
                  </a:solidFill>
                  <a:effectLst/>
                  <a:uLnTx/>
                  <a:uFillTx/>
                  <a:latin typeface="Gill Sans MT"/>
                  <a:ea typeface="+mn-ea"/>
                  <a:cs typeface="Arial" panose="020B0604020202020204" pitchFamily="34" charset="0"/>
                </a:endParaRPr>
              </a:p>
            </p:txBody>
          </p:sp>
        </p:grpSp>
        <p:sp>
          <p:nvSpPr>
            <p:cNvPr id="60" name="Right Arrow 59">
              <a:extLst>
                <a:ext uri="{FF2B5EF4-FFF2-40B4-BE49-F238E27FC236}">
                  <a16:creationId xmlns:a16="http://schemas.microsoft.com/office/drawing/2014/main" id="{26EB5012-E0E4-2104-F5A2-CC5A8D61A9BD}"/>
                </a:ext>
              </a:extLst>
            </p:cNvPr>
            <p:cNvSpPr/>
            <p:nvPr/>
          </p:nvSpPr>
          <p:spPr>
            <a:xfrm>
              <a:off x="1947140" y="2706772"/>
              <a:ext cx="631664" cy="287945"/>
            </a:xfrm>
            <a:prstGeom prst="rightArrow">
              <a:avLst/>
            </a:prstGeom>
            <a:solidFill>
              <a:srgbClr val="A6A6A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pic>
          <p:nvPicPr>
            <p:cNvPr id="1026" name="Picture 2" descr="9,525 Artificial Neural Network Stock Vector Illustration and Royalty Free  Artificial Neural Network Clipart">
              <a:extLst>
                <a:ext uri="{FF2B5EF4-FFF2-40B4-BE49-F238E27FC236}">
                  <a16:creationId xmlns:a16="http://schemas.microsoft.com/office/drawing/2014/main" id="{10A2785D-D55D-A6F7-1448-424FCE67E9C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37112" y="2147942"/>
              <a:ext cx="1616582" cy="1672211"/>
            </a:xfrm>
            <a:prstGeom prst="rect">
              <a:avLst/>
            </a:prstGeom>
            <a:noFill/>
            <a:extLst>
              <a:ext uri="{909E8E84-426E-40DD-AFC4-6F175D3DCCD1}">
                <a14:hiddenFill xmlns:a14="http://schemas.microsoft.com/office/drawing/2010/main">
                  <a:solidFill>
                    <a:srgbClr val="FFFFFF"/>
                  </a:solidFill>
                </a14:hiddenFill>
              </a:ext>
            </a:extLst>
          </p:spPr>
        </p:pic>
      </p:grpSp>
      <p:sp>
        <p:nvSpPr>
          <p:cNvPr id="70" name="Rectangle 69">
            <a:extLst>
              <a:ext uri="{FF2B5EF4-FFF2-40B4-BE49-F238E27FC236}">
                <a16:creationId xmlns:a16="http://schemas.microsoft.com/office/drawing/2014/main" id="{BDA93382-51DB-4F4B-0104-D9A5D245C791}"/>
              </a:ext>
            </a:extLst>
          </p:cNvPr>
          <p:cNvSpPr/>
          <p:nvPr/>
        </p:nvSpPr>
        <p:spPr>
          <a:xfrm>
            <a:off x="-180528" y="4734910"/>
            <a:ext cx="9057167" cy="461665"/>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showcase our two-step approach for several applications:</a:t>
            </a:r>
          </a:p>
        </p:txBody>
      </p:sp>
      <p:grpSp>
        <p:nvGrpSpPr>
          <p:cNvPr id="71" name="Group 70">
            <a:extLst>
              <a:ext uri="{FF2B5EF4-FFF2-40B4-BE49-F238E27FC236}">
                <a16:creationId xmlns:a16="http://schemas.microsoft.com/office/drawing/2014/main" id="{5B927D81-A6FE-9731-F56E-A48968A390CF}"/>
              </a:ext>
            </a:extLst>
          </p:cNvPr>
          <p:cNvGrpSpPr/>
          <p:nvPr/>
        </p:nvGrpSpPr>
        <p:grpSpPr>
          <a:xfrm>
            <a:off x="127776" y="5134837"/>
            <a:ext cx="9448800" cy="707886"/>
            <a:chOff x="568179" y="3421559"/>
            <a:chExt cx="8407213" cy="714800"/>
          </a:xfrm>
        </p:grpSpPr>
        <p:sp>
          <p:nvSpPr>
            <p:cNvPr id="72" name="TextBox 71">
              <a:extLst>
                <a:ext uri="{FF2B5EF4-FFF2-40B4-BE49-F238E27FC236}">
                  <a16:creationId xmlns:a16="http://schemas.microsoft.com/office/drawing/2014/main" id="{8CFBCE4E-726C-56F8-F46F-37E3A87CE764}"/>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bg1">
                      <a:lumMod val="85000"/>
                    </a:schemeClr>
                  </a:solidFill>
                  <a:effectLst/>
                  <a:uLnTx/>
                  <a:uFillTx/>
                  <a:latin typeface="Gill Sans MT"/>
                  <a:ea typeface="+mn-ea"/>
                  <a:cs typeface="Gill Sans MT"/>
                </a:rPr>
                <a:t>1</a:t>
              </a:r>
            </a:p>
          </p:txBody>
        </p:sp>
        <p:sp>
          <p:nvSpPr>
            <p:cNvPr id="73" name="TextBox 72">
              <a:extLst>
                <a:ext uri="{FF2B5EF4-FFF2-40B4-BE49-F238E27FC236}">
                  <a16:creationId xmlns:a16="http://schemas.microsoft.com/office/drawing/2014/main" id="{4DAEACDC-E6AF-459A-C15F-B79C5C7B17AF}"/>
                </a:ext>
              </a:extLst>
            </p:cNvPr>
            <p:cNvSpPr txBox="1"/>
            <p:nvPr/>
          </p:nvSpPr>
          <p:spPr>
            <a:xfrm>
              <a:off x="974390" y="3528081"/>
              <a:ext cx="8001002" cy="435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bg1">
                      <a:lumMod val="85000"/>
                    </a:schemeClr>
                  </a:solidFill>
                  <a:effectLst/>
                  <a:uLnTx/>
                  <a:uFillTx/>
                  <a:latin typeface="Gill Sans MT"/>
                  <a:ea typeface="+mn-ea"/>
                  <a:cs typeface="Gill Sans MT"/>
                </a:rPr>
                <a:t>Machine learning inference models for edge devices </a:t>
              </a:r>
            </a:p>
          </p:txBody>
        </p:sp>
      </p:grpSp>
      <p:sp>
        <p:nvSpPr>
          <p:cNvPr id="77" name="Slide Number Placeholder 4">
            <a:extLst>
              <a:ext uri="{FF2B5EF4-FFF2-40B4-BE49-F238E27FC236}">
                <a16:creationId xmlns:a16="http://schemas.microsoft.com/office/drawing/2014/main" id="{E68BBB39-A34F-E51B-4BFF-5FE3A4E91256}"/>
              </a:ext>
            </a:extLst>
          </p:cNvPr>
          <p:cNvSpPr txBox="1">
            <a:spLocks/>
          </p:cNvSpPr>
          <p:nvPr/>
        </p:nvSpPr>
        <p:spPr>
          <a:xfrm>
            <a:off x="7315200" y="6492883"/>
            <a:ext cx="1828800" cy="365125"/>
          </a:xfrm>
          <a:prstGeom prst="rect">
            <a:avLst/>
          </a:prstGeom>
          <a:noFill/>
          <a:ln>
            <a:noFill/>
          </a:ln>
        </p:spPr>
        <p:txBody>
          <a:bodyPr vert="horz" lIns="91440" tIns="45720" rIns="91440" bIns="45720" rtlCol="0" anchor="ctr"/>
          <a:lstStyle>
            <a:defPPr>
              <a:defRPr lang="en-US"/>
            </a:defPPr>
            <a:lvl1pPr marL="0" algn="r" defTabSz="457200" rtl="0" eaLnBrk="1" latinLnBrk="0" hangingPunct="1">
              <a:defRPr sz="2400" b="1" kern="1200">
                <a:solidFill>
                  <a:srgbClr val="1F497D"/>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
        <p:nvSpPr>
          <p:cNvPr id="82" name="Slide Number Placeholder 81">
            <a:extLst>
              <a:ext uri="{FF2B5EF4-FFF2-40B4-BE49-F238E27FC236}">
                <a16:creationId xmlns:a16="http://schemas.microsoft.com/office/drawing/2014/main" id="{4D5D781E-2193-22AD-FB49-BE3660F5EC8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2400" b="1" i="0" u="none" strike="noStrike" kern="1200" cap="none" spc="0" normalizeH="0" baseline="0" noProof="0" dirty="0">
              <a:ln>
                <a:noFill/>
              </a:ln>
              <a:solidFill>
                <a:srgbClr val="1F497D"/>
              </a:solidFill>
              <a:effectLst/>
              <a:uLnTx/>
              <a:uFillTx/>
              <a:latin typeface="Gill Sans MT"/>
              <a:ea typeface="+mn-ea"/>
              <a:cs typeface="+mn-cs"/>
            </a:endParaRPr>
          </a:p>
        </p:txBody>
      </p:sp>
      <p:grpSp>
        <p:nvGrpSpPr>
          <p:cNvPr id="3" name="Group 2">
            <a:extLst>
              <a:ext uri="{FF2B5EF4-FFF2-40B4-BE49-F238E27FC236}">
                <a16:creationId xmlns:a16="http://schemas.microsoft.com/office/drawing/2014/main" id="{0DD15D6E-328E-F6D7-CEBA-BFA91EAE6AB3}"/>
              </a:ext>
            </a:extLst>
          </p:cNvPr>
          <p:cNvGrpSpPr/>
          <p:nvPr/>
        </p:nvGrpSpPr>
        <p:grpSpPr>
          <a:xfrm>
            <a:off x="137112" y="5667181"/>
            <a:ext cx="9448800" cy="707886"/>
            <a:chOff x="568179" y="3421559"/>
            <a:chExt cx="8407213" cy="714800"/>
          </a:xfrm>
        </p:grpSpPr>
        <p:sp>
          <p:nvSpPr>
            <p:cNvPr id="4" name="TextBox 3">
              <a:extLst>
                <a:ext uri="{FF2B5EF4-FFF2-40B4-BE49-F238E27FC236}">
                  <a16:creationId xmlns:a16="http://schemas.microsoft.com/office/drawing/2014/main" id="{A99F1A18-0066-E18D-319B-514CA6776A20}"/>
                </a:ext>
              </a:extLst>
            </p:cNvPr>
            <p:cNvSpPr txBox="1"/>
            <p:nvPr/>
          </p:nvSpPr>
          <p:spPr>
            <a:xfrm>
              <a:off x="568179" y="3421559"/>
              <a:ext cx="474011" cy="7148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6" name="TextBox 5">
              <a:extLst>
                <a:ext uri="{FF2B5EF4-FFF2-40B4-BE49-F238E27FC236}">
                  <a16:creationId xmlns:a16="http://schemas.microsoft.com/office/drawing/2014/main" id="{B195D903-091B-3305-60C1-713E6CB148DF}"/>
                </a:ext>
              </a:extLst>
            </p:cNvPr>
            <p:cNvSpPr txBox="1"/>
            <p:nvPr/>
          </p:nvSpPr>
          <p:spPr>
            <a:xfrm>
              <a:off x="974390" y="3528081"/>
              <a:ext cx="8001002" cy="435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F497D"/>
                  </a:solidFill>
                  <a:effectLst/>
                  <a:uLnTx/>
                  <a:uFillTx/>
                  <a:latin typeface="Gill Sans MT"/>
                  <a:ea typeface="+mn-ea"/>
                  <a:cs typeface="Gill Sans MT"/>
                </a:rPr>
                <a:t>Genome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sequence alignment &amp; filtering </a:t>
              </a:r>
            </a:p>
          </p:txBody>
        </p:sp>
      </p:grpSp>
    </p:spTree>
    <p:extLst>
      <p:ext uri="{BB962C8B-B14F-4D97-AF65-F5344CB8AC3E}">
        <p14:creationId xmlns:p14="http://schemas.microsoft.com/office/powerpoint/2010/main" val="34884378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6D87-696D-EBE3-B3FB-6E893454A93F}"/>
              </a:ext>
            </a:extLst>
          </p:cNvPr>
          <p:cNvSpPr>
            <a:spLocks noGrp="1"/>
          </p:cNvSpPr>
          <p:nvPr>
            <p:ph type="title"/>
          </p:nvPr>
        </p:nvSpPr>
        <p:spPr/>
        <p:txBody>
          <a:bodyPr/>
          <a:lstStyle/>
          <a:p>
            <a:r>
              <a:rPr lang="en-US" dirty="0"/>
              <a:t>Agenda </a:t>
            </a:r>
          </a:p>
        </p:txBody>
      </p:sp>
      <p:sp>
        <p:nvSpPr>
          <p:cNvPr id="3" name="Content Placeholder 2">
            <a:extLst>
              <a:ext uri="{FF2B5EF4-FFF2-40B4-BE49-F238E27FC236}">
                <a16:creationId xmlns:a16="http://schemas.microsoft.com/office/drawing/2014/main" id="{E7E9F7F1-2CCF-BFF6-A24D-8078A7448CD3}"/>
              </a:ext>
            </a:extLst>
          </p:cNvPr>
          <p:cNvSpPr>
            <a:spLocks noGrp="1"/>
          </p:cNvSpPr>
          <p:nvPr>
            <p:ph idx="1"/>
          </p:nvPr>
        </p:nvSpPr>
        <p:spPr>
          <a:xfrm>
            <a:off x="228600" y="897632"/>
            <a:ext cx="8610600" cy="5123656"/>
          </a:xfrm>
        </p:spPr>
        <p:txBody>
          <a:bodyPr/>
          <a:lstStyle/>
          <a:p>
            <a:r>
              <a:rPr lang="en-US" sz="2100" b="0" i="0" dirty="0">
                <a:effectLst/>
                <a:latin typeface="Tahoma" panose="020B0604030504040204" pitchFamily="34" charset="0"/>
                <a:ea typeface="Tahoma" panose="020B0604030504040204" pitchFamily="34" charset="0"/>
                <a:cs typeface="Tahoma" panose="020B0604030504040204" pitchFamily="34" charset="0"/>
              </a:rPr>
              <a:t>Processing-Near-Memory Systems: Developments from </a:t>
            </a:r>
            <a:br>
              <a:rPr lang="en-US" sz="2100" b="0" i="0" dirty="0">
                <a:effectLst/>
                <a:latin typeface="Tahoma" panose="020B0604030504040204" pitchFamily="34" charset="0"/>
                <a:ea typeface="Tahoma" panose="020B0604030504040204" pitchFamily="34" charset="0"/>
                <a:cs typeface="Tahoma" panose="020B0604030504040204" pitchFamily="34" charset="0"/>
              </a:rPr>
            </a:br>
            <a:r>
              <a:rPr lang="en-US" sz="2100" b="0" i="0" dirty="0">
                <a:effectLst/>
                <a:latin typeface="Tahoma" panose="020B0604030504040204" pitchFamily="34" charset="0"/>
                <a:ea typeface="Tahoma" panose="020B0604030504040204" pitchFamily="34" charset="0"/>
                <a:cs typeface="Tahoma" panose="020B0604030504040204" pitchFamily="34" charset="0"/>
              </a:rPr>
              <a:t>Academia &amp; Industry</a:t>
            </a:r>
            <a:br>
              <a:rPr lang="en-US" sz="300" b="0" i="0" dirty="0">
                <a:effectLst/>
                <a:latin typeface="Tahoma" panose="020B0604030504040204" pitchFamily="34" charset="0"/>
                <a:ea typeface="Tahoma" panose="020B0604030504040204" pitchFamily="34" charset="0"/>
                <a:cs typeface="Tahoma" panose="020B0604030504040204" pitchFamily="34" charset="0"/>
              </a:rPr>
            </a:br>
            <a:endParaRPr lang="en-US" sz="300" b="0" i="0" dirty="0">
              <a:effectLst/>
              <a:latin typeface="Tahoma" panose="020B0604030504040204" pitchFamily="34" charset="0"/>
              <a:ea typeface="Tahoma" panose="020B0604030504040204" pitchFamily="34" charset="0"/>
              <a:cs typeface="Tahoma" panose="020B0604030504040204" pitchFamily="34" charset="0"/>
            </a:endParaRPr>
          </a:p>
          <a:p>
            <a:r>
              <a:rPr lang="en-US" sz="2100" b="1" dirty="0">
                <a:latin typeface="Tahoma" panose="020B0604030504040204" pitchFamily="34" charset="0"/>
                <a:ea typeface="Tahoma" panose="020B0604030504040204" pitchFamily="34" charset="0"/>
                <a:cs typeface="Tahoma" panose="020B0604030504040204" pitchFamily="34" charset="0"/>
              </a:rPr>
              <a:t>Invited Talk by Dr. Brian </a:t>
            </a:r>
            <a:r>
              <a:rPr lang="en-US" sz="2100" b="1" dirty="0" err="1">
                <a:latin typeface="Tahoma" panose="020B0604030504040204" pitchFamily="34" charset="0"/>
                <a:ea typeface="Tahoma" panose="020B0604030504040204" pitchFamily="34" charset="0"/>
                <a:cs typeface="Tahoma" panose="020B0604030504040204" pitchFamily="34" charset="0"/>
              </a:rPr>
              <a:t>Schwedock</a:t>
            </a:r>
            <a:r>
              <a:rPr lang="en-US" sz="2100" dirty="0">
                <a:latin typeface="Tahoma" panose="020B0604030504040204" pitchFamily="34" charset="0"/>
                <a:ea typeface="Tahoma" panose="020B0604030504040204" pitchFamily="34" charset="0"/>
                <a:cs typeface="Tahoma" panose="020B0604030504040204" pitchFamily="34" charset="0"/>
              </a:rPr>
              <a:t>: </a:t>
            </a:r>
            <a:br>
              <a:rPr lang="en-US" sz="2100" dirty="0">
                <a:latin typeface="Tahoma" panose="020B0604030504040204" pitchFamily="34" charset="0"/>
                <a:ea typeface="Tahoma" panose="020B0604030504040204" pitchFamily="34" charset="0"/>
                <a:cs typeface="Tahoma" panose="020B0604030504040204" pitchFamily="34" charset="0"/>
              </a:rPr>
            </a:br>
            <a:r>
              <a:rPr lang="en-US" sz="2100" dirty="0">
                <a:latin typeface="Tahoma" panose="020B0604030504040204" pitchFamily="34" charset="0"/>
                <a:ea typeface="Tahoma" panose="020B0604030504040204" pitchFamily="34" charset="0"/>
                <a:cs typeface="Tahoma" panose="020B0604030504040204" pitchFamily="34" charset="0"/>
              </a:rPr>
              <a:t>Architectures and Programming Models for General-Purpose </a:t>
            </a:r>
            <a:br>
              <a:rPr lang="en-US" sz="2100" dirty="0">
                <a:latin typeface="Tahoma" panose="020B0604030504040204" pitchFamily="34" charset="0"/>
                <a:ea typeface="Tahoma" panose="020B0604030504040204" pitchFamily="34" charset="0"/>
                <a:cs typeface="Tahoma" panose="020B0604030504040204" pitchFamily="34" charset="0"/>
              </a:rPr>
            </a:br>
            <a:r>
              <a:rPr lang="en-US" sz="2100" dirty="0">
                <a:latin typeface="Tahoma" panose="020B0604030504040204" pitchFamily="34" charset="0"/>
                <a:ea typeface="Tahoma" panose="020B0604030504040204" pitchFamily="34" charset="0"/>
                <a:cs typeface="Tahoma" panose="020B0604030504040204" pitchFamily="34" charset="0"/>
              </a:rPr>
              <a:t>Near-Data Computing</a:t>
            </a:r>
          </a:p>
          <a:p>
            <a:r>
              <a:rPr lang="en-US" sz="2100" dirty="0">
                <a:latin typeface="Tahoma" panose="020B0604030504040204" pitchFamily="34" charset="0"/>
                <a:ea typeface="Tahoma" panose="020B0604030504040204" pitchFamily="34" charset="0"/>
                <a:cs typeface="Tahoma" panose="020B0604030504040204" pitchFamily="34" charset="0"/>
              </a:rPr>
              <a:t>Processing-Using-Memory Systems for Bulk Bitwise Operations</a:t>
            </a:r>
            <a:br>
              <a:rPr lang="en-US" sz="300" dirty="0">
                <a:latin typeface="Tahoma" panose="020B0604030504040204" pitchFamily="34" charset="0"/>
                <a:ea typeface="Tahoma" panose="020B0604030504040204" pitchFamily="34" charset="0"/>
                <a:cs typeface="Tahoma" panose="020B0604030504040204" pitchFamily="34" charset="0"/>
              </a:rPr>
            </a:br>
            <a:endParaRPr lang="en-US" sz="300" dirty="0">
              <a:latin typeface="Tahoma" panose="020B0604030504040204" pitchFamily="34" charset="0"/>
              <a:ea typeface="Tahoma" panose="020B0604030504040204" pitchFamily="34" charset="0"/>
              <a:cs typeface="Tahoma" panose="020B0604030504040204" pitchFamily="34" charset="0"/>
            </a:endParaRPr>
          </a:p>
          <a:p>
            <a:r>
              <a:rPr lang="en-US" sz="2100" dirty="0">
                <a:latin typeface="Tahoma" panose="020B0604030504040204" pitchFamily="34" charset="0"/>
                <a:ea typeface="Tahoma" panose="020B0604030504040204" pitchFamily="34" charset="0"/>
                <a:cs typeface="Tahoma" panose="020B0604030504040204" pitchFamily="34" charset="0"/>
              </a:rPr>
              <a:t>Coffee Break </a:t>
            </a:r>
            <a:br>
              <a:rPr lang="en-US" sz="300" dirty="0">
                <a:latin typeface="Tahoma" panose="020B0604030504040204" pitchFamily="34" charset="0"/>
                <a:ea typeface="Tahoma" panose="020B0604030504040204" pitchFamily="34" charset="0"/>
                <a:cs typeface="Tahoma" panose="020B0604030504040204" pitchFamily="34" charset="0"/>
              </a:rPr>
            </a:br>
            <a:endParaRPr lang="en-US" sz="300" dirty="0">
              <a:latin typeface="Tahoma" panose="020B0604030504040204" pitchFamily="34" charset="0"/>
              <a:ea typeface="Tahoma" panose="020B0604030504040204" pitchFamily="34" charset="0"/>
              <a:cs typeface="Tahoma" panose="020B0604030504040204" pitchFamily="34" charset="0"/>
            </a:endParaRPr>
          </a:p>
          <a:p>
            <a:r>
              <a:rPr lang="en-US" sz="2100" dirty="0" err="1">
                <a:latin typeface="Tahoma" panose="020B0604030504040204" pitchFamily="34" charset="0"/>
                <a:ea typeface="Tahoma" panose="020B0604030504040204" pitchFamily="34" charset="0"/>
                <a:cs typeface="Tahoma" panose="020B0604030504040204" pitchFamily="34" charset="0"/>
              </a:rPr>
              <a:t>Ataberk</a:t>
            </a:r>
            <a:r>
              <a:rPr lang="en-US" sz="2100" dirty="0">
                <a:latin typeface="Tahoma" panose="020B0604030504040204" pitchFamily="34" charset="0"/>
                <a:ea typeface="Tahoma" panose="020B0604030504040204" pitchFamily="34" charset="0"/>
                <a:cs typeface="Tahoma" panose="020B0604030504040204" pitchFamily="34" charset="0"/>
              </a:rPr>
              <a:t> </a:t>
            </a:r>
            <a:r>
              <a:rPr lang="en-US" sz="2100" dirty="0" err="1">
                <a:latin typeface="Tahoma" panose="020B0604030504040204" pitchFamily="34" charset="0"/>
                <a:ea typeface="Tahoma" panose="020B0604030504040204" pitchFamily="34" charset="0"/>
                <a:cs typeface="Tahoma" panose="020B0604030504040204" pitchFamily="34" charset="0"/>
              </a:rPr>
              <a:t>Olgun</a:t>
            </a:r>
            <a:r>
              <a:rPr lang="en-US" sz="2100" dirty="0">
                <a:latin typeface="Tahoma" panose="020B0604030504040204" pitchFamily="34" charset="0"/>
                <a:ea typeface="Tahoma" panose="020B0604030504040204" pitchFamily="34" charset="0"/>
                <a:cs typeface="Tahoma" panose="020B0604030504040204" pitchFamily="34" charset="0"/>
              </a:rPr>
              <a:t>: </a:t>
            </a:r>
            <a:br>
              <a:rPr lang="en-US" sz="2100" dirty="0">
                <a:latin typeface="Tahoma" panose="020B0604030504040204" pitchFamily="34" charset="0"/>
                <a:ea typeface="Tahoma" panose="020B0604030504040204" pitchFamily="34" charset="0"/>
                <a:cs typeface="Tahoma" panose="020B0604030504040204" pitchFamily="34" charset="0"/>
              </a:rPr>
            </a:br>
            <a:r>
              <a:rPr lang="en-US" sz="2100" dirty="0">
                <a:latin typeface="Tahoma" panose="020B0604030504040204" pitchFamily="34" charset="0"/>
                <a:ea typeface="Tahoma" panose="020B0604030504040204" pitchFamily="34" charset="0"/>
                <a:cs typeface="Tahoma" panose="020B0604030504040204" pitchFamily="34" charset="0"/>
              </a:rPr>
              <a:t>Infrastructure for Processing-Using-Memory Research</a:t>
            </a:r>
            <a:br>
              <a:rPr lang="en-US" sz="300" dirty="0">
                <a:latin typeface="Tahoma" panose="020B0604030504040204" pitchFamily="34" charset="0"/>
                <a:ea typeface="Tahoma" panose="020B0604030504040204" pitchFamily="34" charset="0"/>
                <a:cs typeface="Tahoma" panose="020B0604030504040204" pitchFamily="34" charset="0"/>
              </a:rPr>
            </a:br>
            <a:endParaRPr lang="en-US" sz="300" dirty="0">
              <a:latin typeface="Tahoma" panose="020B0604030504040204" pitchFamily="34" charset="0"/>
              <a:ea typeface="Tahoma" panose="020B0604030504040204" pitchFamily="34" charset="0"/>
              <a:cs typeface="Tahoma" panose="020B0604030504040204" pitchFamily="34" charset="0"/>
            </a:endParaRPr>
          </a:p>
          <a:p>
            <a:r>
              <a:rPr lang="en-US" sz="2100" b="1" dirty="0">
                <a:latin typeface="Tahoma" panose="020B0604030504040204" pitchFamily="34" charset="0"/>
                <a:ea typeface="Tahoma" panose="020B0604030504040204" pitchFamily="34" charset="0"/>
                <a:cs typeface="Tahoma" panose="020B0604030504040204" pitchFamily="34" charset="0"/>
              </a:rPr>
              <a:t>Invited Talk by Dr. Christina </a:t>
            </a:r>
            <a:r>
              <a:rPr lang="en-US" sz="2100" b="1" dirty="0" err="1">
                <a:latin typeface="Tahoma" panose="020B0604030504040204" pitchFamily="34" charset="0"/>
                <a:ea typeface="Tahoma" panose="020B0604030504040204" pitchFamily="34" charset="0"/>
                <a:cs typeface="Tahoma" panose="020B0604030504040204" pitchFamily="34" charset="0"/>
              </a:rPr>
              <a:t>Giannoula</a:t>
            </a:r>
            <a:r>
              <a:rPr lang="en-US" sz="2100" b="1" dirty="0">
                <a:latin typeface="Tahoma" panose="020B0604030504040204" pitchFamily="34" charset="0"/>
                <a:ea typeface="Tahoma" panose="020B0604030504040204" pitchFamily="34" charset="0"/>
                <a:cs typeface="Tahoma" panose="020B0604030504040204" pitchFamily="34" charset="0"/>
              </a:rPr>
              <a:t>: </a:t>
            </a:r>
            <a:br>
              <a:rPr lang="en-US" sz="2100" dirty="0">
                <a:latin typeface="Tahoma" panose="020B0604030504040204" pitchFamily="34" charset="0"/>
                <a:ea typeface="Tahoma" panose="020B0604030504040204" pitchFamily="34" charset="0"/>
                <a:cs typeface="Tahoma" panose="020B0604030504040204" pitchFamily="34" charset="0"/>
              </a:rPr>
            </a:br>
            <a:r>
              <a:rPr lang="en-US" sz="2100" dirty="0">
                <a:latin typeface="Tahoma" panose="020B0604030504040204" pitchFamily="34" charset="0"/>
                <a:ea typeface="Tahoma" panose="020B0604030504040204" pitchFamily="34" charset="0"/>
                <a:cs typeface="Tahoma" panose="020B0604030504040204" pitchFamily="34" charset="0"/>
              </a:rPr>
              <a:t>System Software and Libraries for Sparse Computational Kernels </a:t>
            </a:r>
            <a:br>
              <a:rPr lang="en-US" sz="2100" dirty="0">
                <a:latin typeface="Tahoma" panose="020B0604030504040204" pitchFamily="34" charset="0"/>
                <a:ea typeface="Tahoma" panose="020B0604030504040204" pitchFamily="34" charset="0"/>
                <a:cs typeface="Tahoma" panose="020B0604030504040204" pitchFamily="34" charset="0"/>
              </a:rPr>
            </a:br>
            <a:r>
              <a:rPr lang="en-US" sz="2100" dirty="0">
                <a:latin typeface="Tahoma" panose="020B0604030504040204" pitchFamily="34" charset="0"/>
                <a:ea typeface="Tahoma" panose="020B0604030504040204" pitchFamily="34" charset="0"/>
                <a:cs typeface="Tahoma" panose="020B0604030504040204" pitchFamily="34" charset="0"/>
              </a:rPr>
              <a:t>in PIM Architectures</a:t>
            </a:r>
            <a:br>
              <a:rPr lang="en-US" sz="300" dirty="0">
                <a:latin typeface="Tahoma" panose="020B0604030504040204" pitchFamily="34" charset="0"/>
                <a:ea typeface="Tahoma" panose="020B0604030504040204" pitchFamily="34" charset="0"/>
                <a:cs typeface="Tahoma" panose="020B0604030504040204" pitchFamily="34" charset="0"/>
              </a:rPr>
            </a:br>
            <a:endParaRPr lang="en-US" sz="300" dirty="0">
              <a:latin typeface="Tahoma" panose="020B0604030504040204" pitchFamily="34" charset="0"/>
              <a:ea typeface="Tahoma" panose="020B0604030504040204" pitchFamily="34" charset="0"/>
              <a:cs typeface="Tahoma" panose="020B0604030504040204" pitchFamily="34" charset="0"/>
            </a:endParaRPr>
          </a:p>
          <a:p>
            <a:r>
              <a:rPr lang="en-US" sz="2100" dirty="0">
                <a:latin typeface="Tahoma" panose="020B0604030504040204" pitchFamily="34" charset="0"/>
                <a:ea typeface="Tahoma" panose="020B0604030504040204" pitchFamily="34" charset="0"/>
                <a:cs typeface="Tahoma" panose="020B0604030504040204" pitchFamily="34" charset="0"/>
              </a:rPr>
              <a:t>Nika Mansouri </a:t>
            </a:r>
            <a:r>
              <a:rPr lang="en-US" sz="2100" dirty="0" err="1">
                <a:latin typeface="Tahoma" panose="020B0604030504040204" pitchFamily="34" charset="0"/>
                <a:ea typeface="Tahoma" panose="020B0604030504040204" pitchFamily="34" charset="0"/>
                <a:cs typeface="Tahoma" panose="020B0604030504040204" pitchFamily="34" charset="0"/>
              </a:rPr>
              <a:t>Ghiasi</a:t>
            </a:r>
            <a:r>
              <a:rPr lang="en-US" sz="2100" dirty="0">
                <a:latin typeface="Tahoma" panose="020B0604030504040204" pitchFamily="34" charset="0"/>
                <a:ea typeface="Tahoma" panose="020B0604030504040204" pitchFamily="34" charset="0"/>
                <a:cs typeface="Tahoma" panose="020B0604030504040204" pitchFamily="34" charset="0"/>
              </a:rPr>
              <a:t>:</a:t>
            </a:r>
            <a:br>
              <a:rPr lang="en-US" sz="2100" dirty="0">
                <a:latin typeface="Tahoma" panose="020B0604030504040204" pitchFamily="34" charset="0"/>
                <a:ea typeface="Tahoma" panose="020B0604030504040204" pitchFamily="34" charset="0"/>
                <a:cs typeface="Tahoma" panose="020B0604030504040204" pitchFamily="34" charset="0"/>
              </a:rPr>
            </a:br>
            <a:r>
              <a:rPr lang="en-US" sz="2100" dirty="0">
                <a:latin typeface="Tahoma" panose="020B0604030504040204" pitchFamily="34" charset="0"/>
                <a:ea typeface="Tahoma" panose="020B0604030504040204" pitchFamily="34" charset="0"/>
                <a:cs typeface="Tahoma" panose="020B0604030504040204" pitchFamily="34" charset="0"/>
              </a:rPr>
              <a:t>Storage-Centric Computing for Genomics and Metagenomics</a:t>
            </a:r>
          </a:p>
          <a:p>
            <a:endParaRPr lang="en-US" sz="300" dirty="0">
              <a:latin typeface="Tahoma" panose="020B0604030504040204" pitchFamily="34" charset="0"/>
              <a:ea typeface="Tahoma" panose="020B0604030504040204" pitchFamily="34" charset="0"/>
              <a:cs typeface="Tahoma" panose="020B0604030504040204" pitchFamily="34" charset="0"/>
            </a:endParaRPr>
          </a:p>
          <a:p>
            <a:r>
              <a:rPr lang="en-US" sz="2100" dirty="0">
                <a:latin typeface="Tahoma" panose="020B0604030504040204" pitchFamily="34" charset="0"/>
                <a:ea typeface="Tahoma" panose="020B0604030504040204" pitchFamily="34" charset="0"/>
                <a:cs typeface="Tahoma" panose="020B0604030504040204" pitchFamily="34" charset="0"/>
              </a:rPr>
              <a:t>Research Challenges for PIM &amp; Closing Remarks</a:t>
            </a:r>
          </a:p>
        </p:txBody>
      </p:sp>
      <p:sp>
        <p:nvSpPr>
          <p:cNvPr id="4" name="Slide Number Placeholder 3">
            <a:extLst>
              <a:ext uri="{FF2B5EF4-FFF2-40B4-BE49-F238E27FC236}">
                <a16:creationId xmlns:a16="http://schemas.microsoft.com/office/drawing/2014/main" id="{1718CF5E-3525-5BE8-7EE2-34D14BBC1C1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rPr>
            </a:b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Rounded Rectangle 4">
            <a:extLst>
              <a:ext uri="{FF2B5EF4-FFF2-40B4-BE49-F238E27FC236}">
                <a16:creationId xmlns:a16="http://schemas.microsoft.com/office/drawing/2014/main" id="{B9C3E6E0-AB34-9522-2B18-8795F327D2CD}"/>
              </a:ext>
            </a:extLst>
          </p:cNvPr>
          <p:cNvSpPr/>
          <p:nvPr/>
        </p:nvSpPr>
        <p:spPr bwMode="auto">
          <a:xfrm>
            <a:off x="161354" y="5301208"/>
            <a:ext cx="8803134" cy="864096"/>
          </a:xfrm>
          <a:prstGeom prst="round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6" name="Picture 5" descr="safari.png">
            <a:extLst>
              <a:ext uri="{FF2B5EF4-FFF2-40B4-BE49-F238E27FC236}">
                <a16:creationId xmlns:a16="http://schemas.microsoft.com/office/drawing/2014/main" id="{D537C113-D641-F6CE-129A-32130042A3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91730985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880" y="0"/>
            <a:ext cx="8610600" cy="908720"/>
          </a:xfrm>
        </p:spPr>
        <p:txBody>
          <a:bodyPr anchor="ctr" anchorCtr="0"/>
          <a:lstStyle/>
          <a:p>
            <a:r>
              <a:rPr lang="en-US" dirty="0"/>
              <a:t>Possible PNM Designs</a:t>
            </a:r>
          </a:p>
        </p:txBody>
      </p:sp>
      <p:sp>
        <p:nvSpPr>
          <p:cNvPr id="7" name="Marcador de número de diapositiva 6"/>
          <p:cNvSpPr>
            <a:spLocks noGrp="1"/>
          </p:cNvSpPr>
          <p:nvPr>
            <p:ph type="sldNum" sz="quarter" idx="11"/>
          </p:nvPr>
        </p:nvSpPr>
        <p:spPr>
          <a:xfrm>
            <a:off x="6781800" y="632460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panose="020B0600070205080204" pitchFamily="34" charset="-128"/>
              <a:cs typeface="+mn-cs"/>
            </a:endParaRPr>
          </a:p>
        </p:txBody>
      </p:sp>
      <p:grpSp>
        <p:nvGrpSpPr>
          <p:cNvPr id="5" name="Group 4">
            <a:extLst>
              <a:ext uri="{FF2B5EF4-FFF2-40B4-BE49-F238E27FC236}">
                <a16:creationId xmlns:a16="http://schemas.microsoft.com/office/drawing/2014/main" id="{EEA6D513-2C9C-5EA4-0839-4DE6C5D43D4D}"/>
              </a:ext>
            </a:extLst>
          </p:cNvPr>
          <p:cNvGrpSpPr/>
          <p:nvPr/>
        </p:nvGrpSpPr>
        <p:grpSpPr>
          <a:xfrm>
            <a:off x="-25152" y="2911258"/>
            <a:ext cx="9144000" cy="1581912"/>
            <a:chOff x="-25152" y="2911258"/>
            <a:chExt cx="9144000" cy="1581912"/>
          </a:xfrm>
        </p:grpSpPr>
        <p:sp>
          <p:nvSpPr>
            <p:cNvPr id="32" name="Marcador de contenido 2"/>
            <p:cNvSpPr txBox="1">
              <a:spLocks/>
            </p:cNvSpPr>
            <p:nvPr/>
          </p:nvSpPr>
          <p:spPr bwMode="auto">
            <a:xfrm>
              <a:off x="-25152" y="291125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1"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Fixed-function</a:t>
              </a:r>
              <a:r>
                <a:rPr kumimoji="0" lang="en-US" sz="2200" b="1"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units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Hardware/software co-designed PIM for efficiency</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effectLst/>
                  <a:uLnTx/>
                  <a:uFillTx/>
                  <a:latin typeface="Tahoma"/>
                  <a:ea typeface="ヒラギノ角ゴ Pro W3" pitchFamily="-108" charset="-128"/>
                  <a:cs typeface="ヒラギノ角ゴ Pro W3" pitchFamily="-108" charset="-128"/>
                </a:rPr>
                <a:t>E.g. from academia: Mensa for NN Edge Inference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FF0000"/>
                  </a:solidFill>
                  <a:effectLst/>
                  <a:uLnTx/>
                  <a:uFillTx/>
                  <a:latin typeface="Tahoma"/>
                  <a:ea typeface="ヒラギノ角ゴ Pro W3" pitchFamily="-108" charset="-128"/>
                  <a:cs typeface="ヒラギノ角ゴ Pro W3" pitchFamily="-108" charset="-128"/>
                </a:rPr>
                <a:t>E.g. from industry: Samsung HBM-PIM, SK </a:t>
              </a:r>
              <a:r>
                <a:rPr kumimoji="0" lang="en-US" sz="2000" b="0" i="0" u="none" strike="noStrike" kern="0" cap="none" spc="0" normalizeH="0" baseline="0" noProof="0" dirty="0" err="1">
                  <a:ln>
                    <a:noFill/>
                  </a:ln>
                  <a:solidFill>
                    <a:srgbClr val="FF0000"/>
                  </a:solidFill>
                  <a:effectLst/>
                  <a:uLnTx/>
                  <a:uFillTx/>
                  <a:latin typeface="Tahoma"/>
                  <a:ea typeface="ヒラギノ角ゴ Pro W3" pitchFamily="-108" charset="-128"/>
                  <a:cs typeface="ヒラギノ角ゴ Pro W3" pitchFamily="-108" charset="-128"/>
                </a:rPr>
                <a:t>hynix</a:t>
              </a:r>
              <a:r>
                <a:rPr kumimoji="0" lang="en-US" sz="2000" b="0" i="0" u="none" strike="noStrike" kern="0" cap="none" spc="0" normalizeH="0" baseline="0" noProof="0" dirty="0">
                  <a:ln>
                    <a:noFill/>
                  </a:ln>
                  <a:solidFill>
                    <a:srgbClr val="FF0000"/>
                  </a:solidFill>
                  <a:effectLst/>
                  <a:uLnTx/>
                  <a:uFillTx/>
                  <a:latin typeface="Tahoma"/>
                  <a:ea typeface="ヒラギノ角ゴ Pro W3" pitchFamily="-108" charset="-128"/>
                  <a:cs typeface="ヒラギノ角ゴ Pro W3" pitchFamily="-108" charset="-128"/>
                </a:rPr>
                <a:t> </a:t>
              </a:r>
              <a:r>
                <a:rPr kumimoji="0" lang="en-US" sz="2000" b="0" i="0" u="none" strike="noStrike" kern="0" cap="none" spc="0" normalizeH="0" baseline="0" noProof="0" dirty="0" err="1">
                  <a:ln>
                    <a:noFill/>
                  </a:ln>
                  <a:solidFill>
                    <a:srgbClr val="FF0000"/>
                  </a:solidFill>
                  <a:effectLst/>
                  <a:uLnTx/>
                  <a:uFillTx/>
                  <a:latin typeface="Tahoma"/>
                  <a:ea typeface="ヒラギノ角ゴ Pro W3" pitchFamily="-108" charset="-128"/>
                  <a:cs typeface="ヒラギノ角ゴ Pro W3" pitchFamily="-108" charset="-128"/>
                </a:rPr>
                <a:t>AiM</a:t>
              </a:r>
              <a:endParaRPr kumimoji="0" lang="en-US" sz="2000" b="0" i="0" u="none" strike="noStrike" kern="0" cap="none" spc="0" normalizeH="0" baseline="0" noProof="0" dirty="0">
                <a:ln>
                  <a:noFill/>
                </a:ln>
                <a:solidFill>
                  <a:srgbClr val="FF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40" name="Group 39">
              <a:extLst>
                <a:ext uri="{FF2B5EF4-FFF2-40B4-BE49-F238E27FC236}">
                  <a16:creationId xmlns:a16="http://schemas.microsoft.com/office/drawing/2014/main" id="{87F5753F-84A9-368E-E840-8F74A0388B01}"/>
                </a:ext>
              </a:extLst>
            </p:cNvPr>
            <p:cNvGrpSpPr/>
            <p:nvPr/>
          </p:nvGrpSpPr>
          <p:grpSpPr>
            <a:xfrm>
              <a:off x="7285010" y="2960948"/>
              <a:ext cx="1664208" cy="1466418"/>
              <a:chOff x="7300280" y="3068960"/>
              <a:chExt cx="1664208" cy="1466418"/>
            </a:xfrm>
          </p:grpSpPr>
          <p:sp>
            <p:nvSpPr>
              <p:cNvPr id="11" name="Rounded Rectangle 71"/>
              <p:cNvSpPr/>
              <p:nvPr/>
            </p:nvSpPr>
            <p:spPr>
              <a:xfrm>
                <a:off x="7300280" y="3068960"/>
                <a:ext cx="1664208"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sp>
            <p:nvSpPr>
              <p:cNvPr id="8" name="Rounded Rectangle 81"/>
              <p:cNvSpPr/>
              <p:nvPr/>
            </p:nvSpPr>
            <p:spPr>
              <a:xfrm>
                <a:off x="7423588" y="3175495"/>
                <a:ext cx="1408176" cy="410596"/>
              </a:xfrm>
              <a:prstGeom prst="roundRect">
                <a:avLst/>
              </a:prstGeom>
              <a:solidFill>
                <a:srgbClr val="00B0F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1</a:t>
                </a:r>
              </a:p>
            </p:txBody>
          </p:sp>
          <p:sp>
            <p:nvSpPr>
              <p:cNvPr id="9" name="Rounded Rectangle 82"/>
              <p:cNvSpPr/>
              <p:nvPr/>
            </p:nvSpPr>
            <p:spPr>
              <a:xfrm>
                <a:off x="7422388" y="4027599"/>
                <a:ext cx="1408176" cy="410598"/>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N</a:t>
                </a:r>
              </a:p>
            </p:txBody>
          </p:sp>
          <p:sp>
            <p:nvSpPr>
              <p:cNvPr id="4" name="CuadroTexto 3"/>
              <p:cNvSpPr txBox="1"/>
              <p:nvPr/>
            </p:nvSpPr>
            <p:spPr>
              <a:xfrm rot="5400000">
                <a:off x="8007866" y="3612341"/>
                <a:ext cx="44114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s-I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grpSp>
      </p:grpSp>
      <p:grpSp>
        <p:nvGrpSpPr>
          <p:cNvPr id="6" name="Group 5">
            <a:extLst>
              <a:ext uri="{FF2B5EF4-FFF2-40B4-BE49-F238E27FC236}">
                <a16:creationId xmlns:a16="http://schemas.microsoft.com/office/drawing/2014/main" id="{021E579F-56E3-67FF-97EE-00CC868080F4}"/>
              </a:ext>
            </a:extLst>
          </p:cNvPr>
          <p:cNvGrpSpPr/>
          <p:nvPr/>
        </p:nvGrpSpPr>
        <p:grpSpPr>
          <a:xfrm>
            <a:off x="-25152" y="4941168"/>
            <a:ext cx="9144000" cy="1581912"/>
            <a:chOff x="-25152" y="4941168"/>
            <a:chExt cx="9144000" cy="1581912"/>
          </a:xfrm>
        </p:grpSpPr>
        <p:sp>
          <p:nvSpPr>
            <p:cNvPr id="33" name="Marcador de contenido 2"/>
            <p:cNvSpPr txBox="1">
              <a:spLocks/>
            </p:cNvSpPr>
            <p:nvPr/>
          </p:nvSpPr>
          <p:spPr bwMode="auto">
            <a:xfrm>
              <a:off x="-25152" y="494116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Reconfigurable</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architectures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PNM cores coupled with FPGAs, CGRA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NERO for Weather Prediction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Samsung </a:t>
              </a:r>
              <a:r>
                <a:rPr kumimoji="0" lang="en-US" sz="2000" b="0" i="0" u="none" strike="noStrike" kern="0" cap="none" spc="0" normalizeH="0" baseline="0" noProof="0" dirty="0" err="1">
                  <a:ln>
                    <a:noFill/>
                  </a:ln>
                  <a:solidFill>
                    <a:srgbClr val="000000"/>
                  </a:solidFill>
                  <a:effectLst/>
                  <a:uLnTx/>
                  <a:uFillTx/>
                  <a:latin typeface="Tahoma"/>
                  <a:ea typeface="ヒラギノ角ゴ Pro W3" pitchFamily="-108" charset="-128"/>
                  <a:cs typeface="ヒラギノ角ゴ Pro W3" pitchFamily="-108" charset="-128"/>
                </a:rPr>
                <a:t>AxDIMM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10" name="Group 9"/>
            <p:cNvGrpSpPr/>
            <p:nvPr/>
          </p:nvGrpSpPr>
          <p:grpSpPr>
            <a:xfrm>
              <a:off x="7272613" y="4941168"/>
              <a:ext cx="1689003" cy="1466418"/>
              <a:chOff x="3754512" y="4698886"/>
              <a:chExt cx="1689003" cy="1466418"/>
            </a:xfrm>
          </p:grpSpPr>
          <p:sp>
            <p:nvSpPr>
              <p:cNvPr id="25" name="Rounded Rectangle 88"/>
              <p:cNvSpPr/>
              <p:nvPr/>
            </p:nvSpPr>
            <p:spPr>
              <a:xfrm>
                <a:off x="3771011" y="4698886"/>
                <a:ext cx="1665085"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26" name="Group 89"/>
              <p:cNvGrpSpPr/>
              <p:nvPr/>
            </p:nvGrpSpPr>
            <p:grpSpPr>
              <a:xfrm>
                <a:off x="3754512" y="4788440"/>
                <a:ext cx="1689003" cy="1268382"/>
                <a:chOff x="4774667" y="3750799"/>
                <a:chExt cx="2654919" cy="730738"/>
              </a:xfrm>
            </p:grpSpPr>
            <p:sp>
              <p:nvSpPr>
                <p:cNvPr id="27" name="Rounded Rectangle 94"/>
                <p:cNvSpPr/>
                <p:nvPr/>
              </p:nvSpPr>
              <p:spPr>
                <a:xfrm>
                  <a:off x="5014612" y="3750799"/>
                  <a:ext cx="2212432" cy="730738"/>
                </a:xfrm>
                <a:prstGeom prst="roundRect">
                  <a:avLst/>
                </a:prstGeom>
                <a:solidFill>
                  <a:schemeClr val="accent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TextBox 96"/>
                <p:cNvSpPr txBox="1"/>
                <p:nvPr/>
              </p:nvSpPr>
              <p:spPr>
                <a:xfrm>
                  <a:off x="4774667" y="3958225"/>
                  <a:ext cx="2654919" cy="30143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Reconfigurable Accelerator</a:t>
                  </a:r>
                </a:p>
              </p:txBody>
            </p:sp>
          </p:grpSp>
        </p:grpSp>
      </p:grpSp>
      <p:grpSp>
        <p:nvGrpSpPr>
          <p:cNvPr id="3" name="Group 2">
            <a:extLst>
              <a:ext uri="{FF2B5EF4-FFF2-40B4-BE49-F238E27FC236}">
                <a16:creationId xmlns:a16="http://schemas.microsoft.com/office/drawing/2014/main" id="{B5D277D6-093D-0C49-0A7E-6E5FDF9091F2}"/>
              </a:ext>
            </a:extLst>
          </p:cNvPr>
          <p:cNvGrpSpPr/>
          <p:nvPr/>
        </p:nvGrpSpPr>
        <p:grpSpPr>
          <a:xfrm>
            <a:off x="-25152" y="881348"/>
            <a:ext cx="9144000" cy="1581912"/>
            <a:chOff x="-25152" y="881348"/>
            <a:chExt cx="9144000" cy="1581912"/>
          </a:xfrm>
        </p:grpSpPr>
        <p:sp>
          <p:nvSpPr>
            <p:cNvPr id="34" name="Marcador de contenido 2"/>
            <p:cNvSpPr txBox="1">
              <a:spLocks/>
            </p:cNvSpPr>
            <p:nvPr/>
          </p:nvSpPr>
          <p:spPr bwMode="auto">
            <a:xfrm>
              <a:off x="-25152" y="88134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General-purpose</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programmable cores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Wimpy cores (possibility of running any workload)</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Tesseract PIM for Graph Processing</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UPMEM PIM</a:t>
              </a:r>
            </a:p>
          </p:txBody>
        </p:sp>
        <p:grpSp>
          <p:nvGrpSpPr>
            <p:cNvPr id="39" name="Group 38">
              <a:extLst>
                <a:ext uri="{FF2B5EF4-FFF2-40B4-BE49-F238E27FC236}">
                  <a16:creationId xmlns:a16="http://schemas.microsoft.com/office/drawing/2014/main" id="{DB8BFBE2-8762-C2FC-0709-950D15E27223}"/>
                </a:ext>
              </a:extLst>
            </p:cNvPr>
            <p:cNvGrpSpPr/>
            <p:nvPr/>
          </p:nvGrpSpPr>
          <p:grpSpPr>
            <a:xfrm>
              <a:off x="7283135" y="980728"/>
              <a:ext cx="1667959" cy="1466418"/>
              <a:chOff x="7296529" y="980728"/>
              <a:chExt cx="1667959" cy="1466418"/>
            </a:xfrm>
          </p:grpSpPr>
          <p:sp>
            <p:nvSpPr>
              <p:cNvPr id="16" name="Rounded Rectangle 88"/>
              <p:cNvSpPr/>
              <p:nvPr/>
            </p:nvSpPr>
            <p:spPr>
              <a:xfrm>
                <a:off x="7296529" y="980728"/>
                <a:ext cx="1667959"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36" name="Group 35">
                <a:extLst>
                  <a:ext uri="{FF2B5EF4-FFF2-40B4-BE49-F238E27FC236}">
                    <a16:creationId xmlns:a16="http://schemas.microsoft.com/office/drawing/2014/main" id="{92C53D3A-D172-02EE-CA4C-04FA14B3D6D1}"/>
                  </a:ext>
                </a:extLst>
              </p:cNvPr>
              <p:cNvGrpSpPr/>
              <p:nvPr/>
            </p:nvGrpSpPr>
            <p:grpSpPr>
              <a:xfrm>
                <a:off x="7422388" y="1118073"/>
                <a:ext cx="1409932" cy="1230807"/>
                <a:chOff x="7422388" y="1118073"/>
                <a:chExt cx="1409932" cy="1230807"/>
              </a:xfrm>
            </p:grpSpPr>
            <p:sp>
              <p:nvSpPr>
                <p:cNvPr id="19" name="Rounded Rectangle 95"/>
                <p:cNvSpPr/>
                <p:nvPr/>
              </p:nvSpPr>
              <p:spPr>
                <a:xfrm>
                  <a:off x="7480149" y="2055597"/>
                  <a:ext cx="1291979" cy="293283"/>
                </a:xfrm>
                <a:prstGeom prst="roundRect">
                  <a:avLst/>
                </a:prstGeom>
                <a:solidFill>
                  <a:srgbClr val="FF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Cache</a:t>
                  </a:r>
                  <a:endParaRPr kumimoji="0" lang="en-US" sz="1100" b="1"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Rounded Rectangle 94"/>
                <p:cNvSpPr/>
                <p:nvPr/>
              </p:nvSpPr>
              <p:spPr>
                <a:xfrm>
                  <a:off x="7422388" y="1118073"/>
                  <a:ext cx="1409932" cy="879852"/>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PIM Core</a:t>
                  </a:r>
                </a:p>
              </p:txBody>
            </p:sp>
          </p:grpSp>
        </p:grpSp>
      </p:grpSp>
      <p:sp>
        <p:nvSpPr>
          <p:cNvPr id="12" name="Rectangle 11">
            <a:extLst>
              <a:ext uri="{FF2B5EF4-FFF2-40B4-BE49-F238E27FC236}">
                <a16:creationId xmlns:a16="http://schemas.microsoft.com/office/drawing/2014/main" id="{6FF9E9E0-18D4-0985-5222-058B4FA214CC}"/>
              </a:ext>
            </a:extLst>
          </p:cNvPr>
          <p:cNvSpPr/>
          <p:nvPr/>
        </p:nvSpPr>
        <p:spPr bwMode="auto">
          <a:xfrm>
            <a:off x="-25152" y="908720"/>
            <a:ext cx="9144000" cy="1753535"/>
          </a:xfrm>
          <a:prstGeom prst="rect">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13" name="Rectangle 12">
            <a:extLst>
              <a:ext uri="{FF2B5EF4-FFF2-40B4-BE49-F238E27FC236}">
                <a16:creationId xmlns:a16="http://schemas.microsoft.com/office/drawing/2014/main" id="{4A3B8237-8F6D-F8EC-269E-A1E44C8BA1C7}"/>
              </a:ext>
            </a:extLst>
          </p:cNvPr>
          <p:cNvSpPr/>
          <p:nvPr/>
        </p:nvSpPr>
        <p:spPr bwMode="auto">
          <a:xfrm>
            <a:off x="-25593" y="4682448"/>
            <a:ext cx="9144000" cy="1750633"/>
          </a:xfrm>
          <a:prstGeom prst="rect">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n-ea"/>
              <a:cs typeface="+mn-cs"/>
            </a:endParaRPr>
          </a:p>
        </p:txBody>
      </p:sp>
      <p:pic>
        <p:nvPicPr>
          <p:cNvPr id="14" name="Picture 13" descr="safari.png">
            <a:extLst>
              <a:ext uri="{FF2B5EF4-FFF2-40B4-BE49-F238E27FC236}">
                <a16:creationId xmlns:a16="http://schemas.microsoft.com/office/drawing/2014/main" id="{9E1D6BDB-6AE9-45BC-751C-6BB1CF562E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76223390"/>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1403648" y="6525373"/>
            <a:ext cx="7241085" cy="43858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https://news.samsung.com/global/samsung-develops-industrys-first-high-bandwidth-memory-with-ai-processing-power</a:t>
            </a:r>
            <a:endParaRPr kumimoji="0" lang="en-US" sz="105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8" name="Picture 7" descr="safari.png">
            <a:extLst>
              <a:ext uri="{FF2B5EF4-FFF2-40B4-BE49-F238E27FC236}">
                <a16:creationId xmlns:a16="http://schemas.microsoft.com/office/drawing/2014/main" id="{45E190A0-3444-01FC-4926-20B356209A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574257702"/>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pic>
        <p:nvPicPr>
          <p:cNvPr id="5" name="Picture 4" descr="safari.png">
            <a:extLst>
              <a:ext uri="{FF2B5EF4-FFF2-40B4-BE49-F238E27FC236}">
                <a16:creationId xmlns:a16="http://schemas.microsoft.com/office/drawing/2014/main" id="{FC9643C4-4296-CFEC-B523-1529DE3DE3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216120859"/>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pic>
        <p:nvPicPr>
          <p:cNvPr id="7" name="Picture 6" descr="safari.png">
            <a:extLst>
              <a:ext uri="{FF2B5EF4-FFF2-40B4-BE49-F238E27FC236}">
                <a16:creationId xmlns:a16="http://schemas.microsoft.com/office/drawing/2014/main" id="{0B10A55E-097B-88A8-F305-1803AEB8130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849130973"/>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pic>
        <p:nvPicPr>
          <p:cNvPr id="5" name="Picture 4" descr="safari.png">
            <a:extLst>
              <a:ext uri="{FF2B5EF4-FFF2-40B4-BE49-F238E27FC236}">
                <a16:creationId xmlns:a16="http://schemas.microsoft.com/office/drawing/2014/main" id="{1464415B-B67D-87B0-A28E-9DFC802E22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9997228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6" name="Picture 5" descr="safari.png">
            <a:extLst>
              <a:ext uri="{FF2B5EF4-FFF2-40B4-BE49-F238E27FC236}">
                <a16:creationId xmlns:a16="http://schemas.microsoft.com/office/drawing/2014/main" id="{D7799175-AE01-C541-3153-4E9D9F4A5A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120703924"/>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AB73D-7CEF-E15A-0830-2D489B4C97CC}"/>
              </a:ext>
            </a:extLst>
          </p:cNvPr>
          <p:cNvSpPr>
            <a:spLocks noGrp="1"/>
          </p:cNvSpPr>
          <p:nvPr>
            <p:ph type="title"/>
          </p:nvPr>
        </p:nvSpPr>
        <p:spPr/>
        <p:txBody>
          <a:bodyPr/>
          <a:lstStyle/>
          <a:p>
            <a:r>
              <a:rPr lang="en-US" sz="3200" dirty="0"/>
              <a:t>Samsung PNM Solutions for Generative AI (2023)</a:t>
            </a:r>
          </a:p>
        </p:txBody>
      </p:sp>
      <p:sp>
        <p:nvSpPr>
          <p:cNvPr id="3" name="Content Placeholder 2">
            <a:extLst>
              <a:ext uri="{FF2B5EF4-FFF2-40B4-BE49-F238E27FC236}">
                <a16:creationId xmlns:a16="http://schemas.microsoft.com/office/drawing/2014/main" id="{B57D92A3-B6B3-1C38-3FE6-5C94ADA94B5C}"/>
              </a:ext>
            </a:extLst>
          </p:cNvPr>
          <p:cNvSpPr>
            <a:spLocks noGrp="1"/>
          </p:cNvSpPr>
          <p:nvPr>
            <p:ph idx="1"/>
          </p:nvPr>
        </p:nvSpPr>
        <p:spPr/>
        <p:txBody>
          <a:bodyPr/>
          <a:lstStyle/>
          <a:p>
            <a:r>
              <a:rPr lang="en-US" dirty="0"/>
              <a:t>Main target: </a:t>
            </a:r>
            <a:r>
              <a:rPr lang="en-US" dirty="0">
                <a:solidFill>
                  <a:srgbClr val="FF0000"/>
                </a:solidFill>
              </a:rPr>
              <a:t>transformer</a:t>
            </a:r>
            <a:r>
              <a:rPr lang="en-US" dirty="0"/>
              <a:t> decoders used in </a:t>
            </a:r>
            <a:r>
              <a:rPr lang="en-US" dirty="0" err="1">
                <a:solidFill>
                  <a:srgbClr val="FF0000"/>
                </a:solidFill>
              </a:rPr>
              <a:t>ChatGPT</a:t>
            </a:r>
            <a:r>
              <a:rPr lang="en-US" dirty="0">
                <a:solidFill>
                  <a:srgbClr val="FF0000"/>
                </a:solidFill>
              </a:rPr>
              <a:t>, GPT-3</a:t>
            </a:r>
          </a:p>
          <a:p>
            <a:pPr lvl="1"/>
            <a:r>
              <a:rPr lang="en-US" dirty="0">
                <a:solidFill>
                  <a:srgbClr val="0000FF"/>
                </a:solidFill>
              </a:rPr>
              <a:t>Compute-bound step</a:t>
            </a:r>
            <a:r>
              <a:rPr lang="en-US" dirty="0"/>
              <a:t>: Summarization </a:t>
            </a:r>
          </a:p>
          <a:p>
            <a:pPr lvl="1"/>
            <a:r>
              <a:rPr lang="en-US" dirty="0">
                <a:solidFill>
                  <a:srgbClr val="0000FF"/>
                </a:solidFill>
              </a:rPr>
              <a:t>Memory-bound step</a:t>
            </a:r>
            <a:r>
              <a:rPr lang="en-US" dirty="0"/>
              <a:t>: Generation</a:t>
            </a:r>
          </a:p>
          <a:p>
            <a:pPr lvl="2"/>
            <a:r>
              <a:rPr lang="en-US" dirty="0"/>
              <a:t>Most of the execution time is spent on the </a:t>
            </a:r>
            <a:r>
              <a:rPr lang="en-US" dirty="0">
                <a:solidFill>
                  <a:srgbClr val="FF0000"/>
                </a:solidFill>
              </a:rPr>
              <a:t>memory copy</a:t>
            </a:r>
            <a:r>
              <a:rPr lang="en-US" dirty="0"/>
              <a:t> from the </a:t>
            </a:r>
            <a:r>
              <a:rPr lang="en-US" dirty="0">
                <a:solidFill>
                  <a:srgbClr val="FF0000"/>
                </a:solidFill>
              </a:rPr>
              <a:t>host CPU memory </a:t>
            </a:r>
            <a:r>
              <a:rPr lang="en-US" dirty="0"/>
              <a:t>to the </a:t>
            </a:r>
            <a:r>
              <a:rPr lang="en-US" dirty="0">
                <a:solidFill>
                  <a:srgbClr val="FF0000"/>
                </a:solidFill>
              </a:rPr>
              <a:t>CPU memory</a:t>
            </a:r>
            <a:br>
              <a:rPr lang="en-US" dirty="0"/>
            </a:br>
            <a:endParaRPr lang="en-US" dirty="0"/>
          </a:p>
          <a:p>
            <a:r>
              <a:rPr lang="en-US" dirty="0">
                <a:solidFill>
                  <a:srgbClr val="FF0000"/>
                </a:solidFill>
              </a:rPr>
              <a:t>GEMV</a:t>
            </a:r>
            <a:r>
              <a:rPr lang="en-US" dirty="0"/>
              <a:t> portion can be </a:t>
            </a:r>
            <a:r>
              <a:rPr lang="en-US" dirty="0">
                <a:solidFill>
                  <a:srgbClr val="FF0000"/>
                </a:solidFill>
              </a:rPr>
              <a:t>60%-80% of total generation latency</a:t>
            </a:r>
            <a:r>
              <a:rPr lang="en-US" dirty="0"/>
              <a:t>, which is the target of PIM/PNM</a:t>
            </a:r>
          </a:p>
        </p:txBody>
      </p:sp>
      <p:sp>
        <p:nvSpPr>
          <p:cNvPr id="4" name="Slide Number Placeholder 3">
            <a:extLst>
              <a:ext uri="{FF2B5EF4-FFF2-40B4-BE49-F238E27FC236}">
                <a16:creationId xmlns:a16="http://schemas.microsoft.com/office/drawing/2014/main" id="{42F0B4E3-5F1C-220D-3AC9-796DCEB3B940}"/>
              </a:ext>
            </a:extLst>
          </p:cNvPr>
          <p:cNvSpPr>
            <a:spLocks noGrp="1"/>
          </p:cNvSpPr>
          <p:nvPr>
            <p:ph type="sldNum" sz="quarter" idx="11"/>
          </p:nvPr>
        </p:nvSpPr>
        <p:spPr/>
        <p:txBody>
          <a:bodyPr/>
          <a:lstStyle/>
          <a:p>
            <a:pPr>
              <a:defRPr/>
            </a:pPr>
            <a:fld id="{696CF17A-3047-224B-BC46-DD606BE3B229}" type="slidenum">
              <a:rPr lang="en-US" altLang="en-US" smtClean="0"/>
              <a:pPr>
                <a:defRPr/>
              </a:pPr>
              <a:t>80</a:t>
            </a:fld>
            <a:endParaRPr lang="en-US" altLang="en-US"/>
          </a:p>
        </p:txBody>
      </p:sp>
      <p:grpSp>
        <p:nvGrpSpPr>
          <p:cNvPr id="9" name="Group 8">
            <a:extLst>
              <a:ext uri="{FF2B5EF4-FFF2-40B4-BE49-F238E27FC236}">
                <a16:creationId xmlns:a16="http://schemas.microsoft.com/office/drawing/2014/main" id="{C592A354-A654-D4FE-AA1C-9AE8DF1C3726}"/>
              </a:ext>
            </a:extLst>
          </p:cNvPr>
          <p:cNvGrpSpPr/>
          <p:nvPr/>
        </p:nvGrpSpPr>
        <p:grpSpPr>
          <a:xfrm>
            <a:off x="217463" y="4070896"/>
            <a:ext cx="8781082" cy="2266085"/>
            <a:chOff x="217463" y="4070896"/>
            <a:chExt cx="8781082" cy="2266085"/>
          </a:xfrm>
        </p:grpSpPr>
        <p:pic>
          <p:nvPicPr>
            <p:cNvPr id="6" name="Picture 5">
              <a:extLst>
                <a:ext uri="{FF2B5EF4-FFF2-40B4-BE49-F238E27FC236}">
                  <a16:creationId xmlns:a16="http://schemas.microsoft.com/office/drawing/2014/main" id="{9EF907C9-0529-F0A7-D674-BC346E9C35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463" y="4070896"/>
              <a:ext cx="8781082" cy="2266085"/>
            </a:xfrm>
            <a:prstGeom prst="rect">
              <a:avLst/>
            </a:prstGeom>
          </p:spPr>
        </p:pic>
        <p:sp>
          <p:nvSpPr>
            <p:cNvPr id="7" name="Rectangle 6">
              <a:extLst>
                <a:ext uri="{FF2B5EF4-FFF2-40B4-BE49-F238E27FC236}">
                  <a16:creationId xmlns:a16="http://schemas.microsoft.com/office/drawing/2014/main" id="{A34ECD42-2A8C-6832-F4B3-77F1973FEDD2}"/>
                </a:ext>
              </a:extLst>
            </p:cNvPr>
            <p:cNvSpPr/>
            <p:nvPr/>
          </p:nvSpPr>
          <p:spPr bwMode="auto">
            <a:xfrm>
              <a:off x="1691680" y="5203938"/>
              <a:ext cx="5832648" cy="396564"/>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sp>
        <p:nvSpPr>
          <p:cNvPr id="8" name="TextBox 7">
            <a:extLst>
              <a:ext uri="{FF2B5EF4-FFF2-40B4-BE49-F238E27FC236}">
                <a16:creationId xmlns:a16="http://schemas.microsoft.com/office/drawing/2014/main" id="{DADB1347-CA42-5E6B-2198-99C0A982032A}"/>
              </a:ext>
            </a:extLst>
          </p:cNvPr>
          <p:cNvSpPr txBox="1"/>
          <p:nvPr/>
        </p:nvSpPr>
        <p:spPr>
          <a:xfrm>
            <a:off x="3832792" y="6522107"/>
            <a:ext cx="1550424" cy="25391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050" b="0" i="0" u="none" strike="noStrike" dirty="0">
                <a:effectLst/>
              </a:rPr>
              <a:t>[J. H. Kim+ HC, 2023]</a:t>
            </a:r>
            <a:r>
              <a:rPr kumimoji="0" lang="en-US" sz="1050" b="0" i="0" u="none" strike="noStrike" kern="1200" cap="none" spc="0" normalizeH="0" baseline="0" noProof="0" dirty="0">
                <a:ln>
                  <a:noFill/>
                </a:ln>
                <a:effectLst/>
                <a:uLnTx/>
                <a:uFillTx/>
                <a:ea typeface="ＭＳ Ｐゴシック" panose="020B0600070205080204" pitchFamily="34" charset="-128"/>
                <a:cs typeface="+mn-cs"/>
              </a:rPr>
              <a:t> </a:t>
            </a:r>
          </a:p>
        </p:txBody>
      </p:sp>
      <p:pic>
        <p:nvPicPr>
          <p:cNvPr id="5" name="Picture 4" descr="safari.png">
            <a:extLst>
              <a:ext uri="{FF2B5EF4-FFF2-40B4-BE49-F238E27FC236}">
                <a16:creationId xmlns:a16="http://schemas.microsoft.com/office/drawing/2014/main" id="{4B6B5611-AD21-97F3-E7AA-D6D21B4F5F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873571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8A89C-AB96-CA3C-C6F0-BCEC0279C441}"/>
              </a:ext>
            </a:extLst>
          </p:cNvPr>
          <p:cNvSpPr>
            <a:spLocks noGrp="1"/>
          </p:cNvSpPr>
          <p:nvPr>
            <p:ph type="title"/>
          </p:nvPr>
        </p:nvSpPr>
        <p:spPr/>
        <p:txBody>
          <a:bodyPr/>
          <a:lstStyle/>
          <a:p>
            <a:r>
              <a:rPr lang="en-US" dirty="0"/>
              <a:t>Solution I: Samsung’s HBM-PIM (2023)</a:t>
            </a:r>
          </a:p>
        </p:txBody>
      </p:sp>
      <p:sp>
        <p:nvSpPr>
          <p:cNvPr id="3" name="Content Placeholder 2">
            <a:extLst>
              <a:ext uri="{FF2B5EF4-FFF2-40B4-BE49-F238E27FC236}">
                <a16:creationId xmlns:a16="http://schemas.microsoft.com/office/drawing/2014/main" id="{7BFD8E00-C9CC-E234-2E94-065C18534AC6}"/>
              </a:ext>
            </a:extLst>
          </p:cNvPr>
          <p:cNvSpPr>
            <a:spLocks noGrp="1"/>
          </p:cNvSpPr>
          <p:nvPr>
            <p:ph idx="1"/>
          </p:nvPr>
        </p:nvSpPr>
        <p:spPr/>
        <p:txBody>
          <a:bodyPr/>
          <a:lstStyle/>
          <a:p>
            <a:r>
              <a:rPr lang="en-US" dirty="0">
                <a:solidFill>
                  <a:srgbClr val="0000FF"/>
                </a:solidFill>
              </a:rPr>
              <a:t>AMD MI100 GPUs </a:t>
            </a:r>
            <a:r>
              <a:rPr lang="en-US" dirty="0"/>
              <a:t>fabricated with </a:t>
            </a:r>
            <a:r>
              <a:rPr lang="en-US" dirty="0">
                <a:solidFill>
                  <a:srgbClr val="0000FF"/>
                </a:solidFill>
              </a:rPr>
              <a:t>HBM-PIM</a:t>
            </a:r>
          </a:p>
          <a:p>
            <a:endParaRPr lang="en-US" dirty="0"/>
          </a:p>
          <a:p>
            <a:r>
              <a:rPr lang="en-US" dirty="0"/>
              <a:t>Experimental setup: GPT-J (6B, 32 input tokes), single AMD MI100-PIM GPU</a:t>
            </a:r>
          </a:p>
          <a:p>
            <a:endParaRPr lang="en-US" dirty="0"/>
          </a:p>
          <a:p>
            <a:endParaRPr lang="en-US" dirty="0"/>
          </a:p>
          <a:p>
            <a:endParaRPr lang="en-US" dirty="0"/>
          </a:p>
          <a:p>
            <a:endParaRPr lang="en-US" dirty="0"/>
          </a:p>
          <a:p>
            <a:endParaRPr lang="en-US" dirty="0"/>
          </a:p>
          <a:p>
            <a:endParaRPr lang="en-US" dirty="0"/>
          </a:p>
          <a:p>
            <a:pPr marL="0" indent="0">
              <a:buNone/>
            </a:pPr>
            <a:br>
              <a:rPr lang="en-US" dirty="0"/>
            </a:br>
            <a:endParaRPr lang="en-US" sz="1100" dirty="0"/>
          </a:p>
          <a:p>
            <a:r>
              <a:rPr lang="en-US" dirty="0">
                <a:solidFill>
                  <a:srgbClr val="0000FF"/>
                </a:solidFill>
              </a:rPr>
              <a:t>GPT can be accelerated by more than 2x over baseline</a:t>
            </a:r>
          </a:p>
          <a:p>
            <a:endParaRPr lang="en-US" dirty="0"/>
          </a:p>
        </p:txBody>
      </p:sp>
      <p:sp>
        <p:nvSpPr>
          <p:cNvPr id="4" name="Slide Number Placeholder 3">
            <a:extLst>
              <a:ext uri="{FF2B5EF4-FFF2-40B4-BE49-F238E27FC236}">
                <a16:creationId xmlns:a16="http://schemas.microsoft.com/office/drawing/2014/main" id="{5A12BE03-0835-2DE0-6598-E088FC15DDFC}"/>
              </a:ext>
            </a:extLst>
          </p:cNvPr>
          <p:cNvSpPr>
            <a:spLocks noGrp="1"/>
          </p:cNvSpPr>
          <p:nvPr>
            <p:ph type="sldNum" sz="quarter" idx="11"/>
          </p:nvPr>
        </p:nvSpPr>
        <p:spPr/>
        <p:txBody>
          <a:bodyPr/>
          <a:lstStyle/>
          <a:p>
            <a:pPr>
              <a:defRPr/>
            </a:pPr>
            <a:fld id="{696CF17A-3047-224B-BC46-DD606BE3B229}" type="slidenum">
              <a:rPr lang="en-US" altLang="en-US" smtClean="0"/>
              <a:pPr>
                <a:defRPr/>
              </a:pPr>
              <a:t>81</a:t>
            </a:fld>
            <a:endParaRPr lang="en-US" altLang="en-US"/>
          </a:p>
        </p:txBody>
      </p:sp>
      <p:pic>
        <p:nvPicPr>
          <p:cNvPr id="8" name="Picture 7">
            <a:extLst>
              <a:ext uri="{FF2B5EF4-FFF2-40B4-BE49-F238E27FC236}">
                <a16:creationId xmlns:a16="http://schemas.microsoft.com/office/drawing/2014/main" id="{21DB4808-D8EC-AAD6-908A-D6FDC2C068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581" y="2780928"/>
            <a:ext cx="8402838" cy="3007537"/>
          </a:xfrm>
          <a:prstGeom prst="rect">
            <a:avLst/>
          </a:prstGeom>
        </p:spPr>
      </p:pic>
      <p:sp>
        <p:nvSpPr>
          <p:cNvPr id="5" name="TextBox 4">
            <a:extLst>
              <a:ext uri="{FF2B5EF4-FFF2-40B4-BE49-F238E27FC236}">
                <a16:creationId xmlns:a16="http://schemas.microsoft.com/office/drawing/2014/main" id="{7B340072-82B4-570C-CF74-B074DA9DA94F}"/>
              </a:ext>
            </a:extLst>
          </p:cNvPr>
          <p:cNvSpPr txBox="1"/>
          <p:nvPr/>
        </p:nvSpPr>
        <p:spPr>
          <a:xfrm>
            <a:off x="3832792" y="6522107"/>
            <a:ext cx="1550424" cy="25391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050" b="0" i="0" u="none" strike="noStrike" dirty="0">
                <a:effectLst/>
              </a:rPr>
              <a:t>[J. H. Kim+ HC, 2023]</a:t>
            </a:r>
            <a:r>
              <a:rPr kumimoji="0" lang="en-US" sz="1050" b="0" i="0" u="none" strike="noStrike" kern="1200" cap="none" spc="0" normalizeH="0" baseline="0" noProof="0" dirty="0">
                <a:ln>
                  <a:noFill/>
                </a:ln>
                <a:effectLst/>
                <a:uLnTx/>
                <a:uFillTx/>
                <a:ea typeface="ＭＳ Ｐゴシック" panose="020B0600070205080204" pitchFamily="34" charset="-128"/>
                <a:cs typeface="+mn-cs"/>
              </a:rPr>
              <a:t> </a:t>
            </a:r>
          </a:p>
        </p:txBody>
      </p:sp>
      <p:pic>
        <p:nvPicPr>
          <p:cNvPr id="6" name="Picture 5" descr="safari.png">
            <a:extLst>
              <a:ext uri="{FF2B5EF4-FFF2-40B4-BE49-F238E27FC236}">
                <a16:creationId xmlns:a16="http://schemas.microsoft.com/office/drawing/2014/main" id="{D5AA0D87-0F7C-A96E-BF00-56FF7A2081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6143668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8A89C-AB96-CA3C-C6F0-BCEC0279C441}"/>
              </a:ext>
            </a:extLst>
          </p:cNvPr>
          <p:cNvSpPr>
            <a:spLocks noGrp="1"/>
          </p:cNvSpPr>
          <p:nvPr>
            <p:ph type="title"/>
          </p:nvPr>
        </p:nvSpPr>
        <p:spPr/>
        <p:txBody>
          <a:bodyPr/>
          <a:lstStyle/>
          <a:p>
            <a:r>
              <a:rPr lang="en-US" sz="3600" dirty="0"/>
              <a:t>Solution II: Samsung’s LPDDR-PIM (2023)</a:t>
            </a:r>
          </a:p>
        </p:txBody>
      </p:sp>
      <p:sp>
        <p:nvSpPr>
          <p:cNvPr id="3" name="Content Placeholder 2">
            <a:extLst>
              <a:ext uri="{FF2B5EF4-FFF2-40B4-BE49-F238E27FC236}">
                <a16:creationId xmlns:a16="http://schemas.microsoft.com/office/drawing/2014/main" id="{7BFD8E00-C9CC-E234-2E94-065C18534AC6}"/>
              </a:ext>
            </a:extLst>
          </p:cNvPr>
          <p:cNvSpPr>
            <a:spLocks noGrp="1"/>
          </p:cNvSpPr>
          <p:nvPr>
            <p:ph idx="1"/>
          </p:nvPr>
        </p:nvSpPr>
        <p:spPr>
          <a:xfrm>
            <a:off x="12576" y="1043589"/>
            <a:ext cx="9167936" cy="5193723"/>
          </a:xfrm>
        </p:spPr>
        <p:txBody>
          <a:bodyPr/>
          <a:lstStyle/>
          <a:p>
            <a:r>
              <a:rPr lang="en-US" dirty="0">
                <a:solidFill>
                  <a:srgbClr val="0000FF"/>
                </a:solidFill>
              </a:rPr>
              <a:t>PIM for on-device generative AI</a:t>
            </a:r>
          </a:p>
          <a:p>
            <a:pPr lvl="1"/>
            <a:r>
              <a:rPr lang="en-US" dirty="0"/>
              <a:t>Datacenter </a:t>
            </a:r>
            <a:r>
              <a:rPr lang="en-US" dirty="0">
                <a:solidFill>
                  <a:srgbClr val="FF0000"/>
                </a:solidFill>
              </a:rPr>
              <a:t>costs</a:t>
            </a:r>
            <a:r>
              <a:rPr lang="en-US" dirty="0"/>
              <a:t> and </a:t>
            </a:r>
            <a:r>
              <a:rPr lang="en-US" dirty="0">
                <a:solidFill>
                  <a:srgbClr val="FF0000"/>
                </a:solidFill>
              </a:rPr>
              <a:t>power consumption </a:t>
            </a:r>
            <a:r>
              <a:rPr lang="en-US" dirty="0"/>
              <a:t>are increasing due to the </a:t>
            </a:r>
            <a:r>
              <a:rPr lang="en-US" dirty="0">
                <a:solidFill>
                  <a:srgbClr val="FF0000"/>
                </a:solidFill>
              </a:rPr>
              <a:t>growing demand for cloud AI</a:t>
            </a:r>
            <a:br>
              <a:rPr lang="en-US" dirty="0">
                <a:solidFill>
                  <a:srgbClr val="FF0000"/>
                </a:solidFill>
              </a:rPr>
            </a:br>
            <a:endParaRPr lang="en-US" dirty="0"/>
          </a:p>
          <a:p>
            <a:r>
              <a:rPr lang="en-US" dirty="0">
                <a:solidFill>
                  <a:srgbClr val="0000FF"/>
                </a:solidFill>
              </a:rPr>
              <a:t>LPDDR-PIM</a:t>
            </a:r>
            <a:r>
              <a:rPr lang="en-US" dirty="0"/>
              <a:t> improves </a:t>
            </a:r>
            <a:r>
              <a:rPr lang="en-US" dirty="0">
                <a:solidFill>
                  <a:srgbClr val="0000FF"/>
                </a:solidFill>
              </a:rPr>
              <a:t>battery life </a:t>
            </a:r>
            <a:r>
              <a:rPr lang="en-US" dirty="0"/>
              <a:t>by preventing memory over-provisioning just for bandwidth</a:t>
            </a:r>
          </a:p>
          <a:p>
            <a:endParaRPr lang="en-US" dirty="0"/>
          </a:p>
          <a:p>
            <a:endParaRPr lang="en-US" dirty="0"/>
          </a:p>
          <a:p>
            <a:endParaRPr lang="en-US" dirty="0"/>
          </a:p>
          <a:p>
            <a:endParaRPr lang="en-US" dirty="0"/>
          </a:p>
          <a:p>
            <a:endParaRPr lang="en-US" dirty="0"/>
          </a:p>
          <a:p>
            <a:endParaRPr lang="en-US" dirty="0"/>
          </a:p>
          <a:p>
            <a:r>
              <a:rPr lang="en-US" dirty="0"/>
              <a:t>4.47x </a:t>
            </a:r>
            <a:r>
              <a:rPr lang="en-US" dirty="0">
                <a:solidFill>
                  <a:srgbClr val="FF0000"/>
                </a:solidFill>
              </a:rPr>
              <a:t>performance gains </a:t>
            </a:r>
            <a:r>
              <a:rPr lang="en-US" dirty="0"/>
              <a:t>and 70.6% </a:t>
            </a:r>
            <a:r>
              <a:rPr lang="en-US" dirty="0">
                <a:solidFill>
                  <a:srgbClr val="FF0000"/>
                </a:solidFill>
              </a:rPr>
              <a:t>energy reduction </a:t>
            </a:r>
            <a:r>
              <a:rPr lang="en-US" dirty="0"/>
              <a:t>in GPT-2</a:t>
            </a:r>
          </a:p>
        </p:txBody>
      </p:sp>
      <p:sp>
        <p:nvSpPr>
          <p:cNvPr id="4" name="Slide Number Placeholder 3">
            <a:extLst>
              <a:ext uri="{FF2B5EF4-FFF2-40B4-BE49-F238E27FC236}">
                <a16:creationId xmlns:a16="http://schemas.microsoft.com/office/drawing/2014/main" id="{5A12BE03-0835-2DE0-6598-E088FC15DDFC}"/>
              </a:ext>
            </a:extLst>
          </p:cNvPr>
          <p:cNvSpPr>
            <a:spLocks noGrp="1"/>
          </p:cNvSpPr>
          <p:nvPr>
            <p:ph type="sldNum" sz="quarter" idx="11"/>
          </p:nvPr>
        </p:nvSpPr>
        <p:spPr/>
        <p:txBody>
          <a:bodyPr/>
          <a:lstStyle/>
          <a:p>
            <a:pPr>
              <a:defRPr/>
            </a:pPr>
            <a:fld id="{696CF17A-3047-224B-BC46-DD606BE3B229}" type="slidenum">
              <a:rPr lang="en-US" altLang="en-US" smtClean="0"/>
              <a:pPr>
                <a:defRPr/>
              </a:pPr>
              <a:t>82</a:t>
            </a:fld>
            <a:endParaRPr lang="en-US" altLang="en-US"/>
          </a:p>
        </p:txBody>
      </p:sp>
      <p:grpSp>
        <p:nvGrpSpPr>
          <p:cNvPr id="12" name="Group 11">
            <a:extLst>
              <a:ext uri="{FF2B5EF4-FFF2-40B4-BE49-F238E27FC236}">
                <a16:creationId xmlns:a16="http://schemas.microsoft.com/office/drawing/2014/main" id="{85B5B3A8-82AF-45D1-F598-FCFEF21CBE5E}"/>
              </a:ext>
            </a:extLst>
          </p:cNvPr>
          <p:cNvGrpSpPr/>
          <p:nvPr/>
        </p:nvGrpSpPr>
        <p:grpSpPr>
          <a:xfrm>
            <a:off x="1691680" y="3573016"/>
            <a:ext cx="6664450" cy="2308252"/>
            <a:chOff x="1691680" y="3573016"/>
            <a:chExt cx="6664450" cy="2308252"/>
          </a:xfrm>
        </p:grpSpPr>
        <p:pic>
          <p:nvPicPr>
            <p:cNvPr id="6" name="Picture 5">
              <a:extLst>
                <a:ext uri="{FF2B5EF4-FFF2-40B4-BE49-F238E27FC236}">
                  <a16:creationId xmlns:a16="http://schemas.microsoft.com/office/drawing/2014/main" id="{378BDB19-5C95-75D6-90D5-535332AC55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3573016"/>
              <a:ext cx="2230471" cy="2298061"/>
            </a:xfrm>
            <a:prstGeom prst="rect">
              <a:avLst/>
            </a:prstGeom>
          </p:spPr>
        </p:pic>
        <p:pic>
          <p:nvPicPr>
            <p:cNvPr id="8" name="Picture 7">
              <a:extLst>
                <a:ext uri="{FF2B5EF4-FFF2-40B4-BE49-F238E27FC236}">
                  <a16:creationId xmlns:a16="http://schemas.microsoft.com/office/drawing/2014/main" id="{7322EE28-CD1A-B07D-F910-039C14482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3573016"/>
              <a:ext cx="3424090" cy="2308252"/>
            </a:xfrm>
            <a:prstGeom prst="rect">
              <a:avLst/>
            </a:prstGeom>
          </p:spPr>
        </p:pic>
      </p:grpSp>
      <p:grpSp>
        <p:nvGrpSpPr>
          <p:cNvPr id="13" name="Group 12">
            <a:extLst>
              <a:ext uri="{FF2B5EF4-FFF2-40B4-BE49-F238E27FC236}">
                <a16:creationId xmlns:a16="http://schemas.microsoft.com/office/drawing/2014/main" id="{A5158C12-09DC-0511-905E-D57DD0C3F9C0}"/>
              </a:ext>
            </a:extLst>
          </p:cNvPr>
          <p:cNvGrpSpPr/>
          <p:nvPr/>
        </p:nvGrpSpPr>
        <p:grpSpPr>
          <a:xfrm>
            <a:off x="1835696" y="4745526"/>
            <a:ext cx="6480720" cy="1059738"/>
            <a:chOff x="1835696" y="4745526"/>
            <a:chExt cx="6480720" cy="1059738"/>
          </a:xfrm>
        </p:grpSpPr>
        <p:sp>
          <p:nvSpPr>
            <p:cNvPr id="9" name="Rectangle 8">
              <a:extLst>
                <a:ext uri="{FF2B5EF4-FFF2-40B4-BE49-F238E27FC236}">
                  <a16:creationId xmlns:a16="http://schemas.microsoft.com/office/drawing/2014/main" id="{6A1031DD-2242-7F28-C681-28E9444E4623}"/>
                </a:ext>
              </a:extLst>
            </p:cNvPr>
            <p:cNvSpPr/>
            <p:nvPr/>
          </p:nvSpPr>
          <p:spPr bwMode="auto">
            <a:xfrm>
              <a:off x="5593342" y="4794200"/>
              <a:ext cx="2723074" cy="1011064"/>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0" name="Rectangle 9">
              <a:extLst>
                <a:ext uri="{FF2B5EF4-FFF2-40B4-BE49-F238E27FC236}">
                  <a16:creationId xmlns:a16="http://schemas.microsoft.com/office/drawing/2014/main" id="{89CDD8A4-184D-2DFD-AB95-200F84629318}"/>
                </a:ext>
              </a:extLst>
            </p:cNvPr>
            <p:cNvSpPr/>
            <p:nvPr/>
          </p:nvSpPr>
          <p:spPr bwMode="auto">
            <a:xfrm>
              <a:off x="1835696" y="4745526"/>
              <a:ext cx="1973605" cy="339658"/>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grpSp>
      <p:sp>
        <p:nvSpPr>
          <p:cNvPr id="5" name="TextBox 4">
            <a:extLst>
              <a:ext uri="{FF2B5EF4-FFF2-40B4-BE49-F238E27FC236}">
                <a16:creationId xmlns:a16="http://schemas.microsoft.com/office/drawing/2014/main" id="{2F9F671F-F57F-EE35-177E-B3A0DCD0F9DC}"/>
              </a:ext>
            </a:extLst>
          </p:cNvPr>
          <p:cNvSpPr txBox="1"/>
          <p:nvPr/>
        </p:nvSpPr>
        <p:spPr>
          <a:xfrm>
            <a:off x="3832792" y="6522107"/>
            <a:ext cx="1550424" cy="25391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050" b="0" i="0" u="none" strike="noStrike" dirty="0">
                <a:effectLst/>
              </a:rPr>
              <a:t>[J. H. Kim+ HC, 2023]</a:t>
            </a:r>
            <a:r>
              <a:rPr kumimoji="0" lang="en-US" sz="1050" b="0" i="0" u="none" strike="noStrike" kern="1200" cap="none" spc="0" normalizeH="0" baseline="0" noProof="0" dirty="0">
                <a:ln>
                  <a:noFill/>
                </a:ln>
                <a:effectLst/>
                <a:uLnTx/>
                <a:uFillTx/>
                <a:ea typeface="ＭＳ Ｐゴシック" panose="020B0600070205080204" pitchFamily="34" charset="-128"/>
                <a:cs typeface="+mn-cs"/>
              </a:rPr>
              <a:t> </a:t>
            </a:r>
          </a:p>
        </p:txBody>
      </p:sp>
      <p:pic>
        <p:nvPicPr>
          <p:cNvPr id="7" name="Picture 6" descr="safari.png">
            <a:extLst>
              <a:ext uri="{FF2B5EF4-FFF2-40B4-BE49-F238E27FC236}">
                <a16:creationId xmlns:a16="http://schemas.microsoft.com/office/drawing/2014/main" id="{02B7F9D5-12B9-1778-76F4-3FFD203FB2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98343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8A89C-AB96-CA3C-C6F0-BCEC0279C441}"/>
              </a:ext>
            </a:extLst>
          </p:cNvPr>
          <p:cNvSpPr>
            <a:spLocks noGrp="1"/>
          </p:cNvSpPr>
          <p:nvPr>
            <p:ph type="title"/>
          </p:nvPr>
        </p:nvSpPr>
        <p:spPr/>
        <p:txBody>
          <a:bodyPr/>
          <a:lstStyle/>
          <a:p>
            <a:r>
              <a:rPr lang="en-US" sz="3600" dirty="0"/>
              <a:t>Solution III: Samsung’s CXL-PNM (2023)</a:t>
            </a:r>
          </a:p>
        </p:txBody>
      </p:sp>
      <p:sp>
        <p:nvSpPr>
          <p:cNvPr id="3" name="Content Placeholder 2">
            <a:extLst>
              <a:ext uri="{FF2B5EF4-FFF2-40B4-BE49-F238E27FC236}">
                <a16:creationId xmlns:a16="http://schemas.microsoft.com/office/drawing/2014/main" id="{7BFD8E00-C9CC-E234-2E94-065C18534AC6}"/>
              </a:ext>
            </a:extLst>
          </p:cNvPr>
          <p:cNvSpPr>
            <a:spLocks noGrp="1"/>
          </p:cNvSpPr>
          <p:nvPr>
            <p:ph idx="1"/>
          </p:nvPr>
        </p:nvSpPr>
        <p:spPr>
          <a:xfrm>
            <a:off x="84584" y="997527"/>
            <a:ext cx="9527976" cy="5193723"/>
          </a:xfrm>
        </p:spPr>
        <p:txBody>
          <a:bodyPr/>
          <a:lstStyle/>
          <a:p>
            <a:r>
              <a:rPr lang="en-US" dirty="0"/>
              <a:t>A </a:t>
            </a:r>
            <a:r>
              <a:rPr lang="en-US" dirty="0">
                <a:solidFill>
                  <a:srgbClr val="0000FF"/>
                </a:solidFill>
              </a:rPr>
              <a:t>CXL-based processing-near-memory </a:t>
            </a:r>
            <a:r>
              <a:rPr lang="en-US" dirty="0"/>
              <a:t>solution</a:t>
            </a:r>
          </a:p>
          <a:p>
            <a:pPr lvl="1"/>
            <a:r>
              <a:rPr lang="en-US" dirty="0"/>
              <a:t>Improves </a:t>
            </a:r>
            <a:r>
              <a:rPr lang="en-US" dirty="0">
                <a:solidFill>
                  <a:srgbClr val="0000FF"/>
                </a:solidFill>
              </a:rPr>
              <a:t>capacity</a:t>
            </a:r>
            <a:r>
              <a:rPr lang="en-US" dirty="0"/>
              <a:t>, </a:t>
            </a:r>
            <a:r>
              <a:rPr lang="en-US" dirty="0">
                <a:solidFill>
                  <a:srgbClr val="0000FF"/>
                </a:solidFill>
              </a:rPr>
              <a:t>bandwidth</a:t>
            </a:r>
            <a:r>
              <a:rPr lang="en-US" dirty="0"/>
              <a:t>, and </a:t>
            </a:r>
            <a:r>
              <a:rPr lang="en-US" dirty="0">
                <a:solidFill>
                  <a:srgbClr val="0000FF"/>
                </a:solidFill>
              </a:rPr>
              <a:t>power</a:t>
            </a:r>
            <a:r>
              <a:rPr lang="en-US" dirty="0"/>
              <a:t> </a:t>
            </a:r>
          </a:p>
          <a:p>
            <a:pPr lvl="1"/>
            <a:r>
              <a:rPr lang="en-US" dirty="0"/>
              <a:t>Large-scale large-language models are often </a:t>
            </a:r>
            <a:r>
              <a:rPr lang="en-US" dirty="0">
                <a:solidFill>
                  <a:srgbClr val="FF0000"/>
                </a:solidFill>
              </a:rPr>
              <a:t>capacity-bound </a:t>
            </a:r>
            <a:br>
              <a:rPr lang="en-US" dirty="0"/>
            </a:br>
            <a:br>
              <a:rPr lang="en-US" dirty="0"/>
            </a:br>
            <a:endParaRPr lang="en-US" dirty="0"/>
          </a:p>
          <a:p>
            <a:pPr marL="0" indent="0">
              <a:buNone/>
            </a:pPr>
            <a:br>
              <a:rPr lang="en-US" dirty="0"/>
            </a:br>
            <a:br>
              <a:rPr lang="en-US" dirty="0"/>
            </a:br>
            <a:br>
              <a:rPr lang="en-US" dirty="0"/>
            </a:br>
            <a:br>
              <a:rPr lang="en-US" dirty="0"/>
            </a:br>
            <a:br>
              <a:rPr lang="en-US" dirty="0"/>
            </a:br>
            <a:br>
              <a:rPr lang="en-US" dirty="0"/>
            </a:br>
            <a:endParaRPr lang="en-US" dirty="0"/>
          </a:p>
          <a:p>
            <a:r>
              <a:rPr lang="en-US" dirty="0"/>
              <a:t>Multiple CXL-PNM can offer </a:t>
            </a:r>
            <a:r>
              <a:rPr lang="en-US" dirty="0">
                <a:solidFill>
                  <a:srgbClr val="0000FF"/>
                </a:solidFill>
              </a:rPr>
              <a:t>4.4x higher energy efficiency </a:t>
            </a:r>
            <a:r>
              <a:rPr lang="en-US" dirty="0"/>
              <a:t>and</a:t>
            </a:r>
            <a:br>
              <a:rPr lang="en-US" dirty="0"/>
            </a:br>
            <a:r>
              <a:rPr lang="en-US" dirty="0">
                <a:solidFill>
                  <a:srgbClr val="0000FF"/>
                </a:solidFill>
              </a:rPr>
              <a:t>53% higher throughput </a:t>
            </a:r>
            <a:r>
              <a:rPr lang="en-US" dirty="0"/>
              <a:t>than multiple GPUs</a:t>
            </a:r>
          </a:p>
          <a:p>
            <a:endParaRPr lang="en-US" dirty="0"/>
          </a:p>
        </p:txBody>
      </p:sp>
      <p:sp>
        <p:nvSpPr>
          <p:cNvPr id="4" name="Slide Number Placeholder 3">
            <a:extLst>
              <a:ext uri="{FF2B5EF4-FFF2-40B4-BE49-F238E27FC236}">
                <a16:creationId xmlns:a16="http://schemas.microsoft.com/office/drawing/2014/main" id="{5A12BE03-0835-2DE0-6598-E088FC15DDFC}"/>
              </a:ext>
            </a:extLst>
          </p:cNvPr>
          <p:cNvSpPr>
            <a:spLocks noGrp="1"/>
          </p:cNvSpPr>
          <p:nvPr>
            <p:ph type="sldNum" sz="quarter" idx="11"/>
          </p:nvPr>
        </p:nvSpPr>
        <p:spPr/>
        <p:txBody>
          <a:bodyPr/>
          <a:lstStyle/>
          <a:p>
            <a:pPr>
              <a:defRPr/>
            </a:pPr>
            <a:fld id="{696CF17A-3047-224B-BC46-DD606BE3B229}" type="slidenum">
              <a:rPr lang="en-US" altLang="en-US" smtClean="0"/>
              <a:pPr>
                <a:defRPr/>
              </a:pPr>
              <a:t>83</a:t>
            </a:fld>
            <a:endParaRPr lang="en-US" altLang="en-US"/>
          </a:p>
        </p:txBody>
      </p:sp>
      <p:pic>
        <p:nvPicPr>
          <p:cNvPr id="6" name="Picture 5">
            <a:extLst>
              <a:ext uri="{FF2B5EF4-FFF2-40B4-BE49-F238E27FC236}">
                <a16:creationId xmlns:a16="http://schemas.microsoft.com/office/drawing/2014/main" id="{C83A394E-64B4-E7E1-045A-F6F377CC1E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068" y="2348880"/>
            <a:ext cx="8519864" cy="3162532"/>
          </a:xfrm>
          <a:prstGeom prst="rect">
            <a:avLst/>
          </a:prstGeom>
        </p:spPr>
      </p:pic>
      <p:sp>
        <p:nvSpPr>
          <p:cNvPr id="7" name="Rectangle 6">
            <a:extLst>
              <a:ext uri="{FF2B5EF4-FFF2-40B4-BE49-F238E27FC236}">
                <a16:creationId xmlns:a16="http://schemas.microsoft.com/office/drawing/2014/main" id="{05F9034B-3F3C-83B3-105F-1188162AFC63}"/>
              </a:ext>
            </a:extLst>
          </p:cNvPr>
          <p:cNvSpPr>
            <a:spLocks noChangeAspect="1"/>
          </p:cNvSpPr>
          <p:nvPr/>
        </p:nvSpPr>
        <p:spPr bwMode="auto">
          <a:xfrm>
            <a:off x="6169888" y="3089343"/>
            <a:ext cx="346328" cy="483673"/>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8" name="Rectangle 7">
            <a:extLst>
              <a:ext uri="{FF2B5EF4-FFF2-40B4-BE49-F238E27FC236}">
                <a16:creationId xmlns:a16="http://schemas.microsoft.com/office/drawing/2014/main" id="{79B543D1-6D93-B9B9-75B9-2A288856BB3F}"/>
              </a:ext>
            </a:extLst>
          </p:cNvPr>
          <p:cNvSpPr>
            <a:spLocks noChangeAspect="1"/>
          </p:cNvSpPr>
          <p:nvPr/>
        </p:nvSpPr>
        <p:spPr bwMode="auto">
          <a:xfrm>
            <a:off x="6948264" y="5229200"/>
            <a:ext cx="1656184" cy="144016"/>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5" name="TextBox 4">
            <a:extLst>
              <a:ext uri="{FF2B5EF4-FFF2-40B4-BE49-F238E27FC236}">
                <a16:creationId xmlns:a16="http://schemas.microsoft.com/office/drawing/2014/main" id="{CBAE8FE2-3ED8-CF93-BB03-078ED502F38E}"/>
              </a:ext>
            </a:extLst>
          </p:cNvPr>
          <p:cNvSpPr txBox="1"/>
          <p:nvPr/>
        </p:nvSpPr>
        <p:spPr>
          <a:xfrm>
            <a:off x="3832792" y="6522107"/>
            <a:ext cx="1550424" cy="25391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050" b="0" i="0" u="none" strike="noStrike" dirty="0">
                <a:effectLst/>
              </a:rPr>
              <a:t>[J. H. Kim+ HC, 2023]</a:t>
            </a:r>
            <a:r>
              <a:rPr kumimoji="0" lang="en-US" sz="1050" b="0" i="0" u="none" strike="noStrike" kern="1200" cap="none" spc="0" normalizeH="0" baseline="0" noProof="0" dirty="0">
                <a:ln>
                  <a:noFill/>
                </a:ln>
                <a:effectLst/>
                <a:uLnTx/>
                <a:uFillTx/>
                <a:ea typeface="ＭＳ Ｐゴシック" panose="020B0600070205080204" pitchFamily="34" charset="-128"/>
                <a:cs typeface="+mn-cs"/>
              </a:rPr>
              <a:t> </a:t>
            </a:r>
          </a:p>
        </p:txBody>
      </p:sp>
      <p:pic>
        <p:nvPicPr>
          <p:cNvPr id="10" name="Picture 9" descr="safari.png">
            <a:extLst>
              <a:ext uri="{FF2B5EF4-FFF2-40B4-BE49-F238E27FC236}">
                <a16:creationId xmlns:a16="http://schemas.microsoft.com/office/drawing/2014/main" id="{69899420-86A2-4FC5-04C3-78476F9822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821349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a:t>4 Gb </a:t>
            </a:r>
            <a:r>
              <a:rPr lang="en-US" dirty="0" err="1"/>
              <a:t>AiM</a:t>
            </a:r>
            <a:r>
              <a:rPr lang="en-US" dirty="0"/>
              <a:t> die with 16 processing units (PUs)</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7" name="TextBox 6">
            <a:hlinkClick r:id="rId3"/>
            <a:extLst>
              <a:ext uri="{FF2B5EF4-FFF2-40B4-BE49-F238E27FC236}">
                <a16:creationId xmlns:a16="http://schemas.microsoft.com/office/drawing/2014/main" id="{6D4E88C4-7835-3048-82B9-3EBD91CC3862}"/>
              </a:ext>
            </a:extLst>
          </p:cNvPr>
          <p:cNvSpPr txBox="1"/>
          <p:nvPr/>
        </p:nvSpPr>
        <p:spPr>
          <a:xfrm>
            <a:off x="1763688" y="6477000"/>
            <a:ext cx="6856551"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Lee et al., A 1ynm 1.25V 8Gb, 16Gb/s/pin GDDR6-based Accelerator-in-Memory supporting 1TFLOPS MAC Operation and Various Activation Functions for Deep-Learning Applications, ISSCC 2022</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96E4A93-E3CA-FC41-A48F-2210E2BAB893}"/>
              </a:ext>
            </a:extLst>
          </p:cNvPr>
          <p:cNvPicPr>
            <a:picLocks noChangeAspect="1"/>
          </p:cNvPicPr>
          <p:nvPr/>
        </p:nvPicPr>
        <p:blipFill>
          <a:blip r:embed="rId4"/>
          <a:stretch>
            <a:fillRect/>
          </a:stretch>
        </p:blipFill>
        <p:spPr>
          <a:xfrm>
            <a:off x="0" y="2133600"/>
            <a:ext cx="9144000" cy="3485834"/>
          </a:xfrm>
          <a:prstGeom prst="rect">
            <a:avLst/>
          </a:prstGeom>
        </p:spPr>
      </p:pic>
      <p:sp>
        <p:nvSpPr>
          <p:cNvPr id="6" name="Title 5">
            <a:extLst>
              <a:ext uri="{FF2B5EF4-FFF2-40B4-BE49-F238E27FC236}">
                <a16:creationId xmlns:a16="http://schemas.microsoft.com/office/drawing/2014/main" id="{4B12E266-E184-8642-8A55-9608BCCCDFD0}"/>
              </a:ext>
            </a:extLst>
          </p:cNvPr>
          <p:cNvSpPr>
            <a:spLocks noGrp="1"/>
          </p:cNvSpPr>
          <p:nvPr>
            <p:ph type="title"/>
          </p:nvPr>
        </p:nvSpPr>
        <p:spPr>
          <a:xfrm>
            <a:off x="228600" y="11668"/>
            <a:ext cx="8682038" cy="858859"/>
          </a:xfrm>
        </p:spPr>
        <p:txBody>
          <a:bodyPr anchor="ctr"/>
          <a:lstStyle/>
          <a:p>
            <a:r>
              <a:rPr lang="en-US" sz="3800" dirty="0"/>
              <a:t>SK </a:t>
            </a:r>
            <a:r>
              <a:rPr lang="en-US" sz="3800" dirty="0" err="1"/>
              <a:t>hynix</a:t>
            </a:r>
            <a:r>
              <a:rPr lang="en-US" sz="3800" dirty="0"/>
              <a:t> </a:t>
            </a:r>
            <a:r>
              <a:rPr lang="en-US" sz="3800" dirty="0" err="1"/>
              <a:t>AiM</a:t>
            </a:r>
            <a:r>
              <a:rPr lang="en-US" sz="3800" dirty="0"/>
              <a:t>: Chip Implementation (2022)</a:t>
            </a:r>
          </a:p>
        </p:txBody>
      </p:sp>
      <p:pic>
        <p:nvPicPr>
          <p:cNvPr id="2" name="Picture 1" descr="safari.png">
            <a:extLst>
              <a:ext uri="{FF2B5EF4-FFF2-40B4-BE49-F238E27FC236}">
                <a16:creationId xmlns:a16="http://schemas.microsoft.com/office/drawing/2014/main" id="{6A945DD6-9561-F0D9-3F05-BB365660C8E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42532003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0"/>
            <a:ext cx="8991600" cy="870527"/>
          </a:xfrm>
        </p:spPr>
        <p:txBody>
          <a:bodyPr anchor="ctr"/>
          <a:lstStyle/>
          <a:p>
            <a:r>
              <a:rPr lang="en-US" dirty="0"/>
              <a:t>SK </a:t>
            </a:r>
            <a:r>
              <a:rPr lang="en-US" dirty="0" err="1"/>
              <a:t>hynix</a:t>
            </a:r>
            <a:r>
              <a:rPr lang="en-US" dirty="0"/>
              <a:t> </a:t>
            </a:r>
            <a:r>
              <a:rPr lang="en-US" dirty="0" err="1"/>
              <a:t>AiM</a:t>
            </a:r>
            <a:r>
              <a:rPr lang="en-US" dirty="0"/>
              <a:t>: System Organization (2022)</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a:xfrm>
            <a:off x="228600" y="914400"/>
            <a:ext cx="8610600" cy="5193723"/>
          </a:xfrm>
        </p:spPr>
        <p:txBody>
          <a:bodyPr/>
          <a:lstStyle/>
          <a:p>
            <a:r>
              <a:rPr lang="en-US" dirty="0"/>
              <a:t>GDDR6-based </a:t>
            </a:r>
            <a:r>
              <a:rPr lang="en-US" dirty="0" err="1"/>
              <a:t>AiM</a:t>
            </a:r>
            <a:r>
              <a:rPr lang="en-US" dirty="0"/>
              <a:t> architecture</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84F3BB8F-3F49-D548-A49E-682CBCA6C8BD}"/>
              </a:ext>
            </a:extLst>
          </p:cNvPr>
          <p:cNvPicPr>
            <a:picLocks noChangeAspect="1"/>
          </p:cNvPicPr>
          <p:nvPr/>
        </p:nvPicPr>
        <p:blipFill>
          <a:blip r:embed="rId2"/>
          <a:stretch>
            <a:fillRect/>
          </a:stretch>
        </p:blipFill>
        <p:spPr>
          <a:xfrm>
            <a:off x="533400" y="1498600"/>
            <a:ext cx="4699000" cy="4826000"/>
          </a:xfrm>
          <a:prstGeom prst="rect">
            <a:avLst/>
          </a:prstGeom>
        </p:spPr>
      </p:pic>
      <p:pic>
        <p:nvPicPr>
          <p:cNvPr id="10" name="Picture 9">
            <a:extLst>
              <a:ext uri="{FF2B5EF4-FFF2-40B4-BE49-F238E27FC236}">
                <a16:creationId xmlns:a16="http://schemas.microsoft.com/office/drawing/2014/main" id="{0462163E-DC27-E748-A11E-9A9599C3CE9C}"/>
              </a:ext>
            </a:extLst>
          </p:cNvPr>
          <p:cNvPicPr>
            <a:picLocks noChangeAspect="1"/>
          </p:cNvPicPr>
          <p:nvPr/>
        </p:nvPicPr>
        <p:blipFill>
          <a:blip r:embed="rId3"/>
          <a:stretch>
            <a:fillRect/>
          </a:stretch>
        </p:blipFill>
        <p:spPr>
          <a:xfrm>
            <a:off x="5181600" y="1502660"/>
            <a:ext cx="3678238" cy="3069340"/>
          </a:xfrm>
          <a:prstGeom prst="rect">
            <a:avLst/>
          </a:prstGeom>
        </p:spPr>
      </p:pic>
      <p:pic>
        <p:nvPicPr>
          <p:cNvPr id="11" name="Picture 10">
            <a:extLst>
              <a:ext uri="{FF2B5EF4-FFF2-40B4-BE49-F238E27FC236}">
                <a16:creationId xmlns:a16="http://schemas.microsoft.com/office/drawing/2014/main" id="{B9E39E97-4753-B74D-BC8D-0E53BDD9D0FC}"/>
              </a:ext>
            </a:extLst>
          </p:cNvPr>
          <p:cNvPicPr>
            <a:picLocks noChangeAspect="1"/>
          </p:cNvPicPr>
          <p:nvPr/>
        </p:nvPicPr>
        <p:blipFill>
          <a:blip r:embed="rId4"/>
          <a:stretch>
            <a:fillRect/>
          </a:stretch>
        </p:blipFill>
        <p:spPr>
          <a:xfrm>
            <a:off x="5583238" y="4767911"/>
            <a:ext cx="3255962" cy="1404289"/>
          </a:xfrm>
          <a:prstGeom prst="rect">
            <a:avLst/>
          </a:prstGeom>
        </p:spPr>
      </p:pic>
      <p:sp>
        <p:nvSpPr>
          <p:cNvPr id="6" name="TextBox 5">
            <a:hlinkClick r:id="rId5"/>
            <a:extLst>
              <a:ext uri="{FF2B5EF4-FFF2-40B4-BE49-F238E27FC236}">
                <a16:creationId xmlns:a16="http://schemas.microsoft.com/office/drawing/2014/main" id="{DF2CF2C3-C003-0EFD-20C3-18DEE95EC16D}"/>
              </a:ext>
            </a:extLst>
          </p:cNvPr>
          <p:cNvSpPr txBox="1"/>
          <p:nvPr/>
        </p:nvSpPr>
        <p:spPr>
          <a:xfrm>
            <a:off x="1763688" y="6477000"/>
            <a:ext cx="6856551"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Lee et al., A 1ynm 1.25V 8Gb, 16Gb/s/pin GDDR6-based Accelerator-in-Memory supporting 1TFLOPS MAC Operation and Various Activation Functions for Deep-Learning Applications, ISSCC 2022</a:t>
            </a: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7" name="Picture 6" descr="safari.png">
            <a:extLst>
              <a:ext uri="{FF2B5EF4-FFF2-40B4-BE49-F238E27FC236}">
                <a16:creationId xmlns:a16="http://schemas.microsoft.com/office/drawing/2014/main" id="{C76FE76A-4574-F424-3518-408FCDED1DB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33787736"/>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880" y="0"/>
            <a:ext cx="8610600" cy="908720"/>
          </a:xfrm>
        </p:spPr>
        <p:txBody>
          <a:bodyPr anchor="ctr" anchorCtr="0"/>
          <a:lstStyle/>
          <a:p>
            <a:r>
              <a:rPr lang="en-US" dirty="0"/>
              <a:t>Possible PNM Designs</a:t>
            </a:r>
          </a:p>
        </p:txBody>
      </p:sp>
      <p:sp>
        <p:nvSpPr>
          <p:cNvPr id="7" name="Marcador de número de diapositiva 6"/>
          <p:cNvSpPr>
            <a:spLocks noGrp="1"/>
          </p:cNvSpPr>
          <p:nvPr>
            <p:ph type="sldNum" sz="quarter" idx="11"/>
          </p:nvPr>
        </p:nvSpPr>
        <p:spPr>
          <a:xfrm>
            <a:off x="6781800" y="632460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panose="020B0600070205080204" pitchFamily="34" charset="-128"/>
              <a:cs typeface="+mn-cs"/>
            </a:endParaRPr>
          </a:p>
        </p:txBody>
      </p:sp>
      <p:grpSp>
        <p:nvGrpSpPr>
          <p:cNvPr id="5" name="Group 4">
            <a:extLst>
              <a:ext uri="{FF2B5EF4-FFF2-40B4-BE49-F238E27FC236}">
                <a16:creationId xmlns:a16="http://schemas.microsoft.com/office/drawing/2014/main" id="{EEA6D513-2C9C-5EA4-0839-4DE6C5D43D4D}"/>
              </a:ext>
            </a:extLst>
          </p:cNvPr>
          <p:cNvGrpSpPr/>
          <p:nvPr/>
        </p:nvGrpSpPr>
        <p:grpSpPr>
          <a:xfrm>
            <a:off x="-25152" y="2911258"/>
            <a:ext cx="9144000" cy="1581912"/>
            <a:chOff x="-25152" y="2911258"/>
            <a:chExt cx="9144000" cy="1581912"/>
          </a:xfrm>
        </p:grpSpPr>
        <p:sp>
          <p:nvSpPr>
            <p:cNvPr id="32" name="Marcador de contenido 2"/>
            <p:cNvSpPr txBox="1">
              <a:spLocks/>
            </p:cNvSpPr>
            <p:nvPr/>
          </p:nvSpPr>
          <p:spPr bwMode="auto">
            <a:xfrm>
              <a:off x="-25152" y="291125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Fixed-function</a:t>
              </a:r>
              <a:r>
                <a:rPr kumimoji="0" lang="en-US" sz="220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units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Hardware/software co-designed PIM for efficiency</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effectLst/>
                  <a:uLnTx/>
                  <a:uFillTx/>
                  <a:latin typeface="Tahoma"/>
                  <a:ea typeface="ヒラギノ角ゴ Pro W3" pitchFamily="-108" charset="-128"/>
                  <a:cs typeface="ヒラギノ角ゴ Pro W3" pitchFamily="-108" charset="-128"/>
                </a:rPr>
                <a:t>E.g. from academia: Mensa for NN Edge Inference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latin typeface="Tahoma"/>
                  <a:ea typeface="ヒラギノ角ゴ Pro W3" pitchFamily="-108" charset="-128"/>
                  <a:cs typeface="ヒラギノ角ゴ Pro W3" pitchFamily="-108" charset="-128"/>
                </a:rPr>
                <a:t>E.g. from industry: Samsung HBM-PIM, SK </a:t>
              </a:r>
              <a:r>
                <a:rPr lang="en-US" sz="2000" kern="0" dirty="0" err="1">
                  <a:latin typeface="Tahoma"/>
                  <a:ea typeface="ヒラギノ角ゴ Pro W3" pitchFamily="-108" charset="-128"/>
                  <a:cs typeface="ヒラギノ角ゴ Pro W3" pitchFamily="-108" charset="-128"/>
                </a:rPr>
                <a:t>hynix</a:t>
              </a:r>
              <a:r>
                <a:rPr lang="en-US" sz="2000" kern="0" dirty="0">
                  <a:latin typeface="Tahoma"/>
                  <a:ea typeface="ヒラギノ角ゴ Pro W3" pitchFamily="-108" charset="-128"/>
                  <a:cs typeface="ヒラギノ角ゴ Pro W3" pitchFamily="-108" charset="-128"/>
                </a:rPr>
                <a:t> </a:t>
              </a:r>
              <a:r>
                <a:rPr lang="en-US" sz="2000" kern="0" dirty="0" err="1">
                  <a:latin typeface="Tahoma"/>
                  <a:ea typeface="ヒラギノ角ゴ Pro W3" pitchFamily="-108" charset="-128"/>
                  <a:cs typeface="ヒラギノ角ゴ Pro W3" pitchFamily="-108" charset="-128"/>
                </a:rPr>
                <a:t>AiM</a:t>
              </a:r>
              <a:endParaRPr kumimoji="0" lang="en-US" sz="2000" b="0" i="0" u="none" strike="noStrike" kern="0" cap="none" spc="0" normalizeH="0" baseline="0" noProof="0" dirty="0">
                <a:ln>
                  <a:noFill/>
                </a:ln>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40" name="Group 39">
              <a:extLst>
                <a:ext uri="{FF2B5EF4-FFF2-40B4-BE49-F238E27FC236}">
                  <a16:creationId xmlns:a16="http://schemas.microsoft.com/office/drawing/2014/main" id="{87F5753F-84A9-368E-E840-8F74A0388B01}"/>
                </a:ext>
              </a:extLst>
            </p:cNvPr>
            <p:cNvGrpSpPr/>
            <p:nvPr/>
          </p:nvGrpSpPr>
          <p:grpSpPr>
            <a:xfrm>
              <a:off x="7285010" y="2960948"/>
              <a:ext cx="1664208" cy="1466418"/>
              <a:chOff x="7300280" y="3068960"/>
              <a:chExt cx="1664208" cy="1466418"/>
            </a:xfrm>
          </p:grpSpPr>
          <p:sp>
            <p:nvSpPr>
              <p:cNvPr id="11" name="Rounded Rectangle 71"/>
              <p:cNvSpPr/>
              <p:nvPr/>
            </p:nvSpPr>
            <p:spPr>
              <a:xfrm>
                <a:off x="7300280" y="3068960"/>
                <a:ext cx="1664208"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sp>
            <p:nvSpPr>
              <p:cNvPr id="8" name="Rounded Rectangle 81"/>
              <p:cNvSpPr/>
              <p:nvPr/>
            </p:nvSpPr>
            <p:spPr>
              <a:xfrm>
                <a:off x="7423588" y="3175495"/>
                <a:ext cx="1408176" cy="410596"/>
              </a:xfrm>
              <a:prstGeom prst="roundRect">
                <a:avLst/>
              </a:prstGeom>
              <a:solidFill>
                <a:srgbClr val="00B0F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1</a:t>
                </a:r>
              </a:p>
            </p:txBody>
          </p:sp>
          <p:sp>
            <p:nvSpPr>
              <p:cNvPr id="9" name="Rounded Rectangle 82"/>
              <p:cNvSpPr/>
              <p:nvPr/>
            </p:nvSpPr>
            <p:spPr>
              <a:xfrm>
                <a:off x="7422388" y="4027599"/>
                <a:ext cx="1408176" cy="410598"/>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N</a:t>
                </a:r>
              </a:p>
            </p:txBody>
          </p:sp>
          <p:sp>
            <p:nvSpPr>
              <p:cNvPr id="4" name="CuadroTexto 3"/>
              <p:cNvSpPr txBox="1"/>
              <p:nvPr/>
            </p:nvSpPr>
            <p:spPr>
              <a:xfrm rot="5400000">
                <a:off x="8007866" y="3612341"/>
                <a:ext cx="44114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s-I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grpSp>
      </p:grpSp>
      <p:grpSp>
        <p:nvGrpSpPr>
          <p:cNvPr id="6" name="Group 5">
            <a:extLst>
              <a:ext uri="{FF2B5EF4-FFF2-40B4-BE49-F238E27FC236}">
                <a16:creationId xmlns:a16="http://schemas.microsoft.com/office/drawing/2014/main" id="{021E579F-56E3-67FF-97EE-00CC868080F4}"/>
              </a:ext>
            </a:extLst>
          </p:cNvPr>
          <p:cNvGrpSpPr/>
          <p:nvPr/>
        </p:nvGrpSpPr>
        <p:grpSpPr>
          <a:xfrm>
            <a:off x="-25152" y="4941168"/>
            <a:ext cx="9144000" cy="1581912"/>
            <a:chOff x="-25152" y="4941168"/>
            <a:chExt cx="9144000" cy="1581912"/>
          </a:xfrm>
        </p:grpSpPr>
        <p:sp>
          <p:nvSpPr>
            <p:cNvPr id="33" name="Marcador de contenido 2"/>
            <p:cNvSpPr txBox="1">
              <a:spLocks/>
            </p:cNvSpPr>
            <p:nvPr/>
          </p:nvSpPr>
          <p:spPr bwMode="auto">
            <a:xfrm>
              <a:off x="-25152" y="494116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1"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Reconfigurable</a:t>
              </a:r>
              <a:r>
                <a:rPr kumimoji="0" lang="en-US" sz="2200" b="1"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architectures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PNM cores coupled with FPGAs, CGRA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FF0000"/>
                  </a:solidFill>
                  <a:latin typeface="Tahoma"/>
                  <a:ea typeface="ヒラギノ角ゴ Pro W3" pitchFamily="-108" charset="-128"/>
                  <a:cs typeface="ヒラギノ角ゴ Pro W3" pitchFamily="-108" charset="-128"/>
                </a:rPr>
                <a:t>E.g. from academia: NERO for Weather Prediction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a:t>
              </a:r>
              <a:r>
                <a:rPr lang="en-US" sz="2000" kern="0" dirty="0">
                  <a:solidFill>
                    <a:srgbClr val="000000"/>
                  </a:solidFill>
                  <a:latin typeface="Tahoma"/>
                  <a:ea typeface="ヒラギノ角ゴ Pro W3" pitchFamily="-108" charset="-128"/>
                  <a:cs typeface="ヒラギノ角ゴ Pro W3" pitchFamily="-108" charset="-128"/>
                </a:rPr>
                <a:t>.g. from industry: Samsung </a:t>
              </a:r>
              <a:r>
                <a:rPr lang="en-US" sz="2000" kern="0" dirty="0" err="1">
                  <a:solidFill>
                    <a:srgbClr val="000000"/>
                  </a:solidFill>
                  <a:latin typeface="Tahoma"/>
                  <a:ea typeface="ヒラギノ角ゴ Pro W3" pitchFamily="-108" charset="-128"/>
                  <a:cs typeface="ヒラギノ角ゴ Pro W3" pitchFamily="-108" charset="-128"/>
                </a:rPr>
                <a:t>AxDIMM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10" name="Group 9"/>
            <p:cNvGrpSpPr/>
            <p:nvPr/>
          </p:nvGrpSpPr>
          <p:grpSpPr>
            <a:xfrm>
              <a:off x="7272613" y="4941168"/>
              <a:ext cx="1689003" cy="1466418"/>
              <a:chOff x="3754512" y="4698886"/>
              <a:chExt cx="1689003" cy="1466418"/>
            </a:xfrm>
          </p:grpSpPr>
          <p:sp>
            <p:nvSpPr>
              <p:cNvPr id="25" name="Rounded Rectangle 88"/>
              <p:cNvSpPr/>
              <p:nvPr/>
            </p:nvSpPr>
            <p:spPr>
              <a:xfrm>
                <a:off x="3771011" y="4698886"/>
                <a:ext cx="1665085"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26" name="Group 89"/>
              <p:cNvGrpSpPr/>
              <p:nvPr/>
            </p:nvGrpSpPr>
            <p:grpSpPr>
              <a:xfrm>
                <a:off x="3754512" y="4788440"/>
                <a:ext cx="1689003" cy="1268382"/>
                <a:chOff x="4774667" y="3750799"/>
                <a:chExt cx="2654919" cy="730738"/>
              </a:xfrm>
            </p:grpSpPr>
            <p:sp>
              <p:nvSpPr>
                <p:cNvPr id="27" name="Rounded Rectangle 94"/>
                <p:cNvSpPr/>
                <p:nvPr/>
              </p:nvSpPr>
              <p:spPr>
                <a:xfrm>
                  <a:off x="5014612" y="3750799"/>
                  <a:ext cx="2212432" cy="730738"/>
                </a:xfrm>
                <a:prstGeom prst="roundRect">
                  <a:avLst/>
                </a:prstGeom>
                <a:solidFill>
                  <a:schemeClr val="accent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TextBox 96"/>
                <p:cNvSpPr txBox="1"/>
                <p:nvPr/>
              </p:nvSpPr>
              <p:spPr>
                <a:xfrm>
                  <a:off x="4774667" y="3958225"/>
                  <a:ext cx="2654919" cy="30143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Reconfigurable Accelerator</a:t>
                  </a:r>
                </a:p>
              </p:txBody>
            </p:sp>
          </p:grpSp>
        </p:grpSp>
      </p:grpSp>
      <p:grpSp>
        <p:nvGrpSpPr>
          <p:cNvPr id="3" name="Group 2">
            <a:extLst>
              <a:ext uri="{FF2B5EF4-FFF2-40B4-BE49-F238E27FC236}">
                <a16:creationId xmlns:a16="http://schemas.microsoft.com/office/drawing/2014/main" id="{B5D277D6-093D-0C49-0A7E-6E5FDF9091F2}"/>
              </a:ext>
            </a:extLst>
          </p:cNvPr>
          <p:cNvGrpSpPr/>
          <p:nvPr/>
        </p:nvGrpSpPr>
        <p:grpSpPr>
          <a:xfrm>
            <a:off x="-25152" y="881348"/>
            <a:ext cx="9144000" cy="1581912"/>
            <a:chOff x="-25152" y="881348"/>
            <a:chExt cx="9144000" cy="1581912"/>
          </a:xfrm>
        </p:grpSpPr>
        <p:sp>
          <p:nvSpPr>
            <p:cNvPr id="34" name="Marcador de contenido 2"/>
            <p:cNvSpPr txBox="1">
              <a:spLocks/>
            </p:cNvSpPr>
            <p:nvPr/>
          </p:nvSpPr>
          <p:spPr bwMode="auto">
            <a:xfrm>
              <a:off x="-25152" y="88134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General-purpose</a:t>
              </a:r>
              <a:r>
                <a:rPr kumimoji="0" lang="en-US" sz="220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programmable cores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solidFill>
                    <a:srgbClr val="000000"/>
                  </a:solidFill>
                  <a:latin typeface="Tahoma"/>
                  <a:ea typeface="ヒラギノ角ゴ Pro W3" pitchFamily="-108" charset="-128"/>
                  <a:cs typeface="ヒラギノ角ゴ Pro W3" pitchFamily="-108" charset="-128"/>
                </a:rPr>
                <a:t>Wimpy cores (</a:t>
              </a: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possibility of running any workload)</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lang="en-US" sz="2000" kern="0" dirty="0">
                  <a:latin typeface="Tahoma"/>
                  <a:ea typeface="ヒラギノ角ゴ Pro W3" pitchFamily="-108" charset="-128"/>
                  <a:cs typeface="ヒラギノ角ゴ Pro W3" pitchFamily="-108" charset="-128"/>
                </a:rPr>
                <a:t>E.g. from academia: Tesseract PIM for Graph Processing</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UPMEM PIM</a:t>
              </a:r>
            </a:p>
          </p:txBody>
        </p:sp>
        <p:grpSp>
          <p:nvGrpSpPr>
            <p:cNvPr id="39" name="Group 38">
              <a:extLst>
                <a:ext uri="{FF2B5EF4-FFF2-40B4-BE49-F238E27FC236}">
                  <a16:creationId xmlns:a16="http://schemas.microsoft.com/office/drawing/2014/main" id="{DB8BFBE2-8762-C2FC-0709-950D15E27223}"/>
                </a:ext>
              </a:extLst>
            </p:cNvPr>
            <p:cNvGrpSpPr/>
            <p:nvPr/>
          </p:nvGrpSpPr>
          <p:grpSpPr>
            <a:xfrm>
              <a:off x="7283135" y="980728"/>
              <a:ext cx="1667959" cy="1466418"/>
              <a:chOff x="7296529" y="980728"/>
              <a:chExt cx="1667959" cy="1466418"/>
            </a:xfrm>
          </p:grpSpPr>
          <p:sp>
            <p:nvSpPr>
              <p:cNvPr id="16" name="Rounded Rectangle 88"/>
              <p:cNvSpPr/>
              <p:nvPr/>
            </p:nvSpPr>
            <p:spPr>
              <a:xfrm>
                <a:off x="7296529" y="980728"/>
                <a:ext cx="1667959"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36" name="Group 35">
                <a:extLst>
                  <a:ext uri="{FF2B5EF4-FFF2-40B4-BE49-F238E27FC236}">
                    <a16:creationId xmlns:a16="http://schemas.microsoft.com/office/drawing/2014/main" id="{92C53D3A-D172-02EE-CA4C-04FA14B3D6D1}"/>
                  </a:ext>
                </a:extLst>
              </p:cNvPr>
              <p:cNvGrpSpPr/>
              <p:nvPr/>
            </p:nvGrpSpPr>
            <p:grpSpPr>
              <a:xfrm>
                <a:off x="7422388" y="1118073"/>
                <a:ext cx="1409932" cy="1230807"/>
                <a:chOff x="7422388" y="1118073"/>
                <a:chExt cx="1409932" cy="1230807"/>
              </a:xfrm>
            </p:grpSpPr>
            <p:sp>
              <p:nvSpPr>
                <p:cNvPr id="19" name="Rounded Rectangle 95"/>
                <p:cNvSpPr/>
                <p:nvPr/>
              </p:nvSpPr>
              <p:spPr>
                <a:xfrm>
                  <a:off x="7480149" y="2055597"/>
                  <a:ext cx="1291979" cy="293283"/>
                </a:xfrm>
                <a:prstGeom prst="roundRect">
                  <a:avLst/>
                </a:prstGeom>
                <a:solidFill>
                  <a:srgbClr val="FF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Cache</a:t>
                  </a:r>
                  <a:endParaRPr kumimoji="0" lang="en-US" sz="1100" b="1"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Rounded Rectangle 94"/>
                <p:cNvSpPr/>
                <p:nvPr/>
              </p:nvSpPr>
              <p:spPr>
                <a:xfrm>
                  <a:off x="7422388" y="1118073"/>
                  <a:ext cx="1409932" cy="879852"/>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PIM Core</a:t>
                  </a:r>
                </a:p>
              </p:txBody>
            </p:sp>
          </p:grpSp>
        </p:grpSp>
      </p:grpSp>
      <p:sp>
        <p:nvSpPr>
          <p:cNvPr id="12" name="Rectangle 11">
            <a:extLst>
              <a:ext uri="{FF2B5EF4-FFF2-40B4-BE49-F238E27FC236}">
                <a16:creationId xmlns:a16="http://schemas.microsoft.com/office/drawing/2014/main" id="{6FF9E9E0-18D4-0985-5222-058B4FA214CC}"/>
              </a:ext>
            </a:extLst>
          </p:cNvPr>
          <p:cNvSpPr/>
          <p:nvPr/>
        </p:nvSpPr>
        <p:spPr bwMode="auto">
          <a:xfrm>
            <a:off x="-25152" y="908720"/>
            <a:ext cx="9144000" cy="3711386"/>
          </a:xfrm>
          <a:prstGeom prst="rect">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15" name="Picture 14" descr="safari.png">
            <a:extLst>
              <a:ext uri="{FF2B5EF4-FFF2-40B4-BE49-F238E27FC236}">
                <a16:creationId xmlns:a16="http://schemas.microsoft.com/office/drawing/2014/main" id="{BC562A91-9CC8-2B1D-C08B-28817795BC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066279358"/>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Gagandeep Singh,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Dionysios</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Diamantopoulos, Christoph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Hagleitner</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Juan Gómez-Luna, Sander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Stuijk</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Onur Mutlu, and Henk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Corporaal</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800" dirty="0">
                <a:latin typeface="Tahoma" panose="020B0604030504040204" pitchFamily="34" charset="0"/>
                <a:ea typeface="Tahoma" panose="020B0604030504040204" pitchFamily="34" charset="0"/>
                <a:cs typeface="Tahoma" panose="020B0604030504040204" pitchFamily="34" charset="0"/>
              </a:rPr>
            </a:br>
            <a:r>
              <a:rPr lang="en-US" sz="1800" b="1" i="0" dirty="0">
                <a:solidFill>
                  <a:srgbClr val="0000FF"/>
                </a:solidFill>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latin typeface="Tahoma" panose="020B0604030504040204" pitchFamily="34" charset="0"/>
                <a:ea typeface="Tahoma" panose="020B0604030504040204" pitchFamily="34" charset="0"/>
                <a:cs typeface="Tahoma" panose="020B0604030504040204" pitchFamily="34" charset="0"/>
              </a:rPr>
            </a:b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Proceedings of the </a:t>
            </a: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4"/>
              </a:rPr>
              <a:t>30th International Conference on Field-Programmable Logic and Applications</a:t>
            </a: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b="1"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FPL</a:t>
            </a: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Gothenburg, Sweden, September 2020.</a:t>
            </a:r>
            <a:endParaRPr lang="en-US" sz="1800"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F736E206-18AA-76D7-96E0-FCEFB050D22D}"/>
              </a:ext>
            </a:extLst>
          </p:cNvPr>
          <p:cNvPicPr>
            <a:picLocks noChangeAspect="1"/>
          </p:cNvPicPr>
          <p:nvPr/>
        </p:nvPicPr>
        <p:blipFill rotWithShape="1">
          <a:blip r:embed="rId5">
            <a:extLst>
              <a:ext uri="{28A0092B-C50C-407E-A947-70E740481C1C}">
                <a14:useLocalDpi xmlns:a14="http://schemas.microsoft.com/office/drawing/2010/main" val="0"/>
              </a:ext>
            </a:extLst>
          </a:blip>
          <a:srcRect t="21728"/>
          <a:stretch/>
        </p:blipFill>
        <p:spPr>
          <a:xfrm>
            <a:off x="46646" y="3774319"/>
            <a:ext cx="8989850" cy="1800200"/>
          </a:xfrm>
          <a:prstGeom prst="rect">
            <a:avLst/>
          </a:prstGeom>
        </p:spPr>
      </p:pic>
    </p:spTree>
    <p:extLst>
      <p:ext uri="{BB962C8B-B14F-4D97-AF65-F5344CB8AC3E}">
        <p14:creationId xmlns:p14="http://schemas.microsoft.com/office/powerpoint/2010/main" val="235808167"/>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descr="Image">
            <a:extLst>
              <a:ext uri="{FF2B5EF4-FFF2-40B4-BE49-F238E27FC236}">
                <a16:creationId xmlns:a16="http://schemas.microsoft.com/office/drawing/2014/main" id="{A799E9B0-E9D2-48BC-BD2C-140F692279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420" t="11994" r="7401" b="14234"/>
          <a:stretch/>
        </p:blipFill>
        <p:spPr bwMode="auto">
          <a:xfrm>
            <a:off x="4983898" y="1654208"/>
            <a:ext cx="3073288" cy="18171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BM IT Infrastructure Blog"/>
          <p:cNvPicPr>
            <a:picLocks noChangeAspect="1" noChangeArrowheads="1"/>
          </p:cNvPicPr>
          <p:nvPr/>
        </p:nvPicPr>
        <p:blipFill rotWithShape="1">
          <a:blip r:embed="rId4">
            <a:extLst>
              <a:ext uri="{28A0092B-C50C-407E-A947-70E740481C1C}">
                <a14:useLocalDpi xmlns:a14="http://schemas.microsoft.com/office/drawing/2010/main" val="0"/>
              </a:ext>
            </a:extLst>
          </a:blip>
          <a:srcRect l="8998" t="15263" r="6149" b="7374"/>
          <a:stretch/>
        </p:blipFill>
        <p:spPr bwMode="auto">
          <a:xfrm>
            <a:off x="487230" y="1828162"/>
            <a:ext cx="3543649" cy="16252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lstStyle/>
          <a:p>
            <a:r>
              <a:rPr lang="en-US" dirty="0"/>
              <a:t>Heterogeneous System: CPU+FPGA</a:t>
            </a:r>
          </a:p>
        </p:txBody>
      </p:sp>
      <p:sp>
        <p:nvSpPr>
          <p:cNvPr id="4" name="Rectangle 3">
            <a:extLst>
              <a:ext uri="{FF2B5EF4-FFF2-40B4-BE49-F238E27FC236}">
                <a16:creationId xmlns:a16="http://schemas.microsoft.com/office/drawing/2014/main" id="{046A7CE0-CA50-4E29-ACDC-6F6FF42444B3}"/>
              </a:ext>
            </a:extLst>
          </p:cNvPr>
          <p:cNvSpPr/>
          <p:nvPr/>
        </p:nvSpPr>
        <p:spPr>
          <a:xfrm>
            <a:off x="1120532" y="3367434"/>
            <a:ext cx="3137693" cy="461665"/>
          </a:xfrm>
          <a:prstGeom prst="rect">
            <a:avLst/>
          </a:prstGeom>
        </p:spPr>
        <p:txBody>
          <a:bodyPr wrap="square">
            <a:spAutoFit/>
          </a:bodyPr>
          <a:lstStyle/>
          <a:p>
            <a:r>
              <a:rPr lang="en-US" sz="2400" b="1" dirty="0">
                <a:solidFill>
                  <a:srgbClr val="264478"/>
                </a:solidFill>
                <a:latin typeface="Garamond" panose="02020404030301010803" pitchFamily="18" charset="0"/>
              </a:rPr>
              <a:t>POWER9 AC922</a:t>
            </a:r>
            <a:endParaRPr lang="en-US" sz="1350"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5174965" y="3382332"/>
            <a:ext cx="3683942" cy="1200329"/>
          </a:xfrm>
          <a:prstGeom prst="rect">
            <a:avLst/>
          </a:prstGeom>
        </p:spPr>
        <p:txBody>
          <a:bodyPr wrap="square">
            <a:spAutoFit/>
          </a:bodyPr>
          <a:lstStyle/>
          <a:p>
            <a:r>
              <a:rPr lang="en-US" sz="2400" b="1" dirty="0">
                <a:solidFill>
                  <a:srgbClr val="264478"/>
                </a:solidFill>
                <a:latin typeface="Garamond" panose="02020404030301010803" pitchFamily="18" charset="0"/>
              </a:rPr>
              <a:t>DDR4-based AD9V3 board</a:t>
            </a:r>
          </a:p>
          <a:p>
            <a:endParaRPr lang="en-US" sz="2400"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336736"/>
            <a:ext cx="1357342" cy="502848"/>
          </a:xfrm>
          <a:prstGeom prst="leftRightArrow">
            <a:avLst/>
          </a:prstGeom>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100" b="1" i="1" dirty="0"/>
              <a:t>CAPI2</a:t>
            </a:r>
            <a:endParaRPr lang="en-US" sz="1500" b="1" i="1" dirty="0"/>
          </a:p>
        </p:txBody>
      </p:sp>
      <p:sp>
        <p:nvSpPr>
          <p:cNvPr id="7" name="TextBox 6"/>
          <p:cNvSpPr txBox="1"/>
          <p:nvPr/>
        </p:nvSpPr>
        <p:spPr>
          <a:xfrm>
            <a:off x="6978912" y="3081832"/>
            <a:ext cx="1560042" cy="300082"/>
          </a:xfrm>
          <a:prstGeom prst="rect">
            <a:avLst/>
          </a:prstGeom>
          <a:noFill/>
        </p:spPr>
        <p:txBody>
          <a:bodyPr wrap="none" rtlCol="0">
            <a:spAutoFit/>
          </a:bodyPr>
          <a:lstStyle/>
          <a:p>
            <a:r>
              <a:rPr lang="en-US" sz="1350" b="1" dirty="0">
                <a:latin typeface="Garamond" panose="02020404030301010803" pitchFamily="18" charset="0"/>
              </a:rPr>
              <a:t>Source: </a:t>
            </a:r>
            <a:r>
              <a:rPr lang="en-US" sz="1350" b="1" dirty="0" err="1">
                <a:latin typeface="Garamond" panose="02020404030301010803" pitchFamily="18" charset="0"/>
              </a:rPr>
              <a:t>AlphaData</a:t>
            </a:r>
            <a:endParaRPr lang="en-US" sz="1350" b="1" dirty="0">
              <a:latin typeface="Garamond" panose="02020404030301010803" pitchFamily="18" charset="0"/>
            </a:endParaRPr>
          </a:p>
        </p:txBody>
      </p:sp>
      <p:sp>
        <p:nvSpPr>
          <p:cNvPr id="12" name="TextBox 11"/>
          <p:cNvSpPr txBox="1"/>
          <p:nvPr/>
        </p:nvSpPr>
        <p:spPr>
          <a:xfrm>
            <a:off x="3036704" y="3194356"/>
            <a:ext cx="1114408" cy="300082"/>
          </a:xfrm>
          <a:prstGeom prst="rect">
            <a:avLst/>
          </a:prstGeom>
          <a:noFill/>
        </p:spPr>
        <p:txBody>
          <a:bodyPr wrap="none" rtlCol="0">
            <a:spAutoFit/>
          </a:bodyPr>
          <a:lstStyle/>
          <a:p>
            <a:r>
              <a:rPr lang="en-US" sz="1350" b="1" dirty="0">
                <a:latin typeface="Garamond" panose="02020404030301010803" pitchFamily="18" charset="0"/>
              </a:rPr>
              <a:t>Source: IBM</a:t>
            </a:r>
          </a:p>
        </p:txBody>
      </p:sp>
      <p:sp>
        <p:nvSpPr>
          <p:cNvPr id="16" name="Slide Number Placeholder 3"/>
          <p:cNvSpPr>
            <a:spLocks noGrp="1"/>
          </p:cNvSpPr>
          <p:nvPr>
            <p:ph type="sldNum" sz="quarter" idx="12"/>
          </p:nvPr>
        </p:nvSpPr>
        <p:spPr>
          <a:xfrm>
            <a:off x="9535118" y="65403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B5F978-99DD-4B09-979A-AB31C135CAD9}" type="slidenum">
              <a:rPr lang="en-US" smtClean="0"/>
              <a:pPr/>
              <a:t>88</a:t>
            </a:fld>
            <a:endParaRPr lang="en-US" dirty="0"/>
          </a:p>
        </p:txBody>
      </p:sp>
      <p:sp>
        <p:nvSpPr>
          <p:cNvPr id="22" name="Content Placeholder 2">
            <a:extLst>
              <a:ext uri="{FF2B5EF4-FFF2-40B4-BE49-F238E27FC236}">
                <a16:creationId xmlns:a16="http://schemas.microsoft.com/office/drawing/2014/main" id="{CAA5A6EF-811F-4E45-957F-E7E906751984}"/>
              </a:ext>
            </a:extLst>
          </p:cNvPr>
          <p:cNvSpPr>
            <a:spLocks noGrp="1"/>
          </p:cNvSpPr>
          <p:nvPr>
            <p:ph idx="1"/>
          </p:nvPr>
        </p:nvSpPr>
        <p:spPr>
          <a:xfrm>
            <a:off x="3653175" y="4718686"/>
            <a:ext cx="4839613" cy="959868"/>
          </a:xfrm>
        </p:spPr>
        <p:txBody>
          <a:bodyPr>
            <a:normAutofit fontScale="92500" lnSpcReduction="20000"/>
          </a:bodyPr>
          <a:lstStyle/>
          <a:p>
            <a:pPr marL="342900" lvl="1" indent="0">
              <a:buNone/>
            </a:pPr>
            <a:r>
              <a:rPr lang="en-US" sz="1800" b="1" dirty="0"/>
              <a:t>		2. DDR4-based board AD9V3</a:t>
            </a:r>
          </a:p>
          <a:p>
            <a:pPr marL="342900" lvl="1" indent="0">
              <a:buNone/>
            </a:pPr>
            <a:r>
              <a:rPr lang="en-US" sz="1500" dirty="0"/>
              <a:t>		Xilinx </a:t>
            </a:r>
            <a:r>
              <a:rPr lang="en-US" sz="1500" dirty="0" err="1"/>
              <a:t>Virtex</a:t>
            </a:r>
            <a:r>
              <a:rPr lang="en-US" sz="1500" dirty="0"/>
              <a:t> </a:t>
            </a:r>
            <a:r>
              <a:rPr lang="en-US" sz="1500" dirty="0" err="1"/>
              <a:t>Ultrascale</a:t>
            </a:r>
            <a:r>
              <a:rPr lang="en-US" sz="1500" dirty="0"/>
              <a:t>+™ XCVU3P-2</a:t>
            </a:r>
            <a:endParaRPr lang="en-US" sz="1500" b="1" dirty="0"/>
          </a:p>
          <a:p>
            <a:pPr marL="0" indent="0">
              <a:buNone/>
            </a:pPr>
            <a:endParaRPr lang="en-US" sz="1500" dirty="0"/>
          </a:p>
        </p:txBody>
      </p:sp>
      <p:sp>
        <p:nvSpPr>
          <p:cNvPr id="23" name="Content Placeholder 2">
            <a:extLst>
              <a:ext uri="{FF2B5EF4-FFF2-40B4-BE49-F238E27FC236}">
                <a16:creationId xmlns:a16="http://schemas.microsoft.com/office/drawing/2014/main" id="{CAA5A6EF-811F-4E45-957F-E7E906751984}"/>
              </a:ext>
            </a:extLst>
          </p:cNvPr>
          <p:cNvSpPr txBox="1">
            <a:spLocks/>
          </p:cNvSpPr>
          <p:nvPr/>
        </p:nvSpPr>
        <p:spPr>
          <a:xfrm>
            <a:off x="501533" y="4479729"/>
            <a:ext cx="5265933" cy="95986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50"/>
              <a:t>We evaluate two POWER9+FPGA systems:</a:t>
            </a:r>
          </a:p>
          <a:p>
            <a:pPr marL="342900" lvl="1" indent="0">
              <a:lnSpc>
                <a:spcPct val="100000"/>
              </a:lnSpc>
              <a:buNone/>
            </a:pPr>
            <a:r>
              <a:rPr lang="en-US" sz="1800" b="1"/>
              <a:t>1. HBM-based board AD9H7		</a:t>
            </a:r>
          </a:p>
          <a:p>
            <a:pPr marL="342900" lvl="1" indent="0">
              <a:buNone/>
            </a:pPr>
            <a:r>
              <a:rPr lang="en-US" sz="1500"/>
              <a:t>Xilinx Virtex Ultrascale+™ XCVU37P-2		</a:t>
            </a:r>
            <a:endParaRPr lang="en-US" sz="1500" dirty="0"/>
          </a:p>
        </p:txBody>
      </p:sp>
      <p:sp>
        <p:nvSpPr>
          <p:cNvPr id="3" name="Slide Number Placeholder 3">
            <a:extLst>
              <a:ext uri="{FF2B5EF4-FFF2-40B4-BE49-F238E27FC236}">
                <a16:creationId xmlns:a16="http://schemas.microsoft.com/office/drawing/2014/main" id="{B1A08D90-B6DF-D314-E404-D3C493F9B00C}"/>
              </a:ext>
            </a:extLst>
          </p:cNvPr>
          <p:cNvSpPr>
            <a:spLocks noGrp="1"/>
          </p:cNvSpPr>
          <p:nvPr>
            <p:ph type="sldNum" sz="quarter" idx="11"/>
          </p:nvPr>
        </p:nvSpPr>
        <p:spPr>
          <a:xfrm>
            <a:off x="6553200" y="6243638"/>
            <a:ext cx="2133600" cy="457200"/>
          </a:xfrm>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60890327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NERO Design Flow</a:t>
            </a:r>
          </a:p>
        </p:txBody>
      </p:sp>
      <p:sp>
        <p:nvSpPr>
          <p:cNvPr id="11" name="Slide Number Placeholder 3"/>
          <p:cNvSpPr>
            <a:spLocks noGrp="1"/>
          </p:cNvSpPr>
          <p:nvPr>
            <p:ph type="sldNum" sz="quarter" idx="12"/>
          </p:nvPr>
        </p:nvSpPr>
        <p:spPr>
          <a:xfrm>
            <a:off x="9535118" y="65403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B5F978-99DD-4B09-979A-AB31C135CAD9}" type="slidenum">
              <a:rPr lang="en-US" smtClean="0"/>
              <a:pPr/>
              <a:t>89</a:t>
            </a:fld>
            <a:endParaRPr lang="en-US" dirty="0">
              <a:solidFill>
                <a:schemeClr val="bg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56792"/>
            <a:ext cx="8986838" cy="4168132"/>
          </a:xfrm>
          <a:prstGeom prst="rect">
            <a:avLst/>
          </a:prstGeom>
        </p:spPr>
      </p:pic>
      <p:sp>
        <p:nvSpPr>
          <p:cNvPr id="3" name="Slide Number Placeholder 3">
            <a:extLst>
              <a:ext uri="{FF2B5EF4-FFF2-40B4-BE49-F238E27FC236}">
                <a16:creationId xmlns:a16="http://schemas.microsoft.com/office/drawing/2014/main" id="{A32E9FFD-F841-2D1A-B126-B1A302FF3541}"/>
              </a:ext>
            </a:extLst>
          </p:cNvPr>
          <p:cNvSpPr>
            <a:spLocks noGrp="1"/>
          </p:cNvSpPr>
          <p:nvPr>
            <p:ph type="sldNum" sz="quarter" idx="11"/>
          </p:nvPr>
        </p:nvSpPr>
        <p:spPr>
          <a:xfrm>
            <a:off x="6553200" y="6243638"/>
            <a:ext cx="2133600" cy="457200"/>
          </a:xfrm>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57893370"/>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5198092" y="1413950"/>
            <a:ext cx="2906886" cy="461665"/>
          </a:xfrm>
          <a:prstGeom prst="rect">
            <a:avLst/>
          </a:prstGeom>
          <a:noFill/>
        </p:spPr>
        <p:txBody>
          <a:bodyPr wrap="none" rtlCol="0">
            <a:spAutoFit/>
          </a:bodyPr>
          <a:lstStyle/>
          <a:p>
            <a:r>
              <a:rPr lang="en-US" sz="2400" b="1" dirty="0">
                <a:latin typeface="Garamond" panose="02020404030301010803" pitchFamily="18" charset="0"/>
                <a:ea typeface="Tahoma" panose="020B0604030504040204" pitchFamily="34" charset="0"/>
                <a:cs typeface="Tahoma" panose="020B0604030504040204" pitchFamily="34" charset="0"/>
              </a:rPr>
              <a:t>Horizontal Diffusion</a:t>
            </a:r>
          </a:p>
        </p:txBody>
      </p:sp>
      <p:sp>
        <p:nvSpPr>
          <p:cNvPr id="19" name="TextBox 18"/>
          <p:cNvSpPr txBox="1"/>
          <p:nvPr/>
        </p:nvSpPr>
        <p:spPr>
          <a:xfrm>
            <a:off x="1408339" y="1413949"/>
            <a:ext cx="2565382" cy="461665"/>
          </a:xfrm>
          <a:prstGeom prst="rect">
            <a:avLst/>
          </a:prstGeom>
          <a:noFill/>
        </p:spPr>
        <p:txBody>
          <a:bodyPr wrap="none" rtlCol="0">
            <a:spAutoFit/>
          </a:bodyPr>
          <a:lstStyle/>
          <a:p>
            <a:r>
              <a:rPr lang="en-US" sz="2400" b="1" dirty="0">
                <a:latin typeface="Garamond" panose="02020404030301010803" pitchFamily="18" charset="0"/>
                <a:ea typeface="Tahoma" panose="020B0604030504040204" pitchFamily="34" charset="0"/>
                <a:cs typeface="Tahoma" panose="020B0604030504040204" pitchFamily="34" charset="0"/>
              </a:rPr>
              <a:t>Vertical Advection</a:t>
            </a:r>
          </a:p>
        </p:txBody>
      </p:sp>
      <p:sp>
        <p:nvSpPr>
          <p:cNvPr id="2" name="Title 1">
            <a:extLst>
              <a:ext uri="{FF2B5EF4-FFF2-40B4-BE49-F238E27FC236}">
                <a16:creationId xmlns:a16="http://schemas.microsoft.com/office/drawing/2014/main" id="{7EB0319E-E1CD-47FA-8A28-180D5AB280FC}"/>
              </a:ext>
            </a:extLst>
          </p:cNvPr>
          <p:cNvSpPr>
            <a:spLocks noGrp="1"/>
          </p:cNvSpPr>
          <p:nvPr>
            <p:ph type="title"/>
          </p:nvPr>
        </p:nvSpPr>
        <p:spPr/>
        <p:txBody>
          <a:bodyPr/>
          <a:lstStyle/>
          <a:p>
            <a:r>
              <a:rPr lang="en-US" dirty="0"/>
              <a:t>NERO Performance Analysis</a:t>
            </a:r>
          </a:p>
        </p:txBody>
      </p:sp>
      <p:pic>
        <p:nvPicPr>
          <p:cNvPr id="26" name="Picture 25"/>
          <p:cNvPicPr>
            <a:picLocks noChangeAspect="1"/>
          </p:cNvPicPr>
          <p:nvPr/>
        </p:nvPicPr>
        <p:blipFill rotWithShape="1">
          <a:blip r:embed="rId3" cstate="print">
            <a:extLst>
              <a:ext uri="{28A0092B-C50C-407E-A947-70E740481C1C}">
                <a14:useLocalDpi xmlns:a14="http://schemas.microsoft.com/office/drawing/2010/main" val="0"/>
              </a:ext>
            </a:extLst>
          </a:blip>
          <a:srcRect l="-1" r="-1074"/>
          <a:stretch/>
        </p:blipFill>
        <p:spPr>
          <a:xfrm>
            <a:off x="368746" y="1771028"/>
            <a:ext cx="8318054" cy="3050102"/>
          </a:xfrm>
          <a:prstGeom prst="rect">
            <a:avLst/>
          </a:prstGeom>
        </p:spPr>
      </p:pic>
      <p:sp>
        <p:nvSpPr>
          <p:cNvPr id="30" name="Oval 29"/>
          <p:cNvSpPr/>
          <p:nvPr/>
        </p:nvSpPr>
        <p:spPr>
          <a:xfrm>
            <a:off x="1768693" y="3202054"/>
            <a:ext cx="247763" cy="292037"/>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Arc 30"/>
          <p:cNvSpPr/>
          <p:nvPr/>
        </p:nvSpPr>
        <p:spPr>
          <a:xfrm rot="12680520">
            <a:off x="979436" y="3423259"/>
            <a:ext cx="2246379" cy="581402"/>
          </a:xfrm>
          <a:prstGeom prst="arc">
            <a:avLst>
              <a:gd name="adj1" fmla="val 11837840"/>
              <a:gd name="adj2" fmla="val 21499212"/>
            </a:avLst>
          </a:prstGeom>
          <a:ln w="57150">
            <a:solidFill>
              <a:srgbClr val="0070C0"/>
            </a:solidFill>
            <a:headEnd type="triangl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0A6BA7AB-B09E-4C11-BA93-BC8ADAFA3CDC}"/>
              </a:ext>
            </a:extLst>
          </p:cNvPr>
          <p:cNvSpPr/>
          <p:nvPr/>
        </p:nvSpPr>
        <p:spPr>
          <a:xfrm>
            <a:off x="1" y="4941541"/>
            <a:ext cx="9143999" cy="1221530"/>
          </a:xfrm>
          <a:prstGeom prst="rect">
            <a:avLst/>
          </a:prstGeom>
          <a:solidFill>
            <a:srgbClr val="49702E"/>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000" b="1" dirty="0">
                <a:solidFill>
                  <a:schemeClr val="bg1"/>
                </a:solidFill>
                <a:latin typeface="Tahoma" panose="020B0604030504040204" pitchFamily="34" charset="0"/>
                <a:ea typeface="Tahoma" panose="020B0604030504040204" pitchFamily="34" charset="0"/>
                <a:cs typeface="Tahoma" panose="020B0604030504040204" pitchFamily="34" charset="0"/>
              </a:rPr>
              <a:t>NERO is 4.2x and 8.3x faster than </a:t>
            </a:r>
          </a:p>
          <a:p>
            <a:pPr algn="ctr"/>
            <a:r>
              <a:rPr lang="en-US" sz="3000" b="1" dirty="0">
                <a:solidFill>
                  <a:schemeClr val="bg1"/>
                </a:solidFill>
                <a:latin typeface="Tahoma" panose="020B0604030504040204" pitchFamily="34" charset="0"/>
                <a:ea typeface="Tahoma" panose="020B0604030504040204" pitchFamily="34" charset="0"/>
                <a:cs typeface="Tahoma" panose="020B0604030504040204" pitchFamily="34" charset="0"/>
              </a:rPr>
              <a:t>a complete POWER9 socket</a:t>
            </a:r>
          </a:p>
        </p:txBody>
      </p:sp>
      <p:sp>
        <p:nvSpPr>
          <p:cNvPr id="17" name="Slide Number Placeholder 3"/>
          <p:cNvSpPr>
            <a:spLocks noGrp="1"/>
          </p:cNvSpPr>
          <p:nvPr>
            <p:ph type="sldNum" sz="quarter" idx="12"/>
          </p:nvPr>
        </p:nvSpPr>
        <p:spPr>
          <a:xfrm>
            <a:off x="9535118" y="654039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6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B5F978-99DD-4B09-979A-AB31C135CAD9}" type="slidenum">
              <a:rPr lang="en-US" smtClean="0"/>
              <a:pPr/>
              <a:t>90</a:t>
            </a:fld>
            <a:endParaRPr lang="en-US" dirty="0"/>
          </a:p>
        </p:txBody>
      </p:sp>
      <p:sp>
        <p:nvSpPr>
          <p:cNvPr id="3" name="Slide Number Placeholder 3">
            <a:extLst>
              <a:ext uri="{FF2B5EF4-FFF2-40B4-BE49-F238E27FC236}">
                <a16:creationId xmlns:a16="http://schemas.microsoft.com/office/drawing/2014/main" id="{18B928FD-AD98-B04B-A882-31658581CB1C}"/>
              </a:ext>
            </a:extLst>
          </p:cNvPr>
          <p:cNvSpPr>
            <a:spLocks noGrp="1"/>
          </p:cNvSpPr>
          <p:nvPr>
            <p:ph type="sldNum" sz="quarter" idx="11"/>
          </p:nvPr>
        </p:nvSpPr>
        <p:spPr>
          <a:xfrm>
            <a:off x="6553200" y="6243638"/>
            <a:ext cx="2133600" cy="457200"/>
          </a:xfrm>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496066177"/>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880" y="0"/>
            <a:ext cx="8610600" cy="908720"/>
          </a:xfrm>
        </p:spPr>
        <p:txBody>
          <a:bodyPr anchor="ctr" anchorCtr="0"/>
          <a:lstStyle/>
          <a:p>
            <a:r>
              <a:rPr lang="en-US" dirty="0"/>
              <a:t>Possible PNM Designs</a:t>
            </a:r>
          </a:p>
        </p:txBody>
      </p:sp>
      <p:sp>
        <p:nvSpPr>
          <p:cNvPr id="7" name="Marcador de número de diapositiva 6"/>
          <p:cNvSpPr>
            <a:spLocks noGrp="1"/>
          </p:cNvSpPr>
          <p:nvPr>
            <p:ph type="sldNum" sz="quarter" idx="11"/>
          </p:nvPr>
        </p:nvSpPr>
        <p:spPr>
          <a:xfrm>
            <a:off x="6781800" y="632460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panose="020B0600070205080204" pitchFamily="34" charset="-128"/>
              <a:cs typeface="+mn-cs"/>
            </a:endParaRPr>
          </a:p>
        </p:txBody>
      </p:sp>
      <p:grpSp>
        <p:nvGrpSpPr>
          <p:cNvPr id="5" name="Group 4">
            <a:extLst>
              <a:ext uri="{FF2B5EF4-FFF2-40B4-BE49-F238E27FC236}">
                <a16:creationId xmlns:a16="http://schemas.microsoft.com/office/drawing/2014/main" id="{EEA6D513-2C9C-5EA4-0839-4DE6C5D43D4D}"/>
              </a:ext>
            </a:extLst>
          </p:cNvPr>
          <p:cNvGrpSpPr/>
          <p:nvPr/>
        </p:nvGrpSpPr>
        <p:grpSpPr>
          <a:xfrm>
            <a:off x="-25152" y="2911258"/>
            <a:ext cx="9144000" cy="1581912"/>
            <a:chOff x="-25152" y="2911258"/>
            <a:chExt cx="9144000" cy="1581912"/>
          </a:xfrm>
        </p:grpSpPr>
        <p:sp>
          <p:nvSpPr>
            <p:cNvPr id="32" name="Marcador de contenido 2"/>
            <p:cNvSpPr txBox="1">
              <a:spLocks/>
            </p:cNvSpPr>
            <p:nvPr/>
          </p:nvSpPr>
          <p:spPr bwMode="auto">
            <a:xfrm>
              <a:off x="-25152" y="291125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Fixed-function</a:t>
              </a:r>
              <a:r>
                <a:rPr kumimoji="0" lang="en-US" sz="220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units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Hardware/software co-designed PIM for efficiency</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Mensa for NN Edge Inference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Samsung HBM-PIM, SK </a:t>
              </a:r>
              <a:r>
                <a:rPr kumimoji="0" lang="en-US" sz="2000" b="0" i="0" u="none" strike="noStrike" kern="0" cap="none" spc="0" normalizeH="0" baseline="0" noProof="0" dirty="0" err="1">
                  <a:ln>
                    <a:noFill/>
                  </a:ln>
                  <a:solidFill>
                    <a:srgbClr val="000000"/>
                  </a:solidFill>
                  <a:effectLst/>
                  <a:uLnTx/>
                  <a:uFillTx/>
                  <a:latin typeface="Tahoma"/>
                  <a:ea typeface="ヒラギノ角ゴ Pro W3" pitchFamily="-108" charset="-128"/>
                  <a:cs typeface="ヒラギノ角ゴ Pro W3" pitchFamily="-108" charset="-128"/>
                </a:rPr>
                <a:t>hynix</a:t>
              </a: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t>
              </a:r>
              <a:r>
                <a:rPr kumimoji="0" lang="en-US" sz="2000" b="0" i="0" u="none" strike="noStrike" kern="0" cap="none" spc="0" normalizeH="0" baseline="0" noProof="0" dirty="0" err="1">
                  <a:ln>
                    <a:noFill/>
                  </a:ln>
                  <a:solidFill>
                    <a:srgbClr val="000000"/>
                  </a:solidFill>
                  <a:effectLst/>
                  <a:uLnTx/>
                  <a:uFillTx/>
                  <a:latin typeface="Tahoma"/>
                  <a:ea typeface="ヒラギノ角ゴ Pro W3" pitchFamily="-108" charset="-128"/>
                  <a:cs typeface="ヒラギノ角ゴ Pro W3" pitchFamily="-108" charset="-128"/>
                </a:rPr>
                <a:t>AiM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40" name="Group 39">
              <a:extLst>
                <a:ext uri="{FF2B5EF4-FFF2-40B4-BE49-F238E27FC236}">
                  <a16:creationId xmlns:a16="http://schemas.microsoft.com/office/drawing/2014/main" id="{87F5753F-84A9-368E-E840-8F74A0388B01}"/>
                </a:ext>
              </a:extLst>
            </p:cNvPr>
            <p:cNvGrpSpPr/>
            <p:nvPr/>
          </p:nvGrpSpPr>
          <p:grpSpPr>
            <a:xfrm>
              <a:off x="7285010" y="2960948"/>
              <a:ext cx="1664208" cy="1466418"/>
              <a:chOff x="7300280" y="3068960"/>
              <a:chExt cx="1664208" cy="1466418"/>
            </a:xfrm>
          </p:grpSpPr>
          <p:sp>
            <p:nvSpPr>
              <p:cNvPr id="11" name="Rounded Rectangle 71"/>
              <p:cNvSpPr/>
              <p:nvPr/>
            </p:nvSpPr>
            <p:spPr>
              <a:xfrm>
                <a:off x="7300280" y="3068960"/>
                <a:ext cx="1664208"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sp>
            <p:nvSpPr>
              <p:cNvPr id="8" name="Rounded Rectangle 81"/>
              <p:cNvSpPr/>
              <p:nvPr/>
            </p:nvSpPr>
            <p:spPr>
              <a:xfrm>
                <a:off x="7423588" y="3175495"/>
                <a:ext cx="1408176" cy="410596"/>
              </a:xfrm>
              <a:prstGeom prst="roundRect">
                <a:avLst/>
              </a:prstGeom>
              <a:solidFill>
                <a:srgbClr val="00B0F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1</a:t>
                </a:r>
              </a:p>
            </p:txBody>
          </p:sp>
          <p:sp>
            <p:nvSpPr>
              <p:cNvPr id="9" name="Rounded Rectangle 82"/>
              <p:cNvSpPr/>
              <p:nvPr/>
            </p:nvSpPr>
            <p:spPr>
              <a:xfrm>
                <a:off x="7422388" y="4027599"/>
                <a:ext cx="1408176" cy="410598"/>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N</a:t>
                </a:r>
              </a:p>
            </p:txBody>
          </p:sp>
          <p:sp>
            <p:nvSpPr>
              <p:cNvPr id="4" name="CuadroTexto 3"/>
              <p:cNvSpPr txBox="1"/>
              <p:nvPr/>
            </p:nvSpPr>
            <p:spPr>
              <a:xfrm rot="5400000">
                <a:off x="8007866" y="3612341"/>
                <a:ext cx="44114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s-I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grpSp>
      </p:grpSp>
      <p:grpSp>
        <p:nvGrpSpPr>
          <p:cNvPr id="6" name="Group 5">
            <a:extLst>
              <a:ext uri="{FF2B5EF4-FFF2-40B4-BE49-F238E27FC236}">
                <a16:creationId xmlns:a16="http://schemas.microsoft.com/office/drawing/2014/main" id="{021E579F-56E3-67FF-97EE-00CC868080F4}"/>
              </a:ext>
            </a:extLst>
          </p:cNvPr>
          <p:cNvGrpSpPr/>
          <p:nvPr/>
        </p:nvGrpSpPr>
        <p:grpSpPr>
          <a:xfrm>
            <a:off x="-25152" y="4941168"/>
            <a:ext cx="9144000" cy="1581912"/>
            <a:chOff x="-25152" y="4941168"/>
            <a:chExt cx="9144000" cy="1581912"/>
          </a:xfrm>
        </p:grpSpPr>
        <p:sp>
          <p:nvSpPr>
            <p:cNvPr id="33" name="Marcador de contenido 2"/>
            <p:cNvSpPr txBox="1">
              <a:spLocks/>
            </p:cNvSpPr>
            <p:nvPr/>
          </p:nvSpPr>
          <p:spPr bwMode="auto">
            <a:xfrm>
              <a:off x="-25152" y="494116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1"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Reconfigurable</a:t>
              </a:r>
              <a:r>
                <a:rPr kumimoji="0" lang="en-US" sz="2200" b="1"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architectures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PNM cores coupled with FPGAs, CGRA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effectLst/>
                  <a:uLnTx/>
                  <a:uFillTx/>
                  <a:latin typeface="Tahoma"/>
                  <a:ea typeface="ヒラギノ角ゴ Pro W3" pitchFamily="-108" charset="-128"/>
                  <a:cs typeface="ヒラギノ角ゴ Pro W3" pitchFamily="-108" charset="-128"/>
                </a:rPr>
                <a:t>E.g. from academia: NERO for Weather Prediction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FF0000"/>
                  </a:solidFill>
                  <a:effectLst/>
                  <a:uLnTx/>
                  <a:uFillTx/>
                  <a:latin typeface="Tahoma"/>
                  <a:ea typeface="ヒラギノ角ゴ Pro W3" pitchFamily="-108" charset="-128"/>
                  <a:cs typeface="ヒラギノ角ゴ Pro W3" pitchFamily="-108" charset="-128"/>
                </a:rPr>
                <a:t>E.g. from industry: Samsung </a:t>
              </a:r>
              <a:r>
                <a:rPr kumimoji="0" lang="en-US" sz="2000" b="0" i="0" u="none" strike="noStrike" kern="0" cap="none" spc="0" normalizeH="0" baseline="0" noProof="0" dirty="0" err="1">
                  <a:ln>
                    <a:noFill/>
                  </a:ln>
                  <a:solidFill>
                    <a:srgbClr val="FF0000"/>
                  </a:solidFill>
                  <a:effectLst/>
                  <a:uLnTx/>
                  <a:uFillTx/>
                  <a:latin typeface="Tahoma"/>
                  <a:ea typeface="ヒラギノ角ゴ Pro W3" pitchFamily="-108" charset="-128"/>
                  <a:cs typeface="ヒラギノ角ゴ Pro W3" pitchFamily="-108" charset="-128"/>
                </a:rPr>
                <a:t>AxDIMM</a:t>
              </a:r>
              <a:endParaRPr kumimoji="0" lang="en-US" sz="2000" b="0" i="0" u="none" strike="noStrike" kern="0" cap="none" spc="0" normalizeH="0" baseline="0" noProof="0" dirty="0">
                <a:ln>
                  <a:noFill/>
                </a:ln>
                <a:solidFill>
                  <a:srgbClr val="FF0000"/>
                </a:solidFill>
                <a:effectLst/>
                <a:uLnTx/>
                <a:uFillTx/>
                <a:latin typeface="Tahoma"/>
                <a:ea typeface="ヒラギノ角ゴ Pro W3" pitchFamily="-108" charset="-128"/>
                <a:cs typeface="ヒラギノ角ゴ Pro W3" pitchFamily="-108" charset="-128"/>
              </a:endParaRPr>
            </a:p>
          </p:txBody>
        </p:sp>
        <p:grpSp>
          <p:nvGrpSpPr>
            <p:cNvPr id="10" name="Group 9"/>
            <p:cNvGrpSpPr/>
            <p:nvPr/>
          </p:nvGrpSpPr>
          <p:grpSpPr>
            <a:xfrm>
              <a:off x="7272613" y="4941168"/>
              <a:ext cx="1689003" cy="1466418"/>
              <a:chOff x="3754512" y="4698886"/>
              <a:chExt cx="1689003" cy="1466418"/>
            </a:xfrm>
          </p:grpSpPr>
          <p:sp>
            <p:nvSpPr>
              <p:cNvPr id="25" name="Rounded Rectangle 88"/>
              <p:cNvSpPr/>
              <p:nvPr/>
            </p:nvSpPr>
            <p:spPr>
              <a:xfrm>
                <a:off x="3771011" y="4698886"/>
                <a:ext cx="1665085"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26" name="Group 89"/>
              <p:cNvGrpSpPr/>
              <p:nvPr/>
            </p:nvGrpSpPr>
            <p:grpSpPr>
              <a:xfrm>
                <a:off x="3754512" y="4788440"/>
                <a:ext cx="1689003" cy="1268382"/>
                <a:chOff x="4774667" y="3750799"/>
                <a:chExt cx="2654919" cy="730738"/>
              </a:xfrm>
            </p:grpSpPr>
            <p:sp>
              <p:nvSpPr>
                <p:cNvPr id="27" name="Rounded Rectangle 94"/>
                <p:cNvSpPr/>
                <p:nvPr/>
              </p:nvSpPr>
              <p:spPr>
                <a:xfrm>
                  <a:off x="5014612" y="3750799"/>
                  <a:ext cx="2212432" cy="730738"/>
                </a:xfrm>
                <a:prstGeom prst="roundRect">
                  <a:avLst/>
                </a:prstGeom>
                <a:solidFill>
                  <a:schemeClr val="accent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TextBox 96"/>
                <p:cNvSpPr txBox="1"/>
                <p:nvPr/>
              </p:nvSpPr>
              <p:spPr>
                <a:xfrm>
                  <a:off x="4774667" y="3958225"/>
                  <a:ext cx="2654919" cy="30143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Reconfigurable Accelerator</a:t>
                  </a:r>
                </a:p>
              </p:txBody>
            </p:sp>
          </p:grpSp>
        </p:grpSp>
      </p:grpSp>
      <p:grpSp>
        <p:nvGrpSpPr>
          <p:cNvPr id="3" name="Group 2">
            <a:extLst>
              <a:ext uri="{FF2B5EF4-FFF2-40B4-BE49-F238E27FC236}">
                <a16:creationId xmlns:a16="http://schemas.microsoft.com/office/drawing/2014/main" id="{B5D277D6-093D-0C49-0A7E-6E5FDF9091F2}"/>
              </a:ext>
            </a:extLst>
          </p:cNvPr>
          <p:cNvGrpSpPr/>
          <p:nvPr/>
        </p:nvGrpSpPr>
        <p:grpSpPr>
          <a:xfrm>
            <a:off x="-25152" y="881348"/>
            <a:ext cx="9144000" cy="1581912"/>
            <a:chOff x="-25152" y="881348"/>
            <a:chExt cx="9144000" cy="1581912"/>
          </a:xfrm>
        </p:grpSpPr>
        <p:sp>
          <p:nvSpPr>
            <p:cNvPr id="34" name="Marcador de contenido 2"/>
            <p:cNvSpPr txBox="1">
              <a:spLocks/>
            </p:cNvSpPr>
            <p:nvPr/>
          </p:nvSpPr>
          <p:spPr bwMode="auto">
            <a:xfrm>
              <a:off x="-25152" y="88134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General-purpose</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programmable cores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Wimpy cores (possibility of running any workload)</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Tesseract PIM for Graph Processing</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UPMEM PIM</a:t>
              </a:r>
            </a:p>
          </p:txBody>
        </p:sp>
        <p:grpSp>
          <p:nvGrpSpPr>
            <p:cNvPr id="39" name="Group 38">
              <a:extLst>
                <a:ext uri="{FF2B5EF4-FFF2-40B4-BE49-F238E27FC236}">
                  <a16:creationId xmlns:a16="http://schemas.microsoft.com/office/drawing/2014/main" id="{DB8BFBE2-8762-C2FC-0709-950D15E27223}"/>
                </a:ext>
              </a:extLst>
            </p:cNvPr>
            <p:cNvGrpSpPr/>
            <p:nvPr/>
          </p:nvGrpSpPr>
          <p:grpSpPr>
            <a:xfrm>
              <a:off x="7283135" y="980728"/>
              <a:ext cx="1667959" cy="1466418"/>
              <a:chOff x="7296529" y="980728"/>
              <a:chExt cx="1667959" cy="1466418"/>
            </a:xfrm>
          </p:grpSpPr>
          <p:sp>
            <p:nvSpPr>
              <p:cNvPr id="16" name="Rounded Rectangle 88"/>
              <p:cNvSpPr/>
              <p:nvPr/>
            </p:nvSpPr>
            <p:spPr>
              <a:xfrm>
                <a:off x="7296529" y="980728"/>
                <a:ext cx="1667959"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36" name="Group 35">
                <a:extLst>
                  <a:ext uri="{FF2B5EF4-FFF2-40B4-BE49-F238E27FC236}">
                    <a16:creationId xmlns:a16="http://schemas.microsoft.com/office/drawing/2014/main" id="{92C53D3A-D172-02EE-CA4C-04FA14B3D6D1}"/>
                  </a:ext>
                </a:extLst>
              </p:cNvPr>
              <p:cNvGrpSpPr/>
              <p:nvPr/>
            </p:nvGrpSpPr>
            <p:grpSpPr>
              <a:xfrm>
                <a:off x="7422388" y="1118073"/>
                <a:ext cx="1409932" cy="1230807"/>
                <a:chOff x="7422388" y="1118073"/>
                <a:chExt cx="1409932" cy="1230807"/>
              </a:xfrm>
            </p:grpSpPr>
            <p:sp>
              <p:nvSpPr>
                <p:cNvPr id="19" name="Rounded Rectangle 95"/>
                <p:cNvSpPr/>
                <p:nvPr/>
              </p:nvSpPr>
              <p:spPr>
                <a:xfrm>
                  <a:off x="7480149" y="2055597"/>
                  <a:ext cx="1291979" cy="293283"/>
                </a:xfrm>
                <a:prstGeom prst="roundRect">
                  <a:avLst/>
                </a:prstGeom>
                <a:solidFill>
                  <a:srgbClr val="FF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Cache</a:t>
                  </a:r>
                  <a:endParaRPr kumimoji="0" lang="en-US" sz="1100" b="1"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Rounded Rectangle 94"/>
                <p:cNvSpPr/>
                <p:nvPr/>
              </p:nvSpPr>
              <p:spPr>
                <a:xfrm>
                  <a:off x="7422388" y="1118073"/>
                  <a:ext cx="1409932" cy="879852"/>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PIM Core</a:t>
                  </a:r>
                </a:p>
              </p:txBody>
            </p:sp>
          </p:grpSp>
        </p:grpSp>
      </p:grpSp>
      <p:sp>
        <p:nvSpPr>
          <p:cNvPr id="12" name="Rectangle 11">
            <a:extLst>
              <a:ext uri="{FF2B5EF4-FFF2-40B4-BE49-F238E27FC236}">
                <a16:creationId xmlns:a16="http://schemas.microsoft.com/office/drawing/2014/main" id="{6FF9E9E0-18D4-0985-5222-058B4FA214CC}"/>
              </a:ext>
            </a:extLst>
          </p:cNvPr>
          <p:cNvSpPr/>
          <p:nvPr/>
        </p:nvSpPr>
        <p:spPr bwMode="auto">
          <a:xfrm>
            <a:off x="-25152" y="908720"/>
            <a:ext cx="9144000" cy="3736882"/>
          </a:xfrm>
          <a:prstGeom prst="rect">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13" name="Rectangle 12">
            <a:extLst>
              <a:ext uri="{FF2B5EF4-FFF2-40B4-BE49-F238E27FC236}">
                <a16:creationId xmlns:a16="http://schemas.microsoft.com/office/drawing/2014/main" id="{4A3B8237-8F6D-F8EC-269E-A1E44C8BA1C7}"/>
              </a:ext>
            </a:extLst>
          </p:cNvPr>
          <p:cNvSpPr/>
          <p:nvPr/>
        </p:nvSpPr>
        <p:spPr bwMode="auto">
          <a:xfrm>
            <a:off x="-25593" y="4620106"/>
            <a:ext cx="9144000" cy="161561"/>
          </a:xfrm>
          <a:prstGeom prst="rect">
            <a:avLst/>
          </a:prstGeom>
          <a:solidFill>
            <a:srgbClr val="FFFFFF">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mn-ea"/>
              <a:cs typeface="+mn-cs"/>
            </a:endParaRPr>
          </a:p>
        </p:txBody>
      </p:sp>
      <p:pic>
        <p:nvPicPr>
          <p:cNvPr id="14" name="Picture 13" descr="safari.png">
            <a:extLst>
              <a:ext uri="{FF2B5EF4-FFF2-40B4-BE49-F238E27FC236}">
                <a16:creationId xmlns:a16="http://schemas.microsoft.com/office/drawing/2014/main" id="{547BE477-6A28-C99A-025F-F4EB977BCB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04334890"/>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0"/>
            <a:ext cx="8610600" cy="907110"/>
          </a:xfrm>
        </p:spPr>
        <p:txBody>
          <a:bodyPr anchor="ctr"/>
          <a:lstStyle/>
          <a:p>
            <a:r>
              <a:rPr lang="en-US" sz="3800" dirty="0"/>
              <a:t>Samsung </a:t>
            </a:r>
            <a:r>
              <a:rPr lang="en-US" sz="3800" dirty="0" err="1"/>
              <a:t>AxDIMM</a:t>
            </a:r>
            <a:r>
              <a:rPr lang="en-US" sz="3800" dirty="0"/>
              <a:t> (2021)</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6" name="TextBox 15">
            <a:extLst>
              <a:ext uri="{FF2B5EF4-FFF2-40B4-BE49-F238E27FC236}">
                <a16:creationId xmlns:a16="http://schemas.microsoft.com/office/drawing/2014/main" id="{0C450CF6-3385-024A-B2B2-719A2C17BE5E}"/>
              </a:ext>
            </a:extLst>
          </p:cNvPr>
          <p:cNvSpPr txBox="1"/>
          <p:nvPr/>
        </p:nvSpPr>
        <p:spPr>
          <a:xfrm>
            <a:off x="1259632" y="6528003"/>
            <a:ext cx="7112208" cy="261610"/>
          </a:xfrm>
          <a:prstGeom prst="rect">
            <a:avLst/>
          </a:prstGeom>
          <a:noFill/>
        </p:spPr>
        <p:txBody>
          <a:bodyPr wrap="square" rtlCol="0">
            <a:spAutoFit/>
          </a:bodyPr>
          <a:lstStyle/>
          <a:p>
            <a:pPr lvl="0">
              <a:defRPr/>
            </a:pPr>
            <a:r>
              <a:rPr lang="en-US" sz="1100" dirty="0">
                <a:solidFill>
                  <a:srgbClr val="0432FF"/>
                </a:solidFill>
                <a:hlinkClick r:id="rId3">
                  <a:extLst>
                    <a:ext uri="{A12FA001-AC4F-418D-AE19-62706E023703}">
                      <ahyp:hlinkClr xmlns:ahyp="http://schemas.microsoft.com/office/drawing/2018/hyperlinkcolor" val="tx"/>
                    </a:ext>
                  </a:extLst>
                </a:hlinkClick>
              </a:rPr>
              <a:t>https://news.samsung.com/global/samsung-brings-in-memory-processing-power-to-wider-range-of-applications</a:t>
            </a:r>
            <a:endParaRPr lang="en-US" sz="1100" dirty="0">
              <a:solidFill>
                <a:srgbClr val="0432FF"/>
              </a:solidFill>
            </a:endParaRPr>
          </a:p>
        </p:txBody>
      </p:sp>
      <p:pic>
        <p:nvPicPr>
          <p:cNvPr id="7" name="Picture 6">
            <a:extLst>
              <a:ext uri="{FF2B5EF4-FFF2-40B4-BE49-F238E27FC236}">
                <a16:creationId xmlns:a16="http://schemas.microsoft.com/office/drawing/2014/main" id="{C78CE800-14E4-5B4B-A12C-F8D3DCE9D4BF}"/>
              </a:ext>
            </a:extLst>
          </p:cNvPr>
          <p:cNvPicPr>
            <a:picLocks noChangeAspect="1"/>
          </p:cNvPicPr>
          <p:nvPr/>
        </p:nvPicPr>
        <p:blipFill>
          <a:blip r:embed="rId4"/>
          <a:stretch>
            <a:fillRect/>
          </a:stretch>
        </p:blipFill>
        <p:spPr>
          <a:xfrm>
            <a:off x="3350558" y="2209800"/>
            <a:ext cx="5793442" cy="4191000"/>
          </a:xfrm>
          <a:prstGeom prst="rect">
            <a:avLst/>
          </a:prstGeom>
        </p:spPr>
      </p:pic>
      <p:pic>
        <p:nvPicPr>
          <p:cNvPr id="6" name="Picture 5">
            <a:extLst>
              <a:ext uri="{FF2B5EF4-FFF2-40B4-BE49-F238E27FC236}">
                <a16:creationId xmlns:a16="http://schemas.microsoft.com/office/drawing/2014/main" id="{BCA2FBD6-7560-7C41-9F5A-2F8DF981A1D3}"/>
              </a:ext>
            </a:extLst>
          </p:cNvPr>
          <p:cNvPicPr>
            <a:picLocks noChangeAspect="1"/>
          </p:cNvPicPr>
          <p:nvPr/>
        </p:nvPicPr>
        <p:blipFill>
          <a:blip r:embed="rId5"/>
          <a:stretch>
            <a:fillRect/>
          </a:stretch>
        </p:blipFill>
        <p:spPr>
          <a:xfrm>
            <a:off x="206963" y="990600"/>
            <a:ext cx="3755438" cy="2495072"/>
          </a:xfrm>
          <a:prstGeom prst="rect">
            <a:avLst/>
          </a:prstGeom>
        </p:spPr>
      </p:pic>
      <p:sp>
        <p:nvSpPr>
          <p:cNvPr id="8" name="Rectangle 7">
            <a:extLst>
              <a:ext uri="{FF2B5EF4-FFF2-40B4-BE49-F238E27FC236}">
                <a16:creationId xmlns:a16="http://schemas.microsoft.com/office/drawing/2014/main" id="{44123FB0-1ABA-0246-93E1-1BFB938E1D88}"/>
              </a:ext>
            </a:extLst>
          </p:cNvPr>
          <p:cNvSpPr/>
          <p:nvPr/>
        </p:nvSpPr>
        <p:spPr bwMode="auto">
          <a:xfrm>
            <a:off x="7228840" y="5603240"/>
            <a:ext cx="1143000" cy="108000"/>
          </a:xfrm>
          <a:prstGeom prst="rect">
            <a:avLst/>
          </a:prstGeom>
          <a:solidFill>
            <a:srgbClr val="0070C0">
              <a:alpha val="3490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1" name="Rectangle 10">
            <a:extLst>
              <a:ext uri="{FF2B5EF4-FFF2-40B4-BE49-F238E27FC236}">
                <a16:creationId xmlns:a16="http://schemas.microsoft.com/office/drawing/2014/main" id="{5E99CBE2-14C1-5742-8BE7-4CDDF39E2C56}"/>
              </a:ext>
            </a:extLst>
          </p:cNvPr>
          <p:cNvSpPr/>
          <p:nvPr/>
        </p:nvSpPr>
        <p:spPr bwMode="auto">
          <a:xfrm>
            <a:off x="4028440" y="5730240"/>
            <a:ext cx="612000" cy="108000"/>
          </a:xfrm>
          <a:prstGeom prst="rect">
            <a:avLst/>
          </a:prstGeom>
          <a:solidFill>
            <a:srgbClr val="0070C0">
              <a:alpha val="3490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2" name="Rectangle 11">
            <a:extLst>
              <a:ext uri="{FF2B5EF4-FFF2-40B4-BE49-F238E27FC236}">
                <a16:creationId xmlns:a16="http://schemas.microsoft.com/office/drawing/2014/main" id="{63BCE77A-F067-0242-ABEB-1B931D9ECF0C}"/>
              </a:ext>
            </a:extLst>
          </p:cNvPr>
          <p:cNvSpPr/>
          <p:nvPr/>
        </p:nvSpPr>
        <p:spPr bwMode="auto">
          <a:xfrm>
            <a:off x="5598160" y="5735320"/>
            <a:ext cx="2448000" cy="108000"/>
          </a:xfrm>
          <a:prstGeom prst="rect">
            <a:avLst/>
          </a:prstGeom>
          <a:solidFill>
            <a:srgbClr val="00B050">
              <a:alpha val="3490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sp>
        <p:nvSpPr>
          <p:cNvPr id="13" name="Rectangle 12">
            <a:extLst>
              <a:ext uri="{FF2B5EF4-FFF2-40B4-BE49-F238E27FC236}">
                <a16:creationId xmlns:a16="http://schemas.microsoft.com/office/drawing/2014/main" id="{829AFE0B-1D6A-2141-B1ED-146A0221ADA4}"/>
              </a:ext>
            </a:extLst>
          </p:cNvPr>
          <p:cNvSpPr/>
          <p:nvPr/>
        </p:nvSpPr>
        <p:spPr bwMode="auto">
          <a:xfrm>
            <a:off x="4632960" y="6228080"/>
            <a:ext cx="1476000" cy="108000"/>
          </a:xfrm>
          <a:prstGeom prst="rect">
            <a:avLst/>
          </a:prstGeom>
          <a:solidFill>
            <a:schemeClr val="accent1">
              <a:lumMod val="60000"/>
              <a:lumOff val="40000"/>
              <a:alpha val="34902"/>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endParaRPr>
          </a:p>
        </p:txBody>
      </p:sp>
      <p:pic>
        <p:nvPicPr>
          <p:cNvPr id="3" name="Picture 2" descr="safari.png">
            <a:extLst>
              <a:ext uri="{FF2B5EF4-FFF2-40B4-BE49-F238E27FC236}">
                <a16:creationId xmlns:a16="http://schemas.microsoft.com/office/drawing/2014/main" id="{A0F999EF-9B78-7C66-B1E1-2CDEFAC1AC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0466677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0"/>
            <a:ext cx="8610600" cy="907110"/>
          </a:xfrm>
        </p:spPr>
        <p:txBody>
          <a:bodyPr anchor="ct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a:t>DIMM-based 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749499" y="6546850"/>
            <a:ext cx="164500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lang="en-US" sz="1100" dirty="0">
                <a:solidFill>
                  <a:srgbClr val="000000"/>
                </a:solidFill>
                <a:latin typeface="Arial" panose="020B0604020202020204" pitchFamily="34" charset="0"/>
                <a:ea typeface="ＭＳ Ｐゴシック" panose="020B0600070205080204" pitchFamily="34" charset="-128"/>
              </a:rPr>
              <a:t>+, </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Micro’2021</a:t>
            </a:r>
            <a:r>
              <a:rPr lang="en-US" sz="1100" dirty="0">
                <a:solidFill>
                  <a:srgbClr val="000000"/>
                </a:solidFill>
                <a:latin typeface="Arial" panose="020B0604020202020204" pitchFamily="34" charset="0"/>
                <a:ea typeface="ＭＳ Ｐゴシック" panose="020B0600070205080204" pitchFamily="34" charset="-128"/>
              </a:rPr>
              <a:t>]</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5" name="Picture 4" descr="safari.png">
            <a:extLst>
              <a:ext uri="{FF2B5EF4-FFF2-40B4-BE49-F238E27FC236}">
                <a16:creationId xmlns:a16="http://schemas.microsoft.com/office/drawing/2014/main" id="{F78E3389-0D27-0E32-0CFF-368DAE4E36F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787041871"/>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1A067-43C5-884B-AE9A-06938E3D07D6}"/>
              </a:ext>
            </a:extLst>
          </p:cNvPr>
          <p:cNvSpPr>
            <a:spLocks noGrp="1"/>
          </p:cNvSpPr>
          <p:nvPr>
            <p:ph type="title"/>
          </p:nvPr>
        </p:nvSpPr>
        <p:spPr/>
        <p:txBody>
          <a:bodyPr>
            <a:normAutofit/>
          </a:bodyPr>
          <a:lstStyle/>
          <a:p>
            <a:r>
              <a:rPr lang="en-US" sz="3600" dirty="0" err="1"/>
              <a:t>AxDIMM</a:t>
            </a:r>
            <a:r>
              <a:rPr lang="en-US" sz="3600" dirty="0"/>
              <a:t> Design: Hardware Architecture</a:t>
            </a:r>
          </a:p>
        </p:txBody>
      </p:sp>
      <p:pic>
        <p:nvPicPr>
          <p:cNvPr id="10" name="Picture 9">
            <a:extLst>
              <a:ext uri="{FF2B5EF4-FFF2-40B4-BE49-F238E27FC236}">
                <a16:creationId xmlns:a16="http://schemas.microsoft.com/office/drawing/2014/main" id="{F2D87EFE-BFFF-EE4E-AF5E-972F2B715035}"/>
              </a:ext>
            </a:extLst>
          </p:cNvPr>
          <p:cNvPicPr>
            <a:picLocks noChangeAspect="1"/>
          </p:cNvPicPr>
          <p:nvPr/>
        </p:nvPicPr>
        <p:blipFill>
          <a:blip r:embed="rId2"/>
          <a:stretch>
            <a:fillRect/>
          </a:stretch>
        </p:blipFill>
        <p:spPr>
          <a:xfrm>
            <a:off x="2362200" y="933680"/>
            <a:ext cx="4419600" cy="2342920"/>
          </a:xfrm>
          <a:prstGeom prst="rect">
            <a:avLst/>
          </a:prstGeom>
        </p:spPr>
      </p:pic>
      <p:sp>
        <p:nvSpPr>
          <p:cNvPr id="13" name="Rounded Rectangle 12">
            <a:extLst>
              <a:ext uri="{FF2B5EF4-FFF2-40B4-BE49-F238E27FC236}">
                <a16:creationId xmlns:a16="http://schemas.microsoft.com/office/drawing/2014/main" id="{4944E482-90F7-6346-AE5C-963330FC5E39}"/>
              </a:ext>
            </a:extLst>
          </p:cNvPr>
          <p:cNvSpPr/>
          <p:nvPr/>
        </p:nvSpPr>
        <p:spPr>
          <a:xfrm>
            <a:off x="1768327" y="3368802"/>
            <a:ext cx="5699273" cy="974598"/>
          </a:xfrm>
          <a:prstGeom prst="roundRect">
            <a:avLst>
              <a:gd name="adj" fmla="val 5638"/>
            </a:avLst>
          </a:prstGeom>
          <a:solidFill>
            <a:schemeClr val="accent6">
              <a:lumMod val="20000"/>
              <a:lumOff val="80000"/>
            </a:schemeClr>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Tahoma" panose="020B0604030504040204" pitchFamily="34" charset="0"/>
                <a:ea typeface="Tahoma" panose="020B0604030504040204" pitchFamily="34" charset="0"/>
                <a:cs typeface="Tahoma" panose="020B0604030504040204" pitchFamily="34" charset="0"/>
              </a:rPr>
              <a:t>FPGA board with standard DIMM interface</a:t>
            </a:r>
            <a:r>
              <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It serves as a real-system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Tahoma" panose="020B0604030504040204" pitchFamily="34" charset="0"/>
                <a:ea typeface="Tahoma" panose="020B0604030504040204" pitchFamily="34" charset="0"/>
                <a:cs typeface="Tahoma" panose="020B0604030504040204" pitchFamily="34" charset="0"/>
              </a:rPr>
              <a:t>near-memory processing implementation</a:t>
            </a:r>
          </a:p>
        </p:txBody>
      </p:sp>
      <p:sp>
        <p:nvSpPr>
          <p:cNvPr id="14" name="Slide Number Placeholder 3">
            <a:extLst>
              <a:ext uri="{FF2B5EF4-FFF2-40B4-BE49-F238E27FC236}">
                <a16:creationId xmlns:a16="http://schemas.microsoft.com/office/drawing/2014/main" id="{BABE66DC-D7E9-9C47-9D65-4F7FFDC6568F}"/>
              </a:ext>
            </a:extLst>
          </p:cNvPr>
          <p:cNvSpPr>
            <a:spLocks noGrp="1"/>
          </p:cNvSpPr>
          <p:nvPr>
            <p:ph type="sldNum" sz="quarter" idx="11"/>
          </p:nvPr>
        </p:nvSpPr>
        <p:spPr>
          <a:xfrm>
            <a:off x="6777038" y="6318250"/>
            <a:ext cx="2133600" cy="4572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18FBEE96-3903-FC9E-C610-376E11057E6B}"/>
              </a:ext>
            </a:extLst>
          </p:cNvPr>
          <p:cNvSpPr txBox="1"/>
          <p:nvPr/>
        </p:nvSpPr>
        <p:spPr>
          <a:xfrm>
            <a:off x="3749499" y="6546850"/>
            <a:ext cx="164500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lang="en-US" sz="1100" dirty="0">
                <a:solidFill>
                  <a:srgbClr val="000000"/>
                </a:solidFill>
                <a:latin typeface="Arial" panose="020B0604020202020204" pitchFamily="34" charset="0"/>
                <a:ea typeface="ＭＳ Ｐゴシック" panose="020B0600070205080204" pitchFamily="34" charset="-128"/>
              </a:rPr>
              <a:t>+, </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Micro’2021</a:t>
            </a:r>
            <a:r>
              <a:rPr lang="en-US" sz="1100" dirty="0">
                <a:solidFill>
                  <a:srgbClr val="000000"/>
                </a:solidFill>
                <a:latin typeface="Arial" panose="020B0604020202020204" pitchFamily="34" charset="0"/>
                <a:ea typeface="ＭＳ Ｐゴシック" panose="020B0600070205080204" pitchFamily="34" charset="-128"/>
              </a:rPr>
              <a:t>]</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4" name="Picture 3" descr="safari.png">
            <a:extLst>
              <a:ext uri="{FF2B5EF4-FFF2-40B4-BE49-F238E27FC236}">
                <a16:creationId xmlns:a16="http://schemas.microsoft.com/office/drawing/2014/main" id="{4F6AEDDD-1C6F-6039-5D30-1E2C4FB967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472854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1A067-43C5-884B-AE9A-06938E3D07D6}"/>
              </a:ext>
            </a:extLst>
          </p:cNvPr>
          <p:cNvSpPr>
            <a:spLocks noGrp="1"/>
          </p:cNvSpPr>
          <p:nvPr>
            <p:ph type="title"/>
          </p:nvPr>
        </p:nvSpPr>
        <p:spPr/>
        <p:txBody>
          <a:bodyPr>
            <a:normAutofit/>
          </a:bodyPr>
          <a:lstStyle/>
          <a:p>
            <a:r>
              <a:rPr lang="en-US" sz="3600" dirty="0" err="1"/>
              <a:t>AxDIMM</a:t>
            </a:r>
            <a:r>
              <a:rPr lang="en-US" sz="3600" dirty="0"/>
              <a:t> Design: Hardware Architecture</a:t>
            </a:r>
          </a:p>
        </p:txBody>
      </p:sp>
      <p:pic>
        <p:nvPicPr>
          <p:cNvPr id="10" name="Picture 9">
            <a:extLst>
              <a:ext uri="{FF2B5EF4-FFF2-40B4-BE49-F238E27FC236}">
                <a16:creationId xmlns:a16="http://schemas.microsoft.com/office/drawing/2014/main" id="{F2D87EFE-BFFF-EE4E-AF5E-972F2B715035}"/>
              </a:ext>
            </a:extLst>
          </p:cNvPr>
          <p:cNvPicPr>
            <a:picLocks noChangeAspect="1"/>
          </p:cNvPicPr>
          <p:nvPr/>
        </p:nvPicPr>
        <p:blipFill>
          <a:blip r:embed="rId3"/>
          <a:stretch>
            <a:fillRect/>
          </a:stretch>
        </p:blipFill>
        <p:spPr>
          <a:xfrm>
            <a:off x="2362200" y="933680"/>
            <a:ext cx="4419600" cy="2342920"/>
          </a:xfrm>
          <a:prstGeom prst="rect">
            <a:avLst/>
          </a:prstGeom>
        </p:spPr>
      </p:pic>
      <p:pic>
        <p:nvPicPr>
          <p:cNvPr id="11" name="Picture 10">
            <a:extLst>
              <a:ext uri="{FF2B5EF4-FFF2-40B4-BE49-F238E27FC236}">
                <a16:creationId xmlns:a16="http://schemas.microsoft.com/office/drawing/2014/main" id="{A02E4754-EC6D-F04D-AE9E-6E8CB7B4BAC9}"/>
              </a:ext>
            </a:extLst>
          </p:cNvPr>
          <p:cNvPicPr>
            <a:picLocks noChangeAspect="1"/>
          </p:cNvPicPr>
          <p:nvPr/>
        </p:nvPicPr>
        <p:blipFill>
          <a:blip r:embed="rId4"/>
          <a:stretch>
            <a:fillRect/>
          </a:stretch>
        </p:blipFill>
        <p:spPr>
          <a:xfrm>
            <a:off x="1790700" y="3352800"/>
            <a:ext cx="5524500" cy="2140744"/>
          </a:xfrm>
          <a:prstGeom prst="rect">
            <a:avLst/>
          </a:prstGeom>
        </p:spPr>
      </p:pic>
      <p:sp>
        <p:nvSpPr>
          <p:cNvPr id="6" name="Rectangle 5">
            <a:extLst>
              <a:ext uri="{FF2B5EF4-FFF2-40B4-BE49-F238E27FC236}">
                <a16:creationId xmlns:a16="http://schemas.microsoft.com/office/drawing/2014/main" id="{93D57A04-D7FC-0E42-902A-18048D5601F5}"/>
              </a:ext>
            </a:extLst>
          </p:cNvPr>
          <p:cNvSpPr/>
          <p:nvPr/>
        </p:nvSpPr>
        <p:spPr>
          <a:xfrm>
            <a:off x="3155372" y="3647209"/>
            <a:ext cx="3016827" cy="644236"/>
          </a:xfrm>
          <a:prstGeom prst="rect">
            <a:avLst/>
          </a:prstGeom>
          <a:solidFill>
            <a:srgbClr val="C00000">
              <a:alpha val="25098"/>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ounded Rectangle 6">
            <a:extLst>
              <a:ext uri="{FF2B5EF4-FFF2-40B4-BE49-F238E27FC236}">
                <a16:creationId xmlns:a16="http://schemas.microsoft.com/office/drawing/2014/main" id="{2DB4E1D2-7319-BF48-8295-DC100B7F106C}"/>
              </a:ext>
            </a:extLst>
          </p:cNvPr>
          <p:cNvSpPr/>
          <p:nvPr/>
        </p:nvSpPr>
        <p:spPr>
          <a:xfrm>
            <a:off x="819097" y="5562600"/>
            <a:ext cx="7505806" cy="838200"/>
          </a:xfrm>
          <a:prstGeom prst="roundRect">
            <a:avLst>
              <a:gd name="adj" fmla="val 5638"/>
            </a:avLst>
          </a:prstGeom>
          <a:solidFill>
            <a:schemeClr val="accent6">
              <a:lumMod val="20000"/>
              <a:lumOff val="80000"/>
            </a:schemeClr>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defTabSz="457200" eaLnBrk="1" fontAlgn="auto" hangingPunct="1">
              <a:spcBef>
                <a:spcPts val="0"/>
              </a:spcBef>
              <a:spcAft>
                <a:spcPts val="0"/>
              </a:spcAft>
              <a:defRPr/>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Two </a:t>
            </a:r>
            <a:r>
              <a:rPr lang="en-US" sz="1600" dirty="0">
                <a:solidFill>
                  <a:srgbClr val="C00000"/>
                </a:solidFill>
                <a:latin typeface="Tahoma" panose="020B0604030504040204" pitchFamily="34" charset="0"/>
                <a:ea typeface="Tahoma" panose="020B0604030504040204" pitchFamily="34" charset="0"/>
                <a:cs typeface="Tahoma" panose="020B0604030504040204" pitchFamily="34" charset="0"/>
              </a:rPr>
              <a:t>execution modes</a:t>
            </a: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a:t>
            </a:r>
          </a:p>
          <a:p>
            <a:pPr marL="342900" lvl="0" indent="-342900" algn="ctr" defTabSz="457200" eaLnBrk="1" fontAlgn="auto" hangingPunct="1">
              <a:spcBef>
                <a:spcPts val="0"/>
              </a:spcBef>
              <a:spcAft>
                <a:spcPts val="0"/>
              </a:spcAft>
              <a:buFontTx/>
              <a:buAutoNum type="arabicParenBoth"/>
              <a:defRPr/>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non-acceleration mode</a:t>
            </a:r>
          </a:p>
          <a:p>
            <a:pPr marL="342900" lvl="0" indent="-342900" algn="ctr" defTabSz="457200" eaLnBrk="1" fontAlgn="auto" hangingPunct="1">
              <a:spcBef>
                <a:spcPts val="0"/>
              </a:spcBef>
              <a:spcAft>
                <a:spcPts val="0"/>
              </a:spcAft>
              <a:buFontTx/>
              <a:buAutoNum type="arabicParenBoth"/>
              <a:defRPr/>
            </a:pPr>
            <a:r>
              <a:rPr lang="en-US" sz="1600" dirty="0">
                <a:solidFill>
                  <a:srgbClr val="000000"/>
                </a:solidFill>
                <a:latin typeface="Tahoma" panose="020B0604030504040204" pitchFamily="34" charset="0"/>
                <a:ea typeface="Tahoma" panose="020B0604030504040204" pitchFamily="34" charset="0"/>
                <a:cs typeface="Tahoma" panose="020B0604030504040204" pitchFamily="34" charset="0"/>
              </a:rPr>
              <a:t>acceleration mode (blocking)</a:t>
            </a:r>
            <a:endParaRPr lang="en-US" sz="1600" dirty="0">
              <a:solidFill>
                <a:srgbClr val="1982C3"/>
              </a:solidFill>
              <a:latin typeface="Tahoma" panose="020B0604030504040204" pitchFamily="34" charset="0"/>
              <a:ea typeface="Tahoma" panose="020B0604030504040204" pitchFamily="34" charset="0"/>
              <a:cs typeface="Tahoma" panose="020B0604030504040204" pitchFamily="34" charset="0"/>
            </a:endParaRPr>
          </a:p>
        </p:txBody>
      </p:sp>
      <p:sp>
        <p:nvSpPr>
          <p:cNvPr id="9" name="Slide Number Placeholder 3">
            <a:extLst>
              <a:ext uri="{FF2B5EF4-FFF2-40B4-BE49-F238E27FC236}">
                <a16:creationId xmlns:a16="http://schemas.microsoft.com/office/drawing/2014/main" id="{FE624B01-51F3-094F-8536-7097E4901DC8}"/>
              </a:ext>
            </a:extLst>
          </p:cNvPr>
          <p:cNvSpPr>
            <a:spLocks noGrp="1"/>
          </p:cNvSpPr>
          <p:nvPr>
            <p:ph type="sldNum" sz="quarter" idx="11"/>
          </p:nvPr>
        </p:nvSpPr>
        <p:spPr>
          <a:xfrm>
            <a:off x="6777038" y="6318250"/>
            <a:ext cx="2133600" cy="4572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74F04F36-270F-7863-DA48-08F0DAE2426A}"/>
              </a:ext>
            </a:extLst>
          </p:cNvPr>
          <p:cNvSpPr txBox="1"/>
          <p:nvPr/>
        </p:nvSpPr>
        <p:spPr>
          <a:xfrm>
            <a:off x="3749499" y="6546850"/>
            <a:ext cx="164500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lang="en-US" sz="1100" dirty="0">
                <a:solidFill>
                  <a:srgbClr val="000000"/>
                </a:solidFill>
                <a:latin typeface="Arial" panose="020B0604020202020204" pitchFamily="34" charset="0"/>
                <a:ea typeface="ＭＳ Ｐゴシック" panose="020B0600070205080204" pitchFamily="34" charset="-128"/>
              </a:rPr>
              <a:t>+, </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Micro’2021</a:t>
            </a:r>
            <a:r>
              <a:rPr lang="en-US" sz="1100" dirty="0">
                <a:solidFill>
                  <a:srgbClr val="000000"/>
                </a:solidFill>
                <a:latin typeface="Arial" panose="020B0604020202020204" pitchFamily="34" charset="0"/>
                <a:ea typeface="ＭＳ Ｐゴシック" panose="020B0600070205080204" pitchFamily="34" charset="-128"/>
              </a:rPr>
              <a:t>]</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4" name="Picture 3" descr="safari.png">
            <a:extLst>
              <a:ext uri="{FF2B5EF4-FFF2-40B4-BE49-F238E27FC236}">
                <a16:creationId xmlns:a16="http://schemas.microsoft.com/office/drawing/2014/main" id="{4F47B4C1-ED3D-D1EF-C4B6-771E28A3BB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260454095"/>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40884"/>
            <a:ext cx="8915400" cy="914400"/>
          </a:xfrm>
        </p:spPr>
        <p:txBody>
          <a:bodyPr/>
          <a:lstStyle/>
          <a:p>
            <a:r>
              <a:rPr lang="en-US" sz="3600" dirty="0"/>
              <a:t>Sparse Length Sum with </a:t>
            </a:r>
            <a:r>
              <a:rPr lang="en-US" sz="3600" dirty="0" err="1"/>
              <a:t>AxDIMM</a:t>
            </a:r>
            <a:r>
              <a:rPr lang="en-US" sz="3600" dirty="0"/>
              <a:t> </a:t>
            </a:r>
            <a:r>
              <a:rPr lang="en-US" sz="2400" dirty="0"/>
              <a:t>(IEEE Micro 2021)</a:t>
            </a:r>
            <a:endParaRPr lang="en-US" sz="2800" dirty="0"/>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a:xfrm>
            <a:off x="6777038" y="6318250"/>
            <a:ext cx="2133600" cy="4572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F3287F42-34EE-8942-A545-2BE0B4A6C8A7}"/>
              </a:ext>
            </a:extLst>
          </p:cNvPr>
          <p:cNvSpPr txBox="1"/>
          <p:nvPr/>
        </p:nvSpPr>
        <p:spPr>
          <a:xfrm>
            <a:off x="2826426" y="6477000"/>
            <a:ext cx="3491149" cy="307777"/>
          </a:xfrm>
          <a:prstGeom prst="rect">
            <a:avLst/>
          </a:prstGeom>
          <a:noFill/>
        </p:spPr>
        <p:txBody>
          <a:bodyPr wrap="none" rtlCol="0">
            <a:spAutoFit/>
          </a:bodyPr>
          <a:lstStyle/>
          <a:p>
            <a:pPr lvl="0">
              <a:defRPr/>
            </a:pPr>
            <a:r>
              <a:rPr lang="en-US" sz="1400" dirty="0">
                <a:solidFill>
                  <a:srgbClr val="0432FF"/>
                </a:solidFill>
                <a:hlinkClick r:id="rId2">
                  <a:extLst>
                    <a:ext uri="{A12FA001-AC4F-418D-AE19-62706E023703}">
                      <ahyp:hlinkClr xmlns:ahyp="http://schemas.microsoft.com/office/drawing/2018/hyperlinkcolor" val="tx"/>
                    </a:ext>
                  </a:extLst>
                </a:hlinkClick>
              </a:rPr>
              <a:t>https://doi.org/10.1109/MM.2021.3097700</a:t>
            </a:r>
            <a:endParaRPr lang="en-US" sz="1400" dirty="0">
              <a:solidFill>
                <a:srgbClr val="0432FF"/>
              </a:solidFill>
            </a:endParaRPr>
          </a:p>
        </p:txBody>
      </p:sp>
      <p:pic>
        <p:nvPicPr>
          <p:cNvPr id="5" name="Picture 4">
            <a:extLst>
              <a:ext uri="{FF2B5EF4-FFF2-40B4-BE49-F238E27FC236}">
                <a16:creationId xmlns:a16="http://schemas.microsoft.com/office/drawing/2014/main" id="{4303CF7A-47DA-3845-9740-13E4DDA0B830}"/>
              </a:ext>
            </a:extLst>
          </p:cNvPr>
          <p:cNvPicPr>
            <a:picLocks noChangeAspect="1"/>
          </p:cNvPicPr>
          <p:nvPr/>
        </p:nvPicPr>
        <p:blipFill>
          <a:blip r:embed="rId3"/>
          <a:stretch>
            <a:fillRect/>
          </a:stretch>
        </p:blipFill>
        <p:spPr>
          <a:xfrm>
            <a:off x="139700" y="2131158"/>
            <a:ext cx="8864600" cy="2898042"/>
          </a:xfrm>
          <a:prstGeom prst="rect">
            <a:avLst/>
          </a:prstGeom>
        </p:spPr>
      </p:pic>
      <p:pic>
        <p:nvPicPr>
          <p:cNvPr id="8" name="Picture 7" descr="safari.png">
            <a:extLst>
              <a:ext uri="{FF2B5EF4-FFF2-40B4-BE49-F238E27FC236}">
                <a16:creationId xmlns:a16="http://schemas.microsoft.com/office/drawing/2014/main" id="{5533FFEF-A8CE-54B2-BAA0-754C2FF118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6319292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88640"/>
            <a:ext cx="8915400" cy="914400"/>
          </a:xfrm>
        </p:spPr>
        <p:txBody>
          <a:bodyPr/>
          <a:lstStyle/>
          <a:p>
            <a:r>
              <a:rPr lang="en-US" sz="3600" dirty="0"/>
              <a:t>Sparse Length Sum with </a:t>
            </a:r>
            <a:r>
              <a:rPr lang="en-US" sz="3600" dirty="0" err="1"/>
              <a:t>AxDIMM</a:t>
            </a:r>
            <a:r>
              <a:rPr lang="en-US" sz="3600" dirty="0"/>
              <a:t> </a:t>
            </a:r>
            <a:r>
              <a:rPr lang="en-US" sz="2800" dirty="0"/>
              <a:t>(AICAS 2022)</a:t>
            </a:r>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a:xfrm>
            <a:off x="6777038" y="6318250"/>
            <a:ext cx="2133600" cy="4572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F3287F42-34EE-8942-A545-2BE0B4A6C8A7}"/>
              </a:ext>
            </a:extLst>
          </p:cNvPr>
          <p:cNvSpPr txBox="1"/>
          <p:nvPr/>
        </p:nvSpPr>
        <p:spPr>
          <a:xfrm>
            <a:off x="2456934" y="6477000"/>
            <a:ext cx="423013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https://doi.org/10.1109/AICAS54282.2022.9869896</a:t>
            </a:r>
            <a:endPar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ECC7C577-4445-224A-93FB-C191064471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51924"/>
            <a:ext cx="9144000" cy="2154151"/>
          </a:xfrm>
          <a:prstGeom prst="rect">
            <a:avLst/>
          </a:prstGeom>
        </p:spPr>
      </p:pic>
      <p:pic>
        <p:nvPicPr>
          <p:cNvPr id="3" name="Picture 2" descr="safari.png">
            <a:extLst>
              <a:ext uri="{FF2B5EF4-FFF2-40B4-BE49-F238E27FC236}">
                <a16:creationId xmlns:a16="http://schemas.microsoft.com/office/drawing/2014/main" id="{D16FA673-659A-1308-96F9-FA98137743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205129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38336"/>
            <a:ext cx="8915400" cy="914400"/>
          </a:xfrm>
        </p:spPr>
        <p:txBody>
          <a:bodyPr/>
          <a:lstStyle/>
          <a:p>
            <a:r>
              <a:rPr lang="en-US" sz="3600" dirty="0"/>
              <a:t>Database Operations with </a:t>
            </a:r>
            <a:r>
              <a:rPr lang="en-US" sz="3600" dirty="0" err="1"/>
              <a:t>AxDIMM</a:t>
            </a:r>
            <a:r>
              <a:rPr lang="en-US" sz="3600" dirty="0"/>
              <a:t> </a:t>
            </a:r>
            <a:r>
              <a:rPr lang="en-US" sz="2400" dirty="0"/>
              <a:t>(</a:t>
            </a:r>
            <a:r>
              <a:rPr lang="en-US" sz="2400" dirty="0" err="1"/>
              <a:t>DaMoN</a:t>
            </a:r>
            <a:r>
              <a:rPr lang="en-US" sz="2400" dirty="0"/>
              <a:t> 2022)</a:t>
            </a:r>
            <a:endParaRPr lang="en-US" sz="2800" dirty="0"/>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a:xfrm>
            <a:off x="6777038" y="6318250"/>
            <a:ext cx="2133600" cy="4572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F3287F42-34EE-8942-A545-2BE0B4A6C8A7}"/>
              </a:ext>
            </a:extLst>
          </p:cNvPr>
          <p:cNvSpPr txBox="1"/>
          <p:nvPr/>
        </p:nvSpPr>
        <p:spPr>
          <a:xfrm>
            <a:off x="2851273" y="6477000"/>
            <a:ext cx="3441455" cy="307777"/>
          </a:xfrm>
          <a:prstGeom prst="rect">
            <a:avLst/>
          </a:prstGeom>
          <a:noFill/>
        </p:spPr>
        <p:txBody>
          <a:bodyPr wrap="none" rtlCol="0">
            <a:spAutoFit/>
          </a:bodyPr>
          <a:lstStyle/>
          <a:p>
            <a:pPr lvl="0">
              <a:defRPr/>
            </a:pPr>
            <a:r>
              <a:rPr lang="en-US" sz="1400" dirty="0">
                <a:solidFill>
                  <a:srgbClr val="0432FF"/>
                </a:solidFill>
                <a:hlinkClick r:id="rId2">
                  <a:extLst>
                    <a:ext uri="{A12FA001-AC4F-418D-AE19-62706E023703}">
                      <ahyp:hlinkClr xmlns:ahyp="http://schemas.microsoft.com/office/drawing/2018/hyperlinkcolor" val="tx"/>
                    </a:ext>
                  </a:extLst>
                </a:hlinkClick>
              </a:rPr>
              <a:t>https://doi.org/10.1145/3533737.3535093</a:t>
            </a:r>
            <a:endParaRPr lang="en-US" sz="1400" dirty="0">
              <a:solidFill>
                <a:srgbClr val="0432FF"/>
              </a:solidFill>
            </a:endParaRPr>
          </a:p>
        </p:txBody>
      </p:sp>
      <p:pic>
        <p:nvPicPr>
          <p:cNvPr id="5" name="Picture 4">
            <a:extLst>
              <a:ext uri="{FF2B5EF4-FFF2-40B4-BE49-F238E27FC236}">
                <a16:creationId xmlns:a16="http://schemas.microsoft.com/office/drawing/2014/main" id="{8DC4B562-98F1-234A-8BC8-06487B763A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939" y="1295400"/>
            <a:ext cx="8632122" cy="4572000"/>
          </a:xfrm>
          <a:prstGeom prst="rect">
            <a:avLst/>
          </a:prstGeom>
        </p:spPr>
      </p:pic>
      <p:pic>
        <p:nvPicPr>
          <p:cNvPr id="3" name="Picture 2" descr="safari.png">
            <a:extLst>
              <a:ext uri="{FF2B5EF4-FFF2-40B4-BE49-F238E27FC236}">
                <a16:creationId xmlns:a16="http://schemas.microsoft.com/office/drawing/2014/main" id="{2F901EFB-144D-577F-4F2B-6C571ADC48A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89375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55DAE-7EA5-6B42-B1E9-DD88FD21E0A4}"/>
              </a:ext>
            </a:extLst>
          </p:cNvPr>
          <p:cNvSpPr>
            <a:spLocks noGrp="1"/>
          </p:cNvSpPr>
          <p:nvPr>
            <p:ph type="title"/>
          </p:nvPr>
        </p:nvSpPr>
        <p:spPr>
          <a:xfrm>
            <a:off x="228600" y="152400"/>
            <a:ext cx="8839200" cy="1066800"/>
          </a:xfrm>
        </p:spPr>
        <p:txBody>
          <a:bodyPr/>
          <a:lstStyle/>
          <a:p>
            <a:r>
              <a:rPr lang="en-US" dirty="0"/>
              <a:t>Longer Lecture on </a:t>
            </a:r>
            <a:r>
              <a:rPr lang="en-US" dirty="0" err="1">
                <a:ea typeface="ＭＳ Ｐゴシック" panose="020B0600070205080204" pitchFamily="34" charset="-128"/>
              </a:rPr>
              <a:t>AxDIMM</a:t>
            </a:r>
            <a:endParaRPr lang="en-US" dirty="0"/>
          </a:p>
        </p:txBody>
      </p:sp>
      <p:sp>
        <p:nvSpPr>
          <p:cNvPr id="4" name="Slide Number Placeholder 3">
            <a:extLst>
              <a:ext uri="{FF2B5EF4-FFF2-40B4-BE49-F238E27FC236}">
                <a16:creationId xmlns:a16="http://schemas.microsoft.com/office/drawing/2014/main" id="{B619BC15-04E4-CE45-A5CD-F24EA83F15FC}"/>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CD1901-9C11-6043-9FD4-59AF4C56F67D}"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6" name="TextBox 5">
            <a:extLst>
              <a:ext uri="{FF2B5EF4-FFF2-40B4-BE49-F238E27FC236}">
                <a16:creationId xmlns:a16="http://schemas.microsoft.com/office/drawing/2014/main" id="{B4244B31-20C8-5E45-BC8F-1529A2E49349}"/>
              </a:ext>
            </a:extLst>
          </p:cNvPr>
          <p:cNvSpPr txBox="1"/>
          <p:nvPr/>
        </p:nvSpPr>
        <p:spPr>
          <a:xfrm>
            <a:off x="3401648" y="6538972"/>
            <a:ext cx="2340705"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https://youtu.be/SXdzQZAKG-Y</a:t>
            </a:r>
            <a:endParaRPr kumimoji="0" lang="en-US" sz="12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A0C7ABF-BD5C-0242-BEA4-46E54827B9EC}"/>
              </a:ext>
            </a:extLst>
          </p:cNvPr>
          <p:cNvPicPr>
            <a:picLocks noChangeAspect="1"/>
          </p:cNvPicPr>
          <p:nvPr/>
        </p:nvPicPr>
        <p:blipFill>
          <a:blip r:embed="rId3"/>
          <a:stretch>
            <a:fillRect/>
          </a:stretch>
        </p:blipFill>
        <p:spPr>
          <a:xfrm>
            <a:off x="840940" y="914400"/>
            <a:ext cx="7462121" cy="5492737"/>
          </a:xfrm>
          <a:prstGeom prst="rect">
            <a:avLst/>
          </a:prstGeom>
        </p:spPr>
      </p:pic>
      <p:pic>
        <p:nvPicPr>
          <p:cNvPr id="3" name="Picture 2" descr="safari.png">
            <a:extLst>
              <a:ext uri="{FF2B5EF4-FFF2-40B4-BE49-F238E27FC236}">
                <a16:creationId xmlns:a16="http://schemas.microsoft.com/office/drawing/2014/main" id="{AF45D228-801B-A6A5-BF9E-6459E2342A4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41013924"/>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55DAE-7EA5-6B42-B1E9-DD88FD21E0A4}"/>
              </a:ext>
            </a:extLst>
          </p:cNvPr>
          <p:cNvSpPr>
            <a:spLocks noGrp="1"/>
          </p:cNvSpPr>
          <p:nvPr>
            <p:ph type="title"/>
          </p:nvPr>
        </p:nvSpPr>
        <p:spPr>
          <a:xfrm>
            <a:off x="228600" y="152400"/>
            <a:ext cx="8839200" cy="1066800"/>
          </a:xfrm>
        </p:spPr>
        <p:txBody>
          <a:bodyPr/>
          <a:lstStyle/>
          <a:p>
            <a:r>
              <a:rPr lang="en-US" dirty="0"/>
              <a:t>Another Longer Lecture on </a:t>
            </a:r>
            <a:r>
              <a:rPr lang="en-US" dirty="0" err="1">
                <a:ea typeface="ＭＳ Ｐゴシック" panose="020B0600070205080204" pitchFamily="34" charset="-128"/>
              </a:rPr>
              <a:t>AxDIMM</a:t>
            </a:r>
            <a:endParaRPr lang="en-US" dirty="0"/>
          </a:p>
        </p:txBody>
      </p:sp>
      <p:sp>
        <p:nvSpPr>
          <p:cNvPr id="4" name="Slide Number Placeholder 3">
            <a:extLst>
              <a:ext uri="{FF2B5EF4-FFF2-40B4-BE49-F238E27FC236}">
                <a16:creationId xmlns:a16="http://schemas.microsoft.com/office/drawing/2014/main" id="{B619BC15-04E4-CE45-A5CD-F24EA83F15FC}"/>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CD1901-9C11-6043-9FD4-59AF4C56F67D}"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6" name="TextBox 5">
            <a:extLst>
              <a:ext uri="{FF2B5EF4-FFF2-40B4-BE49-F238E27FC236}">
                <a16:creationId xmlns:a16="http://schemas.microsoft.com/office/drawing/2014/main" id="{B4244B31-20C8-5E45-BC8F-1529A2E49349}"/>
              </a:ext>
            </a:extLst>
          </p:cNvPr>
          <p:cNvSpPr txBox="1"/>
          <p:nvPr/>
        </p:nvSpPr>
        <p:spPr>
          <a:xfrm>
            <a:off x="3403475" y="6538972"/>
            <a:ext cx="234711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https://youtu.be/2FMQg786GKs</a:t>
            </a:r>
            <a:endParaRPr kumimoji="0" lang="en-US" sz="12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47709D4-E9A5-5944-9156-B2BFB7E01EF7}"/>
              </a:ext>
            </a:extLst>
          </p:cNvPr>
          <p:cNvPicPr>
            <a:picLocks noChangeAspect="1"/>
          </p:cNvPicPr>
          <p:nvPr/>
        </p:nvPicPr>
        <p:blipFill>
          <a:blip r:embed="rId3"/>
          <a:stretch>
            <a:fillRect/>
          </a:stretch>
        </p:blipFill>
        <p:spPr>
          <a:xfrm>
            <a:off x="800100" y="914400"/>
            <a:ext cx="7543800" cy="5520795"/>
          </a:xfrm>
          <a:prstGeom prst="rect">
            <a:avLst/>
          </a:prstGeom>
        </p:spPr>
      </p:pic>
      <p:pic>
        <p:nvPicPr>
          <p:cNvPr id="3" name="Picture 2" descr="safari.png">
            <a:extLst>
              <a:ext uri="{FF2B5EF4-FFF2-40B4-BE49-F238E27FC236}">
                <a16:creationId xmlns:a16="http://schemas.microsoft.com/office/drawing/2014/main" id="{8C6A2B0F-4276-5200-20D4-BB5DADDA3F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32437915"/>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pic>
        <p:nvPicPr>
          <p:cNvPr id="19" name="Picture 18" descr="safari.png">
            <a:extLst>
              <a:ext uri="{FF2B5EF4-FFF2-40B4-BE49-F238E27FC236}">
                <a16:creationId xmlns:a16="http://schemas.microsoft.com/office/drawing/2014/main" id="{A3A755AB-6CB4-5B0F-06CE-EC25AA02C21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5193298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880" y="0"/>
            <a:ext cx="8610600" cy="908720"/>
          </a:xfrm>
        </p:spPr>
        <p:txBody>
          <a:bodyPr anchor="ctr" anchorCtr="0"/>
          <a:lstStyle/>
          <a:p>
            <a:r>
              <a:rPr lang="en-US" dirty="0"/>
              <a:t>Possible PNM Designs</a:t>
            </a:r>
          </a:p>
        </p:txBody>
      </p:sp>
      <p:sp>
        <p:nvSpPr>
          <p:cNvPr id="7" name="Marcador de número de diapositiva 6"/>
          <p:cNvSpPr>
            <a:spLocks noGrp="1"/>
          </p:cNvSpPr>
          <p:nvPr>
            <p:ph type="sldNum" sz="quarter" idx="11"/>
          </p:nvPr>
        </p:nvSpPr>
        <p:spPr>
          <a:xfrm>
            <a:off x="6781800" y="632460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panose="020B0600070205080204" pitchFamily="34" charset="-128"/>
              <a:cs typeface="+mn-cs"/>
            </a:endParaRPr>
          </a:p>
        </p:txBody>
      </p:sp>
      <p:grpSp>
        <p:nvGrpSpPr>
          <p:cNvPr id="5" name="Group 4">
            <a:extLst>
              <a:ext uri="{FF2B5EF4-FFF2-40B4-BE49-F238E27FC236}">
                <a16:creationId xmlns:a16="http://schemas.microsoft.com/office/drawing/2014/main" id="{EEA6D513-2C9C-5EA4-0839-4DE6C5D43D4D}"/>
              </a:ext>
            </a:extLst>
          </p:cNvPr>
          <p:cNvGrpSpPr/>
          <p:nvPr/>
        </p:nvGrpSpPr>
        <p:grpSpPr>
          <a:xfrm>
            <a:off x="-25152" y="2911258"/>
            <a:ext cx="9144000" cy="1581912"/>
            <a:chOff x="-25152" y="2911258"/>
            <a:chExt cx="9144000" cy="1581912"/>
          </a:xfrm>
        </p:grpSpPr>
        <p:sp>
          <p:nvSpPr>
            <p:cNvPr id="32" name="Marcador de contenido 2"/>
            <p:cNvSpPr txBox="1">
              <a:spLocks/>
            </p:cNvSpPr>
            <p:nvPr/>
          </p:nvSpPr>
          <p:spPr bwMode="auto">
            <a:xfrm>
              <a:off x="-25152" y="291125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Fixed-function</a:t>
              </a:r>
              <a:r>
                <a:rPr kumimoji="0" lang="en-US" sz="220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units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Hardware/software co-designed PIM for efficiency</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Mensa for NN Edge Inference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Samsung HBM-PIM, SK </a:t>
              </a:r>
              <a:r>
                <a:rPr kumimoji="0" lang="en-US" sz="2000" b="0" i="0" u="none" strike="noStrike" kern="0" cap="none" spc="0" normalizeH="0" baseline="0" noProof="0" dirty="0" err="1">
                  <a:ln>
                    <a:noFill/>
                  </a:ln>
                  <a:solidFill>
                    <a:srgbClr val="000000"/>
                  </a:solidFill>
                  <a:effectLst/>
                  <a:uLnTx/>
                  <a:uFillTx/>
                  <a:latin typeface="Tahoma"/>
                  <a:ea typeface="ヒラギノ角ゴ Pro W3" pitchFamily="-108" charset="-128"/>
                  <a:cs typeface="ヒラギノ角ゴ Pro W3" pitchFamily="-108" charset="-128"/>
                </a:rPr>
                <a:t>hynix</a:t>
              </a: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t>
              </a:r>
              <a:r>
                <a:rPr kumimoji="0" lang="en-US" sz="2000" b="0" i="0" u="none" strike="noStrike" kern="0" cap="none" spc="0" normalizeH="0" baseline="0" noProof="0" dirty="0" err="1">
                  <a:ln>
                    <a:noFill/>
                  </a:ln>
                  <a:solidFill>
                    <a:srgbClr val="000000"/>
                  </a:solidFill>
                  <a:effectLst/>
                  <a:uLnTx/>
                  <a:uFillTx/>
                  <a:latin typeface="Tahoma"/>
                  <a:ea typeface="ヒラギノ角ゴ Pro W3" pitchFamily="-108" charset="-128"/>
                  <a:cs typeface="ヒラギノ角ゴ Pro W3" pitchFamily="-108" charset="-128"/>
                </a:rPr>
                <a:t>AiM</a:t>
              </a: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endPar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endParaRPr>
            </a:p>
          </p:txBody>
        </p:sp>
        <p:grpSp>
          <p:nvGrpSpPr>
            <p:cNvPr id="40" name="Group 39">
              <a:extLst>
                <a:ext uri="{FF2B5EF4-FFF2-40B4-BE49-F238E27FC236}">
                  <a16:creationId xmlns:a16="http://schemas.microsoft.com/office/drawing/2014/main" id="{87F5753F-84A9-368E-E840-8F74A0388B01}"/>
                </a:ext>
              </a:extLst>
            </p:cNvPr>
            <p:cNvGrpSpPr/>
            <p:nvPr/>
          </p:nvGrpSpPr>
          <p:grpSpPr>
            <a:xfrm>
              <a:off x="7285010" y="2960948"/>
              <a:ext cx="1664208" cy="1466418"/>
              <a:chOff x="7300280" y="3068960"/>
              <a:chExt cx="1664208" cy="1466418"/>
            </a:xfrm>
          </p:grpSpPr>
          <p:sp>
            <p:nvSpPr>
              <p:cNvPr id="11" name="Rounded Rectangle 71"/>
              <p:cNvSpPr/>
              <p:nvPr/>
            </p:nvSpPr>
            <p:spPr>
              <a:xfrm>
                <a:off x="7300280" y="3068960"/>
                <a:ext cx="1664208"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sp>
            <p:nvSpPr>
              <p:cNvPr id="8" name="Rounded Rectangle 81"/>
              <p:cNvSpPr/>
              <p:nvPr/>
            </p:nvSpPr>
            <p:spPr>
              <a:xfrm>
                <a:off x="7423588" y="3175495"/>
                <a:ext cx="1408176" cy="410596"/>
              </a:xfrm>
              <a:prstGeom prst="roundRect">
                <a:avLst/>
              </a:prstGeom>
              <a:solidFill>
                <a:srgbClr val="00B0F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1</a:t>
                </a:r>
              </a:p>
            </p:txBody>
          </p:sp>
          <p:sp>
            <p:nvSpPr>
              <p:cNvPr id="9" name="Rounded Rectangle 82"/>
              <p:cNvSpPr/>
              <p:nvPr/>
            </p:nvSpPr>
            <p:spPr>
              <a:xfrm>
                <a:off x="7422388" y="4027599"/>
                <a:ext cx="1408176" cy="410598"/>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Tahoma"/>
                    <a:ea typeface="+mn-ea"/>
                    <a:cs typeface="+mn-cs"/>
                  </a:rPr>
                  <a:t>PIM-Accelerator N</a:t>
                </a:r>
              </a:p>
            </p:txBody>
          </p:sp>
          <p:sp>
            <p:nvSpPr>
              <p:cNvPr id="4" name="CuadroTexto 3"/>
              <p:cNvSpPr txBox="1"/>
              <p:nvPr/>
            </p:nvSpPr>
            <p:spPr>
              <a:xfrm rot="5400000">
                <a:off x="8007866" y="3612341"/>
                <a:ext cx="441146"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s-I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endPar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grpSp>
      </p:grpSp>
      <p:grpSp>
        <p:nvGrpSpPr>
          <p:cNvPr id="6" name="Group 5">
            <a:extLst>
              <a:ext uri="{FF2B5EF4-FFF2-40B4-BE49-F238E27FC236}">
                <a16:creationId xmlns:a16="http://schemas.microsoft.com/office/drawing/2014/main" id="{021E579F-56E3-67FF-97EE-00CC868080F4}"/>
              </a:ext>
            </a:extLst>
          </p:cNvPr>
          <p:cNvGrpSpPr/>
          <p:nvPr/>
        </p:nvGrpSpPr>
        <p:grpSpPr>
          <a:xfrm>
            <a:off x="-25152" y="4941168"/>
            <a:ext cx="9144000" cy="1581912"/>
            <a:chOff x="-25152" y="4941168"/>
            <a:chExt cx="9144000" cy="1581912"/>
          </a:xfrm>
        </p:grpSpPr>
        <p:sp>
          <p:nvSpPr>
            <p:cNvPr id="33" name="Marcador de contenido 2"/>
            <p:cNvSpPr txBox="1">
              <a:spLocks/>
            </p:cNvSpPr>
            <p:nvPr/>
          </p:nvSpPr>
          <p:spPr bwMode="auto">
            <a:xfrm>
              <a:off x="-25152" y="494116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Reconfigurable</a:t>
              </a:r>
              <a:r>
                <a:rPr kumimoji="0" lang="en-US" sz="220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architectures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PNM cores coupled with FPGAs, CGRA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effectLst/>
                  <a:uLnTx/>
                  <a:uFillTx/>
                  <a:latin typeface="Tahoma"/>
                  <a:ea typeface="ヒラギノ角ゴ Pro W3" pitchFamily="-108" charset="-128"/>
                  <a:cs typeface="ヒラギノ角ゴ Pro W3" pitchFamily="-108" charset="-128"/>
                </a:rPr>
                <a:t>E.g. from academia: NERO for Weather Prediction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effectLst/>
                  <a:uLnTx/>
                  <a:uFillTx/>
                  <a:latin typeface="Tahoma"/>
                  <a:ea typeface="ヒラギノ角ゴ Pro W3" pitchFamily="-108" charset="-128"/>
                  <a:cs typeface="ヒラギノ角ゴ Pro W3" pitchFamily="-108" charset="-128"/>
                </a:rPr>
                <a:t>E.g. from industry: Samsung </a:t>
              </a:r>
              <a:r>
                <a:rPr kumimoji="0" lang="en-US" sz="2000" b="0" i="0" u="none" strike="noStrike" kern="0" cap="none" spc="0" normalizeH="0" baseline="0" noProof="0" dirty="0" err="1">
                  <a:ln>
                    <a:noFill/>
                  </a:ln>
                  <a:effectLst/>
                  <a:uLnTx/>
                  <a:uFillTx/>
                  <a:latin typeface="Tahoma"/>
                  <a:ea typeface="ヒラギノ角ゴ Pro W3" pitchFamily="-108" charset="-128"/>
                  <a:cs typeface="ヒラギノ角ゴ Pro W3" pitchFamily="-108" charset="-128"/>
                </a:rPr>
                <a:t>AxDIMM</a:t>
              </a:r>
              <a:endParaRPr kumimoji="0" lang="en-US" sz="2000" b="0" i="0" u="none" strike="noStrike" kern="0" cap="none" spc="0" normalizeH="0" baseline="0" noProof="0" dirty="0">
                <a:ln>
                  <a:noFill/>
                </a:ln>
                <a:effectLst/>
                <a:uLnTx/>
                <a:uFillTx/>
                <a:latin typeface="Tahoma"/>
                <a:ea typeface="ヒラギノ角ゴ Pro W3" pitchFamily="-108" charset="-128"/>
                <a:cs typeface="ヒラギノ角ゴ Pro W3" pitchFamily="-108" charset="-128"/>
              </a:endParaRPr>
            </a:p>
          </p:txBody>
        </p:sp>
        <p:grpSp>
          <p:nvGrpSpPr>
            <p:cNvPr id="10" name="Group 9"/>
            <p:cNvGrpSpPr/>
            <p:nvPr/>
          </p:nvGrpSpPr>
          <p:grpSpPr>
            <a:xfrm>
              <a:off x="7272613" y="4941168"/>
              <a:ext cx="1689003" cy="1466418"/>
              <a:chOff x="3754512" y="4698886"/>
              <a:chExt cx="1689003" cy="1466418"/>
            </a:xfrm>
          </p:grpSpPr>
          <p:sp>
            <p:nvSpPr>
              <p:cNvPr id="25" name="Rounded Rectangle 88"/>
              <p:cNvSpPr/>
              <p:nvPr/>
            </p:nvSpPr>
            <p:spPr>
              <a:xfrm>
                <a:off x="3771011" y="4698886"/>
                <a:ext cx="1665085"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26" name="Group 89"/>
              <p:cNvGrpSpPr/>
              <p:nvPr/>
            </p:nvGrpSpPr>
            <p:grpSpPr>
              <a:xfrm>
                <a:off x="3754512" y="4788440"/>
                <a:ext cx="1689003" cy="1268382"/>
                <a:chOff x="4774667" y="3750799"/>
                <a:chExt cx="2654919" cy="730738"/>
              </a:xfrm>
            </p:grpSpPr>
            <p:sp>
              <p:nvSpPr>
                <p:cNvPr id="27" name="Rounded Rectangle 94"/>
                <p:cNvSpPr/>
                <p:nvPr/>
              </p:nvSpPr>
              <p:spPr>
                <a:xfrm>
                  <a:off x="5014612" y="3750799"/>
                  <a:ext cx="2212432" cy="730738"/>
                </a:xfrm>
                <a:prstGeom prst="roundRect">
                  <a:avLst/>
                </a:prstGeom>
                <a:solidFill>
                  <a:schemeClr val="accent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TextBox 96"/>
                <p:cNvSpPr txBox="1"/>
                <p:nvPr/>
              </p:nvSpPr>
              <p:spPr>
                <a:xfrm>
                  <a:off x="4774667" y="3958225"/>
                  <a:ext cx="2654919" cy="30143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Reconfigurable Accelerator</a:t>
                  </a:r>
                </a:p>
              </p:txBody>
            </p:sp>
          </p:grpSp>
        </p:grpSp>
      </p:grpSp>
      <p:grpSp>
        <p:nvGrpSpPr>
          <p:cNvPr id="3" name="Group 2">
            <a:extLst>
              <a:ext uri="{FF2B5EF4-FFF2-40B4-BE49-F238E27FC236}">
                <a16:creationId xmlns:a16="http://schemas.microsoft.com/office/drawing/2014/main" id="{B5D277D6-093D-0C49-0A7E-6E5FDF9091F2}"/>
              </a:ext>
            </a:extLst>
          </p:cNvPr>
          <p:cNvGrpSpPr/>
          <p:nvPr/>
        </p:nvGrpSpPr>
        <p:grpSpPr>
          <a:xfrm>
            <a:off x="-25152" y="881348"/>
            <a:ext cx="9144000" cy="1581912"/>
            <a:chOff x="-25152" y="881348"/>
            <a:chExt cx="9144000" cy="1581912"/>
          </a:xfrm>
        </p:grpSpPr>
        <p:sp>
          <p:nvSpPr>
            <p:cNvPr id="34" name="Marcador de contenido 2"/>
            <p:cNvSpPr txBox="1">
              <a:spLocks/>
            </p:cNvSpPr>
            <p:nvPr/>
          </p:nvSpPr>
          <p:spPr bwMode="auto">
            <a:xfrm>
              <a:off x="-25152" y="881348"/>
              <a:ext cx="9144000" cy="1581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200" b="0" i="0" u="none" strike="noStrike" kern="0" cap="none" spc="0" normalizeH="0" baseline="0" noProof="0" dirty="0">
                  <a:ln>
                    <a:noFill/>
                  </a:ln>
                  <a:solidFill>
                    <a:srgbClr val="0000FF"/>
                  </a:solidFill>
                  <a:effectLst/>
                  <a:uLnTx/>
                  <a:uFillTx/>
                  <a:latin typeface="Tahoma"/>
                  <a:ea typeface="ヒラギノ角ゴ Pro W3" pitchFamily="-108" charset="-128"/>
                  <a:cs typeface="ヒラギノ角ゴ Pro W3" pitchFamily="-108" charset="-128"/>
                </a:rPr>
                <a:t>General-purpose</a:t>
              </a:r>
              <a:r>
                <a:rPr kumimoji="0" lang="en-US" sz="22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 programmable cores</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Wimpy cores (possibility of running any workload)</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academia: Tesseract PIM for Graph Processing</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ヒラギノ角ゴ Pro W3" pitchFamily="-108" charset="-128"/>
                  <a:cs typeface="ヒラギノ角ゴ Pro W3" pitchFamily="-108" charset="-128"/>
                </a:rPr>
                <a:t>E.g. from industry: UPMEM PIM</a:t>
              </a:r>
            </a:p>
          </p:txBody>
        </p:sp>
        <p:grpSp>
          <p:nvGrpSpPr>
            <p:cNvPr id="39" name="Group 38">
              <a:extLst>
                <a:ext uri="{FF2B5EF4-FFF2-40B4-BE49-F238E27FC236}">
                  <a16:creationId xmlns:a16="http://schemas.microsoft.com/office/drawing/2014/main" id="{DB8BFBE2-8762-C2FC-0709-950D15E27223}"/>
                </a:ext>
              </a:extLst>
            </p:cNvPr>
            <p:cNvGrpSpPr/>
            <p:nvPr/>
          </p:nvGrpSpPr>
          <p:grpSpPr>
            <a:xfrm>
              <a:off x="7283135" y="980728"/>
              <a:ext cx="1667959" cy="1466418"/>
              <a:chOff x="7296529" y="980728"/>
              <a:chExt cx="1667959" cy="1466418"/>
            </a:xfrm>
          </p:grpSpPr>
          <p:sp>
            <p:nvSpPr>
              <p:cNvPr id="16" name="Rounded Rectangle 88"/>
              <p:cNvSpPr/>
              <p:nvPr/>
            </p:nvSpPr>
            <p:spPr>
              <a:xfrm>
                <a:off x="7296529" y="980728"/>
                <a:ext cx="1667959" cy="146641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ahoma"/>
                  <a:ea typeface="+mn-ea"/>
                  <a:cs typeface="+mn-cs"/>
                </a:endParaRPr>
              </a:p>
            </p:txBody>
          </p:sp>
          <p:grpSp>
            <p:nvGrpSpPr>
              <p:cNvPr id="36" name="Group 35">
                <a:extLst>
                  <a:ext uri="{FF2B5EF4-FFF2-40B4-BE49-F238E27FC236}">
                    <a16:creationId xmlns:a16="http://schemas.microsoft.com/office/drawing/2014/main" id="{92C53D3A-D172-02EE-CA4C-04FA14B3D6D1}"/>
                  </a:ext>
                </a:extLst>
              </p:cNvPr>
              <p:cNvGrpSpPr/>
              <p:nvPr/>
            </p:nvGrpSpPr>
            <p:grpSpPr>
              <a:xfrm>
                <a:off x="7422388" y="1118073"/>
                <a:ext cx="1409932" cy="1230807"/>
                <a:chOff x="7422388" y="1118073"/>
                <a:chExt cx="1409932" cy="1230807"/>
              </a:xfrm>
            </p:grpSpPr>
            <p:sp>
              <p:nvSpPr>
                <p:cNvPr id="19" name="Rounded Rectangle 95"/>
                <p:cNvSpPr/>
                <p:nvPr/>
              </p:nvSpPr>
              <p:spPr>
                <a:xfrm>
                  <a:off x="7480149" y="2055597"/>
                  <a:ext cx="1291979" cy="293283"/>
                </a:xfrm>
                <a:prstGeom prst="roundRect">
                  <a:avLst/>
                </a:prstGeom>
                <a:solidFill>
                  <a:srgbClr val="FF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ahoma"/>
                      <a:ea typeface="+mn-ea"/>
                      <a:cs typeface="+mn-cs"/>
                    </a:rPr>
                    <a:t>Cache</a:t>
                  </a:r>
                  <a:endParaRPr kumimoji="0" lang="en-US" sz="1100" b="1"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Rounded Rectangle 94"/>
                <p:cNvSpPr/>
                <p:nvPr/>
              </p:nvSpPr>
              <p:spPr>
                <a:xfrm>
                  <a:off x="7422388" y="1118073"/>
                  <a:ext cx="1409932" cy="879852"/>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PIM Core</a:t>
                  </a:r>
                </a:p>
              </p:txBody>
            </p:sp>
          </p:grpSp>
        </p:grpSp>
      </p:grpSp>
      <p:pic>
        <p:nvPicPr>
          <p:cNvPr id="12" name="Picture 11" descr="safari.png">
            <a:extLst>
              <a:ext uri="{FF2B5EF4-FFF2-40B4-BE49-F238E27FC236}">
                <a16:creationId xmlns:a16="http://schemas.microsoft.com/office/drawing/2014/main" id="{588CF2F1-3362-395F-B719-4D10B5965D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9152535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sz="4000" dirty="0"/>
              <a:t>Research Tools PNM: DAMOV-SIM</a:t>
            </a:r>
            <a:endParaRPr lang="en-US" dirty="0"/>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115124573"/>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652E-FCDE-894E-960B-093E3B733EF3}"/>
              </a:ext>
            </a:extLst>
          </p:cNvPr>
          <p:cNvSpPr>
            <a:spLocks noGrp="1"/>
          </p:cNvSpPr>
          <p:nvPr>
            <p:ph type="title"/>
          </p:nvPr>
        </p:nvSpPr>
        <p:spPr/>
        <p:txBody>
          <a:bodyPr/>
          <a:lstStyle/>
          <a:p>
            <a:r>
              <a:rPr lang="en-US" sz="3200" dirty="0"/>
              <a:t>Step 3: Memory Bottleneck Classification (2/2)</a:t>
            </a:r>
          </a:p>
        </p:txBody>
      </p:sp>
      <p:sp>
        <p:nvSpPr>
          <p:cNvPr id="3" name="Content Placeholder 2">
            <a:extLst>
              <a:ext uri="{FF2B5EF4-FFF2-40B4-BE49-F238E27FC236}">
                <a16:creationId xmlns:a16="http://schemas.microsoft.com/office/drawing/2014/main" id="{AC46BFED-3922-D843-8C58-2A4F2B896BA6}"/>
              </a:ext>
            </a:extLst>
          </p:cNvPr>
          <p:cNvSpPr>
            <a:spLocks noGrp="1"/>
          </p:cNvSpPr>
          <p:nvPr>
            <p:ph idx="1"/>
          </p:nvPr>
        </p:nvSpPr>
        <p:spPr>
          <a:xfrm>
            <a:off x="-5827" y="792756"/>
            <a:ext cx="8987622" cy="1323642"/>
          </a:xfrm>
        </p:spPr>
        <p:txBody>
          <a:bodyPr/>
          <a:lstStyle/>
          <a:p>
            <a:r>
              <a:rPr lang="en-US" b="1" dirty="0">
                <a:solidFill>
                  <a:schemeClr val="accent1">
                    <a:lumMod val="75000"/>
                  </a:schemeClr>
                </a:solidFill>
              </a:rPr>
              <a:t>Goal: </a:t>
            </a:r>
            <a:r>
              <a:rPr lang="en-US" dirty="0"/>
              <a:t>identify</a:t>
            </a:r>
            <a:r>
              <a:rPr lang="en-US" dirty="0">
                <a:solidFill>
                  <a:schemeClr val="accent1">
                    <a:lumMod val="75000"/>
                  </a:schemeClr>
                </a:solidFill>
              </a:rPr>
              <a:t> </a:t>
            </a:r>
            <a:r>
              <a:rPr lang="en-US" dirty="0"/>
              <a:t>the specific </a:t>
            </a:r>
            <a:r>
              <a:rPr lang="en-US" dirty="0">
                <a:solidFill>
                  <a:schemeClr val="accent5"/>
                </a:solidFill>
              </a:rPr>
              <a:t>sources of data movement </a:t>
            </a:r>
            <a:r>
              <a:rPr lang="en-US" dirty="0"/>
              <a:t>bottlenecks</a:t>
            </a:r>
          </a:p>
        </p:txBody>
      </p:sp>
      <p:grpSp>
        <p:nvGrpSpPr>
          <p:cNvPr id="14" name="Group 13">
            <a:extLst>
              <a:ext uri="{FF2B5EF4-FFF2-40B4-BE49-F238E27FC236}">
                <a16:creationId xmlns:a16="http://schemas.microsoft.com/office/drawing/2014/main" id="{86FA803D-9239-2A48-B5DB-BE2A11B964E9}"/>
              </a:ext>
            </a:extLst>
          </p:cNvPr>
          <p:cNvGrpSpPr/>
          <p:nvPr/>
        </p:nvGrpSpPr>
        <p:grpSpPr>
          <a:xfrm>
            <a:off x="248685" y="2077363"/>
            <a:ext cx="3241964" cy="2309975"/>
            <a:chOff x="5493571" y="713530"/>
            <a:chExt cx="3241964" cy="2309975"/>
          </a:xfrm>
        </p:grpSpPr>
        <p:sp>
          <p:nvSpPr>
            <p:cNvPr id="16" name="Rounded Rectangle 15">
              <a:extLst>
                <a:ext uri="{FF2B5EF4-FFF2-40B4-BE49-F238E27FC236}">
                  <a16:creationId xmlns:a16="http://schemas.microsoft.com/office/drawing/2014/main" id="{48A74E2D-B346-4343-B28C-46F5486C450D}"/>
                </a:ext>
              </a:extLst>
            </p:cNvPr>
            <p:cNvSpPr/>
            <p:nvPr/>
          </p:nvSpPr>
          <p:spPr>
            <a:xfrm rot="5400000">
              <a:off x="6088247" y="376218"/>
              <a:ext cx="2052611" cy="3241964"/>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27D506A2-2D83-1740-8EE3-DDDE4677DB27}"/>
                </a:ext>
              </a:extLst>
            </p:cNvPr>
            <p:cNvGrpSpPr/>
            <p:nvPr/>
          </p:nvGrpSpPr>
          <p:grpSpPr>
            <a:xfrm>
              <a:off x="5812044" y="713530"/>
              <a:ext cx="2646942" cy="385689"/>
              <a:chOff x="5882737" y="736482"/>
              <a:chExt cx="2646942" cy="385689"/>
            </a:xfrm>
          </p:grpSpPr>
          <p:sp>
            <p:nvSpPr>
              <p:cNvPr id="18" name="Rectangle 17">
                <a:extLst>
                  <a:ext uri="{FF2B5EF4-FFF2-40B4-BE49-F238E27FC236}">
                    <a16:creationId xmlns:a16="http://schemas.microsoft.com/office/drawing/2014/main" id="{272F69AF-AAF8-B84B-9712-546F64E76BC7}"/>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B8DCBE5-9997-7A45-969E-E6BAFCC2B72C}"/>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DAMOV-SIM Simulator</a:t>
                </a:r>
              </a:p>
            </p:txBody>
          </p:sp>
        </p:grpSp>
      </p:grpSp>
      <p:grpSp>
        <p:nvGrpSpPr>
          <p:cNvPr id="20" name="Group 19">
            <a:extLst>
              <a:ext uri="{FF2B5EF4-FFF2-40B4-BE49-F238E27FC236}">
                <a16:creationId xmlns:a16="http://schemas.microsoft.com/office/drawing/2014/main" id="{9AD8E6E5-350F-9E41-810F-C543D5490CE2}"/>
              </a:ext>
            </a:extLst>
          </p:cNvPr>
          <p:cNvGrpSpPr/>
          <p:nvPr/>
        </p:nvGrpSpPr>
        <p:grpSpPr>
          <a:xfrm>
            <a:off x="75991" y="2563381"/>
            <a:ext cx="3588707" cy="1805663"/>
            <a:chOff x="5278720" y="1343991"/>
            <a:chExt cx="2210591" cy="1423850"/>
          </a:xfrm>
        </p:grpSpPr>
        <p:grpSp>
          <p:nvGrpSpPr>
            <p:cNvPr id="21" name="Group 20">
              <a:extLst>
                <a:ext uri="{FF2B5EF4-FFF2-40B4-BE49-F238E27FC236}">
                  <a16:creationId xmlns:a16="http://schemas.microsoft.com/office/drawing/2014/main" id="{6DEA2C40-C291-2549-86FC-552ECDD01061}"/>
                </a:ext>
              </a:extLst>
            </p:cNvPr>
            <p:cNvGrpSpPr/>
            <p:nvPr/>
          </p:nvGrpSpPr>
          <p:grpSpPr>
            <a:xfrm>
              <a:off x="5575959" y="1343991"/>
              <a:ext cx="1616112" cy="1154394"/>
              <a:chOff x="4488718" y="4513524"/>
              <a:chExt cx="1141898" cy="839646"/>
            </a:xfrm>
          </p:grpSpPr>
          <p:sp>
            <p:nvSpPr>
              <p:cNvPr id="23" name="Rounded Rectangle 22">
                <a:extLst>
                  <a:ext uri="{FF2B5EF4-FFF2-40B4-BE49-F238E27FC236}">
                    <a16:creationId xmlns:a16="http://schemas.microsoft.com/office/drawing/2014/main" id="{C519CAA4-D568-C542-AB78-AE8498B4E202}"/>
                  </a:ext>
                </a:extLst>
              </p:cNvPr>
              <p:cNvSpPr/>
              <p:nvPr/>
            </p:nvSpPr>
            <p:spPr>
              <a:xfrm>
                <a:off x="4488718" y="4513524"/>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Arial" panose="020B0604020202020204" pitchFamily="34" charset="0"/>
                  <a:ea typeface="+mn-ea"/>
                  <a:cs typeface="Arial" panose="020B0604020202020204" pitchFamily="34" charset="0"/>
                </a:endParaRPr>
              </a:p>
            </p:txBody>
          </p:sp>
          <p:grpSp>
            <p:nvGrpSpPr>
              <p:cNvPr id="24" name="Group 23">
                <a:extLst>
                  <a:ext uri="{FF2B5EF4-FFF2-40B4-BE49-F238E27FC236}">
                    <a16:creationId xmlns:a16="http://schemas.microsoft.com/office/drawing/2014/main" id="{E56A4055-2BE5-7446-ABD1-8498242F23D5}"/>
                  </a:ext>
                </a:extLst>
              </p:cNvPr>
              <p:cNvGrpSpPr/>
              <p:nvPr/>
            </p:nvGrpSpPr>
            <p:grpSpPr>
              <a:xfrm>
                <a:off x="4612752" y="4562853"/>
                <a:ext cx="950503" cy="790315"/>
                <a:chOff x="5407524" y="3939604"/>
                <a:chExt cx="1291345" cy="1073716"/>
              </a:xfrm>
            </p:grpSpPr>
            <p:grpSp>
              <p:nvGrpSpPr>
                <p:cNvPr id="25" name="Group 24">
                  <a:extLst>
                    <a:ext uri="{FF2B5EF4-FFF2-40B4-BE49-F238E27FC236}">
                      <a16:creationId xmlns:a16="http://schemas.microsoft.com/office/drawing/2014/main" id="{56D9CCC4-FAFE-8A41-8B3E-8EE370DE1B96}"/>
                    </a:ext>
                  </a:extLst>
                </p:cNvPr>
                <p:cNvGrpSpPr/>
                <p:nvPr/>
              </p:nvGrpSpPr>
              <p:grpSpPr>
                <a:xfrm>
                  <a:off x="5407524" y="3939604"/>
                  <a:ext cx="1291345" cy="820577"/>
                  <a:chOff x="5850860" y="2018859"/>
                  <a:chExt cx="953311" cy="622201"/>
                </a:xfrm>
              </p:grpSpPr>
              <p:cxnSp>
                <p:nvCxnSpPr>
                  <p:cNvPr id="27" name="Straight Connector 26">
                    <a:extLst>
                      <a:ext uri="{FF2B5EF4-FFF2-40B4-BE49-F238E27FC236}">
                        <a16:creationId xmlns:a16="http://schemas.microsoft.com/office/drawing/2014/main" id="{BF0C06DB-32C0-0340-A770-FAE1DECAC762}"/>
                      </a:ext>
                    </a:extLst>
                  </p:cNvPr>
                  <p:cNvCxnSpPr>
                    <a:cxnSpLocks/>
                  </p:cNvCxnSpPr>
                  <p:nvPr/>
                </p:nvCxnSpPr>
                <p:spPr>
                  <a:xfrm>
                    <a:off x="5852420"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F895AE25-69AB-BB4E-8FF9-B82FF5B561A4}"/>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29" name="Freeform 28">
                    <a:extLst>
                      <a:ext uri="{FF2B5EF4-FFF2-40B4-BE49-F238E27FC236}">
                        <a16:creationId xmlns:a16="http://schemas.microsoft.com/office/drawing/2014/main" id="{B9906C46-1692-D647-9BB9-6D87DD31BFAA}"/>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26" name="Rectangle 25">
                  <a:extLst>
                    <a:ext uri="{FF2B5EF4-FFF2-40B4-BE49-F238E27FC236}">
                      <a16:creationId xmlns:a16="http://schemas.microsoft.com/office/drawing/2014/main" id="{87C42433-AC6C-FB43-A2E4-23DED5E56A9F}"/>
                    </a:ext>
                  </a:extLst>
                </p:cNvPr>
                <p:cNvSpPr/>
                <p:nvPr/>
              </p:nvSpPr>
              <p:spPr>
                <a:xfrm>
                  <a:off x="5791849" y="4749512"/>
                  <a:ext cx="522694" cy="26380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Cores</a:t>
                  </a:r>
                </a:p>
              </p:txBody>
            </p:sp>
          </p:grpSp>
        </p:grpSp>
        <p:sp>
          <p:nvSpPr>
            <p:cNvPr id="22" name="Rectangle 21">
              <a:extLst>
                <a:ext uri="{FF2B5EF4-FFF2-40B4-BE49-F238E27FC236}">
                  <a16:creationId xmlns:a16="http://schemas.microsoft.com/office/drawing/2014/main" id="{59B812DF-7235-D545-8232-A671235F96E4}"/>
                </a:ext>
              </a:extLst>
            </p:cNvPr>
            <p:cNvSpPr/>
            <p:nvPr/>
          </p:nvSpPr>
          <p:spPr>
            <a:xfrm>
              <a:off x="5278720" y="2476605"/>
              <a:ext cx="2210591" cy="29123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rPr>
                <a:t>Scalability Analysis</a:t>
              </a:r>
            </a:p>
          </p:txBody>
        </p:sp>
      </p:grpSp>
      <p:sp>
        <p:nvSpPr>
          <p:cNvPr id="36" name="TextBox 21">
            <a:extLst>
              <a:ext uri="{FF2B5EF4-FFF2-40B4-BE49-F238E27FC236}">
                <a16:creationId xmlns:a16="http://schemas.microsoft.com/office/drawing/2014/main" id="{3C39DEBB-3C7B-0647-8D98-C0399FACBADC}"/>
              </a:ext>
            </a:extLst>
          </p:cNvPr>
          <p:cNvSpPr txBox="1"/>
          <p:nvPr/>
        </p:nvSpPr>
        <p:spPr>
          <a:xfrm>
            <a:off x="3915478" y="1629554"/>
            <a:ext cx="606552"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152" name="Rectangle 151">
            <a:extLst>
              <a:ext uri="{FF2B5EF4-FFF2-40B4-BE49-F238E27FC236}">
                <a16:creationId xmlns:a16="http://schemas.microsoft.com/office/drawing/2014/main" id="{3EC4A947-DA4E-594E-BE2C-2F6350A19AE6}"/>
              </a:ext>
            </a:extLst>
          </p:cNvPr>
          <p:cNvSpPr/>
          <p:nvPr/>
        </p:nvSpPr>
        <p:spPr>
          <a:xfrm>
            <a:off x="279738" y="4452594"/>
            <a:ext cx="331141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Integrated </a:t>
            </a:r>
            <a:r>
              <a:rPr kumimoji="0" lang="en-US" sz="1800" b="0" i="0" u="none" strike="noStrike" kern="1200" cap="none" spc="0" normalizeH="0" baseline="0" noProof="0" dirty="0" err="1">
                <a:ln>
                  <a:noFill/>
                </a:ln>
                <a:solidFill>
                  <a:srgbClr val="70AD47">
                    <a:lumMod val="75000"/>
                  </a:srgbClr>
                </a:solidFill>
                <a:effectLst/>
                <a:uLnTx/>
                <a:uFillTx/>
                <a:latin typeface="Cambria" panose="02040503050406030204" pitchFamily="18" charset="0"/>
                <a:ea typeface="+mn-ea"/>
                <a:cs typeface="+mn-cs"/>
              </a:rPr>
              <a:t>ZSim</a:t>
            </a:r>
            <a:r>
              <a:rPr kumimoji="0" lang="en-US" sz="1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and </a:t>
            </a:r>
            <a:r>
              <a:rPr kumimoji="0" lang="en-US" sz="1800" b="0" i="0" u="none" strike="noStrike" kern="1200" cap="none" spc="0" normalizeH="0" baseline="0" noProof="0" dirty="0" err="1">
                <a:ln>
                  <a:noFill/>
                </a:ln>
                <a:solidFill>
                  <a:srgbClr val="70AD47">
                    <a:lumMod val="75000"/>
                  </a:srgbClr>
                </a:solidFill>
                <a:effectLst/>
                <a:uLnTx/>
                <a:uFillTx/>
                <a:latin typeface="Cambria" panose="02040503050406030204" pitchFamily="18" charset="0"/>
                <a:ea typeface="+mn-ea"/>
                <a:cs typeface="+mn-cs"/>
              </a:rPr>
              <a:t>Ramulator</a:t>
            </a:r>
            <a:r>
              <a:rPr kumimoji="0" lang="en-US" sz="1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a:t>
            </a:r>
          </a:p>
        </p:txBody>
      </p:sp>
      <p:sp>
        <p:nvSpPr>
          <p:cNvPr id="4" name="Rectangle 3">
            <a:extLst>
              <a:ext uri="{FF2B5EF4-FFF2-40B4-BE49-F238E27FC236}">
                <a16:creationId xmlns:a16="http://schemas.microsoft.com/office/drawing/2014/main" id="{9459DF8D-D6A8-3E4E-BABA-62CFC5CF5D09}"/>
              </a:ext>
            </a:extLst>
          </p:cNvPr>
          <p:cNvSpPr/>
          <p:nvPr/>
        </p:nvSpPr>
        <p:spPr>
          <a:xfrm>
            <a:off x="0" y="5086590"/>
            <a:ext cx="9144000" cy="113877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Scalability Analysis: </a:t>
            </a:r>
          </a:p>
          <a:p>
            <a:pPr marL="800100" marR="0" lvl="1"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 4, 16, 64, and 256 out-of-order/in-order host and NDP CPU cores</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3D-stacked memory as main memory</a:t>
            </a:r>
          </a:p>
        </p:txBody>
      </p:sp>
      <p:cxnSp>
        <p:nvCxnSpPr>
          <p:cNvPr id="146" name="Elbow Connector 145">
            <a:extLst>
              <a:ext uri="{FF2B5EF4-FFF2-40B4-BE49-F238E27FC236}">
                <a16:creationId xmlns:a16="http://schemas.microsoft.com/office/drawing/2014/main" id="{85AF62A0-8B3D-4E4F-867E-4B979129DDE6}"/>
              </a:ext>
            </a:extLst>
          </p:cNvPr>
          <p:cNvCxnSpPr>
            <a:cxnSpLocks/>
            <a:stCxn id="16" idx="0"/>
          </p:cNvCxnSpPr>
          <p:nvPr/>
        </p:nvCxnSpPr>
        <p:spPr>
          <a:xfrm>
            <a:off x="3490649" y="3361034"/>
            <a:ext cx="338802" cy="771977"/>
          </a:xfrm>
          <a:prstGeom prst="bentConnector3">
            <a:avLst>
              <a:gd name="adj1" fmla="val 5224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TextBox 21">
            <a:extLst>
              <a:ext uri="{FF2B5EF4-FFF2-40B4-BE49-F238E27FC236}">
                <a16:creationId xmlns:a16="http://schemas.microsoft.com/office/drawing/2014/main" id="{3F198B7F-3A05-3146-A44A-6C5D3F4A95E0}"/>
              </a:ext>
            </a:extLst>
          </p:cNvPr>
          <p:cNvSpPr txBox="1"/>
          <p:nvPr/>
        </p:nvSpPr>
        <p:spPr>
          <a:xfrm>
            <a:off x="5421396" y="3236002"/>
            <a:ext cx="606552"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107" name="Rounded Rectangle 16">
            <a:extLst>
              <a:ext uri="{FF2B5EF4-FFF2-40B4-BE49-F238E27FC236}">
                <a16:creationId xmlns:a16="http://schemas.microsoft.com/office/drawing/2014/main" id="{261DE15B-7581-524D-8107-5CAA78794812}"/>
              </a:ext>
            </a:extLst>
          </p:cNvPr>
          <p:cNvSpPr/>
          <p:nvPr/>
        </p:nvSpPr>
        <p:spPr>
          <a:xfrm>
            <a:off x="3809123" y="3513922"/>
            <a:ext cx="5196072" cy="1206520"/>
          </a:xfrm>
          <a:prstGeom prst="roundRect">
            <a:avLst/>
          </a:prstGeom>
          <a:solidFill>
            <a:schemeClr val="accent2">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133" name="Rectangle 132">
            <a:extLst>
              <a:ext uri="{FF2B5EF4-FFF2-40B4-BE49-F238E27FC236}">
                <a16:creationId xmlns:a16="http://schemas.microsoft.com/office/drawing/2014/main" id="{58A08E2F-78B5-DF42-9776-E09E0C5128B0}"/>
              </a:ext>
            </a:extLst>
          </p:cNvPr>
          <p:cNvSpPr/>
          <p:nvPr/>
        </p:nvSpPr>
        <p:spPr>
          <a:xfrm>
            <a:off x="4817121" y="3161107"/>
            <a:ext cx="3026598"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Configuration 2: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NDP System</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39" name="Straight Arrow Connector 39">
            <a:extLst>
              <a:ext uri="{FF2B5EF4-FFF2-40B4-BE49-F238E27FC236}">
                <a16:creationId xmlns:a16="http://schemas.microsoft.com/office/drawing/2014/main" id="{42AA12C0-F8B8-424A-92D8-B7445A3C99D7}"/>
              </a:ext>
            </a:extLst>
          </p:cNvPr>
          <p:cNvCxnSpPr>
            <a:cxnSpLocks/>
          </p:cNvCxnSpPr>
          <p:nvPr/>
        </p:nvCxnSpPr>
        <p:spPr>
          <a:xfrm flipH="1" flipV="1">
            <a:off x="5031556" y="4147023"/>
            <a:ext cx="698254" cy="1"/>
          </a:xfrm>
          <a:prstGeom prst="straightConnector1">
            <a:avLst/>
          </a:prstGeom>
          <a:noFill/>
          <a:ln w="19050" cap="flat" cmpd="sng" algn="ctr">
            <a:solidFill>
              <a:schemeClr val="tx1"/>
            </a:solidFill>
            <a:prstDash val="solid"/>
            <a:miter lim="800000"/>
            <a:headEnd type="triangle"/>
            <a:tailEnd type="triangle"/>
          </a:ln>
          <a:effectLst/>
        </p:spPr>
      </p:cxnSp>
      <p:sp>
        <p:nvSpPr>
          <p:cNvPr id="12" name="Rectangle 11">
            <a:extLst>
              <a:ext uri="{FF2B5EF4-FFF2-40B4-BE49-F238E27FC236}">
                <a16:creationId xmlns:a16="http://schemas.microsoft.com/office/drawing/2014/main" id="{CDE7DA31-0358-2C4E-8A45-11597B3ED3C1}"/>
              </a:ext>
            </a:extLst>
          </p:cNvPr>
          <p:cNvSpPr/>
          <p:nvPr/>
        </p:nvSpPr>
        <p:spPr>
          <a:xfrm>
            <a:off x="4853520" y="3883254"/>
            <a:ext cx="995785"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70731D16-64B1-A64F-AF76-8DC2672A8886}"/>
              </a:ext>
            </a:extLst>
          </p:cNvPr>
          <p:cNvGrpSpPr/>
          <p:nvPr/>
        </p:nvGrpSpPr>
        <p:grpSpPr>
          <a:xfrm>
            <a:off x="3490649" y="1543719"/>
            <a:ext cx="5514546" cy="1817315"/>
            <a:chOff x="3490649" y="1543719"/>
            <a:chExt cx="5514546" cy="1817315"/>
          </a:xfrm>
        </p:grpSpPr>
        <p:cxnSp>
          <p:nvCxnSpPr>
            <p:cNvPr id="143" name="Elbow Connector 142">
              <a:extLst>
                <a:ext uri="{FF2B5EF4-FFF2-40B4-BE49-F238E27FC236}">
                  <a16:creationId xmlns:a16="http://schemas.microsoft.com/office/drawing/2014/main" id="{523BB6F5-9DAA-D14C-8E55-A741BD01FA69}"/>
                </a:ext>
              </a:extLst>
            </p:cNvPr>
            <p:cNvCxnSpPr>
              <a:cxnSpLocks/>
              <a:stCxn id="16" idx="0"/>
              <a:endCxn id="38" idx="1"/>
            </p:cNvCxnSpPr>
            <p:nvPr/>
          </p:nvCxnSpPr>
          <p:spPr>
            <a:xfrm flipV="1">
              <a:off x="3490649" y="2510734"/>
              <a:ext cx="318474" cy="850300"/>
            </a:xfrm>
            <a:prstGeom prst="bentConnector3">
              <a:avLst>
                <a:gd name="adj1" fmla="val 5631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C49B1B4-58EF-6D4C-B3CA-71B6C470A04B}"/>
                </a:ext>
              </a:extLst>
            </p:cNvPr>
            <p:cNvGrpSpPr/>
            <p:nvPr/>
          </p:nvGrpSpPr>
          <p:grpSpPr>
            <a:xfrm>
              <a:off x="3809123" y="1543719"/>
              <a:ext cx="5196072" cy="1570275"/>
              <a:chOff x="3809123" y="1543719"/>
              <a:chExt cx="5196072" cy="1570275"/>
            </a:xfrm>
          </p:grpSpPr>
          <p:grpSp>
            <p:nvGrpSpPr>
              <p:cNvPr id="11" name="Group 10">
                <a:extLst>
                  <a:ext uri="{FF2B5EF4-FFF2-40B4-BE49-F238E27FC236}">
                    <a16:creationId xmlns:a16="http://schemas.microsoft.com/office/drawing/2014/main" id="{6D7BA481-A516-3246-82E7-B609D7F37EFE}"/>
                  </a:ext>
                </a:extLst>
              </p:cNvPr>
              <p:cNvGrpSpPr/>
              <p:nvPr/>
            </p:nvGrpSpPr>
            <p:grpSpPr>
              <a:xfrm>
                <a:off x="3809123" y="1543719"/>
                <a:ext cx="5196072" cy="1570275"/>
                <a:chOff x="3809123" y="1543719"/>
                <a:chExt cx="5196072" cy="1570275"/>
              </a:xfrm>
            </p:grpSpPr>
            <p:grpSp>
              <p:nvGrpSpPr>
                <p:cNvPr id="10" name="Group 9">
                  <a:extLst>
                    <a:ext uri="{FF2B5EF4-FFF2-40B4-BE49-F238E27FC236}">
                      <a16:creationId xmlns:a16="http://schemas.microsoft.com/office/drawing/2014/main" id="{B7D561C6-E8E9-024E-AFEA-2174644D685A}"/>
                    </a:ext>
                  </a:extLst>
                </p:cNvPr>
                <p:cNvGrpSpPr/>
                <p:nvPr/>
              </p:nvGrpSpPr>
              <p:grpSpPr>
                <a:xfrm>
                  <a:off x="3809123" y="1907474"/>
                  <a:ext cx="5196072" cy="1206520"/>
                  <a:chOff x="3809123" y="1907474"/>
                  <a:chExt cx="5196072" cy="1206520"/>
                </a:xfrm>
              </p:grpSpPr>
              <p:sp>
                <p:nvSpPr>
                  <p:cNvPr id="38" name="Rounded Rectangle 16">
                    <a:extLst>
                      <a:ext uri="{FF2B5EF4-FFF2-40B4-BE49-F238E27FC236}">
                        <a16:creationId xmlns:a16="http://schemas.microsoft.com/office/drawing/2014/main" id="{0A0105EE-0F73-754B-89DE-34D4D31DEC19}"/>
                      </a:ext>
                    </a:extLst>
                  </p:cNvPr>
                  <p:cNvSpPr/>
                  <p:nvPr/>
                </p:nvSpPr>
                <p:spPr>
                  <a:xfrm>
                    <a:off x="3809123" y="1907474"/>
                    <a:ext cx="5196072" cy="1206520"/>
                  </a:xfrm>
                  <a:prstGeom prst="roundRect">
                    <a:avLst/>
                  </a:prstGeom>
                  <a:solidFill>
                    <a:schemeClr val="accent4">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9" name="Group 8">
                    <a:extLst>
                      <a:ext uri="{FF2B5EF4-FFF2-40B4-BE49-F238E27FC236}">
                        <a16:creationId xmlns:a16="http://schemas.microsoft.com/office/drawing/2014/main" id="{84917BEB-C0DB-D44A-B4B9-EFE87250FB0A}"/>
                      </a:ext>
                    </a:extLst>
                  </p:cNvPr>
                  <p:cNvGrpSpPr/>
                  <p:nvPr/>
                </p:nvGrpSpPr>
                <p:grpSpPr>
                  <a:xfrm>
                    <a:off x="3883765" y="1951496"/>
                    <a:ext cx="5046461" cy="1064564"/>
                    <a:chOff x="3883765" y="1951496"/>
                    <a:chExt cx="5046461" cy="1064564"/>
                  </a:xfrm>
                </p:grpSpPr>
                <p:sp>
                  <p:nvSpPr>
                    <p:cNvPr id="37" name="Rounded Rectangle 36">
                      <a:extLst>
                        <a:ext uri="{FF2B5EF4-FFF2-40B4-BE49-F238E27FC236}">
                          <a16:creationId xmlns:a16="http://schemas.microsoft.com/office/drawing/2014/main" id="{D698562E-6979-AB46-9ECB-135C68A85774}"/>
                        </a:ext>
                      </a:extLst>
                    </p:cNvPr>
                    <p:cNvSpPr/>
                    <p:nvPr/>
                  </p:nvSpPr>
                  <p:spPr>
                    <a:xfrm>
                      <a:off x="8068457" y="1951496"/>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39" name="Rounded Rectangle 45">
                      <a:extLst>
                        <a:ext uri="{FF2B5EF4-FFF2-40B4-BE49-F238E27FC236}">
                          <a16:creationId xmlns:a16="http://schemas.microsoft.com/office/drawing/2014/main" id="{4CD66A41-5F50-9548-A444-1871A9C857FA}"/>
                        </a:ext>
                      </a:extLst>
                    </p:cNvPr>
                    <p:cNvSpPr/>
                    <p:nvPr/>
                  </p:nvSpPr>
                  <p:spPr>
                    <a:xfrm>
                      <a:off x="3883765" y="2238596"/>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40" name="Rounded Rectangle 45">
                      <a:extLst>
                        <a:ext uri="{FF2B5EF4-FFF2-40B4-BE49-F238E27FC236}">
                          <a16:creationId xmlns:a16="http://schemas.microsoft.com/office/drawing/2014/main" id="{CDCB153F-B0E9-C143-8764-2B7AE25FB33C}"/>
                        </a:ext>
                      </a:extLst>
                    </p:cNvPr>
                    <p:cNvSpPr/>
                    <p:nvPr/>
                  </p:nvSpPr>
                  <p:spPr>
                    <a:xfrm>
                      <a:off x="3962326" y="2324084"/>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41" name="Rounded Rectangle 45">
                      <a:extLst>
                        <a:ext uri="{FF2B5EF4-FFF2-40B4-BE49-F238E27FC236}">
                          <a16:creationId xmlns:a16="http://schemas.microsoft.com/office/drawing/2014/main" id="{901C1550-E145-A447-9586-F5BAD7CC48C6}"/>
                        </a:ext>
                      </a:extLst>
                    </p:cNvPr>
                    <p:cNvSpPr/>
                    <p:nvPr/>
                  </p:nvSpPr>
                  <p:spPr>
                    <a:xfrm>
                      <a:off x="4040886" y="2409572"/>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grpSp>
                  <p:nvGrpSpPr>
                    <p:cNvPr id="42" name="Agrupar 91">
                      <a:extLst>
                        <a:ext uri="{FF2B5EF4-FFF2-40B4-BE49-F238E27FC236}">
                          <a16:creationId xmlns:a16="http://schemas.microsoft.com/office/drawing/2014/main" id="{323F78D9-D150-AB48-A27E-03424ED53E1C}"/>
                        </a:ext>
                      </a:extLst>
                    </p:cNvPr>
                    <p:cNvGrpSpPr/>
                    <p:nvPr/>
                  </p:nvGrpSpPr>
                  <p:grpSpPr>
                    <a:xfrm>
                      <a:off x="4929088" y="2042796"/>
                      <a:ext cx="2271551" cy="973264"/>
                      <a:chOff x="2073801" y="2468870"/>
                      <a:chExt cx="3935753" cy="1735047"/>
                    </a:xfrm>
                  </p:grpSpPr>
                  <p:sp>
                    <p:nvSpPr>
                      <p:cNvPr id="55" name="Rounded Rectangle 22">
                        <a:extLst>
                          <a:ext uri="{FF2B5EF4-FFF2-40B4-BE49-F238E27FC236}">
                            <a16:creationId xmlns:a16="http://schemas.microsoft.com/office/drawing/2014/main" id="{2D1C0868-7048-3E4D-9AD9-35746BB601D2}"/>
                          </a:ext>
                        </a:extLst>
                      </p:cNvPr>
                      <p:cNvSpPr/>
                      <p:nvPr/>
                    </p:nvSpPr>
                    <p:spPr>
                      <a:xfrm>
                        <a:off x="3476428" y="25606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6" name="Rounded Rectangle 27">
                        <a:extLst>
                          <a:ext uri="{FF2B5EF4-FFF2-40B4-BE49-F238E27FC236}">
                            <a16:creationId xmlns:a16="http://schemas.microsoft.com/office/drawing/2014/main" id="{8E3E1B47-735A-7049-A592-618D872AB90D}"/>
                          </a:ext>
                        </a:extLst>
                      </p:cNvPr>
                      <p:cNvSpPr/>
                      <p:nvPr/>
                    </p:nvSpPr>
                    <p:spPr>
                      <a:xfrm>
                        <a:off x="2073801" y="26811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7" name="Rounded Rectangle 22">
                        <a:extLst>
                          <a:ext uri="{FF2B5EF4-FFF2-40B4-BE49-F238E27FC236}">
                            <a16:creationId xmlns:a16="http://schemas.microsoft.com/office/drawing/2014/main" id="{5BCE22E1-DACE-0346-970A-5F1E18B78D5A}"/>
                          </a:ext>
                        </a:extLst>
                      </p:cNvPr>
                      <p:cNvSpPr/>
                      <p:nvPr/>
                    </p:nvSpPr>
                    <p:spPr>
                      <a:xfrm>
                        <a:off x="5405663" y="2468870"/>
                        <a:ext cx="603891" cy="1735047"/>
                      </a:xfrm>
                      <a:prstGeom prst="roundRect">
                        <a:avLst/>
                      </a:prstGeom>
                      <a:solidFill>
                        <a:schemeClr val="accent4">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L3</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8" name="Rounded Rectangle 22">
                        <a:extLst>
                          <a:ext uri="{FF2B5EF4-FFF2-40B4-BE49-F238E27FC236}">
                            <a16:creationId xmlns:a16="http://schemas.microsoft.com/office/drawing/2014/main" id="{C44C4762-C93B-2949-BF0B-D375B93FBD3E}"/>
                          </a:ext>
                        </a:extLst>
                      </p:cNvPr>
                      <p:cNvSpPr/>
                      <p:nvPr/>
                    </p:nvSpPr>
                    <p:spPr>
                      <a:xfrm>
                        <a:off x="3612545" y="27130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9" name="Rounded Rectangle 27">
                        <a:extLst>
                          <a:ext uri="{FF2B5EF4-FFF2-40B4-BE49-F238E27FC236}">
                            <a16:creationId xmlns:a16="http://schemas.microsoft.com/office/drawing/2014/main" id="{F925A389-DFA5-F146-A364-C4B24AFDC14D}"/>
                          </a:ext>
                        </a:extLst>
                      </p:cNvPr>
                      <p:cNvSpPr/>
                      <p:nvPr/>
                    </p:nvSpPr>
                    <p:spPr>
                      <a:xfrm>
                        <a:off x="2209917" y="28335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60" name="Rounded Rectangle 22">
                        <a:extLst>
                          <a:ext uri="{FF2B5EF4-FFF2-40B4-BE49-F238E27FC236}">
                            <a16:creationId xmlns:a16="http://schemas.microsoft.com/office/drawing/2014/main" id="{409D18D7-76FF-5249-93D4-CA6B6FAE8FDE}"/>
                          </a:ext>
                        </a:extLst>
                      </p:cNvPr>
                      <p:cNvSpPr/>
                      <p:nvPr/>
                    </p:nvSpPr>
                    <p:spPr>
                      <a:xfrm>
                        <a:off x="3748661" y="28654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61" name="Rounded Rectangle 27">
                        <a:extLst>
                          <a:ext uri="{FF2B5EF4-FFF2-40B4-BE49-F238E27FC236}">
                            <a16:creationId xmlns:a16="http://schemas.microsoft.com/office/drawing/2014/main" id="{89E884BF-A706-8B45-85CF-147E3242FAB8}"/>
                          </a:ext>
                        </a:extLst>
                      </p:cNvPr>
                      <p:cNvSpPr/>
                      <p:nvPr/>
                    </p:nvSpPr>
                    <p:spPr>
                      <a:xfrm>
                        <a:off x="2346034" y="29859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62" name="Rounded Rectangle 22">
                        <a:extLst>
                          <a:ext uri="{FF2B5EF4-FFF2-40B4-BE49-F238E27FC236}">
                            <a16:creationId xmlns:a16="http://schemas.microsoft.com/office/drawing/2014/main" id="{5233E1F0-7B4B-BD41-995D-1E0628A685D2}"/>
                          </a:ext>
                        </a:extLst>
                      </p:cNvPr>
                      <p:cNvSpPr/>
                      <p:nvPr/>
                    </p:nvSpPr>
                    <p:spPr>
                      <a:xfrm>
                        <a:off x="3884778" y="30178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63" name="Rounded Rectangle 27">
                        <a:extLst>
                          <a:ext uri="{FF2B5EF4-FFF2-40B4-BE49-F238E27FC236}">
                            <a16:creationId xmlns:a16="http://schemas.microsoft.com/office/drawing/2014/main" id="{7048C7FA-2B20-5647-A986-05B001E32585}"/>
                          </a:ext>
                        </a:extLst>
                      </p:cNvPr>
                      <p:cNvSpPr/>
                      <p:nvPr/>
                    </p:nvSpPr>
                    <p:spPr>
                      <a:xfrm>
                        <a:off x="2482151" y="31383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L1</a:t>
                        </a:r>
                        <a:endParaRPr kumimoji="0" lang="en-US" sz="3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sp>
                  <p:nvSpPr>
                    <p:cNvPr id="43" name="Rounded Rectangle 45">
                      <a:extLst>
                        <a:ext uri="{FF2B5EF4-FFF2-40B4-BE49-F238E27FC236}">
                          <a16:creationId xmlns:a16="http://schemas.microsoft.com/office/drawing/2014/main" id="{84811E8A-F40C-4F45-A79F-8822D5A88FB6}"/>
                        </a:ext>
                      </a:extLst>
                    </p:cNvPr>
                    <p:cNvSpPr/>
                    <p:nvPr/>
                  </p:nvSpPr>
                  <p:spPr>
                    <a:xfrm>
                      <a:off x="4119447" y="2495060"/>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44" name="Agrupar 92">
                      <a:extLst>
                        <a:ext uri="{FF2B5EF4-FFF2-40B4-BE49-F238E27FC236}">
                          <a16:creationId xmlns:a16="http://schemas.microsoft.com/office/drawing/2014/main" id="{80B45F00-1A4E-E143-A235-D499A0FD773B}"/>
                        </a:ext>
                      </a:extLst>
                    </p:cNvPr>
                    <p:cNvGrpSpPr/>
                    <p:nvPr/>
                  </p:nvGrpSpPr>
                  <p:grpSpPr>
                    <a:xfrm>
                      <a:off x="4566243" y="2376887"/>
                      <a:ext cx="3458338" cy="256464"/>
                      <a:chOff x="1445126" y="3064456"/>
                      <a:chExt cx="5992012" cy="457201"/>
                    </a:xfrm>
                  </p:grpSpPr>
                  <p:cxnSp>
                    <p:nvCxnSpPr>
                      <p:cNvPr id="45" name="Straight Arrow Connector 39">
                        <a:extLst>
                          <a:ext uri="{FF2B5EF4-FFF2-40B4-BE49-F238E27FC236}">
                            <a16:creationId xmlns:a16="http://schemas.microsoft.com/office/drawing/2014/main" id="{9E59EBA4-6937-FB41-979A-7F4A61E56AB8}"/>
                          </a:ext>
                        </a:extLst>
                      </p:cNvPr>
                      <p:cNvCxnSpPr>
                        <a:cxnSpLocks/>
                      </p:cNvCxnSpPr>
                      <p:nvPr/>
                    </p:nvCxnSpPr>
                    <p:spPr>
                      <a:xfrm flipH="1" flipV="1">
                        <a:off x="6227323" y="3369255"/>
                        <a:ext cx="1209815" cy="1"/>
                      </a:xfrm>
                      <a:prstGeom prst="straightConnector1">
                        <a:avLst/>
                      </a:prstGeom>
                      <a:noFill/>
                      <a:ln w="19050" cap="flat" cmpd="sng" algn="ctr">
                        <a:solidFill>
                          <a:schemeClr val="tx1"/>
                        </a:solidFill>
                        <a:prstDash val="solid"/>
                        <a:miter lim="800000"/>
                        <a:headEnd type="triangle"/>
                        <a:tailEnd type="triangle"/>
                      </a:ln>
                      <a:effectLst/>
                    </p:spPr>
                  </p:cxnSp>
                  <p:cxnSp>
                    <p:nvCxnSpPr>
                      <p:cNvPr id="46" name="Straight Arrow Connector 24">
                        <a:extLst>
                          <a:ext uri="{FF2B5EF4-FFF2-40B4-BE49-F238E27FC236}">
                            <a16:creationId xmlns:a16="http://schemas.microsoft.com/office/drawing/2014/main" id="{14EA3689-AC2B-4242-A528-648475906A2E}"/>
                          </a:ext>
                        </a:extLst>
                      </p:cNvPr>
                      <p:cNvCxnSpPr/>
                      <p:nvPr/>
                    </p:nvCxnSpPr>
                    <p:spPr>
                      <a:xfrm flipH="1">
                        <a:off x="1445126" y="3064457"/>
                        <a:ext cx="557760"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47" name="Straight Arrow Connector 43">
                        <a:extLst>
                          <a:ext uri="{FF2B5EF4-FFF2-40B4-BE49-F238E27FC236}">
                            <a16:creationId xmlns:a16="http://schemas.microsoft.com/office/drawing/2014/main" id="{99D760B4-2AA4-5244-A730-D6235BB354CA}"/>
                          </a:ext>
                        </a:extLst>
                      </p:cNvPr>
                      <p:cNvCxnSpPr>
                        <a:cxnSpLocks/>
                      </p:cNvCxnSpPr>
                      <p:nvPr/>
                    </p:nvCxnSpPr>
                    <p:spPr>
                      <a:xfrm flipH="1">
                        <a:off x="2683501" y="3064456"/>
                        <a:ext cx="713726" cy="0"/>
                      </a:xfrm>
                      <a:prstGeom prst="straightConnector1">
                        <a:avLst/>
                      </a:prstGeom>
                      <a:noFill/>
                      <a:ln w="19050" cap="flat" cmpd="sng" algn="ctr">
                        <a:solidFill>
                          <a:schemeClr val="tx1"/>
                        </a:solidFill>
                        <a:prstDash val="solid"/>
                        <a:miter lim="800000"/>
                        <a:headEnd type="triangle"/>
                        <a:tailEnd type="triangle"/>
                      </a:ln>
                      <a:effectLst/>
                    </p:spPr>
                  </p:cxnSp>
                  <p:cxnSp>
                    <p:nvCxnSpPr>
                      <p:cNvPr id="48" name="Straight Arrow Connector 24">
                        <a:extLst>
                          <a:ext uri="{FF2B5EF4-FFF2-40B4-BE49-F238E27FC236}">
                            <a16:creationId xmlns:a16="http://schemas.microsoft.com/office/drawing/2014/main" id="{D9E861A2-1BCA-1C4B-8571-3E822506567A}"/>
                          </a:ext>
                        </a:extLst>
                      </p:cNvPr>
                      <p:cNvCxnSpPr/>
                      <p:nvPr/>
                    </p:nvCxnSpPr>
                    <p:spPr>
                      <a:xfrm flipH="1">
                        <a:off x="1581242" y="3216857"/>
                        <a:ext cx="557760"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49" name="Straight Arrow Connector 43">
                        <a:extLst>
                          <a:ext uri="{FF2B5EF4-FFF2-40B4-BE49-F238E27FC236}">
                            <a16:creationId xmlns:a16="http://schemas.microsoft.com/office/drawing/2014/main" id="{66F760B8-4308-1542-A140-F94E5A35A7DE}"/>
                          </a:ext>
                        </a:extLst>
                      </p:cNvPr>
                      <p:cNvCxnSpPr>
                        <a:cxnSpLocks/>
                      </p:cNvCxnSpPr>
                      <p:nvPr/>
                    </p:nvCxnSpPr>
                    <p:spPr>
                      <a:xfrm flipH="1">
                        <a:off x="2819617" y="3216856"/>
                        <a:ext cx="713726" cy="0"/>
                      </a:xfrm>
                      <a:prstGeom prst="straightConnector1">
                        <a:avLst/>
                      </a:prstGeom>
                      <a:noFill/>
                      <a:ln w="19050" cap="flat" cmpd="sng" algn="ctr">
                        <a:solidFill>
                          <a:schemeClr val="tx1"/>
                        </a:solidFill>
                        <a:prstDash val="solid"/>
                        <a:miter lim="800000"/>
                        <a:headEnd type="triangle"/>
                        <a:tailEnd type="triangle"/>
                      </a:ln>
                      <a:effectLst/>
                    </p:spPr>
                  </p:cxnSp>
                  <p:cxnSp>
                    <p:nvCxnSpPr>
                      <p:cNvPr id="50" name="Straight Arrow Connector 24">
                        <a:extLst>
                          <a:ext uri="{FF2B5EF4-FFF2-40B4-BE49-F238E27FC236}">
                            <a16:creationId xmlns:a16="http://schemas.microsoft.com/office/drawing/2014/main" id="{D27F1EE7-42F1-6E4E-8E1C-53A26AE63096}"/>
                          </a:ext>
                        </a:extLst>
                      </p:cNvPr>
                      <p:cNvCxnSpPr/>
                      <p:nvPr/>
                    </p:nvCxnSpPr>
                    <p:spPr>
                      <a:xfrm flipH="1">
                        <a:off x="1717359" y="3369257"/>
                        <a:ext cx="557760"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51" name="Straight Arrow Connector 43">
                        <a:extLst>
                          <a:ext uri="{FF2B5EF4-FFF2-40B4-BE49-F238E27FC236}">
                            <a16:creationId xmlns:a16="http://schemas.microsoft.com/office/drawing/2014/main" id="{1D09D92B-CD7F-B44D-95AB-67433BC3DEF7}"/>
                          </a:ext>
                        </a:extLst>
                      </p:cNvPr>
                      <p:cNvCxnSpPr>
                        <a:cxnSpLocks/>
                      </p:cNvCxnSpPr>
                      <p:nvPr/>
                    </p:nvCxnSpPr>
                    <p:spPr>
                      <a:xfrm flipH="1">
                        <a:off x="2955734" y="3369256"/>
                        <a:ext cx="713726" cy="0"/>
                      </a:xfrm>
                      <a:prstGeom prst="straightConnector1">
                        <a:avLst/>
                      </a:prstGeom>
                      <a:noFill/>
                      <a:ln w="19050" cap="flat" cmpd="sng" algn="ctr">
                        <a:solidFill>
                          <a:schemeClr val="tx1"/>
                        </a:solidFill>
                        <a:prstDash val="solid"/>
                        <a:miter lim="800000"/>
                        <a:headEnd type="triangle"/>
                        <a:tailEnd type="triangle"/>
                      </a:ln>
                      <a:effectLst/>
                    </p:spPr>
                  </p:cxnSp>
                  <p:cxnSp>
                    <p:nvCxnSpPr>
                      <p:cNvPr id="52" name="Straight Arrow Connector 24">
                        <a:extLst>
                          <a:ext uri="{FF2B5EF4-FFF2-40B4-BE49-F238E27FC236}">
                            <a16:creationId xmlns:a16="http://schemas.microsoft.com/office/drawing/2014/main" id="{6260EEB6-3839-DC42-AF12-8C22F79313FE}"/>
                          </a:ext>
                        </a:extLst>
                      </p:cNvPr>
                      <p:cNvCxnSpPr>
                        <a:cxnSpLocks/>
                      </p:cNvCxnSpPr>
                      <p:nvPr/>
                    </p:nvCxnSpPr>
                    <p:spPr>
                      <a:xfrm flipH="1">
                        <a:off x="1853477" y="3521657"/>
                        <a:ext cx="557759"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53" name="Straight Arrow Connector 43">
                        <a:extLst>
                          <a:ext uri="{FF2B5EF4-FFF2-40B4-BE49-F238E27FC236}">
                            <a16:creationId xmlns:a16="http://schemas.microsoft.com/office/drawing/2014/main" id="{FBA6C22C-9816-2E4D-ABFF-262A386C7A55}"/>
                          </a:ext>
                        </a:extLst>
                      </p:cNvPr>
                      <p:cNvCxnSpPr>
                        <a:cxnSpLocks/>
                      </p:cNvCxnSpPr>
                      <p:nvPr/>
                    </p:nvCxnSpPr>
                    <p:spPr>
                      <a:xfrm flipH="1">
                        <a:off x="3091852" y="3521656"/>
                        <a:ext cx="713725" cy="0"/>
                      </a:xfrm>
                      <a:prstGeom prst="straightConnector1">
                        <a:avLst/>
                      </a:prstGeom>
                      <a:noFill/>
                      <a:ln w="19050" cap="flat" cmpd="sng" algn="ctr">
                        <a:solidFill>
                          <a:schemeClr val="tx1"/>
                        </a:solidFill>
                        <a:prstDash val="solid"/>
                        <a:miter lim="800000"/>
                        <a:headEnd type="triangle"/>
                        <a:tailEnd type="triangle"/>
                      </a:ln>
                      <a:effectLst/>
                    </p:spPr>
                  </p:cxnSp>
                  <p:cxnSp>
                    <p:nvCxnSpPr>
                      <p:cNvPr id="54" name="Straight Arrow Connector 43">
                        <a:extLst>
                          <a:ext uri="{FF2B5EF4-FFF2-40B4-BE49-F238E27FC236}">
                            <a16:creationId xmlns:a16="http://schemas.microsoft.com/office/drawing/2014/main" id="{348536D6-D00D-9448-A86D-37849225A4CA}"/>
                          </a:ext>
                        </a:extLst>
                      </p:cNvPr>
                      <p:cNvCxnSpPr>
                        <a:cxnSpLocks/>
                      </p:cNvCxnSpPr>
                      <p:nvPr/>
                    </p:nvCxnSpPr>
                    <p:spPr>
                      <a:xfrm flipH="1">
                        <a:off x="4501787" y="3369256"/>
                        <a:ext cx="907123" cy="10182"/>
                      </a:xfrm>
                      <a:prstGeom prst="straightConnector1">
                        <a:avLst/>
                      </a:prstGeom>
                      <a:noFill/>
                      <a:ln w="19050" cap="flat" cmpd="sng" algn="ctr">
                        <a:solidFill>
                          <a:schemeClr val="tx1"/>
                        </a:solidFill>
                        <a:prstDash val="solid"/>
                        <a:miter lim="800000"/>
                        <a:headEnd type="triangle"/>
                        <a:tailEnd type="triangle"/>
                      </a:ln>
                      <a:effectLst/>
                    </p:spPr>
                  </p:cxnSp>
                </p:grpSp>
              </p:grpSp>
            </p:grpSp>
            <p:sp>
              <p:nvSpPr>
                <p:cNvPr id="34" name="Rectangle 33">
                  <a:extLst>
                    <a:ext uri="{FF2B5EF4-FFF2-40B4-BE49-F238E27FC236}">
                      <a16:creationId xmlns:a16="http://schemas.microsoft.com/office/drawing/2014/main" id="{10210A44-7E0C-0C4C-B21F-08271DD87903}"/>
                    </a:ext>
                  </a:extLst>
                </p:cNvPr>
                <p:cNvSpPr/>
                <p:nvPr/>
              </p:nvSpPr>
              <p:spPr>
                <a:xfrm>
                  <a:off x="4697970" y="1543719"/>
                  <a:ext cx="3557192"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Configuration 1: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Host CPU System </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79" name="Rectangle 78">
                <a:extLst>
                  <a:ext uri="{FF2B5EF4-FFF2-40B4-BE49-F238E27FC236}">
                    <a16:creationId xmlns:a16="http://schemas.microsoft.com/office/drawing/2014/main" id="{DB1AA1F8-7B7E-F243-9548-3D63DDA76A26}"/>
                  </a:ext>
                </a:extLst>
              </p:cNvPr>
              <p:cNvSpPr/>
              <p:nvPr/>
            </p:nvSpPr>
            <p:spPr>
              <a:xfrm>
                <a:off x="7138841" y="2298514"/>
                <a:ext cx="995785"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80" name="Slide Number Placeholder 5">
            <a:extLst>
              <a:ext uri="{FF2B5EF4-FFF2-40B4-BE49-F238E27FC236}">
                <a16:creationId xmlns:a16="http://schemas.microsoft.com/office/drawing/2014/main" id="{55A48367-5820-7046-A02D-E740C1BA8C2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ea typeface="Cambria Math" panose="02040503050406030204" pitchFamily="18" charset="0"/>
                <a:cs typeface="+mn-cs"/>
              </a:rPr>
              <a:t>272</a:t>
            </a:r>
          </a:p>
        </p:txBody>
      </p:sp>
      <p:sp>
        <p:nvSpPr>
          <p:cNvPr id="5" name="Rectangle 4">
            <a:extLst>
              <a:ext uri="{FF2B5EF4-FFF2-40B4-BE49-F238E27FC236}">
                <a16:creationId xmlns:a16="http://schemas.microsoft.com/office/drawing/2014/main" id="{BF19DB97-42C0-384C-AAAD-BE870D8106A7}"/>
              </a:ext>
            </a:extLst>
          </p:cNvPr>
          <p:cNvSpPr/>
          <p:nvPr/>
        </p:nvSpPr>
        <p:spPr>
          <a:xfrm>
            <a:off x="2024764" y="6388377"/>
            <a:ext cx="5094472" cy="33855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DAMOV-SIM: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https://github.com/CMU-SAFARI/DAMOV</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6" name="Rectangle 5">
            <a:extLst>
              <a:ext uri="{FF2B5EF4-FFF2-40B4-BE49-F238E27FC236}">
                <a16:creationId xmlns:a16="http://schemas.microsoft.com/office/drawing/2014/main" id="{D0114F4D-14A2-CC43-9821-792CC9DC5985}"/>
              </a:ext>
            </a:extLst>
          </p:cNvPr>
          <p:cNvSpPr/>
          <p:nvPr/>
        </p:nvSpPr>
        <p:spPr>
          <a:xfrm>
            <a:off x="4639643" y="3904306"/>
            <a:ext cx="357790"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5" name="Group 34">
            <a:extLst>
              <a:ext uri="{FF2B5EF4-FFF2-40B4-BE49-F238E27FC236}">
                <a16:creationId xmlns:a16="http://schemas.microsoft.com/office/drawing/2014/main" id="{4EA0ADE6-3A60-9945-B057-30DBB3B7469D}"/>
              </a:ext>
            </a:extLst>
          </p:cNvPr>
          <p:cNvGrpSpPr/>
          <p:nvPr/>
        </p:nvGrpSpPr>
        <p:grpSpPr>
          <a:xfrm>
            <a:off x="5797801" y="3561529"/>
            <a:ext cx="3132425" cy="1144660"/>
            <a:chOff x="5797801" y="3561529"/>
            <a:chExt cx="3132425" cy="1144660"/>
          </a:xfrm>
        </p:grpSpPr>
        <p:sp>
          <p:nvSpPr>
            <p:cNvPr id="93" name="Rounded Rectangle 16">
              <a:extLst>
                <a:ext uri="{FF2B5EF4-FFF2-40B4-BE49-F238E27FC236}">
                  <a16:creationId xmlns:a16="http://schemas.microsoft.com/office/drawing/2014/main" id="{DC72DC51-6209-154B-A698-DB4DED34FA40}"/>
                </a:ext>
              </a:extLst>
            </p:cNvPr>
            <p:cNvSpPr/>
            <p:nvPr/>
          </p:nvSpPr>
          <p:spPr>
            <a:xfrm>
              <a:off x="5797801" y="3561529"/>
              <a:ext cx="3132425" cy="1120727"/>
            </a:xfrm>
            <a:prstGeom prst="roundRect">
              <a:avLst/>
            </a:prstGeom>
            <a:solidFill>
              <a:schemeClr val="tx2">
                <a:lumMod val="20000"/>
                <a:lumOff val="80000"/>
              </a:schemeClr>
            </a:solidFill>
            <a:ln w="952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556B529A-3AA5-DD46-B40B-CD1CA29033CC}"/>
                </a:ext>
              </a:extLst>
            </p:cNvPr>
            <p:cNvSpPr/>
            <p:nvPr/>
          </p:nvSpPr>
          <p:spPr>
            <a:xfrm>
              <a:off x="6679903" y="4429190"/>
              <a:ext cx="983346" cy="276999"/>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546A"/>
                  </a:solidFill>
                  <a:effectLst/>
                  <a:uLnTx/>
                  <a:uFillTx/>
                  <a:latin typeface="Cambria" panose="02040503050406030204" pitchFamily="18" charset="0"/>
                  <a:ea typeface="+mn-ea"/>
                  <a:cs typeface="+mn-cs"/>
                </a:rPr>
                <a:t>Logic Layer</a:t>
              </a:r>
              <a:endParaRPr kumimoji="0" lang="en-US" sz="1200" b="1"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8320FD2E-E135-9147-BCC6-9B1891732915}"/>
              </a:ext>
            </a:extLst>
          </p:cNvPr>
          <p:cNvGrpSpPr/>
          <p:nvPr/>
        </p:nvGrpSpPr>
        <p:grpSpPr>
          <a:xfrm>
            <a:off x="5868097" y="3768320"/>
            <a:ext cx="2133645" cy="686494"/>
            <a:chOff x="5868097" y="3768320"/>
            <a:chExt cx="2133645" cy="686494"/>
          </a:xfrm>
        </p:grpSpPr>
        <p:sp>
          <p:nvSpPr>
            <p:cNvPr id="108" name="Rounded Rectangle 45">
              <a:extLst>
                <a:ext uri="{FF2B5EF4-FFF2-40B4-BE49-F238E27FC236}">
                  <a16:creationId xmlns:a16="http://schemas.microsoft.com/office/drawing/2014/main" id="{F5EFDAE0-BAFF-604A-B5C8-339ACE6AED0A}"/>
                </a:ext>
              </a:extLst>
            </p:cNvPr>
            <p:cNvSpPr/>
            <p:nvPr/>
          </p:nvSpPr>
          <p:spPr>
            <a:xfrm>
              <a:off x="5868097" y="3845044"/>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09" name="Rounded Rectangle 45">
              <a:extLst>
                <a:ext uri="{FF2B5EF4-FFF2-40B4-BE49-F238E27FC236}">
                  <a16:creationId xmlns:a16="http://schemas.microsoft.com/office/drawing/2014/main" id="{21A327D4-4C19-5849-84E0-3C2B378B9ECE}"/>
                </a:ext>
              </a:extLst>
            </p:cNvPr>
            <p:cNvSpPr/>
            <p:nvPr/>
          </p:nvSpPr>
          <p:spPr>
            <a:xfrm>
              <a:off x="5946658" y="3930532"/>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0" name="Rounded Rectangle 45">
              <a:extLst>
                <a:ext uri="{FF2B5EF4-FFF2-40B4-BE49-F238E27FC236}">
                  <a16:creationId xmlns:a16="http://schemas.microsoft.com/office/drawing/2014/main" id="{871652C8-8E6F-814E-8C8D-CA4F6F7D1448}"/>
                </a:ext>
              </a:extLst>
            </p:cNvPr>
            <p:cNvSpPr/>
            <p:nvPr/>
          </p:nvSpPr>
          <p:spPr>
            <a:xfrm>
              <a:off x="6025218" y="4016020"/>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3" name="Rounded Rectangle 27">
              <a:extLst>
                <a:ext uri="{FF2B5EF4-FFF2-40B4-BE49-F238E27FC236}">
                  <a16:creationId xmlns:a16="http://schemas.microsoft.com/office/drawing/2014/main" id="{05065851-4D16-5F4A-9181-BA1537C144B0}"/>
                </a:ext>
              </a:extLst>
            </p:cNvPr>
            <p:cNvSpPr/>
            <p:nvPr/>
          </p:nvSpPr>
          <p:spPr>
            <a:xfrm>
              <a:off x="6913420" y="3768320"/>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6" name="Rounded Rectangle 27">
              <a:extLst>
                <a:ext uri="{FF2B5EF4-FFF2-40B4-BE49-F238E27FC236}">
                  <a16:creationId xmlns:a16="http://schemas.microsoft.com/office/drawing/2014/main" id="{C3EC9544-8DC4-D844-94BF-1D7AC50E48D4}"/>
                </a:ext>
              </a:extLst>
            </p:cNvPr>
            <p:cNvSpPr/>
            <p:nvPr/>
          </p:nvSpPr>
          <p:spPr>
            <a:xfrm>
              <a:off x="6991980" y="3853808"/>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8" name="Rounded Rectangle 27">
              <a:extLst>
                <a:ext uri="{FF2B5EF4-FFF2-40B4-BE49-F238E27FC236}">
                  <a16:creationId xmlns:a16="http://schemas.microsoft.com/office/drawing/2014/main" id="{640D2F2A-E82E-AB4D-A4FC-685AD5398955}"/>
                </a:ext>
              </a:extLst>
            </p:cNvPr>
            <p:cNvSpPr/>
            <p:nvPr/>
          </p:nvSpPr>
          <p:spPr>
            <a:xfrm>
              <a:off x="7070541" y="3939296"/>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20" name="Rounded Rectangle 27">
              <a:extLst>
                <a:ext uri="{FF2B5EF4-FFF2-40B4-BE49-F238E27FC236}">
                  <a16:creationId xmlns:a16="http://schemas.microsoft.com/office/drawing/2014/main" id="{6F81F97E-E7B3-E342-AFB9-A6E3AA1BB672}"/>
                </a:ext>
              </a:extLst>
            </p:cNvPr>
            <p:cNvSpPr/>
            <p:nvPr/>
          </p:nvSpPr>
          <p:spPr>
            <a:xfrm>
              <a:off x="7149102" y="4024784"/>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L1</a:t>
              </a:r>
              <a:endParaRPr kumimoji="0" lang="en-US" sz="3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121" name="Rounded Rectangle 45">
              <a:extLst>
                <a:ext uri="{FF2B5EF4-FFF2-40B4-BE49-F238E27FC236}">
                  <a16:creationId xmlns:a16="http://schemas.microsoft.com/office/drawing/2014/main" id="{D2688CCB-287F-F54D-9829-63A6F5578818}"/>
                </a:ext>
              </a:extLst>
            </p:cNvPr>
            <p:cNvSpPr/>
            <p:nvPr/>
          </p:nvSpPr>
          <p:spPr>
            <a:xfrm>
              <a:off x="6103779" y="4101508"/>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cxnSp>
          <p:nvCxnSpPr>
            <p:cNvPr id="124" name="Straight Arrow Connector 24">
              <a:extLst>
                <a:ext uri="{FF2B5EF4-FFF2-40B4-BE49-F238E27FC236}">
                  <a16:creationId xmlns:a16="http://schemas.microsoft.com/office/drawing/2014/main" id="{C7EBAC94-4EFB-3043-85AC-D4BD86AD8194}"/>
                </a:ext>
              </a:extLst>
            </p:cNvPr>
            <p:cNvCxnSpPr>
              <a:cxnSpLocks/>
            </p:cNvCxnSpPr>
            <p:nvPr/>
          </p:nvCxnSpPr>
          <p:spPr>
            <a:xfrm flipH="1">
              <a:off x="6550575" y="3983336"/>
              <a:ext cx="321916"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126" name="Straight Arrow Connector 24">
              <a:extLst>
                <a:ext uri="{FF2B5EF4-FFF2-40B4-BE49-F238E27FC236}">
                  <a16:creationId xmlns:a16="http://schemas.microsoft.com/office/drawing/2014/main" id="{4519255E-746C-6D49-A776-8606C93584C8}"/>
                </a:ext>
              </a:extLst>
            </p:cNvPr>
            <p:cNvCxnSpPr>
              <a:cxnSpLocks/>
            </p:cNvCxnSpPr>
            <p:nvPr/>
          </p:nvCxnSpPr>
          <p:spPr>
            <a:xfrm flipH="1">
              <a:off x="6629135" y="4068823"/>
              <a:ext cx="321916"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128" name="Straight Arrow Connector 24">
              <a:extLst>
                <a:ext uri="{FF2B5EF4-FFF2-40B4-BE49-F238E27FC236}">
                  <a16:creationId xmlns:a16="http://schemas.microsoft.com/office/drawing/2014/main" id="{DD38613C-203A-2843-B67D-258E4E549846}"/>
                </a:ext>
              </a:extLst>
            </p:cNvPr>
            <p:cNvCxnSpPr>
              <a:cxnSpLocks/>
            </p:cNvCxnSpPr>
            <p:nvPr/>
          </p:nvCxnSpPr>
          <p:spPr>
            <a:xfrm flipH="1">
              <a:off x="6707696" y="4154311"/>
              <a:ext cx="321916"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130" name="Straight Arrow Connector 24">
              <a:extLst>
                <a:ext uri="{FF2B5EF4-FFF2-40B4-BE49-F238E27FC236}">
                  <a16:creationId xmlns:a16="http://schemas.microsoft.com/office/drawing/2014/main" id="{B9A4E873-F2CD-7B4E-87DA-65A864EB7E5D}"/>
                </a:ext>
              </a:extLst>
            </p:cNvPr>
            <p:cNvCxnSpPr>
              <a:cxnSpLocks/>
            </p:cNvCxnSpPr>
            <p:nvPr/>
          </p:nvCxnSpPr>
          <p:spPr>
            <a:xfrm flipH="1">
              <a:off x="6786258" y="4239799"/>
              <a:ext cx="321915" cy="0"/>
            </a:xfrm>
            <a:prstGeom prst="straightConnector1">
              <a:avLst/>
            </a:prstGeom>
            <a:noFill/>
            <a:ln w="19050" cap="flat" cmpd="sng" algn="ctr">
              <a:solidFill>
                <a:srgbClr val="000000"/>
              </a:solidFill>
              <a:prstDash val="solid"/>
              <a:miter lim="800000"/>
              <a:headEnd type="triangle"/>
              <a:tailEnd type="triangle"/>
            </a:ln>
            <a:effectLst/>
          </p:spPr>
        </p:cxnSp>
        <p:sp>
          <p:nvSpPr>
            <p:cNvPr id="134" name="Left-Right Arrow 133">
              <a:extLst>
                <a:ext uri="{FF2B5EF4-FFF2-40B4-BE49-F238E27FC236}">
                  <a16:creationId xmlns:a16="http://schemas.microsoft.com/office/drawing/2014/main" id="{312ADADD-7334-7646-A635-0A2FDB127DED}"/>
                </a:ext>
              </a:extLst>
            </p:cNvPr>
            <p:cNvSpPr/>
            <p:nvPr/>
          </p:nvSpPr>
          <p:spPr>
            <a:xfrm>
              <a:off x="7456421" y="4026419"/>
              <a:ext cx="545321" cy="284237"/>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Rounded Rectangle 105">
            <a:extLst>
              <a:ext uri="{FF2B5EF4-FFF2-40B4-BE49-F238E27FC236}">
                <a16:creationId xmlns:a16="http://schemas.microsoft.com/office/drawing/2014/main" id="{FB640FC7-18F9-4B49-805B-525AF8ED8715}"/>
              </a:ext>
            </a:extLst>
          </p:cNvPr>
          <p:cNvSpPr/>
          <p:nvPr/>
        </p:nvSpPr>
        <p:spPr>
          <a:xfrm>
            <a:off x="8020585" y="360713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33" name="Group 32">
            <a:extLst>
              <a:ext uri="{FF2B5EF4-FFF2-40B4-BE49-F238E27FC236}">
                <a16:creationId xmlns:a16="http://schemas.microsoft.com/office/drawing/2014/main" id="{1ACEDCAD-DAEE-244E-AB40-F4DDDC87362E}"/>
              </a:ext>
            </a:extLst>
          </p:cNvPr>
          <p:cNvGrpSpPr/>
          <p:nvPr/>
        </p:nvGrpSpPr>
        <p:grpSpPr>
          <a:xfrm>
            <a:off x="8074810" y="1792716"/>
            <a:ext cx="1039800" cy="2817085"/>
            <a:chOff x="8057877" y="1792716"/>
            <a:chExt cx="1039800" cy="2817085"/>
          </a:xfrm>
        </p:grpSpPr>
        <p:grpSp>
          <p:nvGrpSpPr>
            <p:cNvPr id="32" name="Group 31">
              <a:extLst>
                <a:ext uri="{FF2B5EF4-FFF2-40B4-BE49-F238E27FC236}">
                  <a16:creationId xmlns:a16="http://schemas.microsoft.com/office/drawing/2014/main" id="{D8DC8B95-7830-6048-B19A-11DDFD2B31F9}"/>
                </a:ext>
              </a:extLst>
            </p:cNvPr>
            <p:cNvGrpSpPr/>
            <p:nvPr/>
          </p:nvGrpSpPr>
          <p:grpSpPr>
            <a:xfrm>
              <a:off x="8057877" y="3441462"/>
              <a:ext cx="981598" cy="1168339"/>
              <a:chOff x="8057877" y="3441462"/>
              <a:chExt cx="981598" cy="1168339"/>
            </a:xfrm>
          </p:grpSpPr>
          <p:sp>
            <p:nvSpPr>
              <p:cNvPr id="86" name="Rounded Rectangle 85">
                <a:extLst>
                  <a:ext uri="{FF2B5EF4-FFF2-40B4-BE49-F238E27FC236}">
                    <a16:creationId xmlns:a16="http://schemas.microsoft.com/office/drawing/2014/main" id="{C6F8A328-0561-624E-9B98-7730FF13AC98}"/>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7CE3A32A-F9CA-5243-9E72-6F079A6D74E7}"/>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91" name="Rounded Rectangle 90">
                <a:extLst>
                  <a:ext uri="{FF2B5EF4-FFF2-40B4-BE49-F238E27FC236}">
                    <a16:creationId xmlns:a16="http://schemas.microsoft.com/office/drawing/2014/main" id="{05F1F48C-1BA0-A545-B7AC-2EBAE7EFD9F5}"/>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nvGrpSpPr>
            <p:cNvPr id="95" name="Group 94">
              <a:extLst>
                <a:ext uri="{FF2B5EF4-FFF2-40B4-BE49-F238E27FC236}">
                  <a16:creationId xmlns:a16="http://schemas.microsoft.com/office/drawing/2014/main" id="{2B0C0116-3EFF-FD43-8DEB-F38DDB0B1E8F}"/>
                </a:ext>
              </a:extLst>
            </p:cNvPr>
            <p:cNvGrpSpPr/>
            <p:nvPr/>
          </p:nvGrpSpPr>
          <p:grpSpPr>
            <a:xfrm>
              <a:off x="8116079" y="1792716"/>
              <a:ext cx="981598" cy="1168339"/>
              <a:chOff x="8057877" y="3441462"/>
              <a:chExt cx="981598" cy="1168339"/>
            </a:xfrm>
          </p:grpSpPr>
          <p:sp>
            <p:nvSpPr>
              <p:cNvPr id="96" name="Rounded Rectangle 95">
                <a:extLst>
                  <a:ext uri="{FF2B5EF4-FFF2-40B4-BE49-F238E27FC236}">
                    <a16:creationId xmlns:a16="http://schemas.microsoft.com/office/drawing/2014/main" id="{BC2DFCFD-B560-7A49-87E8-BDC3724417AD}"/>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97" name="Rounded Rectangle 96">
                <a:extLst>
                  <a:ext uri="{FF2B5EF4-FFF2-40B4-BE49-F238E27FC236}">
                    <a16:creationId xmlns:a16="http://schemas.microsoft.com/office/drawing/2014/main" id="{7101A4CF-42EC-6F4A-8B8E-C3BA608E61EB}"/>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98" name="Rounded Rectangle 97">
                <a:extLst>
                  <a:ext uri="{FF2B5EF4-FFF2-40B4-BE49-F238E27FC236}">
                    <a16:creationId xmlns:a16="http://schemas.microsoft.com/office/drawing/2014/main" id="{85DAF0CE-6416-E840-BB3E-F14102633101}"/>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spTree>
    <p:extLst>
      <p:ext uri="{BB962C8B-B14F-4D97-AF65-F5344CB8AC3E}">
        <p14:creationId xmlns:p14="http://schemas.microsoft.com/office/powerpoint/2010/main" val="38739609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pic>
        <p:nvPicPr>
          <p:cNvPr id="6" name="Picture 5" descr="safari.png">
            <a:extLst>
              <a:ext uri="{FF2B5EF4-FFF2-40B4-BE49-F238E27FC236}">
                <a16:creationId xmlns:a16="http://schemas.microsoft.com/office/drawing/2014/main" id="{22937E87-7A7A-0799-8D1C-BF10E4D76873}"/>
              </a:ext>
            </a:extLst>
          </p:cNvPr>
          <p:cNvPicPr>
            <a:picLocks noChangeAspect="1"/>
          </p:cNvPicPr>
          <p:nvPr/>
        </p:nvPicPr>
        <p:blipFill>
          <a:blip r:embed="rId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CAB29-0C2D-B5D5-B99A-469E0F160CB7}"/>
              </a:ext>
            </a:extLst>
          </p:cNvPr>
          <p:cNvSpPr>
            <a:spLocks noGrp="1"/>
          </p:cNvSpPr>
          <p:nvPr>
            <p:ph type="title"/>
          </p:nvPr>
        </p:nvSpPr>
        <p:spPr/>
        <p:txBody>
          <a:bodyPr/>
          <a:lstStyle/>
          <a:p>
            <a:r>
              <a:rPr lang="en-US" sz="3600" dirty="0"/>
              <a:t>Research Tools PNM: Samsung HBM-PIM</a:t>
            </a:r>
          </a:p>
        </p:txBody>
      </p:sp>
      <p:pic>
        <p:nvPicPr>
          <p:cNvPr id="6" name="Content Placeholder 5">
            <a:extLst>
              <a:ext uri="{FF2B5EF4-FFF2-40B4-BE49-F238E27FC236}">
                <a16:creationId xmlns:a16="http://schemas.microsoft.com/office/drawing/2014/main" id="{C9E9608D-23DF-0908-7571-0EF752E4729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986"/>
          <a:stretch/>
        </p:blipFill>
        <p:spPr>
          <a:xfrm>
            <a:off x="228600" y="1591892"/>
            <a:ext cx="8610600" cy="4974794"/>
          </a:xfrm>
        </p:spPr>
      </p:pic>
      <p:sp>
        <p:nvSpPr>
          <p:cNvPr id="4" name="Slide Number Placeholder 3">
            <a:extLst>
              <a:ext uri="{FF2B5EF4-FFF2-40B4-BE49-F238E27FC236}">
                <a16:creationId xmlns:a16="http://schemas.microsoft.com/office/drawing/2014/main" id="{BF610BB8-0469-14F5-CFA9-47BB66CBC2DD}"/>
              </a:ext>
            </a:extLst>
          </p:cNvPr>
          <p:cNvSpPr>
            <a:spLocks noGrp="1"/>
          </p:cNvSpPr>
          <p:nvPr>
            <p:ph type="sldNum" sz="quarter" idx="11"/>
          </p:nvPr>
        </p:nvSpPr>
        <p:spPr/>
        <p:txBody>
          <a:bodyPr/>
          <a:lstStyle/>
          <a:p>
            <a:pPr>
              <a:defRPr/>
            </a:pPr>
            <a:fld id="{696CF17A-3047-224B-BC46-DD606BE3B229}" type="slidenum">
              <a:rPr lang="en-US" altLang="en-US" smtClean="0"/>
              <a:pPr>
                <a:defRPr/>
              </a:pPr>
              <a:t>109</a:t>
            </a:fld>
            <a:endParaRPr lang="en-US" altLang="en-US"/>
          </a:p>
        </p:txBody>
      </p:sp>
      <p:sp>
        <p:nvSpPr>
          <p:cNvPr id="8" name="TextBox 7">
            <a:extLst>
              <a:ext uri="{FF2B5EF4-FFF2-40B4-BE49-F238E27FC236}">
                <a16:creationId xmlns:a16="http://schemas.microsoft.com/office/drawing/2014/main" id="{E6C0F00D-12AB-74BE-F976-1A1338B7F1CE}"/>
              </a:ext>
            </a:extLst>
          </p:cNvPr>
          <p:cNvSpPr txBox="1"/>
          <p:nvPr/>
        </p:nvSpPr>
        <p:spPr>
          <a:xfrm>
            <a:off x="0" y="1052736"/>
            <a:ext cx="9144000" cy="369332"/>
          </a:xfrm>
          <a:prstGeom prst="rect">
            <a:avLst/>
          </a:prstGeom>
          <a:noFill/>
        </p:spPr>
        <p:txBody>
          <a:bodyPr wrap="square">
            <a:spAutoFit/>
          </a:bodyPr>
          <a:lstStyle/>
          <a:p>
            <a:pPr algn="ctr"/>
            <a:r>
              <a:rPr lang="en-US" b="1" dirty="0">
                <a:solidFill>
                  <a:srgbClr val="0000FF"/>
                </a:solidFill>
                <a:hlinkClick r:id="rId4">
                  <a:extLst>
                    <a:ext uri="{A12FA001-AC4F-418D-AE19-62706E023703}">
                      <ahyp:hlinkClr xmlns:ahyp="http://schemas.microsoft.com/office/drawing/2018/hyperlinkcolor" val="tx"/>
                    </a:ext>
                  </a:extLst>
                </a:hlinkClick>
              </a:rPr>
              <a:t>https://github.com/SAITPublic/PIMSimulator</a:t>
            </a:r>
            <a:r>
              <a:rPr lang="en-US" b="1" dirty="0">
                <a:solidFill>
                  <a:srgbClr val="0000FF"/>
                </a:solidFill>
              </a:rPr>
              <a:t> </a:t>
            </a:r>
          </a:p>
        </p:txBody>
      </p:sp>
    </p:spTree>
    <p:extLst>
      <p:ext uri="{BB962C8B-B14F-4D97-AF65-F5344CB8AC3E}">
        <p14:creationId xmlns:p14="http://schemas.microsoft.com/office/powerpoint/2010/main" val="301857054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CAB29-0C2D-B5D5-B99A-469E0F160CB7}"/>
              </a:ext>
            </a:extLst>
          </p:cNvPr>
          <p:cNvSpPr>
            <a:spLocks noGrp="1"/>
          </p:cNvSpPr>
          <p:nvPr>
            <p:ph type="title"/>
          </p:nvPr>
        </p:nvSpPr>
        <p:spPr/>
        <p:txBody>
          <a:bodyPr/>
          <a:lstStyle/>
          <a:p>
            <a:r>
              <a:rPr lang="en-US" sz="3600" dirty="0"/>
              <a:t>Research Tools PNM: UPMEM PIM (I)</a:t>
            </a:r>
          </a:p>
        </p:txBody>
      </p:sp>
      <p:sp>
        <p:nvSpPr>
          <p:cNvPr id="4" name="Slide Number Placeholder 3">
            <a:extLst>
              <a:ext uri="{FF2B5EF4-FFF2-40B4-BE49-F238E27FC236}">
                <a16:creationId xmlns:a16="http://schemas.microsoft.com/office/drawing/2014/main" id="{BF610BB8-0469-14F5-CFA9-47BB66CBC2DD}"/>
              </a:ext>
            </a:extLst>
          </p:cNvPr>
          <p:cNvSpPr>
            <a:spLocks noGrp="1"/>
          </p:cNvSpPr>
          <p:nvPr>
            <p:ph type="sldNum" sz="quarter" idx="11"/>
          </p:nvPr>
        </p:nvSpPr>
        <p:spPr/>
        <p:txBody>
          <a:bodyPr/>
          <a:lstStyle/>
          <a:p>
            <a:pPr>
              <a:defRPr/>
            </a:pPr>
            <a:fld id="{696CF17A-3047-224B-BC46-DD606BE3B229}" type="slidenum">
              <a:rPr lang="en-US" altLang="en-US" smtClean="0"/>
              <a:pPr>
                <a:defRPr/>
              </a:pPr>
              <a:t>110</a:t>
            </a:fld>
            <a:endParaRPr lang="en-US" altLang="en-US"/>
          </a:p>
        </p:txBody>
      </p:sp>
      <p:sp>
        <p:nvSpPr>
          <p:cNvPr id="8" name="TextBox 7">
            <a:extLst>
              <a:ext uri="{FF2B5EF4-FFF2-40B4-BE49-F238E27FC236}">
                <a16:creationId xmlns:a16="http://schemas.microsoft.com/office/drawing/2014/main" id="{E6C0F00D-12AB-74BE-F976-1A1338B7F1CE}"/>
              </a:ext>
            </a:extLst>
          </p:cNvPr>
          <p:cNvSpPr txBox="1"/>
          <p:nvPr/>
        </p:nvSpPr>
        <p:spPr>
          <a:xfrm>
            <a:off x="0" y="1052736"/>
            <a:ext cx="9144000" cy="369332"/>
          </a:xfrm>
          <a:prstGeom prst="rect">
            <a:avLst/>
          </a:prstGeom>
          <a:noFill/>
        </p:spPr>
        <p:txBody>
          <a:bodyPr wrap="square">
            <a:spAutoFit/>
          </a:bodyPr>
          <a:lstStyle/>
          <a:p>
            <a:pPr algn="ctr"/>
            <a:r>
              <a:rPr lang="en-US" b="1" dirty="0">
                <a:solidFill>
                  <a:srgbClr val="0000FF"/>
                </a:solidFill>
                <a:hlinkClick r:id="rId3">
                  <a:extLst>
                    <a:ext uri="{A12FA001-AC4F-418D-AE19-62706E023703}">
                      <ahyp:hlinkClr xmlns:ahyp="http://schemas.microsoft.com/office/drawing/2018/hyperlinkcolor" val="tx"/>
                    </a:ext>
                  </a:extLst>
                </a:hlinkClick>
              </a:rPr>
              <a:t>https://github.com/VIA-Research/uPIMulator</a:t>
            </a:r>
            <a:r>
              <a:rPr lang="en-US" b="1" dirty="0">
                <a:solidFill>
                  <a:srgbClr val="0000FF"/>
                </a:solidFill>
              </a:rPr>
              <a:t> </a:t>
            </a:r>
          </a:p>
        </p:txBody>
      </p:sp>
      <p:pic>
        <p:nvPicPr>
          <p:cNvPr id="9" name="Content Placeholder 8">
            <a:extLst>
              <a:ext uri="{FF2B5EF4-FFF2-40B4-BE49-F238E27FC236}">
                <a16:creationId xmlns:a16="http://schemas.microsoft.com/office/drawing/2014/main" id="{C288A27B-AB29-5185-EE56-353B7E14E19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41688" y="1634866"/>
            <a:ext cx="6302150" cy="5045885"/>
          </a:xfrm>
        </p:spPr>
      </p:pic>
    </p:spTree>
    <p:extLst>
      <p:ext uri="{BB962C8B-B14F-4D97-AF65-F5344CB8AC3E}">
        <p14:creationId xmlns:p14="http://schemas.microsoft.com/office/powerpoint/2010/main" val="18458701"/>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CAB29-0C2D-B5D5-B99A-469E0F160CB7}"/>
              </a:ext>
            </a:extLst>
          </p:cNvPr>
          <p:cNvSpPr>
            <a:spLocks noGrp="1"/>
          </p:cNvSpPr>
          <p:nvPr>
            <p:ph type="title"/>
          </p:nvPr>
        </p:nvSpPr>
        <p:spPr/>
        <p:txBody>
          <a:bodyPr/>
          <a:lstStyle/>
          <a:p>
            <a:r>
              <a:rPr lang="en-US" sz="3600" dirty="0"/>
              <a:t>Research Tools PNM: UPMEM PIM (II)</a:t>
            </a:r>
          </a:p>
        </p:txBody>
      </p:sp>
      <p:sp>
        <p:nvSpPr>
          <p:cNvPr id="4" name="Slide Number Placeholder 3">
            <a:extLst>
              <a:ext uri="{FF2B5EF4-FFF2-40B4-BE49-F238E27FC236}">
                <a16:creationId xmlns:a16="http://schemas.microsoft.com/office/drawing/2014/main" id="{BF610BB8-0469-14F5-CFA9-47BB66CBC2DD}"/>
              </a:ext>
            </a:extLst>
          </p:cNvPr>
          <p:cNvSpPr>
            <a:spLocks noGrp="1"/>
          </p:cNvSpPr>
          <p:nvPr>
            <p:ph type="sldNum" sz="quarter" idx="11"/>
          </p:nvPr>
        </p:nvSpPr>
        <p:spPr/>
        <p:txBody>
          <a:bodyPr/>
          <a:lstStyle/>
          <a:p>
            <a:pPr>
              <a:defRPr/>
            </a:pPr>
            <a:fld id="{696CF17A-3047-224B-BC46-DD606BE3B229}" type="slidenum">
              <a:rPr lang="en-US" altLang="en-US" smtClean="0"/>
              <a:pPr>
                <a:defRPr/>
              </a:pPr>
              <a:t>111</a:t>
            </a:fld>
            <a:endParaRPr lang="en-US" altLang="en-US"/>
          </a:p>
        </p:txBody>
      </p:sp>
      <p:pic>
        <p:nvPicPr>
          <p:cNvPr id="5" name="Picture 4">
            <a:extLst>
              <a:ext uri="{FF2B5EF4-FFF2-40B4-BE49-F238E27FC236}">
                <a16:creationId xmlns:a16="http://schemas.microsoft.com/office/drawing/2014/main" id="{DF4B7B7A-58E2-FCAF-4B2C-73CAC25235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2060848"/>
            <a:ext cx="8198963" cy="3721968"/>
          </a:xfrm>
          <a:prstGeom prst="rect">
            <a:avLst/>
          </a:prstGeom>
        </p:spPr>
      </p:pic>
      <p:sp>
        <p:nvSpPr>
          <p:cNvPr id="11" name="TextBox 10">
            <a:extLst>
              <a:ext uri="{FF2B5EF4-FFF2-40B4-BE49-F238E27FC236}">
                <a16:creationId xmlns:a16="http://schemas.microsoft.com/office/drawing/2014/main" id="{13225754-5C4B-F545-F482-5293C9A9AB03}"/>
              </a:ext>
            </a:extLst>
          </p:cNvPr>
          <p:cNvSpPr txBox="1"/>
          <p:nvPr/>
        </p:nvSpPr>
        <p:spPr>
          <a:xfrm>
            <a:off x="36512" y="1556792"/>
            <a:ext cx="9144000" cy="369332"/>
          </a:xfrm>
          <a:prstGeom prst="rect">
            <a:avLst/>
          </a:prstGeom>
          <a:noFill/>
        </p:spPr>
        <p:txBody>
          <a:bodyPr wrap="square">
            <a:spAutoFit/>
          </a:bodyPr>
          <a:lstStyle/>
          <a:p>
            <a:pPr algn="ctr"/>
            <a:r>
              <a:rPr lang="en-US" b="1" dirty="0">
                <a:solidFill>
                  <a:srgbClr val="0000FF"/>
                </a:solidFill>
                <a:hlinkClick r:id="rId4">
                  <a:extLst>
                    <a:ext uri="{A12FA001-AC4F-418D-AE19-62706E023703}">
                      <ahyp:hlinkClr xmlns:ahyp="http://schemas.microsoft.com/office/drawing/2018/hyperlinkcolor" val="tx"/>
                    </a:ext>
                  </a:extLst>
                </a:hlinkClick>
              </a:rPr>
              <a:t>https://ieeexplore.ieee.org/document/10476411/</a:t>
            </a:r>
            <a:r>
              <a:rPr lang="en-US" b="1" dirty="0">
                <a:solidFill>
                  <a:srgbClr val="0000FF"/>
                </a:solidFill>
              </a:rPr>
              <a:t>  </a:t>
            </a:r>
          </a:p>
        </p:txBody>
      </p:sp>
    </p:spTree>
    <p:extLst>
      <p:ext uri="{BB962C8B-B14F-4D97-AF65-F5344CB8AC3E}">
        <p14:creationId xmlns:p14="http://schemas.microsoft.com/office/powerpoint/2010/main" val="790947456"/>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5B1E4-4A3E-4B44-B90F-77CA8B5BE6E4}"/>
              </a:ext>
            </a:extLst>
          </p:cNvPr>
          <p:cNvSpPr>
            <a:spLocks noGrp="1"/>
          </p:cNvSpPr>
          <p:nvPr>
            <p:ph type="ctrTitle"/>
          </p:nvPr>
        </p:nvSpPr>
        <p:spPr>
          <a:xfrm>
            <a:off x="381000" y="1143000"/>
            <a:ext cx="8382000" cy="2209800"/>
          </a:xfrm>
        </p:spPr>
        <p:txBody>
          <a:bodyPr anchor="ctr"/>
          <a:lstStyle/>
          <a:p>
            <a:pPr algn="ctr"/>
            <a:r>
              <a:rPr lang="en-US" altLang="en-US" b="1" dirty="0">
                <a:solidFill>
                  <a:srgbClr val="C00000"/>
                </a:solidFill>
                <a:ea typeface="ＭＳ Ｐゴシック" charset="-128"/>
              </a:rPr>
              <a:t>Tutorial on </a:t>
            </a:r>
            <a:br>
              <a:rPr lang="en-US" altLang="en-US" b="1" dirty="0">
                <a:solidFill>
                  <a:srgbClr val="C00000"/>
                </a:solidFill>
                <a:ea typeface="ＭＳ Ｐゴシック" charset="-128"/>
              </a:rPr>
            </a:br>
            <a:r>
              <a:rPr lang="en-US" altLang="en-US" b="1" dirty="0">
                <a:solidFill>
                  <a:srgbClr val="C00000"/>
                </a:solidFill>
                <a:ea typeface="ＭＳ Ｐゴシック" panose="020B0600070205080204" pitchFamily="34" charset="-128"/>
              </a:rPr>
              <a:t>Memory-Centric Computing:</a:t>
            </a:r>
            <a:br>
              <a:rPr lang="en-US" altLang="en-US" b="1" dirty="0">
                <a:solidFill>
                  <a:srgbClr val="C00000"/>
                </a:solidFill>
                <a:ea typeface="ＭＳ Ｐゴシック" panose="020B0600070205080204" pitchFamily="34" charset="-128"/>
              </a:rPr>
            </a:br>
            <a:r>
              <a:rPr lang="en-US" altLang="en-US" dirty="0">
                <a:solidFill>
                  <a:srgbClr val="006633"/>
                </a:solidFill>
                <a:ea typeface="ＭＳ Ｐゴシック" panose="020B0600070205080204" pitchFamily="34" charset="-128"/>
              </a:rPr>
              <a:t>Processing-Near-Memory</a:t>
            </a:r>
            <a:endParaRPr lang="en-US" b="1" dirty="0">
              <a:solidFill>
                <a:srgbClr val="C00000"/>
              </a:solidFill>
            </a:endParaRPr>
          </a:p>
        </p:txBody>
      </p:sp>
      <p:pic>
        <p:nvPicPr>
          <p:cNvPr id="4" name="Picture 3" descr="safari.png">
            <a:extLst>
              <a:ext uri="{FF2B5EF4-FFF2-40B4-BE49-F238E27FC236}">
                <a16:creationId xmlns:a16="http://schemas.microsoft.com/office/drawing/2014/main" id="{6F338064-9249-C04B-BB1E-830D09E56900}"/>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6BB9B15D-F9ED-6140-BDA2-30DF4E4A36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5">
            <a:extLst>
              <a:ext uri="{FF2B5EF4-FFF2-40B4-BE49-F238E27FC236}">
                <a16:creationId xmlns:a16="http://schemas.microsoft.com/office/drawing/2014/main" id="{86957E2F-C1A4-A3BE-483B-9F1225948C0D}"/>
              </a:ext>
            </a:extLst>
          </p:cNvPr>
          <p:cNvSpPr txBox="1">
            <a:spLocks noChangeArrowheads="1"/>
          </p:cNvSpPr>
          <p:nvPr/>
        </p:nvSpPr>
        <p:spPr bwMode="auto">
          <a:xfrm>
            <a:off x="647700" y="3573017"/>
            <a:ext cx="7848600" cy="336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Geraldo F. Oliveira</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hlinkClick r:id="rId5"/>
              </a:rPr>
              <a:t>https://geraldofojunior.github.io</a:t>
            </a:r>
            <a:br>
              <a:rPr kumimoji="0" lang="en-US" altLang="en-US" sz="32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b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err="1">
                <a:ln>
                  <a:noFill/>
                </a:ln>
                <a:solidFill>
                  <a:srgbClr val="000000"/>
                </a:solidFill>
                <a:effectLst/>
                <a:uLnTx/>
                <a:uFillTx/>
                <a:latin typeface="Tahoma"/>
                <a:ea typeface="ＭＳ Ｐゴシック" panose="020B0600070205080204" pitchFamily="34" charset="-128"/>
              </a:rPr>
              <a:t>PPoPP</a:t>
            </a: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 2025</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1</a:t>
            </a:r>
            <a:r>
              <a:rPr kumimoji="0" lang="en-US" altLang="en-US" sz="2800" b="0" i="0" u="none" strike="noStrike" kern="0" cap="none" spc="0" normalizeH="0" baseline="30000" noProof="0" dirty="0">
                <a:ln>
                  <a:noFill/>
                </a:ln>
                <a:solidFill>
                  <a:srgbClr val="000000"/>
                </a:solidFill>
                <a:effectLst/>
                <a:uLnTx/>
                <a:uFillTx/>
                <a:latin typeface="Tahoma"/>
                <a:ea typeface="ＭＳ Ｐゴシック" panose="020B0600070205080204" pitchFamily="34" charset="-128"/>
              </a:rPr>
              <a:t>st</a:t>
            </a: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 March 2025</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448377333"/>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6D87-696D-EBE3-B3FB-6E893454A93F}"/>
              </a:ext>
            </a:extLst>
          </p:cNvPr>
          <p:cNvSpPr>
            <a:spLocks noGrp="1"/>
          </p:cNvSpPr>
          <p:nvPr>
            <p:ph type="title"/>
          </p:nvPr>
        </p:nvSpPr>
        <p:spPr/>
        <p:txBody>
          <a:bodyPr/>
          <a:lstStyle/>
          <a:p>
            <a:r>
              <a:rPr lang="en-US" dirty="0"/>
              <a:t>Agenda </a:t>
            </a:r>
          </a:p>
        </p:txBody>
      </p:sp>
      <p:sp>
        <p:nvSpPr>
          <p:cNvPr id="3" name="Content Placeholder 2">
            <a:extLst>
              <a:ext uri="{FF2B5EF4-FFF2-40B4-BE49-F238E27FC236}">
                <a16:creationId xmlns:a16="http://schemas.microsoft.com/office/drawing/2014/main" id="{E7E9F7F1-2CCF-BFF6-A24D-8078A7448CD3}"/>
              </a:ext>
            </a:extLst>
          </p:cNvPr>
          <p:cNvSpPr>
            <a:spLocks noGrp="1"/>
          </p:cNvSpPr>
          <p:nvPr>
            <p:ph idx="1"/>
          </p:nvPr>
        </p:nvSpPr>
        <p:spPr>
          <a:xfrm>
            <a:off x="228600" y="1052736"/>
            <a:ext cx="8610600" cy="5123656"/>
          </a:xfrm>
        </p:spPr>
        <p:txBody>
          <a:bodyPr/>
          <a:lstStyle/>
          <a:p>
            <a:r>
              <a:rPr lang="en-US" b="0" i="0" dirty="0">
                <a:effectLst/>
                <a:latin typeface="Tahoma" panose="020B0604030504040204" pitchFamily="34" charset="0"/>
                <a:ea typeface="Tahoma" panose="020B0604030504040204" pitchFamily="34" charset="0"/>
                <a:cs typeface="Tahoma" panose="020B0604030504040204" pitchFamily="34" charset="0"/>
              </a:rPr>
              <a:t>Processing-Near-Memory Systems: Developments from </a:t>
            </a:r>
            <a:br>
              <a:rPr lang="en-US" b="0" i="0" dirty="0">
                <a:effectLst/>
                <a:latin typeface="Tahoma" panose="020B0604030504040204" pitchFamily="34" charset="0"/>
                <a:ea typeface="Tahoma" panose="020B0604030504040204" pitchFamily="34" charset="0"/>
                <a:cs typeface="Tahoma" panose="020B0604030504040204" pitchFamily="34" charset="0"/>
              </a:rPr>
            </a:br>
            <a:r>
              <a:rPr lang="en-US" b="0" i="0" dirty="0">
                <a:effectLst/>
                <a:latin typeface="Tahoma" panose="020B0604030504040204" pitchFamily="34" charset="0"/>
                <a:ea typeface="Tahoma" panose="020B0604030504040204" pitchFamily="34" charset="0"/>
                <a:cs typeface="Tahoma" panose="020B0604030504040204" pitchFamily="34" charset="0"/>
              </a:rPr>
              <a:t>Academia &amp; Industry</a:t>
            </a:r>
            <a:br>
              <a:rPr lang="en-US" sz="1200" b="0" i="0" dirty="0">
                <a:effectLst/>
                <a:latin typeface="Tahoma" panose="020B0604030504040204" pitchFamily="34" charset="0"/>
                <a:ea typeface="Tahoma" panose="020B0604030504040204" pitchFamily="34" charset="0"/>
                <a:cs typeface="Tahoma" panose="020B0604030504040204" pitchFamily="34" charset="0"/>
              </a:rPr>
            </a:br>
            <a:endParaRPr lang="en-US" sz="1200" b="0" i="0" dirty="0">
              <a:effectLst/>
              <a:latin typeface="Tahoma" panose="020B0604030504040204" pitchFamily="34" charset="0"/>
              <a:ea typeface="Tahoma" panose="020B0604030504040204" pitchFamily="34" charset="0"/>
              <a:cs typeface="Tahoma" panose="020B0604030504040204" pitchFamily="34" charset="0"/>
            </a:endParaRPr>
          </a:p>
          <a:p>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Programming Processing-Near-Memory Systems</a:t>
            </a:r>
            <a:br>
              <a:rPr lang="en-US" sz="1200" dirty="0">
                <a:solidFill>
                  <a:srgbClr val="FF0000"/>
                </a:solidFill>
                <a:latin typeface="Tahoma" panose="020B0604030504040204" pitchFamily="34" charset="0"/>
                <a:ea typeface="Tahoma" panose="020B0604030504040204" pitchFamily="34" charset="0"/>
                <a:cs typeface="Tahoma" panose="020B0604030504040204" pitchFamily="34" charset="0"/>
              </a:rPr>
            </a:br>
            <a:endParaRPr lang="en-US" sz="12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Coffee Break</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Processing-Using-Memory Systems for Bulk Bitwise Operations</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b="1" dirty="0" err="1">
                <a:latin typeface="Tahoma" panose="020B0604030504040204" pitchFamily="34" charset="0"/>
                <a:ea typeface="Tahoma" panose="020B0604030504040204" pitchFamily="34" charset="0"/>
                <a:cs typeface="Tahoma" panose="020B0604030504040204" pitchFamily="34" charset="0"/>
              </a:rPr>
              <a:t>Ataberk</a:t>
            </a:r>
            <a:r>
              <a:rPr lang="en-US" b="1" dirty="0">
                <a:latin typeface="Tahoma" panose="020B0604030504040204" pitchFamily="34" charset="0"/>
                <a:ea typeface="Tahoma" panose="020B0604030504040204" pitchFamily="34" charset="0"/>
                <a:cs typeface="Tahoma" panose="020B0604030504040204" pitchFamily="34" charset="0"/>
              </a:rPr>
              <a:t> </a:t>
            </a:r>
            <a:r>
              <a:rPr lang="en-US" b="1" dirty="0" err="1">
                <a:latin typeface="Tahoma" panose="020B0604030504040204" pitchFamily="34" charset="0"/>
                <a:ea typeface="Tahoma" panose="020B0604030504040204" pitchFamily="34" charset="0"/>
                <a:cs typeface="Tahoma" panose="020B0604030504040204" pitchFamily="34" charset="0"/>
              </a:rPr>
              <a:t>Olgun</a:t>
            </a:r>
            <a:r>
              <a:rPr lang="en-US" b="1" dirty="0">
                <a:latin typeface="Tahoma" panose="020B0604030504040204" pitchFamily="34" charset="0"/>
                <a:ea typeface="Tahoma" panose="020B0604030504040204" pitchFamily="34" charset="0"/>
                <a:cs typeface="Tahoma" panose="020B0604030504040204" pitchFamily="34" charset="0"/>
              </a:rPr>
              <a:t>: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Infrastructure for Processing-Using-Memory Research</a:t>
            </a:r>
            <a:br>
              <a:rPr lang="en-US" sz="1200" dirty="0">
                <a:latin typeface="Tahoma" panose="020B0604030504040204" pitchFamily="34" charset="0"/>
                <a:ea typeface="Tahoma" panose="020B0604030504040204" pitchFamily="34" charset="0"/>
                <a:cs typeface="Tahoma" panose="020B0604030504040204" pitchFamily="34" charset="0"/>
              </a:rPr>
            </a:b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b="1" dirty="0">
                <a:latin typeface="Tahoma" panose="020B0604030504040204" pitchFamily="34" charset="0"/>
                <a:ea typeface="Tahoma" panose="020B0604030504040204" pitchFamily="34" charset="0"/>
                <a:cs typeface="Tahoma" panose="020B0604030504040204" pitchFamily="34" charset="0"/>
              </a:rPr>
              <a:t>Invited Talk by Prof. John Kim: </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Is it Memory-Centric or Communication-Centric?</a:t>
            </a:r>
          </a:p>
        </p:txBody>
      </p:sp>
      <p:sp>
        <p:nvSpPr>
          <p:cNvPr id="4" name="Slide Number Placeholder 3">
            <a:extLst>
              <a:ext uri="{FF2B5EF4-FFF2-40B4-BE49-F238E27FC236}">
                <a16:creationId xmlns:a16="http://schemas.microsoft.com/office/drawing/2014/main" id="{1718CF5E-3525-5BE8-7EE2-34D14BBC1C1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br>
              <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rPr>
            </a:b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102130253"/>
      </p:ext>
    </p:extLst>
  </p:cSld>
  <p:clrMapOvr>
    <a:masterClrMapping/>
  </p:clrMapOvr>
  <p:transition/>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59.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3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BE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er" id="{8BF39661-A2EB-4A57-959D-1412D4B6AA4D}" vid="{29ACB7AB-B96D-4826-A0CC-9CFCC9A4501F}"/>
    </a:ext>
  </a:extLst>
</a:theme>
</file>

<file path=ppt/theme/theme6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337792</TotalTime>
  <Words>7933</Words>
  <Application>Microsoft Macintosh PowerPoint</Application>
  <PresentationFormat>On-screen Show (4:3)</PresentationFormat>
  <Paragraphs>1301</Paragraphs>
  <Slides>113</Slides>
  <Notes>52</Notes>
  <HiddenSlides>0</HiddenSlides>
  <MMClips>0</MMClips>
  <ScaleCrop>false</ScaleCrop>
  <HeadingPairs>
    <vt:vector size="6" baseType="variant">
      <vt:variant>
        <vt:lpstr>Fonts Used</vt:lpstr>
      </vt:variant>
      <vt:variant>
        <vt:i4>16</vt:i4>
      </vt:variant>
      <vt:variant>
        <vt:lpstr>Theme</vt:lpstr>
      </vt:variant>
      <vt:variant>
        <vt:i4>70</vt:i4>
      </vt:variant>
      <vt:variant>
        <vt:lpstr>Slide Titles</vt:lpstr>
      </vt:variant>
      <vt:variant>
        <vt:i4>113</vt:i4>
      </vt:variant>
    </vt:vector>
  </HeadingPairs>
  <TitlesOfParts>
    <vt:vector size="199" baseType="lpstr">
      <vt:lpstr>System Font Regular</vt:lpstr>
      <vt:lpstr>Arial</vt:lpstr>
      <vt:lpstr>Arial Black</vt:lpstr>
      <vt:lpstr>Calibri</vt:lpstr>
      <vt:lpstr>Calibri Light</vt:lpstr>
      <vt:lpstr>Cambria</vt:lpstr>
      <vt:lpstr>Candara</vt:lpstr>
      <vt:lpstr>Corbel</vt:lpstr>
      <vt:lpstr>Garamond</vt:lpstr>
      <vt:lpstr>Gill Sans MT</vt:lpstr>
      <vt:lpstr>Lucida Sans</vt:lpstr>
      <vt:lpstr>Tahoma</vt:lpstr>
      <vt:lpstr>Times New Roman</vt:lpstr>
      <vt:lpstr>Trebuchet MS</vt:lpstr>
      <vt:lpstr>Twentieth Century</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19_Edge</vt:lpstr>
      <vt:lpstr>11_Edge</vt:lpstr>
      <vt:lpstr>14_Edge</vt:lpstr>
      <vt:lpstr>2_Edge</vt:lpstr>
      <vt:lpstr>40_Edge</vt:lpstr>
      <vt:lpstr>15_Edge</vt:lpstr>
      <vt:lpstr>99_Edge</vt:lpstr>
      <vt:lpstr>137_Edge</vt:lpstr>
      <vt:lpstr>24_Edge</vt:lpstr>
      <vt:lpstr>155_Edge</vt:lpstr>
      <vt:lpstr>27_Edge</vt:lpstr>
      <vt:lpstr>28_Edge</vt:lpstr>
      <vt:lpstr>100_Edge</vt:lpstr>
      <vt:lpstr>29_Edge</vt:lpstr>
      <vt:lpstr>41_Edge</vt:lpstr>
      <vt:lpstr>101_Edge</vt:lpstr>
      <vt:lpstr>16_Edge</vt:lpstr>
      <vt:lpstr>12_Edge</vt:lpstr>
      <vt:lpstr>Metropolitan_bullet</vt:lpstr>
      <vt:lpstr>157_Edge</vt:lpstr>
      <vt:lpstr>3_Office Theme</vt:lpstr>
      <vt:lpstr>31_Edge</vt:lpstr>
      <vt:lpstr>34_Edge</vt:lpstr>
      <vt:lpstr>Office Theme</vt:lpstr>
      <vt:lpstr>5_sesha-theme</vt:lpstr>
      <vt:lpstr>Custom Design</vt:lpstr>
      <vt:lpstr>sesha-theme</vt:lpstr>
      <vt:lpstr>BEER</vt:lpstr>
      <vt:lpstr>10_Edge</vt:lpstr>
      <vt:lpstr>20_Edge</vt:lpstr>
      <vt:lpstr>5_Office Theme</vt:lpstr>
      <vt:lpstr>Tutorial on  Memory-Centric Computing: Processing-Near-Memory</vt:lpstr>
      <vt:lpstr>Agenda </vt:lpstr>
      <vt:lpstr>Processing in Memory:   Two Approaches</vt:lpstr>
      <vt:lpstr>When to Employ PNM</vt:lpstr>
      <vt:lpstr>Processing Near-Memory (PNM)</vt:lpstr>
      <vt:lpstr>PNM: Design Challenges </vt:lpstr>
      <vt:lpstr>Tesseract System for Graph Processing</vt:lpstr>
      <vt:lpstr>Accelerating Neural Network Inference</vt:lpstr>
      <vt:lpstr>PIM for Mobile Devices</vt:lpstr>
      <vt:lpstr>Possible PNM Designs</vt:lpstr>
      <vt:lpstr>Possible PNM Designs</vt:lpstr>
      <vt:lpstr>Accelerating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Tesseract Graph Processing Performance</vt:lpstr>
      <vt:lpstr>Tesseract Graph Processing System Energy</vt:lpstr>
      <vt:lpstr>More on Tesseract</vt:lpstr>
      <vt:lpstr>Possible PNM Designs</vt:lpstr>
      <vt:lpstr>UPMEM Processing-in-DRAM Engine (2019)</vt:lpstr>
      <vt:lpstr>Accelerator Model (I)</vt:lpstr>
      <vt:lpstr>System Organization (I)</vt:lpstr>
      <vt:lpstr>System Organization (II)</vt:lpstr>
      <vt:lpstr>System Organization (III)</vt:lpstr>
      <vt:lpstr>2,560-DPU System (II)</vt:lpstr>
      <vt:lpstr>CPU-DPU/DPU-CPU Data Transfers</vt:lpstr>
      <vt:lpstr>Inter-DPU Communication</vt:lpstr>
      <vt:lpstr>DRAM Processing Unit (I)</vt:lpstr>
      <vt:lpstr>DRAM Processing Unit (II)</vt:lpstr>
      <vt:lpstr>DPU: Arithmetic Throughput vs. Operational Intensity</vt:lpstr>
      <vt:lpstr>DPU Pipeline</vt:lpstr>
      <vt:lpstr>DPU Instruction Set Architecture</vt:lpstr>
      <vt:lpstr>More on the UPMEM PIM System</vt:lpstr>
      <vt:lpstr>Experimental Analysis of the UPMEM PIM Engine</vt:lpstr>
      <vt:lpstr>Recent SRC TECHCON Presentation</vt:lpstr>
      <vt:lpstr>UPMEM PIM System Summary &amp; Analysis</vt:lpstr>
      <vt:lpstr>Understanding a Modern PIM Architecture</vt:lpstr>
      <vt:lpstr>PrIM Benchmarks: Application Domains</vt:lpstr>
      <vt:lpstr>PrIM Benchmarks are Open Source</vt:lpstr>
      <vt:lpstr>Understanding a Modern PIM Architecture</vt:lpstr>
      <vt:lpstr>More on Analysis of the UPMEM PIM Engine</vt:lpstr>
      <vt:lpstr>More on Analysis of the UPMEM PIM Engine</vt:lpstr>
      <vt:lpstr>ML Training on Real PIM Systems</vt:lpstr>
      <vt:lpstr>ML Training on a Real PIM System</vt:lpstr>
      <vt:lpstr>ML Training on a Real PIM System</vt:lpstr>
      <vt:lpstr>ML Training on Real PIM Talk Video</vt:lpstr>
      <vt:lpstr>SpMV Multiplication on Real PIM Systems</vt:lpstr>
      <vt:lpstr>Transcendental Functions on Real PIM Systems</vt:lpstr>
      <vt:lpstr>Sequence Alignment on Real PIM Systems</vt:lpstr>
      <vt:lpstr>Homomorphic Operations on Real PIM Systems</vt:lpstr>
      <vt:lpstr>Accelerating Reinforcement Learning</vt:lpstr>
      <vt:lpstr>Accelerating ML Training on Real PIM Systems</vt:lpstr>
      <vt:lpstr>Accelerating GNNs on Real PIM Systems</vt:lpstr>
      <vt:lpstr>SpMV Multiplication on Real PIM Systems</vt:lpstr>
      <vt:lpstr>Sequence Alignment on Real PIM Systems</vt:lpstr>
      <vt:lpstr>PowerPoint Presentation</vt:lpstr>
      <vt:lpstr>Possible PNM Designs</vt:lpstr>
      <vt:lpstr>Drawbacks and Limitations of PIM</vt:lpstr>
      <vt:lpstr>HW/SW Co-Design for PIM </vt:lpstr>
      <vt:lpstr>HW/SW Co-Design for PIM </vt:lpstr>
      <vt:lpstr>Google Edge Neural Network Models</vt:lpstr>
      <vt:lpstr>Diversity Across the Models</vt:lpstr>
      <vt:lpstr>Diversity Within the Models</vt:lpstr>
      <vt:lpstr>Mensa High-Level Overview</vt:lpstr>
      <vt:lpstr>Identifying Layer Families</vt:lpstr>
      <vt:lpstr>Mensa Runtime Scheduler</vt:lpstr>
      <vt:lpstr>Mensa: Energy Reduction</vt:lpstr>
      <vt:lpstr>Mensa:  Throughput Improvement</vt:lpstr>
      <vt:lpstr>Mensa: Highly-Efficient ML Inference</vt:lpstr>
      <vt:lpstr>HW/SW Co-Design for PIM </vt:lpstr>
      <vt:lpstr>Agenda </vt:lpstr>
      <vt:lpstr>Possible PNM Designs</vt:lpstr>
      <vt:lpstr>Samsung Function-in-Memory DRAM (2021)</vt:lpstr>
      <vt:lpstr>Samsung Function-in-Memory DRAM (2021)</vt:lpstr>
      <vt:lpstr>Samsung Function-in-Memory DRAM (2021)</vt:lpstr>
      <vt:lpstr>Samsung Function-in-Memory DRAM (2021)</vt:lpstr>
      <vt:lpstr>Samsung Function-in-Memory DRAM (2021)</vt:lpstr>
      <vt:lpstr>Samsung PNM Solutions for Generative AI (2023)</vt:lpstr>
      <vt:lpstr>Solution I: Samsung’s HBM-PIM (2023)</vt:lpstr>
      <vt:lpstr>Solution II: Samsung’s LPDDR-PIM (2023)</vt:lpstr>
      <vt:lpstr>Solution III: Samsung’s CXL-PNM (2023)</vt:lpstr>
      <vt:lpstr>SK hynix AiM: Chip Implementation (2022)</vt:lpstr>
      <vt:lpstr>SK hynix AiM: System Organization (2022)</vt:lpstr>
      <vt:lpstr>Possible PNM Designs</vt:lpstr>
      <vt:lpstr>FPGA-based Processing Near Memory</vt:lpstr>
      <vt:lpstr>Heterogeneous System: CPU+FPGA</vt:lpstr>
      <vt:lpstr>NERO Design Flow</vt:lpstr>
      <vt:lpstr>NERO Performance Analysis</vt:lpstr>
      <vt:lpstr>Possible PNM Designs</vt:lpstr>
      <vt:lpstr>Samsung AxDIMM (2021)</vt:lpstr>
      <vt:lpstr>Samsung AxDIMM (2021)</vt:lpstr>
      <vt:lpstr>AxDIMM Design: Hardware Architecture</vt:lpstr>
      <vt:lpstr>AxDIMM Design: Hardware Architecture</vt:lpstr>
      <vt:lpstr>Sparse Length Sum with AxDIMM (IEEE Micro 2021)</vt:lpstr>
      <vt:lpstr>Sparse Length Sum with AxDIMM (AICAS 2022)</vt:lpstr>
      <vt:lpstr>Database Operations with AxDIMM (DaMoN 2022)</vt:lpstr>
      <vt:lpstr>Longer Lecture on AxDIMM</vt:lpstr>
      <vt:lpstr>Another Longer Lecture on AxDIMM</vt:lpstr>
      <vt:lpstr>Processing-in-Memory Landscape Today</vt:lpstr>
      <vt:lpstr>Possible PNM Designs</vt:lpstr>
      <vt:lpstr>Research Tools PNM: DAMOV-SIM</vt:lpstr>
      <vt:lpstr>Step 3: Memory Bottleneck Classification (2/2)</vt:lpstr>
      <vt:lpstr>DAMOV is Open Source</vt:lpstr>
      <vt:lpstr>DAMOV is Open Source</vt:lpstr>
      <vt:lpstr>More on DAMOV Analysis Methodology &amp; Workloads</vt:lpstr>
      <vt:lpstr>More on DAMOV Methods &amp; Benchmarks</vt:lpstr>
      <vt:lpstr>Research Tools PNM: Samsung HBM-PIM</vt:lpstr>
      <vt:lpstr>Research Tools PNM: UPMEM PIM (I)</vt:lpstr>
      <vt:lpstr>Research Tools PNM: UPMEM PIM (II)</vt:lpstr>
      <vt:lpstr>Tutorial on  Memory-Centric Computing: Processing-Near-Memory</vt:lpstr>
      <vt:lpstr>Agenda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De Oliveira Junior  Geraldo Francisco</cp:lastModifiedBy>
  <cp:revision>3263</cp:revision>
  <cp:lastPrinted>2017-12-05T03:30:35Z</cp:lastPrinted>
  <dcterms:created xsi:type="dcterms:W3CDTF">2010-10-08T20:41:54Z</dcterms:created>
  <dcterms:modified xsi:type="dcterms:W3CDTF">2025-03-02T21:26:49Z</dcterms:modified>
</cp:coreProperties>
</file>