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4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2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42.xml" ContentType="application/vnd.openxmlformats-officedocument.presentationml.notesSlid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1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2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3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4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5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rts/chart26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7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notesSlides/notesSlide46.xml" ContentType="application/vnd.openxmlformats-officedocument.presentationml.notesSlide+xml"/>
  <Override PartName="/ppt/charts/chart28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rts/chart29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0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1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2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notesSlides/notesSlide49.xml" ContentType="application/vnd.openxmlformats-officedocument.presentationml.notesSlide+xml"/>
  <Override PartName="/ppt/charts/chart33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4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notesSlides/notesSlide50.xml" ContentType="application/vnd.openxmlformats-officedocument.presentationml.notesSlide+xml"/>
  <Override PartName="/ppt/charts/chart35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6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notesSlides/notesSlide51.xml" ContentType="application/vnd.openxmlformats-officedocument.presentationml.notesSlide+xml"/>
  <Override PartName="/ppt/charts/chart37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8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notesSlides/notesSlide52.xml" ContentType="application/vnd.openxmlformats-officedocument.presentationml.notesSlide+xml"/>
  <Override PartName="/ppt/charts/chart39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notesSlides/notesSlide53.xml" ContentType="application/vnd.openxmlformats-officedocument.presentationml.notesSlide+xml"/>
  <Override PartName="/ppt/charts/chart40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notesSlides/notesSlide54.xml" ContentType="application/vnd.openxmlformats-officedocument.presentationml.notesSlide+xml"/>
  <Override PartName="/ppt/charts/chart41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notesSlides/notesSlide55.xml" ContentType="application/vnd.openxmlformats-officedocument.presentationml.notesSlide+xml"/>
  <Override PartName="/ppt/charts/chart42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3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4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5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drawings/drawing5.xml" ContentType="application/vnd.openxmlformats-officedocument.drawingml.chartshapes+xml"/>
  <Override PartName="/ppt/notesSlides/notesSlide56.xml" ContentType="application/vnd.openxmlformats-officedocument.presentationml.notesSlide+xml"/>
  <Override PartName="/ppt/charts/chart46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7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8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49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drawings/drawing6.xml" ContentType="application/vnd.openxmlformats-officedocument.drawingml.chartshapes+xml"/>
  <Override PartName="/ppt/notesSlides/notesSlide57.xml" ContentType="application/vnd.openxmlformats-officedocument.presentationml.notesSlide+xml"/>
  <Override PartName="/ppt/charts/chart50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1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2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53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drawings/drawing7.xml" ContentType="application/vnd.openxmlformats-officedocument.drawingml.chartshapes+xml"/>
  <Override PartName="/ppt/notesSlides/notesSlide58.xml" ContentType="application/vnd.openxmlformats-officedocument.presentationml.notesSlide+xml"/>
  <Override PartName="/ppt/charts/chart54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charts/chart55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charts/chart56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charts/chart57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drawings/drawing8.xml" ContentType="application/vnd.openxmlformats-officedocument.drawingml.chartshape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charts/chart58.xml" ContentType="application/vnd.openxmlformats-officedocument.drawingml.chart+xml"/>
  <Override PartName="/ppt/drawings/drawing9.xml" ContentType="application/vnd.openxmlformats-officedocument.drawingml.chartshapes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charts/chart59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charts/chart60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charts/chart61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notesSlides/notesSlide72.xml" ContentType="application/vnd.openxmlformats-officedocument.presentationml.notesSlide+xml"/>
  <Override PartName="/ppt/charts/chart62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notesSlides/notesSlide73.xml" ContentType="application/vnd.openxmlformats-officedocument.presentationml.notesSlide+xml"/>
  <Override PartName="/ppt/charts/chart63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notesSlides/notesSlide74.xml" ContentType="application/vnd.openxmlformats-officedocument.presentationml.notesSlide+xml"/>
  <Override PartName="/ppt/charts/chart64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notesSlides/notesSlide75.xml" ContentType="application/vnd.openxmlformats-officedocument.presentationml.notesSlide+xml"/>
  <Override PartName="/ppt/charts/chart65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charts/chart66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charts/chart67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drawings/drawing10.xml" ContentType="application/vnd.openxmlformats-officedocument.drawingml.chartshapes+xml"/>
  <Override PartName="/ppt/notesSlides/notesSlide79.xml" ContentType="application/vnd.openxmlformats-officedocument.presentationml.notesSlide+xml"/>
  <Override PartName="/ppt/charts/chart68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drawings/drawing11.xml" ContentType="application/vnd.openxmlformats-officedocument.drawingml.chartshapes+xml"/>
  <Override PartName="/ppt/notesSlides/notesSlide80.xml" ContentType="application/vnd.openxmlformats-officedocument.presentationml.notesSlide+xml"/>
  <Override PartName="/ppt/charts/chart69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drawings/drawing12.xml" ContentType="application/vnd.openxmlformats-officedocument.drawingml.chartshapes+xml"/>
  <Override PartName="/ppt/charts/chart70.xml" ContentType="application/vnd.openxmlformats-officedocument.drawingml.chart+xml"/>
  <Override PartName="/ppt/charts/style68.xml" ContentType="application/vnd.ms-office.chartstyle+xml"/>
  <Override PartName="/ppt/charts/colors68.xml" ContentType="application/vnd.ms-office.chartcolorstyle+xml"/>
  <Override PartName="/ppt/drawings/drawing13.xml" ContentType="application/vnd.openxmlformats-officedocument.drawingml.chartshapes+xml"/>
  <Override PartName="/ppt/notesSlides/notesSlide81.xml" ContentType="application/vnd.openxmlformats-officedocument.presentationml.notesSlide+xml"/>
  <Override PartName="/ppt/charts/chart71.xml" ContentType="application/vnd.openxmlformats-officedocument.drawingml.chart+xml"/>
  <Override PartName="/ppt/charts/style69.xml" ContentType="application/vnd.ms-office.chartstyle+xml"/>
  <Override PartName="/ppt/charts/colors69.xml" ContentType="application/vnd.ms-office.chartcolorstyle+xml"/>
  <Override PartName="/ppt/drawings/drawing14.xml" ContentType="application/vnd.openxmlformats-officedocument.drawingml.chartshapes+xml"/>
  <Override PartName="/ppt/charts/chart72.xml" ContentType="application/vnd.openxmlformats-officedocument.drawingml.chart+xml"/>
  <Override PartName="/ppt/drawings/drawing15.xml" ContentType="application/vnd.openxmlformats-officedocument.drawingml.chartshapes+xml"/>
  <Override PartName="/ppt/charts/chart73.xml" ContentType="application/vnd.openxmlformats-officedocument.drawingml.chart+xml"/>
  <Override PartName="/ppt/charts/style70.xml" ContentType="application/vnd.ms-office.chartstyle+xml"/>
  <Override PartName="/ppt/charts/colors70.xml" ContentType="application/vnd.ms-office.chartcolorstyle+xml"/>
  <Override PartName="/ppt/drawings/drawing16.xml" ContentType="application/vnd.openxmlformats-officedocument.drawingml.chartshapes+xml"/>
  <Override PartName="/ppt/charts/chart74.xml" ContentType="application/vnd.openxmlformats-officedocument.drawingml.chart+xml"/>
  <Override PartName="/ppt/charts/style71.xml" ContentType="application/vnd.ms-office.chartstyle+xml"/>
  <Override PartName="/ppt/charts/colors71.xml" ContentType="application/vnd.ms-office.chartcolorstyle+xml"/>
  <Override PartName="/ppt/drawings/drawing17.xml" ContentType="application/vnd.openxmlformats-officedocument.drawingml.chartshapes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  <p:sldMasterId id="2147483688" r:id="rId3"/>
    <p:sldMasterId id="2147483700" r:id="rId4"/>
    <p:sldMasterId id="2147483712" r:id="rId5"/>
    <p:sldMasterId id="2147483725" r:id="rId6"/>
    <p:sldMasterId id="2147483738" r:id="rId7"/>
  </p:sldMasterIdLst>
  <p:notesMasterIdLst>
    <p:notesMasterId r:id="rId194"/>
  </p:notesMasterIdLst>
  <p:handoutMasterIdLst>
    <p:handoutMasterId r:id="rId195"/>
  </p:handoutMasterIdLst>
  <p:sldIdLst>
    <p:sldId id="6035" r:id="rId8"/>
    <p:sldId id="7247" r:id="rId9"/>
    <p:sldId id="6149" r:id="rId10"/>
    <p:sldId id="7251" r:id="rId11"/>
    <p:sldId id="7287" r:id="rId12"/>
    <p:sldId id="5870" r:id="rId13"/>
    <p:sldId id="6495" r:id="rId14"/>
    <p:sldId id="7303" r:id="rId15"/>
    <p:sldId id="263" r:id="rId16"/>
    <p:sldId id="7315" r:id="rId17"/>
    <p:sldId id="7290" r:id="rId18"/>
    <p:sldId id="7291" r:id="rId19"/>
    <p:sldId id="7292" r:id="rId20"/>
    <p:sldId id="7293" r:id="rId21"/>
    <p:sldId id="7294" r:id="rId22"/>
    <p:sldId id="7295" r:id="rId23"/>
    <p:sldId id="7296" r:id="rId24"/>
    <p:sldId id="7297" r:id="rId25"/>
    <p:sldId id="7298" r:id="rId26"/>
    <p:sldId id="7299" r:id="rId27"/>
    <p:sldId id="7300" r:id="rId28"/>
    <p:sldId id="7301" r:id="rId29"/>
    <p:sldId id="740" r:id="rId30"/>
    <p:sldId id="7316" r:id="rId31"/>
    <p:sldId id="7311" r:id="rId32"/>
    <p:sldId id="7310" r:id="rId33"/>
    <p:sldId id="7312" r:id="rId34"/>
    <p:sldId id="7313" r:id="rId35"/>
    <p:sldId id="7314" r:id="rId36"/>
    <p:sldId id="7317" r:id="rId37"/>
    <p:sldId id="7304" r:id="rId38"/>
    <p:sldId id="6148" r:id="rId39"/>
    <p:sldId id="5919" r:id="rId40"/>
    <p:sldId id="5920" r:id="rId41"/>
    <p:sldId id="6639" r:id="rId42"/>
    <p:sldId id="6640" r:id="rId43"/>
    <p:sldId id="7305" r:id="rId44"/>
    <p:sldId id="6498" r:id="rId45"/>
    <p:sldId id="6662" r:id="rId46"/>
    <p:sldId id="408" r:id="rId47"/>
    <p:sldId id="6641" r:id="rId48"/>
    <p:sldId id="7306" r:id="rId49"/>
    <p:sldId id="6804" r:id="rId50"/>
    <p:sldId id="6833" r:id="rId51"/>
    <p:sldId id="6834" r:id="rId52"/>
    <p:sldId id="6690" r:id="rId53"/>
    <p:sldId id="7307" r:id="rId54"/>
    <p:sldId id="6866" r:id="rId55"/>
    <p:sldId id="6867" r:id="rId56"/>
    <p:sldId id="6691" r:id="rId57"/>
    <p:sldId id="7309" r:id="rId58"/>
    <p:sldId id="6169" r:id="rId59"/>
    <p:sldId id="6654" r:id="rId60"/>
    <p:sldId id="6656" r:id="rId61"/>
    <p:sldId id="6655" r:id="rId62"/>
    <p:sldId id="6168" r:id="rId63"/>
    <p:sldId id="6735" r:id="rId64"/>
    <p:sldId id="6747" r:id="rId65"/>
    <p:sldId id="7308" r:id="rId66"/>
    <p:sldId id="264" r:id="rId67"/>
    <p:sldId id="3146" r:id="rId68"/>
    <p:sldId id="295" r:id="rId69"/>
    <p:sldId id="277" r:id="rId70"/>
    <p:sldId id="7318" r:id="rId71"/>
    <p:sldId id="5913" r:id="rId72"/>
    <p:sldId id="275" r:id="rId73"/>
    <p:sldId id="6167" r:id="rId74"/>
    <p:sldId id="5905" r:id="rId75"/>
    <p:sldId id="265" r:id="rId76"/>
    <p:sldId id="308" r:id="rId77"/>
    <p:sldId id="306" r:id="rId78"/>
    <p:sldId id="5906" r:id="rId79"/>
    <p:sldId id="266" r:id="rId80"/>
    <p:sldId id="310" r:id="rId81"/>
    <p:sldId id="5907" r:id="rId82"/>
    <p:sldId id="312" r:id="rId83"/>
    <p:sldId id="5975" r:id="rId84"/>
    <p:sldId id="5910" r:id="rId85"/>
    <p:sldId id="5908" r:id="rId86"/>
    <p:sldId id="6038" r:id="rId87"/>
    <p:sldId id="5911" r:id="rId88"/>
    <p:sldId id="300" r:id="rId89"/>
    <p:sldId id="5912" r:id="rId90"/>
    <p:sldId id="267" r:id="rId91"/>
    <p:sldId id="314" r:id="rId92"/>
    <p:sldId id="5904" r:id="rId93"/>
    <p:sldId id="5970" r:id="rId94"/>
    <p:sldId id="5971" r:id="rId95"/>
    <p:sldId id="7319" r:id="rId96"/>
    <p:sldId id="330" r:id="rId97"/>
    <p:sldId id="5852" r:id="rId98"/>
    <p:sldId id="5853" r:id="rId99"/>
    <p:sldId id="5855" r:id="rId100"/>
    <p:sldId id="5972" r:id="rId101"/>
    <p:sldId id="3171" r:id="rId102"/>
    <p:sldId id="5851" r:id="rId103"/>
    <p:sldId id="6163" r:id="rId104"/>
    <p:sldId id="7322" r:id="rId105"/>
    <p:sldId id="7320" r:id="rId106"/>
    <p:sldId id="6154" r:id="rId107"/>
    <p:sldId id="279" r:id="rId108"/>
    <p:sldId id="5882" r:id="rId109"/>
    <p:sldId id="5915" r:id="rId110"/>
    <p:sldId id="5917" r:id="rId111"/>
    <p:sldId id="6157" r:id="rId112"/>
    <p:sldId id="7282" r:id="rId113"/>
    <p:sldId id="5916" r:id="rId114"/>
    <p:sldId id="7283" r:id="rId115"/>
    <p:sldId id="5953" r:id="rId116"/>
    <p:sldId id="5921" r:id="rId117"/>
    <p:sldId id="280" r:id="rId118"/>
    <p:sldId id="5958" r:id="rId119"/>
    <p:sldId id="5923" r:id="rId120"/>
    <p:sldId id="5924" r:id="rId121"/>
    <p:sldId id="6039" r:id="rId122"/>
    <p:sldId id="6040" r:id="rId123"/>
    <p:sldId id="5954" r:id="rId124"/>
    <p:sldId id="6158" r:id="rId125"/>
    <p:sldId id="281" r:id="rId126"/>
    <p:sldId id="5927" r:id="rId127"/>
    <p:sldId id="5928" r:id="rId128"/>
    <p:sldId id="5929" r:id="rId129"/>
    <p:sldId id="6041" r:id="rId130"/>
    <p:sldId id="5931" r:id="rId131"/>
    <p:sldId id="5964" r:id="rId132"/>
    <p:sldId id="5959" r:id="rId133"/>
    <p:sldId id="5932" r:id="rId134"/>
    <p:sldId id="5933" r:id="rId135"/>
    <p:sldId id="5934" r:id="rId136"/>
    <p:sldId id="5965" r:id="rId137"/>
    <p:sldId id="5962" r:id="rId138"/>
    <p:sldId id="5935" r:id="rId139"/>
    <p:sldId id="5936" r:id="rId140"/>
    <p:sldId id="5937" r:id="rId141"/>
    <p:sldId id="5939" r:id="rId142"/>
    <p:sldId id="5955" r:id="rId143"/>
    <p:sldId id="6159" r:id="rId144"/>
    <p:sldId id="334" r:id="rId145"/>
    <p:sldId id="5963" r:id="rId146"/>
    <p:sldId id="5942" r:id="rId147"/>
    <p:sldId id="5943" r:id="rId148"/>
    <p:sldId id="5944" r:id="rId149"/>
    <p:sldId id="5956" r:id="rId150"/>
    <p:sldId id="7321" r:id="rId151"/>
    <p:sldId id="273" r:id="rId152"/>
    <p:sldId id="5968" r:id="rId153"/>
    <p:sldId id="5969" r:id="rId154"/>
    <p:sldId id="5967" r:id="rId155"/>
    <p:sldId id="5976" r:id="rId156"/>
    <p:sldId id="6042" r:id="rId157"/>
    <p:sldId id="6020" r:id="rId158"/>
    <p:sldId id="5973" r:id="rId159"/>
    <p:sldId id="5990" r:id="rId160"/>
    <p:sldId id="296" r:id="rId161"/>
    <p:sldId id="5903" r:id="rId162"/>
    <p:sldId id="289" r:id="rId163"/>
    <p:sldId id="5977" r:id="rId164"/>
    <p:sldId id="5987" r:id="rId165"/>
    <p:sldId id="5992" r:id="rId166"/>
    <p:sldId id="5988" r:id="rId167"/>
    <p:sldId id="5993" r:id="rId168"/>
    <p:sldId id="6043" r:id="rId169"/>
    <p:sldId id="5994" r:id="rId170"/>
    <p:sldId id="5995" r:id="rId171"/>
    <p:sldId id="5996" r:id="rId172"/>
    <p:sldId id="6044" r:id="rId173"/>
    <p:sldId id="6045" r:id="rId174"/>
    <p:sldId id="6022" r:id="rId175"/>
    <p:sldId id="6024" r:id="rId176"/>
    <p:sldId id="6046" r:id="rId177"/>
    <p:sldId id="6003" r:id="rId178"/>
    <p:sldId id="292" r:id="rId179"/>
    <p:sldId id="6004" r:id="rId180"/>
    <p:sldId id="6005" r:id="rId181"/>
    <p:sldId id="6006" r:id="rId182"/>
    <p:sldId id="6047" r:id="rId183"/>
    <p:sldId id="6021" r:id="rId184"/>
    <p:sldId id="5877" r:id="rId185"/>
    <p:sldId id="6008" r:id="rId186"/>
    <p:sldId id="6011" r:id="rId187"/>
    <p:sldId id="7286" r:id="rId188"/>
    <p:sldId id="7166" r:id="rId189"/>
    <p:sldId id="6558" r:id="rId190"/>
    <p:sldId id="6879" r:id="rId191"/>
    <p:sldId id="5952" r:id="rId192"/>
    <p:sldId id="7302" r:id="rId19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5D6"/>
    <a:srgbClr val="FFFFFF"/>
    <a:srgbClr val="2D458A"/>
    <a:srgbClr val="F5F6FB"/>
    <a:srgbClr val="000000"/>
    <a:srgbClr val="B9B9B9"/>
    <a:srgbClr val="0070C0"/>
    <a:srgbClr val="009193"/>
    <a:srgbClr val="006600"/>
    <a:srgbClr val="F2F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70"/>
    <p:restoredTop sz="88774"/>
  </p:normalViewPr>
  <p:slideViewPr>
    <p:cSldViewPr snapToGrid="0" snapToObjects="1">
      <p:cViewPr varScale="1">
        <p:scale>
          <a:sx n="111" d="100"/>
          <a:sy n="111" d="100"/>
        </p:scale>
        <p:origin x="2048" y="208"/>
      </p:cViewPr>
      <p:guideLst/>
    </p:cSldViewPr>
  </p:slideViewPr>
  <p:outlineViewPr>
    <p:cViewPr>
      <p:scale>
        <a:sx n="33" d="100"/>
        <a:sy n="33" d="100"/>
      </p:scale>
      <p:origin x="0" y="-2897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345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63" Type="http://schemas.openxmlformats.org/officeDocument/2006/relationships/slide" Target="slides/slide56.xml"/><Relationship Id="rId84" Type="http://schemas.openxmlformats.org/officeDocument/2006/relationships/slide" Target="slides/slide77.xml"/><Relationship Id="rId138" Type="http://schemas.openxmlformats.org/officeDocument/2006/relationships/slide" Target="slides/slide131.xml"/><Relationship Id="rId159" Type="http://schemas.openxmlformats.org/officeDocument/2006/relationships/slide" Target="slides/slide152.xml"/><Relationship Id="rId170" Type="http://schemas.openxmlformats.org/officeDocument/2006/relationships/slide" Target="slides/slide163.xml"/><Relationship Id="rId191" Type="http://schemas.openxmlformats.org/officeDocument/2006/relationships/slide" Target="slides/slide184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53" Type="http://schemas.openxmlformats.org/officeDocument/2006/relationships/slide" Target="slides/slide46.xml"/><Relationship Id="rId74" Type="http://schemas.openxmlformats.org/officeDocument/2006/relationships/slide" Target="slides/slide67.xml"/><Relationship Id="rId128" Type="http://schemas.openxmlformats.org/officeDocument/2006/relationships/slide" Target="slides/slide121.xml"/><Relationship Id="rId149" Type="http://schemas.openxmlformats.org/officeDocument/2006/relationships/slide" Target="slides/slide142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8.xml"/><Relationship Id="rId160" Type="http://schemas.openxmlformats.org/officeDocument/2006/relationships/slide" Target="slides/slide153.xml"/><Relationship Id="rId181" Type="http://schemas.openxmlformats.org/officeDocument/2006/relationships/slide" Target="slides/slide174.xml"/><Relationship Id="rId22" Type="http://schemas.openxmlformats.org/officeDocument/2006/relationships/slide" Target="slides/slide15.xml"/><Relationship Id="rId43" Type="http://schemas.openxmlformats.org/officeDocument/2006/relationships/slide" Target="slides/slide36.xml"/><Relationship Id="rId64" Type="http://schemas.openxmlformats.org/officeDocument/2006/relationships/slide" Target="slides/slide57.xml"/><Relationship Id="rId118" Type="http://schemas.openxmlformats.org/officeDocument/2006/relationships/slide" Target="slides/slide111.xml"/><Relationship Id="rId139" Type="http://schemas.openxmlformats.org/officeDocument/2006/relationships/slide" Target="slides/slide132.xml"/><Relationship Id="rId85" Type="http://schemas.openxmlformats.org/officeDocument/2006/relationships/slide" Target="slides/slide78.xml"/><Relationship Id="rId150" Type="http://schemas.openxmlformats.org/officeDocument/2006/relationships/slide" Target="slides/slide143.xml"/><Relationship Id="rId171" Type="http://schemas.openxmlformats.org/officeDocument/2006/relationships/slide" Target="slides/slide164.xml"/><Relationship Id="rId192" Type="http://schemas.openxmlformats.org/officeDocument/2006/relationships/slide" Target="slides/slide185.xml"/><Relationship Id="rId12" Type="http://schemas.openxmlformats.org/officeDocument/2006/relationships/slide" Target="slides/slide5.xml"/><Relationship Id="rId33" Type="http://schemas.openxmlformats.org/officeDocument/2006/relationships/slide" Target="slides/slide26.xml"/><Relationship Id="rId108" Type="http://schemas.openxmlformats.org/officeDocument/2006/relationships/slide" Target="slides/slide101.xml"/><Relationship Id="rId129" Type="http://schemas.openxmlformats.org/officeDocument/2006/relationships/slide" Target="slides/slide122.xml"/><Relationship Id="rId54" Type="http://schemas.openxmlformats.org/officeDocument/2006/relationships/slide" Target="slides/slide47.xml"/><Relationship Id="rId75" Type="http://schemas.openxmlformats.org/officeDocument/2006/relationships/slide" Target="slides/slide68.xml"/><Relationship Id="rId96" Type="http://schemas.openxmlformats.org/officeDocument/2006/relationships/slide" Target="slides/slide89.xml"/><Relationship Id="rId140" Type="http://schemas.openxmlformats.org/officeDocument/2006/relationships/slide" Target="slides/slide133.xml"/><Relationship Id="rId161" Type="http://schemas.openxmlformats.org/officeDocument/2006/relationships/slide" Target="slides/slide154.xml"/><Relationship Id="rId182" Type="http://schemas.openxmlformats.org/officeDocument/2006/relationships/slide" Target="slides/slide175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6.xml"/><Relationship Id="rId119" Type="http://schemas.openxmlformats.org/officeDocument/2006/relationships/slide" Target="slides/slide112.xml"/><Relationship Id="rId44" Type="http://schemas.openxmlformats.org/officeDocument/2006/relationships/slide" Target="slides/slide37.xml"/><Relationship Id="rId65" Type="http://schemas.openxmlformats.org/officeDocument/2006/relationships/slide" Target="slides/slide58.xml"/><Relationship Id="rId86" Type="http://schemas.openxmlformats.org/officeDocument/2006/relationships/slide" Target="slides/slide79.xml"/><Relationship Id="rId130" Type="http://schemas.openxmlformats.org/officeDocument/2006/relationships/slide" Target="slides/slide123.xml"/><Relationship Id="rId151" Type="http://schemas.openxmlformats.org/officeDocument/2006/relationships/slide" Target="slides/slide144.xml"/><Relationship Id="rId172" Type="http://schemas.openxmlformats.org/officeDocument/2006/relationships/slide" Target="slides/slide165.xml"/><Relationship Id="rId193" Type="http://schemas.openxmlformats.org/officeDocument/2006/relationships/slide" Target="slides/slide186.xml"/><Relationship Id="rId13" Type="http://schemas.openxmlformats.org/officeDocument/2006/relationships/slide" Target="slides/slide6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20" Type="http://schemas.openxmlformats.org/officeDocument/2006/relationships/slide" Target="slides/slide113.xml"/><Relationship Id="rId141" Type="http://schemas.openxmlformats.org/officeDocument/2006/relationships/slide" Target="slides/slide13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162" Type="http://schemas.openxmlformats.org/officeDocument/2006/relationships/slide" Target="slides/slide155.xml"/><Relationship Id="rId183" Type="http://schemas.openxmlformats.org/officeDocument/2006/relationships/slide" Target="slides/slide17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slide" Target="slides/slide124.xml"/><Relationship Id="rId136" Type="http://schemas.openxmlformats.org/officeDocument/2006/relationships/slide" Target="slides/slide129.xml"/><Relationship Id="rId157" Type="http://schemas.openxmlformats.org/officeDocument/2006/relationships/slide" Target="slides/slide150.xml"/><Relationship Id="rId178" Type="http://schemas.openxmlformats.org/officeDocument/2006/relationships/slide" Target="slides/slide171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52" Type="http://schemas.openxmlformats.org/officeDocument/2006/relationships/slide" Target="slides/slide145.xml"/><Relationship Id="rId173" Type="http://schemas.openxmlformats.org/officeDocument/2006/relationships/slide" Target="slides/slide166.xml"/><Relationship Id="rId194" Type="http://schemas.openxmlformats.org/officeDocument/2006/relationships/notesMaster" Target="notesMasters/notesMaster1.xml"/><Relationship Id="rId199" Type="http://schemas.openxmlformats.org/officeDocument/2006/relationships/tableStyles" Target="tableStyle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147" Type="http://schemas.openxmlformats.org/officeDocument/2006/relationships/slide" Target="slides/slide140.xml"/><Relationship Id="rId168" Type="http://schemas.openxmlformats.org/officeDocument/2006/relationships/slide" Target="slides/slide16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142" Type="http://schemas.openxmlformats.org/officeDocument/2006/relationships/slide" Target="slides/slide135.xml"/><Relationship Id="rId163" Type="http://schemas.openxmlformats.org/officeDocument/2006/relationships/slide" Target="slides/slide156.xml"/><Relationship Id="rId184" Type="http://schemas.openxmlformats.org/officeDocument/2006/relationships/slide" Target="slides/slide177.xml"/><Relationship Id="rId189" Type="http://schemas.openxmlformats.org/officeDocument/2006/relationships/slide" Target="slides/slide182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slide" Target="slides/slide109.xml"/><Relationship Id="rId137" Type="http://schemas.openxmlformats.org/officeDocument/2006/relationships/slide" Target="slides/slide130.xml"/><Relationship Id="rId158" Type="http://schemas.openxmlformats.org/officeDocument/2006/relationships/slide" Target="slides/slide15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53" Type="http://schemas.openxmlformats.org/officeDocument/2006/relationships/slide" Target="slides/slide146.xml"/><Relationship Id="rId174" Type="http://schemas.openxmlformats.org/officeDocument/2006/relationships/slide" Target="slides/slide167.xml"/><Relationship Id="rId179" Type="http://schemas.openxmlformats.org/officeDocument/2006/relationships/slide" Target="slides/slide172.xml"/><Relationship Id="rId195" Type="http://schemas.openxmlformats.org/officeDocument/2006/relationships/handoutMaster" Target="handoutMasters/handoutMaster1.xml"/><Relationship Id="rId190" Type="http://schemas.openxmlformats.org/officeDocument/2006/relationships/slide" Target="slides/slide183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52" Type="http://schemas.openxmlformats.org/officeDocument/2006/relationships/slide" Target="slides/slide45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43" Type="http://schemas.openxmlformats.org/officeDocument/2006/relationships/slide" Target="slides/slide136.xml"/><Relationship Id="rId148" Type="http://schemas.openxmlformats.org/officeDocument/2006/relationships/slide" Target="slides/slide141.xml"/><Relationship Id="rId164" Type="http://schemas.openxmlformats.org/officeDocument/2006/relationships/slide" Target="slides/slide157.xml"/><Relationship Id="rId169" Type="http://schemas.openxmlformats.org/officeDocument/2006/relationships/slide" Target="slides/slide162.xml"/><Relationship Id="rId185" Type="http://schemas.openxmlformats.org/officeDocument/2006/relationships/slide" Target="slides/slide17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80" Type="http://schemas.openxmlformats.org/officeDocument/2006/relationships/slide" Target="slides/slide173.xml"/><Relationship Id="rId26" Type="http://schemas.openxmlformats.org/officeDocument/2006/relationships/slide" Target="slides/slide19.xml"/><Relationship Id="rId47" Type="http://schemas.openxmlformats.org/officeDocument/2006/relationships/slide" Target="slides/slide40.xml"/><Relationship Id="rId68" Type="http://schemas.openxmlformats.org/officeDocument/2006/relationships/slide" Target="slides/slide61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slide" Target="slides/slide126.xml"/><Relationship Id="rId154" Type="http://schemas.openxmlformats.org/officeDocument/2006/relationships/slide" Target="slides/slide147.xml"/><Relationship Id="rId175" Type="http://schemas.openxmlformats.org/officeDocument/2006/relationships/slide" Target="slides/slide168.xml"/><Relationship Id="rId196" Type="http://schemas.openxmlformats.org/officeDocument/2006/relationships/presProps" Target="presProps.xml"/><Relationship Id="rId16" Type="http://schemas.openxmlformats.org/officeDocument/2006/relationships/slide" Target="slides/slide9.xml"/><Relationship Id="rId37" Type="http://schemas.openxmlformats.org/officeDocument/2006/relationships/slide" Target="slides/slide30.xml"/><Relationship Id="rId58" Type="http://schemas.openxmlformats.org/officeDocument/2006/relationships/slide" Target="slides/slide51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44" Type="http://schemas.openxmlformats.org/officeDocument/2006/relationships/slide" Target="slides/slide137.xml"/><Relationship Id="rId90" Type="http://schemas.openxmlformats.org/officeDocument/2006/relationships/slide" Target="slides/slide83.xml"/><Relationship Id="rId165" Type="http://schemas.openxmlformats.org/officeDocument/2006/relationships/slide" Target="slides/slide158.xml"/><Relationship Id="rId186" Type="http://schemas.openxmlformats.org/officeDocument/2006/relationships/slide" Target="slides/slide179.xml"/><Relationship Id="rId27" Type="http://schemas.openxmlformats.org/officeDocument/2006/relationships/slide" Target="slides/slide20.xml"/><Relationship Id="rId48" Type="http://schemas.openxmlformats.org/officeDocument/2006/relationships/slide" Target="slides/slide41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34" Type="http://schemas.openxmlformats.org/officeDocument/2006/relationships/slide" Target="slides/slide127.xml"/><Relationship Id="rId80" Type="http://schemas.openxmlformats.org/officeDocument/2006/relationships/slide" Target="slides/slide73.xml"/><Relationship Id="rId155" Type="http://schemas.openxmlformats.org/officeDocument/2006/relationships/slide" Target="slides/slide148.xml"/><Relationship Id="rId176" Type="http://schemas.openxmlformats.org/officeDocument/2006/relationships/slide" Target="slides/slide169.xml"/><Relationship Id="rId197" Type="http://schemas.openxmlformats.org/officeDocument/2006/relationships/viewProps" Target="viewProps.xml"/><Relationship Id="rId17" Type="http://schemas.openxmlformats.org/officeDocument/2006/relationships/slide" Target="slides/slide10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24" Type="http://schemas.openxmlformats.org/officeDocument/2006/relationships/slide" Target="slides/slide117.xml"/><Relationship Id="rId70" Type="http://schemas.openxmlformats.org/officeDocument/2006/relationships/slide" Target="slides/slide63.xml"/><Relationship Id="rId91" Type="http://schemas.openxmlformats.org/officeDocument/2006/relationships/slide" Target="slides/slide84.xml"/><Relationship Id="rId145" Type="http://schemas.openxmlformats.org/officeDocument/2006/relationships/slide" Target="slides/slide138.xml"/><Relationship Id="rId166" Type="http://schemas.openxmlformats.org/officeDocument/2006/relationships/slide" Target="slides/slide159.xml"/><Relationship Id="rId187" Type="http://schemas.openxmlformats.org/officeDocument/2006/relationships/slide" Target="slides/slide180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1.xml"/><Relationship Id="rId49" Type="http://schemas.openxmlformats.org/officeDocument/2006/relationships/slide" Target="slides/slide42.xml"/><Relationship Id="rId114" Type="http://schemas.openxmlformats.org/officeDocument/2006/relationships/slide" Target="slides/slide107.xml"/><Relationship Id="rId60" Type="http://schemas.openxmlformats.org/officeDocument/2006/relationships/slide" Target="slides/slide53.xml"/><Relationship Id="rId81" Type="http://schemas.openxmlformats.org/officeDocument/2006/relationships/slide" Target="slides/slide74.xml"/><Relationship Id="rId135" Type="http://schemas.openxmlformats.org/officeDocument/2006/relationships/slide" Target="slides/slide128.xml"/><Relationship Id="rId156" Type="http://schemas.openxmlformats.org/officeDocument/2006/relationships/slide" Target="slides/slide149.xml"/><Relationship Id="rId177" Type="http://schemas.openxmlformats.org/officeDocument/2006/relationships/slide" Target="slides/slide170.xml"/><Relationship Id="rId198" Type="http://schemas.openxmlformats.org/officeDocument/2006/relationships/theme" Target="theme/theme1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50" Type="http://schemas.openxmlformats.org/officeDocument/2006/relationships/slide" Target="slides/slide43.xml"/><Relationship Id="rId104" Type="http://schemas.openxmlformats.org/officeDocument/2006/relationships/slide" Target="slides/slide97.xml"/><Relationship Id="rId125" Type="http://schemas.openxmlformats.org/officeDocument/2006/relationships/slide" Target="slides/slide118.xml"/><Relationship Id="rId146" Type="http://schemas.openxmlformats.org/officeDocument/2006/relationships/slide" Target="slides/slide139.xml"/><Relationship Id="rId167" Type="http://schemas.openxmlformats.org/officeDocument/2006/relationships/slide" Target="slides/slide160.xml"/><Relationship Id="rId188" Type="http://schemas.openxmlformats.org/officeDocument/2006/relationships/slide" Target="slides/slide18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/Users/el1goluj/Documents/ZURICH/PROJECTS/UPMEM/upmem-workloads/Microbenchmarks/AI/ai_output-2021-03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EAM/stream_output-2021-03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EAM/stream_output-2021-03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EAM/stream_output-2021-03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MRAM-latency/mram_output-2021-03.xlsx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EAM/stream_output-2021-03.xlsx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EAM/stream_output-2021-03.xlsx" TargetMode="External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EAM/stream_output-2021-03.xlsx" TargetMode="External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4.xml"/><Relationship Id="rId1" Type="http://schemas.microsoft.com/office/2011/relationships/chartStyle" Target="style44.xml"/><Relationship Id="rId4" Type="http://schemas.openxmlformats.org/officeDocument/2006/relationships/chartUserShapes" Target="../drawings/drawing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8.xml"/><Relationship Id="rId1" Type="http://schemas.microsoft.com/office/2011/relationships/chartStyle" Target="style48.xml"/><Relationship Id="rId4" Type="http://schemas.openxmlformats.org/officeDocument/2006/relationships/chartUserShapes" Target="../drawings/drawing6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CPU-DPU/cpudpu_output-2021-0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52.xml"/><Relationship Id="rId1" Type="http://schemas.microsoft.com/office/2011/relationships/chartStyle" Target="style52.xml"/><Relationship Id="rId4" Type="http://schemas.openxmlformats.org/officeDocument/2006/relationships/chartUserShapes" Target="../drawings/drawing7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STRIDED/strided_output-2021-03.xlsx" TargetMode="External"/><Relationship Id="rId2" Type="http://schemas.microsoft.com/office/2011/relationships/chartColorStyle" Target="colors56.xml"/><Relationship Id="rId1" Type="http://schemas.microsoft.com/office/2011/relationships/chartStyle" Target="style56.xml"/><Relationship Id="rId4" Type="http://schemas.openxmlformats.org/officeDocument/2006/relationships/chartUserShapes" Target="../drawings/drawing8.xml"/></Relationships>
</file>

<file path=ppt/charts/_rels/chart5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oleObject" Target="file:////Users/el1goluj/Documents/ZURICH/PROJECTS/UPMEM/upmem-workloads/Microbenchmarks/AI/ai_output-2021-03.xlsx" TargetMode="Externa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roofline.xlsx" TargetMode="External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CPU-DPU/cpudpu_output-2021-03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59.xml"/><Relationship Id="rId1" Type="http://schemas.microsoft.com/office/2011/relationships/chartStyle" Target="style59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60.xml"/><Relationship Id="rId1" Type="http://schemas.microsoft.com/office/2011/relationships/chartStyle" Target="style60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61.xml"/><Relationship Id="rId1" Type="http://schemas.microsoft.com/office/2011/relationships/chartStyle" Target="style61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62.xml"/><Relationship Id="rId1" Type="http://schemas.microsoft.com/office/2011/relationships/chartStyle" Target="style62.xm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64.xml"/><Relationship Id="rId1" Type="http://schemas.microsoft.com/office/2011/relationships/chartStyle" Target="style64.xm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65.xml"/><Relationship Id="rId1" Type="http://schemas.microsoft.com/office/2011/relationships/chartStyle" Target="style65.xml"/><Relationship Id="rId4" Type="http://schemas.openxmlformats.org/officeDocument/2006/relationships/chartUserShapes" Target="../drawings/drawing10.xm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66.xml"/><Relationship Id="rId1" Type="http://schemas.microsoft.com/office/2011/relationships/chartStyle" Target="style66.xml"/><Relationship Id="rId4" Type="http://schemas.openxmlformats.org/officeDocument/2006/relationships/chartUserShapes" Target="../drawings/drawing11.xml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67.xml"/><Relationship Id="rId1" Type="http://schemas.microsoft.com/office/2011/relationships/chartStyle" Target="style67.xml"/><Relationship Id="rId4" Type="http://schemas.openxmlformats.org/officeDocument/2006/relationships/chartUserShapes" Target="../drawings/drawing1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CPU-DPU/cpudpu_output-2021-03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68.xml"/><Relationship Id="rId1" Type="http://schemas.microsoft.com/office/2011/relationships/chartStyle" Target="style68.xml"/><Relationship Id="rId4" Type="http://schemas.openxmlformats.org/officeDocument/2006/relationships/chartUserShapes" Target="../drawings/drawing13.xml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69.xml"/><Relationship Id="rId1" Type="http://schemas.microsoft.com/office/2011/relationships/chartStyle" Target="style69.xml"/><Relationship Id="rId4" Type="http://schemas.openxmlformats.org/officeDocument/2006/relationships/chartUserShapes" Target="../drawings/drawing14.xml"/></Relationships>
</file>

<file path=ppt/charts/_rels/chart7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oleObject" Target="file:////Users/el1goluj/Documents/ZURICH/PROJECTS/UPMEM/upmem-workloads/Microbenchmarks/AI/ai_output-2021-03.xlsx" TargetMode="External"/></Relationships>
</file>

<file path=ppt/charts/_rels/chart7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70.xml"/><Relationship Id="rId1" Type="http://schemas.microsoft.com/office/2011/relationships/chartStyle" Target="style70.xml"/><Relationship Id="rId4" Type="http://schemas.openxmlformats.org/officeDocument/2006/relationships/chartUserShapes" Target="../drawings/drawing16.xml"/></Relationships>
</file>

<file path=ppt/charts/_rels/chart7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71.xml"/><Relationship Id="rId1" Type="http://schemas.microsoft.com/office/2011/relationships/chartStyle" Target="style71.xml"/><Relationship Id="rId4" Type="http://schemas.openxmlformats.org/officeDocument/2006/relationships/chartUserShapes" Target="../drawings/drawing1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Microbenchmarks/Pipeline/pipeline_output_2021-03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05042735042736"/>
          <c:y val="3.4725185185185185E-2"/>
          <c:w val="0.80509358974358969"/>
          <c:h val="0.68869192724792083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chemeClr val="accent6">
                  <a:lumMod val="20000"/>
                  <a:lumOff val="8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tx>
                <c:strRef>
                  <c:f>'/Users/el1goluj/Documents/ZURICH/PROJECTS/UPMEM/upmem-workloads/Microbenchmarks/AI/[ai_output.xlsx]ai_output (4)'!$J$2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{29940573-F1CD-AE4D-AF0A-5CE69B6A0690}</c15:txfldGUID>
                      <c15:f>'/Users/el1goluj/Documents/ZURICH/PROJECTS/UPMEM/upmem-workloads/Microbenchmarks/AI/[ai_output.xlsx]ai_output (4)'!$J$2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FF8B-5F4C-8BBF-ED4DE736661E}"/>
                </c:ext>
              </c:extLst>
            </c:dLbl>
            <c:dLbl>
              <c:idx val="1"/>
              <c:tx>
                <c:strRef>
                  <c:f>'/Users/el1goluj/Documents/ZURICH/PROJECTS/UPMEM/upmem-workloads/Microbenchmarks/AI/[ai_output.xlsx]ai_output (4)'!$J$3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{0AA9570F-7FA6-5442-B6AA-9CDF90C1868D}</c15:txfldGUID>
                      <c15:f>'/Users/el1goluj/Documents/ZURICH/PROJECTS/UPMEM/upmem-workloads/Microbenchmarks/AI/[ai_output.xlsx]ai_output (4)'!$J$3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FF8B-5F4C-8BBF-ED4DE736661E}"/>
                </c:ext>
              </c:extLst>
            </c:dLbl>
            <c:dLbl>
              <c:idx val="2"/>
              <c:tx>
                <c:strRef>
                  <c:f>'/Users/el1goluj/Documents/ZURICH/PROJECTS/UPMEM/upmem-workloads/Microbenchmarks/AI/[ai_output.xlsx]ai_output (4)'!$J$4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{4656F356-6398-7B48-9B35-151FEB3EB666}</c15:txfldGUID>
                      <c15:f>'/Users/el1goluj/Documents/ZURICH/PROJECTS/UPMEM/upmem-workloads/Microbenchmarks/AI/[ai_output.xlsx]ai_output (4)'!$J$4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FF8B-5F4C-8BBF-ED4DE736661E}"/>
                </c:ext>
              </c:extLst>
            </c:dLbl>
            <c:dLbl>
              <c:idx val="3"/>
              <c:tx>
                <c:strRef>
                  <c:f>'/Users/el1goluj/Documents/ZURICH/PROJECTS/UPMEM/upmem-workloads/Microbenchmarks/AI/[ai_output.xlsx]ai_output (4)'!$J$5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{4062C60F-AEC3-A440-B28E-971D940BA159}</c15:txfldGUID>
                      <c15:f>'/Users/el1goluj/Documents/ZURICH/PROJECTS/UPMEM/upmem-workloads/Microbenchmarks/AI/[ai_output.xlsx]ai_output (4)'!$J$5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FF8B-5F4C-8BBF-ED4DE736661E}"/>
                </c:ext>
              </c:extLst>
            </c:dLbl>
            <c:dLbl>
              <c:idx val="4"/>
              <c:tx>
                <c:strRef>
                  <c:f>'/Users/el1goluj/Documents/ZURICH/PROJECTS/UPMEM/upmem-workloads/Microbenchmarks/AI/[ai_output.xlsx]ai_output (4)'!$J$6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{51157933-CFE5-684E-BBD0-A282CEB349BA}</c15:txfldGUID>
                      <c15:f>'/Users/el1goluj/Documents/ZURICH/PROJECTS/UPMEM/upmem-workloads/Microbenchmarks/AI/[ai_output.xlsx]ai_output (4)'!$J$6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FF8B-5F4C-8BBF-ED4DE736661E}"/>
                </c:ext>
              </c:extLst>
            </c:dLbl>
            <c:dLbl>
              <c:idx val="5"/>
              <c:tx>
                <c:strRef>
                  <c:f>'/Users/el1goluj/Documents/ZURICH/PROJECTS/UPMEM/upmem-workloads/Microbenchmarks/AI/[ai_output.xlsx]ai_output (4)'!$J$7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{134C4D93-A4A3-1E4E-9B97-6B590221EB9E}</c15:txfldGUID>
                      <c15:f>'/Users/el1goluj/Documents/ZURICH/PROJECTS/UPMEM/upmem-workloads/Microbenchmarks/AI/[ai_output.xlsx]ai_output (4)'!$J$7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FF8B-5F4C-8BBF-ED4DE736661E}"/>
                </c:ext>
              </c:extLst>
            </c:dLbl>
            <c:dLbl>
              <c:idx val="6"/>
              <c:tx>
                <c:strRef>
                  <c:f>'/Users/el1goluj/Documents/ZURICH/PROJECTS/UPMEM/upmem-workloads/Microbenchmarks/AI/[ai_output.xlsx]ai_output (4)'!$J$8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{74D868BF-4BDA-0542-9F1D-94A978BE0249}</c15:txfldGUID>
                      <c15:f>'/Users/el1goluj/Documents/ZURICH/PROJECTS/UPMEM/upmem-workloads/Microbenchmarks/AI/[ai_output.xlsx]ai_output (4)'!$J$8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FF8B-5F4C-8BBF-ED4DE736661E}"/>
                </c:ext>
              </c:extLst>
            </c:dLbl>
            <c:dLbl>
              <c:idx val="7"/>
              <c:tx>
                <c:strRef>
                  <c:f>'/Users/el1goluj/Documents/ZURICH/PROJECTS/UPMEM/upmem-workloads/Microbenchmarks/AI/[ai_output.xlsx]ai_output (4)'!$J$9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{37145485-1CB3-174B-B57C-75B5B18447CD}</c15:txfldGUID>
                      <c15:f>'/Users/el1goluj/Documents/ZURICH/PROJECTS/UPMEM/upmem-workloads/Microbenchmarks/AI/[ai_output.xlsx]ai_output (4)'!$J$9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FF8B-5F4C-8BBF-ED4DE736661E}"/>
                </c:ext>
              </c:extLst>
            </c:dLbl>
            <c:dLbl>
              <c:idx val="8"/>
              <c:tx>
                <c:strRef>
                  <c:f>'/Users/el1goluj/Documents/ZURICH/PROJECTS/UPMEM/upmem-workloads/Microbenchmarks/AI/[ai_output.xlsx]ai_output (4)'!$J$10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{44BFA0E2-62F5-1442-9E2F-6E7CE9501957}</c15:txfldGUID>
                      <c15:f>'/Users/el1goluj/Documents/ZURICH/PROJECTS/UPMEM/upmem-workloads/Microbenchmarks/AI/[ai_output.xlsx]ai_output (4)'!$J$10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FF8B-5F4C-8BBF-ED4DE736661E}"/>
                </c:ext>
              </c:extLst>
            </c:dLbl>
            <c:dLbl>
              <c:idx val="9"/>
              <c:tx>
                <c:strRef>
                  <c:f>'/Users/el1goluj/Documents/ZURICH/PROJECTS/UPMEM/upmem-workloads/Microbenchmarks/AI/[ai_output.xlsx]ai_output (4)'!$J$11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{4A699337-7727-A643-9A01-ADC18E0BFCF2}</c15:txfldGUID>
                      <c15:f>'/Users/el1goluj/Documents/ZURICH/PROJECTS/UPMEM/upmem-workloads/Microbenchmarks/AI/[ai_output.xlsx]ai_output (4)'!$J$11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FF8B-5F4C-8BBF-ED4DE736661E}"/>
                </c:ext>
              </c:extLst>
            </c:dLbl>
            <c:dLbl>
              <c:idx val="10"/>
              <c:tx>
                <c:strRef>
                  <c:f>'/Users/el1goluj/Documents/ZURICH/PROJECTS/UPMEM/upmem-workloads/Microbenchmarks/AI/[ai_output.xlsx]ai_output (4)'!$J$12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{66F27753-98A6-5646-AB1C-993BF9691832}</c15:txfldGUID>
                      <c15:f>'/Users/el1goluj/Documents/ZURICH/PROJECTS/UPMEM/upmem-workloads/Microbenchmarks/AI/[ai_output.xlsx]ai_output (4)'!$J$12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FF8B-5F4C-8BBF-ED4DE736661E}"/>
                </c:ext>
              </c:extLst>
            </c:dLbl>
            <c:dLbl>
              <c:idx val="11"/>
              <c:tx>
                <c:strRef>
                  <c:f>'/Users/el1goluj/Documents/ZURICH/PROJECTS/UPMEM/upmem-workloads/Microbenchmarks/AI/[ai_output.xlsx]ai_output (4)'!$J$13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{95719EC3-2EDB-4C40-A19D-A2F99746E99F}</c15:txfldGUID>
                      <c15:f>'/Users/el1goluj/Documents/ZURICH/PROJECTS/UPMEM/upmem-workloads/Microbenchmarks/AI/[ai_output.xlsx]ai_output (4)'!$J$13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FF8B-5F4C-8BBF-ED4DE736661E}"/>
                </c:ext>
              </c:extLst>
            </c:dLbl>
            <c:dLbl>
              <c:idx val="12"/>
              <c:tx>
                <c:strRef>
                  <c:f>'/Users/el1goluj/Documents/ZURICH/PROJECTS/UPMEM/upmem-workloads/Microbenchmarks/AI/[ai_output.xlsx]ai_output (4)'!$J$14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{8D630AE1-984E-E04D-B984-2F080F41D263}</c15:txfldGUID>
                      <c15:f>'/Users/el1goluj/Documents/ZURICH/PROJECTS/UPMEM/upmem-workloads/Microbenchmarks/AI/[ai_output.xlsx]ai_output (4)'!$J$14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FF8B-5F4C-8BBF-ED4DE736661E}"/>
                </c:ext>
              </c:extLst>
            </c:dLbl>
            <c:dLbl>
              <c:idx val="13"/>
              <c:tx>
                <c:strRef>
                  <c:f>'/Users/el1goluj/Documents/ZURICH/PROJECTS/UPMEM/upmem-workloads/Microbenchmarks/AI/[ai_output.xlsx]ai_output (4)'!$J$15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{AFB5CE39-C4B0-D644-AFD8-7DA46085F6D7}</c15:txfldGUID>
                      <c15:f>'/Users/el1goluj/Documents/ZURICH/PROJECTS/UPMEM/upmem-workloads/Microbenchmarks/AI/[ai_output.xlsx]ai_output (4)'!$J$15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D-FF8B-5F4C-8BBF-ED4DE736661E}"/>
                </c:ext>
              </c:extLst>
            </c:dLbl>
            <c:dLbl>
              <c:idx val="14"/>
              <c:tx>
                <c:strRef>
                  <c:f>'/Users/el1goluj/Documents/ZURICH/PROJECTS/UPMEM/upmem-workloads/Microbenchmarks/AI/[ai_output.xlsx]ai_output (4)'!$J$16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{21155BBC-C49B-E247-ADB7-EB7FE0353F8F}</c15:txfldGUID>
                      <c15:f>'/Users/el1goluj/Documents/ZURICH/PROJECTS/UPMEM/upmem-workloads/Microbenchmarks/AI/[ai_output.xlsx]ai_output (4)'!$J$16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FF8B-5F4C-8BBF-ED4DE736661E}"/>
                </c:ext>
              </c:extLst>
            </c:dLbl>
            <c:dLbl>
              <c:idx val="15"/>
              <c:tx>
                <c:strRef>
                  <c:f>'/Users/el1goluj/Documents/ZURICH/PROJECTS/UPMEM/upmem-workloads/Microbenchmarks/AI/[ai_output.xlsx]ai_output (4)'!$J$17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{59FC012C-050F-D744-91CD-28D99E5420E9}</c15:txfldGUID>
                      <c15:f>'/Users/el1goluj/Documents/ZURICH/PROJECTS/UPMEM/upmem-workloads/Microbenchmarks/AI/[ai_output.xlsx]ai_output (4)'!$J$17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F-FF8B-5F4C-8BBF-ED4DE736661E}"/>
                </c:ext>
              </c:extLst>
            </c:dLbl>
            <c:dLbl>
              <c:idx val="16"/>
              <c:tx>
                <c:strRef>
                  <c:f>'/Users/el1goluj/Documents/ZURICH/PROJECTS/UPMEM/upmem-workloads/Microbenchmarks/AI/[ai_output.xlsx]ai_output (4)'!$J$18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{56F2177E-7930-424A-92C2-C29A3C18BF03}</c15:txfldGUID>
                      <c15:f>'/Users/el1goluj/Documents/ZURICH/PROJECTS/UPMEM/upmem-workloads/Microbenchmarks/AI/[ai_output.xlsx]ai_output (4)'!$J$18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0-FF8B-5F4C-8BBF-ED4DE736661E}"/>
                </c:ext>
              </c:extLst>
            </c:dLbl>
            <c:dLbl>
              <c:idx val="17"/>
              <c:tx>
                <c:strRef>
                  <c:f>'/Users/el1goluj/Documents/ZURICH/PROJECTS/UPMEM/upmem-workloads/Microbenchmarks/AI/[ai_output.xlsx]ai_output (4)'!$J$19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{6EDA45BE-8FB8-9E43-A480-523F33978C33}</c15:txfldGUID>
                      <c15:f>'/Users/el1goluj/Documents/ZURICH/PROJECTS/UPMEM/upmem-workloads/Microbenchmarks/AI/[ai_output.xlsx]ai_output (4)'!$J$19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1-FF8B-5F4C-8BBF-ED4DE736661E}"/>
                </c:ext>
              </c:extLst>
            </c:dLbl>
            <c:dLbl>
              <c:idx val="18"/>
              <c:tx>
                <c:strRef>
                  <c:f>'/Users/el1goluj/Documents/ZURICH/PROJECTS/UPMEM/upmem-workloads/Microbenchmarks/AI/[ai_output.xlsx]ai_output (4)'!$J$20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{41549EAC-0E6A-2948-BC62-CDC8D16DA80A}</c15:txfldGUID>
                      <c15:f>'/Users/el1goluj/Documents/ZURICH/PROJECTS/UPMEM/upmem-workloads/Microbenchmarks/AI/[ai_output.xlsx]ai_output (4)'!$J$20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2-FF8B-5F4C-8BBF-ED4DE736661E}"/>
                </c:ext>
              </c:extLst>
            </c:dLbl>
            <c:dLbl>
              <c:idx val="19"/>
              <c:tx>
                <c:strRef>
                  <c:f>'/Users/el1goluj/Documents/ZURICH/PROJECTS/UPMEM/upmem-workloads/Microbenchmarks/AI/[ai_output.xlsx]ai_output (4)'!$J$21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{8278B74D-5FF5-4444-87D4-13011739C97C}</c15:txfldGUID>
                      <c15:f>'/Users/el1goluj/Documents/ZURICH/PROJECTS/UPMEM/upmem-workloads/Microbenchmarks/AI/[ai_output.xlsx]ai_output (4)'!$J$21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3-FF8B-5F4C-8BBF-ED4DE736661E}"/>
                </c:ext>
              </c:extLst>
            </c:dLbl>
            <c:dLbl>
              <c:idx val="20"/>
              <c:tx>
                <c:strRef>
                  <c:f>'/Users/el1goluj/Documents/ZURICH/PROJECTS/UPMEM/upmem-workloads/Microbenchmarks/AI/[ai_output.xlsx]ai_output (4)'!$J$22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{D7397780-7BF4-0E41-AB4E-2D373CD56FEB}</c15:txfldGUID>
                      <c15:f>'/Users/el1goluj/Documents/ZURICH/PROJECTS/UPMEM/upmem-workloads/Microbenchmarks/AI/[ai_output.xlsx]ai_output (4)'!$J$22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4-FF8B-5F4C-8BBF-ED4DE736661E}"/>
                </c:ext>
              </c:extLst>
            </c:dLbl>
            <c:dLbl>
              <c:idx val="21"/>
              <c:tx>
                <c:strRef>
                  <c:f>'/Users/el1goluj/Documents/ZURICH/PROJECTS/UPMEM/upmem-workloads/Microbenchmarks/AI/[ai_output.xlsx]ai_output (4)'!$J$23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{3FE77DB4-742C-DE4D-9089-BF27A68726C5}</c15:txfldGUID>
                      <c15:f>'/Users/el1goluj/Documents/ZURICH/PROJECTS/UPMEM/upmem-workloads/Microbenchmarks/AI/[ai_output.xlsx]ai_output (4)'!$J$23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5-FF8B-5F4C-8BBF-ED4DE736661E}"/>
                </c:ext>
              </c:extLst>
            </c:dLbl>
            <c:dLbl>
              <c:idx val="22"/>
              <c:tx>
                <c:strRef>
                  <c:f>'/Users/el1goluj/Documents/ZURICH/PROJECTS/UPMEM/upmem-workloads/Microbenchmarks/AI/[ai_output.xlsx]ai_output (4)'!$J$24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{F0E24C8A-9FE6-FE4F-99E4-CC5D38B1ECE8}</c15:txfldGUID>
                      <c15:f>'/Users/el1goluj/Documents/ZURICH/PROJECTS/UPMEM/upmem-workloads/Microbenchmarks/AI/[ai_output.xlsx]ai_output (4)'!$J$24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6-FF8B-5F4C-8BBF-ED4DE736661E}"/>
                </c:ext>
              </c:extLst>
            </c:dLbl>
            <c:dLbl>
              <c:idx val="23"/>
              <c:tx>
                <c:strRef>
                  <c:f>'/Users/el1goluj/Documents/ZURICH/PROJECTS/UPMEM/upmem-workloads/Microbenchmarks/AI/[ai_output.xlsx]ai_output (4)'!$J$25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{2DB67E23-1B58-4342-92A2-098D459C6753}</c15:txfldGUID>
                      <c15:f>'/Users/el1goluj/Documents/ZURICH/PROJECTS/UPMEM/upmem-workloads/Microbenchmarks/AI/[ai_output.xlsx]ai_output (4)'!$J$25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7-FF8B-5F4C-8BBF-ED4DE736661E}"/>
                </c:ext>
              </c:extLst>
            </c:dLbl>
            <c:dLbl>
              <c:idx val="24"/>
              <c:tx>
                <c:strRef>
                  <c:f>'/Users/el1goluj/Documents/ZURICH/PROJECTS/UPMEM/upmem-workloads/Microbenchmarks/AI/[ai_output.xlsx]ai_output (4)'!$J$26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{CF5D1A75-2B77-4A4B-A5E2-4AE547BFD24F}</c15:txfldGUID>
                      <c15:f>'/Users/el1goluj/Documents/ZURICH/PROJECTS/UPMEM/upmem-workloads/Microbenchmarks/AI/[ai_output.xlsx]ai_output (4)'!$J$26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8-FF8B-5F4C-8BBF-ED4DE736661E}"/>
                </c:ext>
              </c:extLst>
            </c:dLbl>
            <c:dLbl>
              <c:idx val="25"/>
              <c:tx>
                <c:strRef>
                  <c:f>'/Users/el1goluj/Documents/ZURICH/PROJECTS/UPMEM/upmem-workloads/Microbenchmarks/AI/[ai_output.xlsx]ai_output (4)'!$J$27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{33E9F932-FBC4-C34B-82A7-C1DE928C7A3F}</c15:txfldGUID>
                      <c15:f>'/Users/el1goluj/Documents/ZURICH/PROJECTS/UPMEM/upmem-workloads/Microbenchmarks/AI/[ai_output.xlsx]ai_output (4)'!$J$27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9-FF8B-5F4C-8BBF-ED4DE736661E}"/>
                </c:ext>
              </c:extLst>
            </c:dLbl>
            <c:dLbl>
              <c:idx val="26"/>
              <c:tx>
                <c:strRef>
                  <c:f>'/Users/el1goluj/Documents/ZURICH/PROJECTS/UPMEM/upmem-workloads/Microbenchmarks/AI/[ai_output.xlsx]ai_output (4)'!$J$28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{21A133D1-3966-AA4C-BD1E-487C496C9EBF}</c15:txfldGUID>
                      <c15:f>'/Users/el1goluj/Documents/ZURICH/PROJECTS/UPMEM/upmem-workloads/Microbenchmarks/AI/[ai_output.xlsx]ai_output (4)'!$J$28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A-FF8B-5F4C-8BBF-ED4DE736661E}"/>
                </c:ext>
              </c:extLst>
            </c:dLbl>
            <c:dLbl>
              <c:idx val="27"/>
              <c:tx>
                <c:strRef>
                  <c:f>'/Users/el1goluj/Documents/ZURICH/PROJECTS/UPMEM/upmem-workloads/Microbenchmarks/AI/[ai_output.xlsx]ai_output (4)'!$J$29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{6300C674-D9C5-1F46-B651-56C82302010F}</c15:txfldGUID>
                      <c15:f>'/Users/el1goluj/Documents/ZURICH/PROJECTS/UPMEM/upmem-workloads/Microbenchmarks/AI/[ai_output.xlsx]ai_output (4)'!$J$29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B-FF8B-5F4C-8BBF-ED4DE736661E}"/>
                </c:ext>
              </c:extLst>
            </c:dLbl>
            <c:dLbl>
              <c:idx val="28"/>
              <c:tx>
                <c:strRef>
                  <c:f>'/Users/el1goluj/Documents/ZURICH/PROJECTS/UPMEM/upmem-workloads/Microbenchmarks/AI/[ai_output.xlsx]ai_output (4)'!$J$30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{3A94DA97-5EEF-A54D-9239-22A35916E671}</c15:txfldGUID>
                      <c15:f>'/Users/el1goluj/Documents/ZURICH/PROJECTS/UPMEM/upmem-workloads/Microbenchmarks/AI/[ai_output.xlsx]ai_output (4)'!$J$30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C-FF8B-5F4C-8BBF-ED4DE736661E}"/>
                </c:ext>
              </c:extLst>
            </c:dLbl>
            <c:dLbl>
              <c:idx val="29"/>
              <c:tx>
                <c:strRef>
                  <c:f>'/Users/el1goluj/Documents/ZURICH/PROJECTS/UPMEM/upmem-workloads/Microbenchmarks/AI/[ai_output.xlsx]ai_output (4)'!$J$31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{61B77B02-128D-F247-8465-82E82FFB44CA}</c15:txfldGUID>
                      <c15:f>'/Users/el1goluj/Documents/ZURICH/PROJECTS/UPMEM/upmem-workloads/Microbenchmarks/AI/[ai_output.xlsx]ai_output (4)'!$J$31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D-FF8B-5F4C-8BBF-ED4DE736661E}"/>
                </c:ext>
              </c:extLst>
            </c:dLbl>
            <c:dLbl>
              <c:idx val="30"/>
              <c:tx>
                <c:strRef>
                  <c:f>'/Users/el1goluj/Documents/ZURICH/PROJECTS/UPMEM/upmem-workloads/Microbenchmarks/AI/[ai_output.xlsx]ai_output (4)'!$J$32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{9F328BFB-3D80-864A-A07E-E2C7D8DF7354}</c15:txfldGUID>
                      <c15:f>'/Users/el1goluj/Documents/ZURICH/PROJECTS/UPMEM/upmem-workloads/Microbenchmarks/AI/[ai_output.xlsx]ai_output (4)'!$J$32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E-FF8B-5F4C-8BBF-ED4DE736661E}"/>
                </c:ext>
              </c:extLst>
            </c:dLbl>
            <c:dLbl>
              <c:idx val="31"/>
              <c:tx>
                <c:strRef>
                  <c:f>'/Users/el1goluj/Documents/ZURICH/PROJECTS/UPMEM/upmem-workloads/Microbenchmarks/AI/[ai_output.xlsx]ai_output (4)'!$J$33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{9FC4D141-40C5-DC46-989A-CE12EAD388D6}</c15:txfldGUID>
                      <c15:f>'/Users/el1goluj/Documents/ZURICH/PROJECTS/UPMEM/upmem-workloads/Microbenchmarks/AI/[ai_output.xlsx]ai_output (4)'!$J$33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F-FF8B-5F4C-8BBF-ED4DE736661E}"/>
                </c:ext>
              </c:extLst>
            </c:dLbl>
            <c:dLbl>
              <c:idx val="32"/>
              <c:tx>
                <c:strRef>
                  <c:f>'/Users/el1goluj/Documents/ZURICH/PROJECTS/UPMEM/upmem-workloads/Microbenchmarks/AI/[ai_output.xlsx]ai_output (4)'!$J$34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{D8BF1C3A-B2BD-FD46-9B1E-C0A21EB52669}</c15:txfldGUID>
                      <c15:f>'/Users/el1goluj/Documents/ZURICH/PROJECTS/UPMEM/upmem-workloads/Microbenchmarks/AI/[ai_output.xlsx]ai_output (4)'!$J$34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0-FF8B-5F4C-8BBF-ED4DE736661E}"/>
                </c:ext>
              </c:extLst>
            </c:dLbl>
            <c:dLbl>
              <c:idx val="33"/>
              <c:tx>
                <c:strRef>
                  <c:f>'/Users/el1goluj/Documents/ZURICH/PROJECTS/UPMEM/upmem-workloads/Microbenchmarks/AI/[ai_output.xlsx]ai_output (4)'!$J$35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{F5F605AE-7D37-6042-97FC-E1F659933355}</c15:txfldGUID>
                      <c15:f>'/Users/el1goluj/Documents/ZURICH/PROJECTS/UPMEM/upmem-workloads/Microbenchmarks/AI/[ai_output.xlsx]ai_output (4)'!$J$35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1-FF8B-5F4C-8BBF-ED4DE736661E}"/>
                </c:ext>
              </c:extLst>
            </c:dLbl>
            <c:dLbl>
              <c:idx val="34"/>
              <c:tx>
                <c:strRef>
                  <c:f>'/Users/el1goluj/Documents/ZURICH/PROJECTS/UPMEM/upmem-workloads/Microbenchmarks/AI/[ai_output.xlsx]ai_output (4)'!$J$36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{C492BE24-C14A-944F-8B45-38F44172F99F}</c15:txfldGUID>
                      <c15:f>'/Users/el1goluj/Documents/ZURICH/PROJECTS/UPMEM/upmem-workloads/Microbenchmarks/AI/[ai_output.xlsx]ai_output (4)'!$J$36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2-FF8B-5F4C-8BBF-ED4DE736661E}"/>
                </c:ext>
              </c:extLst>
            </c:dLbl>
            <c:dLbl>
              <c:idx val="35"/>
              <c:tx>
                <c:strRef>
                  <c:f>'/Users/el1goluj/Documents/ZURICH/PROJECTS/UPMEM/upmem-workloads/Microbenchmarks/AI/[ai_output.xlsx]ai_output (4)'!$J$37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{3BDBC810-7BC8-FB4F-B1AF-A157F3CEF842}</c15:txfldGUID>
                      <c15:f>'/Users/el1goluj/Documents/ZURICH/PROJECTS/UPMEM/upmem-workloads/Microbenchmarks/AI/[ai_output.xlsx]ai_output (4)'!$J$37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3-FF8B-5F4C-8BBF-ED4DE736661E}"/>
                </c:ext>
              </c:extLst>
            </c:dLbl>
            <c:dLbl>
              <c:idx val="36"/>
              <c:tx>
                <c:strRef>
                  <c:f>'/Users/el1goluj/Documents/ZURICH/PROJECTS/UPMEM/upmem-workloads/Microbenchmarks/AI/[ai_output.xlsx]ai_output (4)'!$J$38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{2B99DAB8-5DD5-5843-B430-22CDDD18CBB6}</c15:txfldGUID>
                      <c15:f>'/Users/el1goluj/Documents/ZURICH/PROJECTS/UPMEM/upmem-workloads/Microbenchmarks/AI/[ai_output.xlsx]ai_output (4)'!$J$38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4-FF8B-5F4C-8BBF-ED4DE736661E}"/>
                </c:ext>
              </c:extLst>
            </c:dLbl>
            <c:dLbl>
              <c:idx val="37"/>
              <c:tx>
                <c:strRef>
                  <c:f>'/Users/el1goluj/Documents/ZURICH/PROJECTS/UPMEM/upmem-workloads/Microbenchmarks/AI/[ai_output.xlsx]ai_output (4)'!$J$39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{56CC6CEE-283D-DA4D-96D3-E0B172BE3AD8}</c15:txfldGUID>
                      <c15:f>'/Users/el1goluj/Documents/ZURICH/PROJECTS/UPMEM/upmem-workloads/Microbenchmarks/AI/[ai_output.xlsx]ai_output (4)'!$J$39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5-FF8B-5F4C-8BBF-ED4DE736661E}"/>
                </c:ext>
              </c:extLst>
            </c:dLbl>
            <c:dLbl>
              <c:idx val="38"/>
              <c:tx>
                <c:strRef>
                  <c:f>'/Users/el1goluj/Documents/ZURICH/PROJECTS/UPMEM/upmem-workloads/Microbenchmarks/AI/[ai_output.xlsx]ai_output (4)'!$J$40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{A76AA51B-2DC4-2E41-A268-DE492567CA19}</c15:txfldGUID>
                      <c15:f>'/Users/el1goluj/Documents/ZURICH/PROJECTS/UPMEM/upmem-workloads/Microbenchmarks/AI/[ai_output.xlsx]ai_output (4)'!$J$40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6-FF8B-5F4C-8BBF-ED4DE736661E}"/>
                </c:ext>
              </c:extLst>
            </c:dLbl>
            <c:dLbl>
              <c:idx val="39"/>
              <c:tx>
                <c:strRef>
                  <c:f>'/Users/el1goluj/Documents/ZURICH/PROJECTS/UPMEM/upmem-workloads/Microbenchmarks/AI/[ai_output.xlsx]ai_output (4)'!$J$41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{631A6656-7B27-1F4B-AE7E-735E6438C3D0}</c15:txfldGUID>
                      <c15:f>'/Users/el1goluj/Documents/ZURICH/PROJECTS/UPMEM/upmem-workloads/Microbenchmarks/AI/[ai_output.xlsx]ai_output (4)'!$J$41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7-FF8B-5F4C-8BBF-ED4DE736661E}"/>
                </c:ext>
              </c:extLst>
            </c:dLbl>
            <c:dLbl>
              <c:idx val="40"/>
              <c:tx>
                <c:strRef>
                  <c:f>'/Users/el1goluj/Documents/ZURICH/PROJECTS/UPMEM/upmem-workloads/Microbenchmarks/AI/[ai_output.xlsx]ai_output (4)'!$J$42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{26551E60-557E-2146-9FAC-2F87AF697654}</c15:txfldGUID>
                      <c15:f>'/Users/el1goluj/Documents/ZURICH/PROJECTS/UPMEM/upmem-workloads/Microbenchmarks/AI/[ai_output.xlsx]ai_output (4)'!$J$42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8-FF8B-5F4C-8BBF-ED4DE736661E}"/>
                </c:ext>
              </c:extLst>
            </c:dLbl>
            <c:dLbl>
              <c:idx val="41"/>
              <c:tx>
                <c:strRef>
                  <c:f>'/Users/el1goluj/Documents/ZURICH/PROJECTS/UPMEM/upmem-workloads/Microbenchmarks/AI/[ai_output.xlsx]ai_output (4)'!$J$43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{92649028-676E-F945-8824-7D813781E57B}</c15:txfldGUID>
                      <c15:f>'/Users/el1goluj/Documents/ZURICH/PROJECTS/UPMEM/upmem-workloads/Microbenchmarks/AI/[ai_output.xlsx]ai_output (4)'!$J$43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9-FF8B-5F4C-8BBF-ED4DE736661E}"/>
                </c:ext>
              </c:extLst>
            </c:dLbl>
            <c:dLbl>
              <c:idx val="42"/>
              <c:tx>
                <c:strRef>
                  <c:f>'/Users/el1goluj/Documents/ZURICH/PROJECTS/UPMEM/upmem-workloads/Microbenchmarks/AI/[ai_output.xlsx]ai_output (4)'!$J$44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{3F987C73-83F8-D54C-8FF2-8858EF0D07E4}</c15:txfldGUID>
                      <c15:f>'/Users/el1goluj/Documents/ZURICH/PROJECTS/UPMEM/upmem-workloads/Microbenchmarks/AI/[ai_output.xlsx]ai_output (4)'!$J$44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A-FF8B-5F4C-8BBF-ED4DE736661E}"/>
                </c:ext>
              </c:extLst>
            </c:dLbl>
            <c:dLbl>
              <c:idx val="43"/>
              <c:tx>
                <c:strRef>
                  <c:f>'/Users/el1goluj/Documents/ZURICH/PROJECTS/UPMEM/upmem-workloads/Microbenchmarks/AI/[ai_output.xlsx]ai_output (4)'!$J$45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{B37CACC0-045E-DF46-B24D-7060F43B1204}</c15:txfldGUID>
                      <c15:f>'/Users/el1goluj/Documents/ZURICH/PROJECTS/UPMEM/upmem-workloads/Microbenchmarks/AI/[ai_output.xlsx]ai_output (4)'!$J$45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B-FF8B-5F4C-8BBF-ED4DE736661E}"/>
                </c:ext>
              </c:extLst>
            </c:dLbl>
            <c:dLbl>
              <c:idx val="44"/>
              <c:tx>
                <c:strRef>
                  <c:f>'/Users/el1goluj/Documents/ZURICH/PROJECTS/UPMEM/upmem-workloads/Microbenchmarks/AI/[ai_output.xlsx]ai_output (4)'!$J$46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{ABB6F796-D20A-C04D-87AF-88BE1661BC90}</c15:txfldGUID>
                      <c15:f>'/Users/el1goluj/Documents/ZURICH/PROJECTS/UPMEM/upmem-workloads/Microbenchmarks/AI/[ai_output.xlsx]ai_output (4)'!$J$46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C-FF8B-5F4C-8BBF-ED4DE736661E}"/>
                </c:ext>
              </c:extLst>
            </c:dLbl>
            <c:dLbl>
              <c:idx val="45"/>
              <c:tx>
                <c:strRef>
                  <c:f>'/Users/el1goluj/Documents/ZURICH/PROJECTS/UPMEM/upmem-workloads/Microbenchmarks/AI/[ai_output.xlsx]ai_output (4)'!$J$47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{DE3F4859-A102-EA4B-8D0A-3FBCA925C80F}</c15:txfldGUID>
                      <c15:f>'/Users/el1goluj/Documents/ZURICH/PROJECTS/UPMEM/upmem-workloads/Microbenchmarks/AI/[ai_output.xlsx]ai_output (4)'!$J$47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D-FF8B-5F4C-8BBF-ED4DE736661E}"/>
                </c:ext>
              </c:extLst>
            </c:dLbl>
            <c:dLbl>
              <c:idx val="46"/>
              <c:tx>
                <c:strRef>
                  <c:f>'/Users/el1goluj/Documents/ZURICH/PROJECTS/UPMEM/upmem-workloads/Microbenchmarks/AI/[ai_output.xlsx]ai_output (4)'!$J$48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{A2C27550-CCCA-DD4B-8F59-114908185582}</c15:txfldGUID>
                      <c15:f>'/Users/el1goluj/Documents/ZURICH/PROJECTS/UPMEM/upmem-workloads/Microbenchmarks/AI/[ai_output.xlsx]ai_output (4)'!$J$48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E-FF8B-5F4C-8BBF-ED4DE736661E}"/>
                </c:ext>
              </c:extLst>
            </c:dLbl>
            <c:dLbl>
              <c:idx val="47"/>
              <c:tx>
                <c:strRef>
                  <c:f>'/Users/el1goluj/Documents/ZURICH/PROJECTS/UPMEM/upmem-workloads/Microbenchmarks/AI/[ai_output.xlsx]ai_output (4)'!$J$49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{A65ABD23-9204-554B-A7A6-A0D52C306941}</c15:txfldGUID>
                      <c15:f>'/Users/el1goluj/Documents/ZURICH/PROJECTS/UPMEM/upmem-workloads/Microbenchmarks/AI/[ai_output.xlsx]ai_output (4)'!$J$49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F-FF8B-5F4C-8BBF-ED4DE736661E}"/>
                </c:ext>
              </c:extLst>
            </c:dLbl>
            <c:dLbl>
              <c:idx val="48"/>
              <c:tx>
                <c:strRef>
                  <c:f>'/Users/el1goluj/Documents/ZURICH/PROJECTS/UPMEM/upmem-workloads/Microbenchmarks/AI/[ai_output.xlsx]ai_output (4)'!$J$50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{27495BD7-880F-974A-9BA3-466B5DED097A}</c15:txfldGUID>
                      <c15:f>'/Users/el1goluj/Documents/ZURICH/PROJECTS/UPMEM/upmem-workloads/Microbenchmarks/AI/[ai_output.xlsx]ai_output (4)'!$J$50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0-FF8B-5F4C-8BBF-ED4DE736661E}"/>
                </c:ext>
              </c:extLst>
            </c:dLbl>
            <c:dLbl>
              <c:idx val="49"/>
              <c:tx>
                <c:strRef>
                  <c:f>'/Users/el1goluj/Documents/ZURICH/PROJECTS/UPMEM/upmem-workloads/Microbenchmarks/AI/[ai_output.xlsx]ai_output (4)'!$J$51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{1CCCA86D-EA9A-C74A-9050-1AE705F84CA3}</c15:txfldGUID>
                      <c15:f>'/Users/el1goluj/Documents/ZURICH/PROJECTS/UPMEM/upmem-workloads/Microbenchmarks/AI/[ai_output.xlsx]ai_output (4)'!$J$51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1-FF8B-5F4C-8BBF-ED4DE736661E}"/>
                </c:ext>
              </c:extLst>
            </c:dLbl>
            <c:dLbl>
              <c:idx val="50"/>
              <c:tx>
                <c:strRef>
                  <c:f>'/Users/el1goluj/Documents/ZURICH/PROJECTS/UPMEM/upmem-workloads/Microbenchmarks/AI/[ai_output.xlsx]ai_output (4)'!$J$52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{E7912DF6-2D10-F642-8C9C-26F16916A30A}</c15:txfldGUID>
                      <c15:f>'/Users/el1goluj/Documents/ZURICH/PROJECTS/UPMEM/upmem-workloads/Microbenchmarks/AI/[ai_output.xlsx]ai_output (4)'!$J$52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2-FF8B-5F4C-8BBF-ED4DE736661E}"/>
                </c:ext>
              </c:extLst>
            </c:dLbl>
            <c:dLbl>
              <c:idx val="51"/>
              <c:tx>
                <c:strRef>
                  <c:f>'/Users/el1goluj/Documents/ZURICH/PROJECTS/UPMEM/upmem-workloads/Microbenchmarks/AI/[ai_output.xlsx]ai_output (4)'!$J$53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{709FB510-4F5E-3048-8718-48BEAFF7C560}</c15:txfldGUID>
                      <c15:f>'/Users/el1goluj/Documents/ZURICH/PROJECTS/UPMEM/upmem-workloads/Microbenchmarks/AI/[ai_output.xlsx]ai_output (4)'!$J$53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3-FF8B-5F4C-8BBF-ED4DE736661E}"/>
                </c:ext>
              </c:extLst>
            </c:dLbl>
            <c:dLbl>
              <c:idx val="52"/>
              <c:tx>
                <c:strRef>
                  <c:f>'/Users/el1goluj/Documents/ZURICH/PROJECTS/UPMEM/upmem-workloads/Microbenchmarks/AI/[ai_output.xlsx]ai_output (4)'!$J$54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{46831DC0-159A-6448-AFF4-1C07D3A3A7F8}</c15:txfldGUID>
                      <c15:f>'/Users/el1goluj/Documents/ZURICH/PROJECTS/UPMEM/upmem-workloads/Microbenchmarks/AI/[ai_output.xlsx]ai_output (4)'!$J$54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4-FF8B-5F4C-8BBF-ED4DE736661E}"/>
                </c:ext>
              </c:extLst>
            </c:dLbl>
            <c:dLbl>
              <c:idx val="53"/>
              <c:tx>
                <c:strRef>
                  <c:f>'/Users/el1goluj/Documents/ZURICH/PROJECTS/UPMEM/upmem-workloads/Microbenchmarks/AI/[ai_output.xlsx]ai_output (4)'!$J$55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{3EBB4697-3A09-004F-A516-87BB19E60B78}</c15:txfldGUID>
                      <c15:f>'/Users/el1goluj/Documents/ZURICH/PROJECTS/UPMEM/upmem-workloads/Microbenchmarks/AI/[ai_output.xlsx]ai_output (4)'!$J$55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5-FF8B-5F4C-8BBF-ED4DE736661E}"/>
                </c:ext>
              </c:extLst>
            </c:dLbl>
            <c:dLbl>
              <c:idx val="54"/>
              <c:tx>
                <c:strRef>
                  <c:f>'/Users/el1goluj/Documents/ZURICH/PROJECTS/UPMEM/upmem-workloads/Microbenchmarks/AI/[ai_output.xlsx]ai_output (4)'!$J$56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{D82E6A22-4C35-5B49-A84E-52C8573FF985}</c15:txfldGUID>
                      <c15:f>'/Users/el1goluj/Documents/ZURICH/PROJECTS/UPMEM/upmem-workloads/Microbenchmarks/AI/[ai_output.xlsx]ai_output (4)'!$J$56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6-FF8B-5F4C-8BBF-ED4DE736661E}"/>
                </c:ext>
              </c:extLst>
            </c:dLbl>
            <c:dLbl>
              <c:idx val="55"/>
              <c:tx>
                <c:strRef>
                  <c:f>'/Users/el1goluj/Documents/ZURICH/PROJECTS/UPMEM/upmem-workloads/Microbenchmarks/AI/[ai_output.xlsx]ai_output (4)'!$J$57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{6F5280BF-3217-824E-84BE-1E014FCDD33A}</c15:txfldGUID>
                      <c15:f>'/Users/el1goluj/Documents/ZURICH/PROJECTS/UPMEM/upmem-workloads/Microbenchmarks/AI/[ai_output.xlsx]ai_output (4)'!$J$57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7-FF8B-5F4C-8BBF-ED4DE736661E}"/>
                </c:ext>
              </c:extLst>
            </c:dLbl>
            <c:dLbl>
              <c:idx val="56"/>
              <c:tx>
                <c:strRef>
                  <c:f>'/Users/el1goluj/Documents/ZURICH/PROJECTS/UPMEM/upmem-workloads/Microbenchmarks/AI/[ai_output.xlsx]ai_output (4)'!$J$58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{3272D9D3-AA4B-B145-A56F-F56DBD464451}</c15:txfldGUID>
                      <c15:f>'/Users/el1goluj/Documents/ZURICH/PROJECTS/UPMEM/upmem-workloads/Microbenchmarks/AI/[ai_output.xlsx]ai_output (4)'!$J$58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8-FF8B-5F4C-8BBF-ED4DE736661E}"/>
                </c:ext>
              </c:extLst>
            </c:dLbl>
            <c:dLbl>
              <c:idx val="57"/>
              <c:tx>
                <c:strRef>
                  <c:f>'/Users/el1goluj/Documents/ZURICH/PROJECTS/UPMEM/upmem-workloads/Microbenchmarks/AI/[ai_output.xlsx]ai_output (4)'!$J$59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{E032B0AC-CA7F-F44F-B0F6-B4FEA46A49F9}</c15:txfldGUID>
                      <c15:f>'/Users/el1goluj/Documents/ZURICH/PROJECTS/UPMEM/upmem-workloads/Microbenchmarks/AI/[ai_output.xlsx]ai_output (4)'!$J$59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9-FF8B-5F4C-8BBF-ED4DE736661E}"/>
                </c:ext>
              </c:extLst>
            </c:dLbl>
            <c:dLbl>
              <c:idx val="58"/>
              <c:tx>
                <c:strRef>
                  <c:f>'/Users/el1goluj/Documents/ZURICH/PROJECTS/UPMEM/upmem-workloads/Microbenchmarks/AI/[ai_output.xlsx]ai_output (4)'!$J$60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{A7955161-A05F-5840-B741-6DC8678EDB7F}</c15:txfldGUID>
                      <c15:f>'/Users/el1goluj/Documents/ZURICH/PROJECTS/UPMEM/upmem-workloads/Microbenchmarks/AI/[ai_output.xlsx]ai_output (4)'!$J$60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A-FF8B-5F4C-8BBF-ED4DE736661E}"/>
                </c:ext>
              </c:extLst>
            </c:dLbl>
            <c:dLbl>
              <c:idx val="59"/>
              <c:tx>
                <c:strRef>
                  <c:f>'/Users/el1goluj/Documents/ZURICH/PROJECTS/UPMEM/upmem-workloads/Microbenchmarks/AI/[ai_output.xlsx]ai_output (4)'!$J$61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{628E9C08-7D2D-194E-B54F-F9C5C2B74AB4}</c15:txfldGUID>
                      <c15:f>'/Users/el1goluj/Documents/ZURICH/PROJECTS/UPMEM/upmem-workloads/Microbenchmarks/AI/[ai_output.xlsx]ai_output (4)'!$J$61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B-FF8B-5F4C-8BBF-ED4DE736661E}"/>
                </c:ext>
              </c:extLst>
            </c:dLbl>
            <c:dLbl>
              <c:idx val="60"/>
              <c:tx>
                <c:strRef>
                  <c:f>'/Users/el1goluj/Documents/ZURICH/PROJECTS/UPMEM/upmem-workloads/Microbenchmarks/AI/[ai_output.xlsx]ai_output (4)'!$J$62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{30E15320-99A8-0949-B83B-93F85BB05399}</c15:txfldGUID>
                      <c15:f>'/Users/el1goluj/Documents/ZURICH/PROJECTS/UPMEM/upmem-workloads/Microbenchmarks/AI/[ai_output.xlsx]ai_output (4)'!$J$62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C-FF8B-5F4C-8BBF-ED4DE736661E}"/>
                </c:ext>
              </c:extLst>
            </c:dLbl>
            <c:dLbl>
              <c:idx val="61"/>
              <c:tx>
                <c:strRef>
                  <c:f>'/Users/el1goluj/Documents/ZURICH/PROJECTS/UPMEM/upmem-workloads/Microbenchmarks/AI/[ai_output.xlsx]ai_output (4)'!$J$63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{1A325670-F141-3E4D-8E38-C83EBEF390BA}</c15:txfldGUID>
                      <c15:f>'/Users/el1goluj/Documents/ZURICH/PROJECTS/UPMEM/upmem-workloads/Microbenchmarks/AI/[ai_output.xlsx]ai_output (4)'!$J$63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D-FF8B-5F4C-8BBF-ED4DE736661E}"/>
                </c:ext>
              </c:extLst>
            </c:dLbl>
            <c:dLbl>
              <c:idx val="62"/>
              <c:tx>
                <c:strRef>
                  <c:f>'/Users/el1goluj/Documents/ZURICH/PROJECTS/UPMEM/upmem-workloads/Microbenchmarks/AI/[ai_output.xlsx]ai_output (4)'!$J$64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{73F056CA-EB0B-9A45-A356-E8270BD1AEBB}</c15:txfldGUID>
                      <c15:f>'/Users/el1goluj/Documents/ZURICH/PROJECTS/UPMEM/upmem-workloads/Microbenchmarks/AI/[ai_output.xlsx]ai_output (4)'!$J$64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E-FF8B-5F4C-8BBF-ED4DE736661E}"/>
                </c:ext>
              </c:extLst>
            </c:dLbl>
            <c:dLbl>
              <c:idx val="63"/>
              <c:tx>
                <c:strRef>
                  <c:f>'/Users/el1goluj/Documents/ZURICH/PROJECTS/UPMEM/upmem-workloads/Microbenchmarks/AI/[ai_output.xlsx]ai_output (4)'!$J$65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{9F18C4BE-380A-4C49-AFBE-FC422B712140}</c15:txfldGUID>
                      <c15:f>'/Users/el1goluj/Documents/ZURICH/PROJECTS/UPMEM/upmem-workloads/Microbenchmarks/AI/[ai_output.xlsx]ai_output (4)'!$J$65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F-FF8B-5F4C-8BBF-ED4DE736661E}"/>
                </c:ext>
              </c:extLst>
            </c:dLbl>
            <c:dLbl>
              <c:idx val="64"/>
              <c:tx>
                <c:strRef>
                  <c:f>'/Users/el1goluj/Documents/ZURICH/PROJECTS/UPMEM/upmem-workloads/Microbenchmarks/AI/[ai_output.xlsx]ai_output (4)'!$J$66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{15FCC9B5-C59E-464F-923E-6C5BAAEDEABA}</c15:txfldGUID>
                      <c15:f>'/Users/el1goluj/Documents/ZURICH/PROJECTS/UPMEM/upmem-workloads/Microbenchmarks/AI/[ai_output.xlsx]ai_output (4)'!$J$66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0-FF8B-5F4C-8BBF-ED4DE736661E}"/>
                </c:ext>
              </c:extLst>
            </c:dLbl>
            <c:dLbl>
              <c:idx val="65"/>
              <c:tx>
                <c:strRef>
                  <c:f>'/Users/el1goluj/Documents/ZURICH/PROJECTS/UPMEM/upmem-workloads/Microbenchmarks/AI/[ai_output.xlsx]ai_output (4)'!$J$67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{5F9FD9E2-3829-1F45-8964-5111BF8F2F7E}</c15:txfldGUID>
                      <c15:f>'/Users/el1goluj/Documents/ZURICH/PROJECTS/UPMEM/upmem-workloads/Microbenchmarks/AI/[ai_output.xlsx]ai_output (4)'!$J$67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1-FF8B-5F4C-8BBF-ED4DE736661E}"/>
                </c:ext>
              </c:extLst>
            </c:dLbl>
            <c:dLbl>
              <c:idx val="66"/>
              <c:tx>
                <c:strRef>
                  <c:f>'/Users/el1goluj/Documents/ZURICH/PROJECTS/UPMEM/upmem-workloads/Microbenchmarks/AI/[ai_output.xlsx]ai_output (4)'!$J$68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{636D540D-C1EB-E74B-8B83-5695935F0C4A}</c15:txfldGUID>
                      <c15:f>'/Users/el1goluj/Documents/ZURICH/PROJECTS/UPMEM/upmem-workloads/Microbenchmarks/AI/[ai_output.xlsx]ai_output (4)'!$J$68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2-FF8B-5F4C-8BBF-ED4DE736661E}"/>
                </c:ext>
              </c:extLst>
            </c:dLbl>
            <c:dLbl>
              <c:idx val="67"/>
              <c:tx>
                <c:strRef>
                  <c:f>'/Users/el1goluj/Documents/ZURICH/PROJECTS/UPMEM/upmem-workloads/Microbenchmarks/AI/[ai_output.xlsx]ai_output (4)'!$J$69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{E58B2388-0241-5244-9671-9F1B041808BF}</c15:txfldGUID>
                      <c15:f>'/Users/el1goluj/Documents/ZURICH/PROJECTS/UPMEM/upmem-workloads/Microbenchmarks/AI/[ai_output.xlsx]ai_output (4)'!$J$69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3-FF8B-5F4C-8BBF-ED4DE736661E}"/>
                </c:ext>
              </c:extLst>
            </c:dLbl>
            <c:dLbl>
              <c:idx val="68"/>
              <c:tx>
                <c:strRef>
                  <c:f>'/Users/el1goluj/Documents/ZURICH/PROJECTS/UPMEM/upmem-workloads/Microbenchmarks/AI/[ai_output.xlsx]ai_output (4)'!$J$70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{A14CB44A-050A-6D4E-8F1A-5E4A500C496A}</c15:txfldGUID>
                      <c15:f>'/Users/el1goluj/Documents/ZURICH/PROJECTS/UPMEM/upmem-workloads/Microbenchmarks/AI/[ai_output.xlsx]ai_output (4)'!$J$70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4-FF8B-5F4C-8BBF-ED4DE736661E}"/>
                </c:ext>
              </c:extLst>
            </c:dLbl>
            <c:dLbl>
              <c:idx val="69"/>
              <c:tx>
                <c:strRef>
                  <c:f>'/Users/el1goluj/Documents/ZURICH/PROJECTS/UPMEM/upmem-workloads/Microbenchmarks/AI/[ai_output.xlsx]ai_output (4)'!$J$71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{318E56D6-2047-124C-B7F5-10B57B00F15C}</c15:txfldGUID>
                      <c15:f>'/Users/el1goluj/Documents/ZURICH/PROJECTS/UPMEM/upmem-workloads/Microbenchmarks/AI/[ai_output.xlsx]ai_output (4)'!$J$71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5-FF8B-5F4C-8BBF-ED4DE736661E}"/>
                </c:ext>
              </c:extLst>
            </c:dLbl>
            <c:dLbl>
              <c:idx val="70"/>
              <c:tx>
                <c:strRef>
                  <c:f>'/Users/el1goluj/Documents/ZURICH/PROJECTS/UPMEM/upmem-workloads/Microbenchmarks/AI/[ai_output.xlsx]ai_output (4)'!$J$72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{DCEA0B99-064A-4747-B47C-F3C801E7D5C7}</c15:txfldGUID>
                      <c15:f>'/Users/el1goluj/Documents/ZURICH/PROJECTS/UPMEM/upmem-workloads/Microbenchmarks/AI/[ai_output.xlsx]ai_output (4)'!$J$72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6-FF8B-5F4C-8BBF-ED4DE736661E}"/>
                </c:ext>
              </c:extLst>
            </c:dLbl>
            <c:dLbl>
              <c:idx val="71"/>
              <c:tx>
                <c:strRef>
                  <c:f>'/Users/el1goluj/Documents/ZURICH/PROJECTS/UPMEM/upmem-workloads/Microbenchmarks/AI/[ai_output.xlsx]ai_output (4)'!$J$73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{B90DCA3E-A6BF-F74B-B316-40C383A079D7}</c15:txfldGUID>
                      <c15:f>'/Users/el1goluj/Documents/ZURICH/PROJECTS/UPMEM/upmem-workloads/Microbenchmarks/AI/[ai_output.xlsx]ai_output (4)'!$J$73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7-FF8B-5F4C-8BBF-ED4DE736661E}"/>
                </c:ext>
              </c:extLst>
            </c:dLbl>
            <c:dLbl>
              <c:idx val="72"/>
              <c:tx>
                <c:strRef>
                  <c:f>'/Users/el1goluj/Documents/ZURICH/PROJECTS/UPMEM/upmem-workloads/Microbenchmarks/AI/[ai_output.xlsx]ai_output (4)'!$J$74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{EDD5E39B-C1D6-B64E-9D1F-DF1A8523D007}</c15:txfldGUID>
                      <c15:f>'/Users/el1goluj/Documents/ZURICH/PROJECTS/UPMEM/upmem-workloads/Microbenchmarks/AI/[ai_output.xlsx]ai_output (4)'!$J$74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8-FF8B-5F4C-8BBF-ED4DE736661E}"/>
                </c:ext>
              </c:extLst>
            </c:dLbl>
            <c:dLbl>
              <c:idx val="73"/>
              <c:tx>
                <c:strRef>
                  <c:f>'/Users/el1goluj/Documents/ZURICH/PROJECTS/UPMEM/upmem-workloads/Microbenchmarks/AI/[ai_output.xlsx]ai_output (4)'!$J$75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{98FF247A-177B-C34E-88F1-5B767394266F}</c15:txfldGUID>
                      <c15:f>'/Users/el1goluj/Documents/ZURICH/PROJECTS/UPMEM/upmem-workloads/Microbenchmarks/AI/[ai_output.xlsx]ai_output (4)'!$J$75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9-FF8B-5F4C-8BBF-ED4DE736661E}"/>
                </c:ext>
              </c:extLst>
            </c:dLbl>
            <c:dLbl>
              <c:idx val="74"/>
              <c:tx>
                <c:strRef>
                  <c:f>'/Users/el1goluj/Documents/ZURICH/PROJECTS/UPMEM/upmem-workloads/Microbenchmarks/AI/[ai_output.xlsx]ai_output (4)'!$J$76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{93093AD6-360A-4E4D-B23E-28BCFC5E2AEC}</c15:txfldGUID>
                      <c15:f>'/Users/el1goluj/Documents/ZURICH/PROJECTS/UPMEM/upmem-workloads/Microbenchmarks/AI/[ai_output.xlsx]ai_output (4)'!$J$76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A-FF8B-5F4C-8BBF-ED4DE736661E}"/>
                </c:ext>
              </c:extLst>
            </c:dLbl>
            <c:dLbl>
              <c:idx val="75"/>
              <c:tx>
                <c:strRef>
                  <c:f>'/Users/el1goluj/Documents/ZURICH/PROJECTS/UPMEM/upmem-workloads/Microbenchmarks/AI/[ai_output.xlsx]ai_output (4)'!$J$77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{E811E189-54AC-E647-B647-6D9888C85E2D}</c15:txfldGUID>
                      <c15:f>'/Users/el1goluj/Documents/ZURICH/PROJECTS/UPMEM/upmem-workloads/Microbenchmarks/AI/[ai_output.xlsx]ai_output (4)'!$J$77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B-FF8B-5F4C-8BBF-ED4DE736661E}"/>
                </c:ext>
              </c:extLst>
            </c:dLbl>
            <c:dLbl>
              <c:idx val="76"/>
              <c:tx>
                <c:strRef>
                  <c:f>'/Users/el1goluj/Documents/ZURICH/PROJECTS/UPMEM/upmem-workloads/Microbenchmarks/AI/[ai_output.xlsx]ai_output (4)'!$J$78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{EB33CE72-2AF3-CD40-B14D-65EF5E85E206}</c15:txfldGUID>
                      <c15:f>'/Users/el1goluj/Documents/ZURICH/PROJECTS/UPMEM/upmem-workloads/Microbenchmarks/AI/[ai_output.xlsx]ai_output (4)'!$J$78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C-FF8B-5F4C-8BBF-ED4DE736661E}"/>
                </c:ext>
              </c:extLst>
            </c:dLbl>
            <c:dLbl>
              <c:idx val="77"/>
              <c:tx>
                <c:strRef>
                  <c:f>'/Users/el1goluj/Documents/ZURICH/PROJECTS/UPMEM/upmem-workloads/Microbenchmarks/AI/[ai_output.xlsx]ai_output (4)'!$J$79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{219C79B8-8C0C-474A-88C6-09D2C4A05B7C}</c15:txfldGUID>
                      <c15:f>'/Users/el1goluj/Documents/ZURICH/PROJECTS/UPMEM/upmem-workloads/Microbenchmarks/AI/[ai_output.xlsx]ai_output (4)'!$J$79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D-FF8B-5F4C-8BBF-ED4DE736661E}"/>
                </c:ext>
              </c:extLst>
            </c:dLbl>
            <c:dLbl>
              <c:idx val="78"/>
              <c:tx>
                <c:strRef>
                  <c:f>'/Users/el1goluj/Documents/ZURICH/PROJECTS/UPMEM/upmem-workloads/Microbenchmarks/AI/[ai_output.xlsx]ai_output (4)'!$J$80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{03ED4DD5-475F-EE44-A93F-39D9BB909D5F}</c15:txfldGUID>
                      <c15:f>'/Users/el1goluj/Documents/ZURICH/PROJECTS/UPMEM/upmem-workloads/Microbenchmarks/AI/[ai_output.xlsx]ai_output (4)'!$J$80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E-FF8B-5F4C-8BBF-ED4DE736661E}"/>
                </c:ext>
              </c:extLst>
            </c:dLbl>
            <c:dLbl>
              <c:idx val="79"/>
              <c:tx>
                <c:strRef>
                  <c:f>'/Users/el1goluj/Documents/ZURICH/PROJECTS/UPMEM/upmem-workloads/Microbenchmarks/AI/[ai_output.xlsx]ai_output (4)'!$J$81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{5F31A321-BC40-874C-8A37-384B84CD289B}</c15:txfldGUID>
                      <c15:f>'/Users/el1goluj/Documents/ZURICH/PROJECTS/UPMEM/upmem-workloads/Microbenchmarks/AI/[ai_output.xlsx]ai_output (4)'!$J$81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F-FF8B-5F4C-8BBF-ED4DE736661E}"/>
                </c:ext>
              </c:extLst>
            </c:dLbl>
            <c:dLbl>
              <c:idx val="80"/>
              <c:tx>
                <c:strRef>
                  <c:f>'/Users/el1goluj/Documents/ZURICH/PROJECTS/UPMEM/upmem-workloads/Microbenchmarks/AI/[ai_output.xlsx]ai_output (4)'!$J$82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{ECB08DDC-0963-7C4C-8639-A58A09A5485B}</c15:txfldGUID>
                      <c15:f>'/Users/el1goluj/Documents/ZURICH/PROJECTS/UPMEM/upmem-workloads/Microbenchmarks/AI/[ai_output.xlsx]ai_output (4)'!$J$82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0-FF8B-5F4C-8BBF-ED4DE736661E}"/>
                </c:ext>
              </c:extLst>
            </c:dLbl>
            <c:dLbl>
              <c:idx val="81"/>
              <c:tx>
                <c:strRef>
                  <c:f>'/Users/el1goluj/Documents/ZURICH/PROJECTS/UPMEM/upmem-workloads/Microbenchmarks/AI/[ai_output.xlsx]ai_output (4)'!$J$83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{59A7E911-3364-2A49-B47B-175573E7B513}</c15:txfldGUID>
                      <c15:f>'/Users/el1goluj/Documents/ZURICH/PROJECTS/UPMEM/upmem-workloads/Microbenchmarks/AI/[ai_output.xlsx]ai_output (4)'!$J$83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1-FF8B-5F4C-8BBF-ED4DE736661E}"/>
                </c:ext>
              </c:extLst>
            </c:dLbl>
            <c:dLbl>
              <c:idx val="82"/>
              <c:tx>
                <c:strRef>
                  <c:f>'/Users/el1goluj/Documents/ZURICH/PROJECTS/UPMEM/upmem-workloads/Microbenchmarks/AI/[ai_output.xlsx]ai_output (4)'!$J$84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{A6D09236-6746-3546-9ECE-219BCB3A98E8}</c15:txfldGUID>
                      <c15:f>'/Users/el1goluj/Documents/ZURICH/PROJECTS/UPMEM/upmem-workloads/Microbenchmarks/AI/[ai_output.xlsx]ai_output (4)'!$J$84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2-FF8B-5F4C-8BBF-ED4DE736661E}"/>
                </c:ext>
              </c:extLst>
            </c:dLbl>
            <c:dLbl>
              <c:idx val="83"/>
              <c:tx>
                <c:strRef>
                  <c:f>'/Users/el1goluj/Documents/ZURICH/PROJECTS/UPMEM/upmem-workloads/Microbenchmarks/AI/[ai_output.xlsx]ai_output (4)'!$J$85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{8B19CD58-E3F6-F84D-970F-5ED6830A11B4}</c15:txfldGUID>
                      <c15:f>'/Users/el1goluj/Documents/ZURICH/PROJECTS/UPMEM/upmem-workloads/Microbenchmarks/AI/[ai_output.xlsx]ai_output (4)'!$J$85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3-FF8B-5F4C-8BBF-ED4DE736661E}"/>
                </c:ext>
              </c:extLst>
            </c:dLbl>
            <c:dLbl>
              <c:idx val="84"/>
              <c:tx>
                <c:strRef>
                  <c:f>'/Users/el1goluj/Documents/ZURICH/PROJECTS/UPMEM/upmem-workloads/Microbenchmarks/AI/[ai_output.xlsx]ai_output (4)'!$J$86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{1A6D70D8-ED0F-DB44-89F8-2417D008C75C}</c15:txfldGUID>
                      <c15:f>'/Users/el1goluj/Documents/ZURICH/PROJECTS/UPMEM/upmem-workloads/Microbenchmarks/AI/[ai_output.xlsx]ai_output (4)'!$J$86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4-FF8B-5F4C-8BBF-ED4DE736661E}"/>
                </c:ext>
              </c:extLst>
            </c:dLbl>
            <c:dLbl>
              <c:idx val="85"/>
              <c:tx>
                <c:strRef>
                  <c:f>'/Users/el1goluj/Documents/ZURICH/PROJECTS/UPMEM/upmem-workloads/Microbenchmarks/AI/[ai_output.xlsx]ai_output (4)'!$J$87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{E6598899-A5C1-024C-AD58-A1F9FEE6810D}</c15:txfldGUID>
                      <c15:f>'/Users/el1goluj/Documents/ZURICH/PROJECTS/UPMEM/upmem-workloads/Microbenchmarks/AI/[ai_output.xlsx]ai_output (4)'!$J$87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5-FF8B-5F4C-8BBF-ED4DE736661E}"/>
                </c:ext>
              </c:extLst>
            </c:dLbl>
            <c:dLbl>
              <c:idx val="86"/>
              <c:tx>
                <c:strRef>
                  <c:f>'/Users/el1goluj/Documents/ZURICH/PROJECTS/UPMEM/upmem-workloads/Microbenchmarks/AI/[ai_output.xlsx]ai_output (4)'!$J$88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{D4E4B40B-DA50-944B-B581-1AE2F03BD522}</c15:txfldGUID>
                      <c15:f>'/Users/el1goluj/Documents/ZURICH/PROJECTS/UPMEM/upmem-workloads/Microbenchmarks/AI/[ai_output.xlsx]ai_output (4)'!$J$88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6-FF8B-5F4C-8BBF-ED4DE736661E}"/>
                </c:ext>
              </c:extLst>
            </c:dLbl>
            <c:dLbl>
              <c:idx val="87"/>
              <c:tx>
                <c:strRef>
                  <c:f>'/Users/el1goluj/Documents/ZURICH/PROJECTS/UPMEM/upmem-workloads/Microbenchmarks/AI/[ai_output.xlsx]ai_output (4)'!$J$89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{42BDBEBD-8906-614C-BC21-771516C8F9BA}</c15:txfldGUID>
                      <c15:f>'/Users/el1goluj/Documents/ZURICH/PROJECTS/UPMEM/upmem-workloads/Microbenchmarks/AI/[ai_output.xlsx]ai_output (4)'!$J$89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7-FF8B-5F4C-8BBF-ED4DE736661E}"/>
                </c:ext>
              </c:extLst>
            </c:dLbl>
            <c:dLbl>
              <c:idx val="88"/>
              <c:tx>
                <c:strRef>
                  <c:f>'/Users/el1goluj/Documents/ZURICH/PROJECTS/UPMEM/upmem-workloads/Microbenchmarks/AI/[ai_output.xlsx]ai_output (4)'!$J$90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{6A14C0BA-E5CB-FA4D-9D1C-C18C66EAF898}</c15:txfldGUID>
                      <c15:f>'/Users/el1goluj/Documents/ZURICH/PROJECTS/UPMEM/upmem-workloads/Microbenchmarks/AI/[ai_output.xlsx]ai_output (4)'!$J$90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8-FF8B-5F4C-8BBF-ED4DE736661E}"/>
                </c:ext>
              </c:extLst>
            </c:dLbl>
            <c:dLbl>
              <c:idx val="89"/>
              <c:tx>
                <c:strRef>
                  <c:f>'/Users/el1goluj/Documents/ZURICH/PROJECTS/UPMEM/upmem-workloads/Microbenchmarks/AI/[ai_output.xlsx]ai_output (4)'!$J$91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{7890C605-059F-7C47-B546-20877FCB4E15}</c15:txfldGUID>
                      <c15:f>'/Users/el1goluj/Documents/ZURICH/PROJECTS/UPMEM/upmem-workloads/Microbenchmarks/AI/[ai_output.xlsx]ai_output (4)'!$J$91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9-FF8B-5F4C-8BBF-ED4DE736661E}"/>
                </c:ext>
              </c:extLst>
            </c:dLbl>
            <c:dLbl>
              <c:idx val="90"/>
              <c:tx>
                <c:strRef>
                  <c:f>'/Users/el1goluj/Documents/ZURICH/PROJECTS/UPMEM/upmem-workloads/Microbenchmarks/AI/[ai_output.xlsx]ai_output (4)'!$J$92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{1E86C71F-C664-7040-A4D2-7E6BC71EBC87}</c15:txfldGUID>
                      <c15:f>'/Users/el1goluj/Documents/ZURICH/PROJECTS/UPMEM/upmem-workloads/Microbenchmarks/AI/[ai_output.xlsx]ai_output (4)'!$J$92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A-FF8B-5F4C-8BBF-ED4DE736661E}"/>
                </c:ext>
              </c:extLst>
            </c:dLbl>
            <c:dLbl>
              <c:idx val="91"/>
              <c:tx>
                <c:strRef>
                  <c:f>'/Users/el1goluj/Documents/ZURICH/PROJECTS/UPMEM/upmem-workloads/Microbenchmarks/AI/[ai_output.xlsx]ai_output (4)'!$J$93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{36FBDEBA-6D51-EC46-9232-311120F2E22B}</c15:txfldGUID>
                      <c15:f>'/Users/el1goluj/Documents/ZURICH/PROJECTS/UPMEM/upmem-workloads/Microbenchmarks/AI/[ai_output.xlsx]ai_output (4)'!$J$93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B-FF8B-5F4C-8BBF-ED4DE736661E}"/>
                </c:ext>
              </c:extLst>
            </c:dLbl>
            <c:dLbl>
              <c:idx val="92"/>
              <c:tx>
                <c:strRef>
                  <c:f>'/Users/el1goluj/Documents/ZURICH/PROJECTS/UPMEM/upmem-workloads/Microbenchmarks/AI/[ai_output.xlsx]ai_output (4)'!$J$94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{E1ECC843-8F01-1A4C-9914-21F532E68CE5}</c15:txfldGUID>
                      <c15:f>'/Users/el1goluj/Documents/ZURICH/PROJECTS/UPMEM/upmem-workloads/Microbenchmarks/AI/[ai_output.xlsx]ai_output (4)'!$J$94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C-FF8B-5F4C-8BBF-ED4DE736661E}"/>
                </c:ext>
              </c:extLst>
            </c:dLbl>
            <c:dLbl>
              <c:idx val="93"/>
              <c:tx>
                <c:strRef>
                  <c:f>'/Users/el1goluj/Documents/ZURICH/PROJECTS/UPMEM/upmem-workloads/Microbenchmarks/AI/[ai_output.xlsx]ai_output (4)'!$J$95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{533BDE2D-B685-E14D-A109-3E893690B8C7}</c15:txfldGUID>
                      <c15:f>'/Users/el1goluj/Documents/ZURICH/PROJECTS/UPMEM/upmem-workloads/Microbenchmarks/AI/[ai_output.xlsx]ai_output (4)'!$J$95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D-FF8B-5F4C-8BBF-ED4DE736661E}"/>
                </c:ext>
              </c:extLst>
            </c:dLbl>
            <c:dLbl>
              <c:idx val="94"/>
              <c:tx>
                <c:strRef>
                  <c:f>'/Users/el1goluj/Documents/ZURICH/PROJECTS/UPMEM/upmem-workloads/Microbenchmarks/AI/[ai_output.xlsx]ai_output (4)'!$J$96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{1457394F-06D0-8941-86FC-FBA08C752599}</c15:txfldGUID>
                      <c15:f>'/Users/el1goluj/Documents/ZURICH/PROJECTS/UPMEM/upmem-workloads/Microbenchmarks/AI/[ai_output.xlsx]ai_output (4)'!$J$96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E-FF8B-5F4C-8BBF-ED4DE736661E}"/>
                </c:ext>
              </c:extLst>
            </c:dLbl>
            <c:dLbl>
              <c:idx val="95"/>
              <c:tx>
                <c:strRef>
                  <c:f>'/Users/el1goluj/Documents/ZURICH/PROJECTS/UPMEM/upmem-workloads/Microbenchmarks/AI/[ai_output.xlsx]ai_output (4)'!$J$97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{78FBDA25-579F-8B41-9658-61062993D26E}</c15:txfldGUID>
                      <c15:f>'/Users/el1goluj/Documents/ZURICH/PROJECTS/UPMEM/upmem-workloads/Microbenchmarks/AI/[ai_output.xlsx]ai_output (4)'!$J$97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F-FF8B-5F4C-8BBF-ED4DE736661E}"/>
                </c:ext>
              </c:extLst>
            </c:dLbl>
            <c:dLbl>
              <c:idx val="96"/>
              <c:tx>
                <c:strRef>
                  <c:f>'/Users/el1goluj/Documents/ZURICH/PROJECTS/UPMEM/upmem-workloads/Microbenchmarks/AI/[ai_output.xlsx]ai_output (4)'!$J$98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{25AE9F07-115F-CB4D-8912-6CF374805B57}</c15:txfldGUID>
                      <c15:f>'/Users/el1goluj/Documents/ZURICH/PROJECTS/UPMEM/upmem-workloads/Microbenchmarks/AI/[ai_output.xlsx]ai_output (4)'!$J$98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0-FF8B-5F4C-8BBF-ED4DE736661E}"/>
                </c:ext>
              </c:extLst>
            </c:dLbl>
            <c:dLbl>
              <c:idx val="97"/>
              <c:tx>
                <c:strRef>
                  <c:f>'/Users/el1goluj/Documents/ZURICH/PROJECTS/UPMEM/upmem-workloads/Microbenchmarks/AI/[ai_output.xlsx]ai_output (4)'!$J$99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{27F947A2-DEF4-5C49-BA37-9BFC5C6C8951}</c15:txfldGUID>
                      <c15:f>'/Users/el1goluj/Documents/ZURICH/PROJECTS/UPMEM/upmem-workloads/Microbenchmarks/AI/[ai_output.xlsx]ai_output (4)'!$J$99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1-FF8B-5F4C-8BBF-ED4DE736661E}"/>
                </c:ext>
              </c:extLst>
            </c:dLbl>
            <c:dLbl>
              <c:idx val="98"/>
              <c:tx>
                <c:strRef>
                  <c:f>'/Users/el1goluj/Documents/ZURICH/PROJECTS/UPMEM/upmem-workloads/Microbenchmarks/AI/[ai_output.xlsx]ai_output (4)'!$J$100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{7F708D9D-088C-E248-BF03-3A3D6B35C180}</c15:txfldGUID>
                      <c15:f>'/Users/el1goluj/Documents/ZURICH/PROJECTS/UPMEM/upmem-workloads/Microbenchmarks/AI/[ai_output.xlsx]ai_output (4)'!$J$100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2-FF8B-5F4C-8BBF-ED4DE736661E}"/>
                </c:ext>
              </c:extLst>
            </c:dLbl>
            <c:dLbl>
              <c:idx val="99"/>
              <c:tx>
                <c:strRef>
                  <c:f>'/Users/el1goluj/Documents/ZURICH/PROJECTS/UPMEM/upmem-workloads/Microbenchmarks/AI/[ai_output.xlsx]ai_output (4)'!$J$101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{B16DCCE0-45BC-254A-A01F-11E6D7A41E78}</c15:txfldGUID>
                      <c15:f>'/Users/el1goluj/Documents/ZURICH/PROJECTS/UPMEM/upmem-workloads/Microbenchmarks/AI/[ai_output.xlsx]ai_output (4)'!$J$101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3-FF8B-5F4C-8BBF-ED4DE736661E}"/>
                </c:ext>
              </c:extLst>
            </c:dLbl>
            <c:dLbl>
              <c:idx val="100"/>
              <c:tx>
                <c:strRef>
                  <c:f>'/Users/el1goluj/Documents/ZURICH/PROJECTS/UPMEM/upmem-workloads/Microbenchmarks/AI/[ai_output.xlsx]ai_output (4)'!$J$102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{4E967BB9-804F-D849-B27F-8FE19D60C8C8}</c15:txfldGUID>
                      <c15:f>'/Users/el1goluj/Documents/ZURICH/PROJECTS/UPMEM/upmem-workloads/Microbenchmarks/AI/[ai_output.xlsx]ai_output (4)'!$J$102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4-FF8B-5F4C-8BBF-ED4DE736661E}"/>
                </c:ext>
              </c:extLst>
            </c:dLbl>
            <c:dLbl>
              <c:idx val="101"/>
              <c:tx>
                <c:strRef>
                  <c:f>'/Users/el1goluj/Documents/ZURICH/PROJECTS/UPMEM/upmem-workloads/Microbenchmarks/AI/[ai_output.xlsx]ai_output (4)'!$J$103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{C7553350-F5BE-854D-9AA5-68DE80D445C6}</c15:txfldGUID>
                      <c15:f>'/Users/el1goluj/Documents/ZURICH/PROJECTS/UPMEM/upmem-workloads/Microbenchmarks/AI/[ai_output.xlsx]ai_output (4)'!$J$103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5-FF8B-5F4C-8BBF-ED4DE736661E}"/>
                </c:ext>
              </c:extLst>
            </c:dLbl>
            <c:dLbl>
              <c:idx val="102"/>
              <c:tx>
                <c:strRef>
                  <c:f>'/Users/el1goluj/Documents/ZURICH/PROJECTS/UPMEM/upmem-workloads/Microbenchmarks/AI/[ai_output.xlsx]ai_output (4)'!$J$104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{B809F47F-ACB2-C04F-9B24-950BE94A9EC7}</c15:txfldGUID>
                      <c15:f>'/Users/el1goluj/Documents/ZURICH/PROJECTS/UPMEM/upmem-workloads/Microbenchmarks/AI/[ai_output.xlsx]ai_output (4)'!$J$104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6-FF8B-5F4C-8BBF-ED4DE736661E}"/>
                </c:ext>
              </c:extLst>
            </c:dLbl>
            <c:dLbl>
              <c:idx val="103"/>
              <c:tx>
                <c:strRef>
                  <c:f>'/Users/el1goluj/Documents/ZURICH/PROJECTS/UPMEM/upmem-workloads/Microbenchmarks/AI/[ai_output.xlsx]ai_output (4)'!$J$105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{9CB0C3F6-0F52-1944-A753-85B7EBAECE1E}</c15:txfldGUID>
                      <c15:f>'/Users/el1goluj/Documents/ZURICH/PROJECTS/UPMEM/upmem-workloads/Microbenchmarks/AI/[ai_output.xlsx]ai_output (4)'!$J$105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7-FF8B-5F4C-8BBF-ED4DE736661E}"/>
                </c:ext>
              </c:extLst>
            </c:dLbl>
            <c:dLbl>
              <c:idx val="104"/>
              <c:tx>
                <c:strRef>
                  <c:f>'/Users/el1goluj/Documents/ZURICH/PROJECTS/UPMEM/upmem-workloads/Microbenchmarks/AI/[ai_output.xlsx]ai_output (4)'!$J$106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{E4295BD0-72FF-6243-B8D3-AE30FA7005BB}</c15:txfldGUID>
                      <c15:f>'/Users/el1goluj/Documents/ZURICH/PROJECTS/UPMEM/upmem-workloads/Microbenchmarks/AI/[ai_output.xlsx]ai_output (4)'!$J$106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8-FF8B-5F4C-8BBF-ED4DE736661E}"/>
                </c:ext>
              </c:extLst>
            </c:dLbl>
            <c:dLbl>
              <c:idx val="105"/>
              <c:tx>
                <c:strRef>
                  <c:f>'/Users/el1goluj/Documents/ZURICH/PROJECTS/UPMEM/upmem-workloads/Microbenchmarks/AI/[ai_output.xlsx]ai_output (4)'!$J$107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{CB265EE0-FBE1-A44C-99D2-09B0679EAAD5}</c15:txfldGUID>
                      <c15:f>'/Users/el1goluj/Documents/ZURICH/PROJECTS/UPMEM/upmem-workloads/Microbenchmarks/AI/[ai_output.xlsx]ai_output (4)'!$J$107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9-FF8B-5F4C-8BBF-ED4DE736661E}"/>
                </c:ext>
              </c:extLst>
            </c:dLbl>
            <c:dLbl>
              <c:idx val="106"/>
              <c:tx>
                <c:strRef>
                  <c:f>'/Users/el1goluj/Documents/ZURICH/PROJECTS/UPMEM/upmem-workloads/Microbenchmarks/AI/[ai_output.xlsx]ai_output (4)'!$J$108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{A9389726-4888-624A-AA27-549B345C3CC8}</c15:txfldGUID>
                      <c15:f>'/Users/el1goluj/Documents/ZURICH/PROJECTS/UPMEM/upmem-workloads/Microbenchmarks/AI/[ai_output.xlsx]ai_output (4)'!$J$108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A-FF8B-5F4C-8BBF-ED4DE736661E}"/>
                </c:ext>
              </c:extLst>
            </c:dLbl>
            <c:dLbl>
              <c:idx val="107"/>
              <c:tx>
                <c:strRef>
                  <c:f>'/Users/el1goluj/Documents/ZURICH/PROJECTS/UPMEM/upmem-workloads/Microbenchmarks/AI/[ai_output.xlsx]ai_output (4)'!$J$109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{F096D9AA-3D1B-6E4D-AC11-0CCA1FD8FA67}</c15:txfldGUID>
                      <c15:f>'/Users/el1goluj/Documents/ZURICH/PROJECTS/UPMEM/upmem-workloads/Microbenchmarks/AI/[ai_output.xlsx]ai_output (4)'!$J$109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B-FF8B-5F4C-8BBF-ED4DE736661E}"/>
                </c:ext>
              </c:extLst>
            </c:dLbl>
            <c:dLbl>
              <c:idx val="108"/>
              <c:tx>
                <c:strRef>
                  <c:f>'/Users/el1goluj/Documents/ZURICH/PROJECTS/UPMEM/upmem-workloads/Microbenchmarks/AI/[ai_output.xlsx]ai_output (4)'!$J$110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{4ECE8C99-B46F-3C40-B958-2AF50B59F267}</c15:txfldGUID>
                      <c15:f>'/Users/el1goluj/Documents/ZURICH/PROJECTS/UPMEM/upmem-workloads/Microbenchmarks/AI/[ai_output.xlsx]ai_output (4)'!$J$110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C-FF8B-5F4C-8BBF-ED4DE736661E}"/>
                </c:ext>
              </c:extLst>
            </c:dLbl>
            <c:dLbl>
              <c:idx val="109"/>
              <c:tx>
                <c:strRef>
                  <c:f>'/Users/el1goluj/Documents/ZURICH/PROJECTS/UPMEM/upmem-workloads/Microbenchmarks/AI/[ai_output.xlsx]ai_output (4)'!$J$111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{3F99E77A-F48C-9A44-ADFB-2AB2B7724B35}</c15:txfldGUID>
                      <c15:f>'/Users/el1goluj/Documents/ZURICH/PROJECTS/UPMEM/upmem-workloads/Microbenchmarks/AI/[ai_output.xlsx]ai_output (4)'!$J$111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D-FF8B-5F4C-8BBF-ED4DE736661E}"/>
                </c:ext>
              </c:extLst>
            </c:dLbl>
            <c:dLbl>
              <c:idx val="110"/>
              <c:tx>
                <c:strRef>
                  <c:f>'/Users/el1goluj/Documents/ZURICH/PROJECTS/UPMEM/upmem-workloads/Microbenchmarks/AI/[ai_output.xlsx]ai_output (4)'!$J$112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{55E4425F-FA66-0A4E-89AE-C44265076487}</c15:txfldGUID>
                      <c15:f>'/Users/el1goluj/Documents/ZURICH/PROJECTS/UPMEM/upmem-workloads/Microbenchmarks/AI/[ai_output.xlsx]ai_output (4)'!$J$112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E-FF8B-5F4C-8BBF-ED4DE736661E}"/>
                </c:ext>
              </c:extLst>
            </c:dLbl>
            <c:dLbl>
              <c:idx val="111"/>
              <c:tx>
                <c:strRef>
                  <c:f>'/Users/el1goluj/Documents/ZURICH/PROJECTS/UPMEM/upmem-workloads/Microbenchmarks/AI/[ai_output.xlsx]ai_output (4)'!$J$113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{5F86B65E-E41A-8643-9D65-1DD541D70A4B}</c15:txfldGUID>
                      <c15:f>'/Users/el1goluj/Documents/ZURICH/PROJECTS/UPMEM/upmem-workloads/Microbenchmarks/AI/[ai_output.xlsx]ai_output (4)'!$J$113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F-FF8B-5F4C-8BBF-ED4DE736661E}"/>
                </c:ext>
              </c:extLst>
            </c:dLbl>
            <c:dLbl>
              <c:idx val="112"/>
              <c:tx>
                <c:strRef>
                  <c:f>'/Users/el1goluj/Documents/ZURICH/PROJECTS/UPMEM/upmem-workloads/Microbenchmarks/AI/[ai_output.xlsx]ai_output (4)'!$J$114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{BB81EA45-AF0B-294C-BEA5-3BCD4E92F81C}</c15:txfldGUID>
                      <c15:f>'/Users/el1goluj/Documents/ZURICH/PROJECTS/UPMEM/upmem-workloads/Microbenchmarks/AI/[ai_output.xlsx]ai_output (4)'!$J$114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0-FF8B-5F4C-8BBF-ED4DE736661E}"/>
                </c:ext>
              </c:extLst>
            </c:dLbl>
            <c:dLbl>
              <c:idx val="113"/>
              <c:tx>
                <c:strRef>
                  <c:f>'/Users/el1goluj/Documents/ZURICH/PROJECTS/UPMEM/upmem-workloads/Microbenchmarks/AI/[ai_output.xlsx]ai_output (4)'!$J$115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{6511706B-742F-004A-B292-48D8AC2CFB25}</c15:txfldGUID>
                      <c15:f>'/Users/el1goluj/Documents/ZURICH/PROJECTS/UPMEM/upmem-workloads/Microbenchmarks/AI/[ai_output.xlsx]ai_output (4)'!$J$115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1-FF8B-5F4C-8BBF-ED4DE736661E}"/>
                </c:ext>
              </c:extLst>
            </c:dLbl>
            <c:dLbl>
              <c:idx val="114"/>
              <c:tx>
                <c:strRef>
                  <c:f>'/Users/el1goluj/Documents/ZURICH/PROJECTS/UPMEM/upmem-workloads/Microbenchmarks/AI/[ai_output.xlsx]ai_output (4)'!$J$116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{5DADB69A-E3AE-8043-B553-B2C22E42CD67}</c15:txfldGUID>
                      <c15:f>'/Users/el1goluj/Documents/ZURICH/PROJECTS/UPMEM/upmem-workloads/Microbenchmarks/AI/[ai_output.xlsx]ai_output (4)'!$J$116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2-FF8B-5F4C-8BBF-ED4DE736661E}"/>
                </c:ext>
              </c:extLst>
            </c:dLbl>
            <c:dLbl>
              <c:idx val="115"/>
              <c:tx>
                <c:strRef>
                  <c:f>'/Users/el1goluj/Documents/ZURICH/PROJECTS/UPMEM/upmem-workloads/Microbenchmarks/AI/[ai_output.xlsx]ai_output (4)'!$J$117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{772C70FB-A622-AE47-B81E-AC410CB90045}</c15:txfldGUID>
                      <c15:f>'/Users/el1goluj/Documents/ZURICH/PROJECTS/UPMEM/upmem-workloads/Microbenchmarks/AI/[ai_output.xlsx]ai_output (4)'!$J$117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3-FF8B-5F4C-8BBF-ED4DE736661E}"/>
                </c:ext>
              </c:extLst>
            </c:dLbl>
            <c:dLbl>
              <c:idx val="116"/>
              <c:tx>
                <c:strRef>
                  <c:f>'/Users/el1goluj/Documents/ZURICH/PROJECTS/UPMEM/upmem-workloads/Microbenchmarks/AI/[ai_output.xlsx]ai_output (4)'!$J$118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{D6CE41F8-89D7-8D40-9AC2-D5A70CFD3721}</c15:txfldGUID>
                      <c15:f>'/Users/el1goluj/Documents/ZURICH/PROJECTS/UPMEM/upmem-workloads/Microbenchmarks/AI/[ai_output.xlsx]ai_output (4)'!$J$118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4-FF8B-5F4C-8BBF-ED4DE736661E}"/>
                </c:ext>
              </c:extLst>
            </c:dLbl>
            <c:dLbl>
              <c:idx val="117"/>
              <c:tx>
                <c:strRef>
                  <c:f>'/Users/el1goluj/Documents/ZURICH/PROJECTS/UPMEM/upmem-workloads/Microbenchmarks/AI/[ai_output.xlsx]ai_output (4)'!$J$119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{AEEA22D3-A8A2-9F49-8B62-BCBB164AB9DC}</c15:txfldGUID>
                      <c15:f>'/Users/el1goluj/Documents/ZURICH/PROJECTS/UPMEM/upmem-workloads/Microbenchmarks/AI/[ai_output.xlsx]ai_output (4)'!$J$119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5-FF8B-5F4C-8BBF-ED4DE736661E}"/>
                </c:ext>
              </c:extLst>
            </c:dLbl>
            <c:dLbl>
              <c:idx val="118"/>
              <c:tx>
                <c:strRef>
                  <c:f>'/Users/el1goluj/Documents/ZURICH/PROJECTS/UPMEM/upmem-workloads/Microbenchmarks/AI/[ai_output.xlsx]ai_output (4)'!$J$120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{08180A73-F3CF-4E4A-8C01-CFD906D1CEB4}</c15:txfldGUID>
                      <c15:f>'/Users/el1goluj/Documents/ZURICH/PROJECTS/UPMEM/upmem-workloads/Microbenchmarks/AI/[ai_output.xlsx]ai_output (4)'!$J$120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6-FF8B-5F4C-8BBF-ED4DE736661E}"/>
                </c:ext>
              </c:extLst>
            </c:dLbl>
            <c:dLbl>
              <c:idx val="119"/>
              <c:tx>
                <c:strRef>
                  <c:f>'/Users/el1goluj/Documents/ZURICH/PROJECTS/UPMEM/upmem-workloads/Microbenchmarks/AI/[ai_output.xlsx]ai_output (4)'!$J$121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{176652EE-8AA0-9C42-96A0-B7572F086993}</c15:txfldGUID>
                      <c15:f>'/Users/el1goluj/Documents/ZURICH/PROJECTS/UPMEM/upmem-workloads/Microbenchmarks/AI/[ai_output.xlsx]ai_output (4)'!$J$121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7-FF8B-5F4C-8BBF-ED4DE736661E}"/>
                </c:ext>
              </c:extLst>
            </c:dLbl>
            <c:dLbl>
              <c:idx val="120"/>
              <c:tx>
                <c:strRef>
                  <c:f>'/Users/el1goluj/Documents/ZURICH/PROJECTS/UPMEM/upmem-workloads/Microbenchmarks/AI/[ai_output.xlsx]ai_output (4)'!$J$122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{118F0E54-ED54-374D-B014-CCEB9D288E4C}</c15:txfldGUID>
                      <c15:f>'/Users/el1goluj/Documents/ZURICH/PROJECTS/UPMEM/upmem-workloads/Microbenchmarks/AI/[ai_output.xlsx]ai_output (4)'!$J$122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8-FF8B-5F4C-8BBF-ED4DE736661E}"/>
                </c:ext>
              </c:extLst>
            </c:dLbl>
            <c:dLbl>
              <c:idx val="121"/>
              <c:tx>
                <c:strRef>
                  <c:f>'/Users/el1goluj/Documents/ZURICH/PROJECTS/UPMEM/upmem-workloads/Microbenchmarks/AI/[ai_output.xlsx]ai_output (4)'!$J$123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{DFD6D3E5-1C66-4E4F-BC6E-4F7D3D00D77B}</c15:txfldGUID>
                      <c15:f>'/Users/el1goluj/Documents/ZURICH/PROJECTS/UPMEM/upmem-workloads/Microbenchmarks/AI/[ai_output.xlsx]ai_output (4)'!$J$123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9-FF8B-5F4C-8BBF-ED4DE736661E}"/>
                </c:ext>
              </c:extLst>
            </c:dLbl>
            <c:dLbl>
              <c:idx val="122"/>
              <c:tx>
                <c:strRef>
                  <c:f>'/Users/el1goluj/Documents/ZURICH/PROJECTS/UPMEM/upmem-workloads/Microbenchmarks/AI/[ai_output.xlsx]ai_output (4)'!$J$124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{80ED2C4D-A418-284A-AB66-E46C9B2721E0}</c15:txfldGUID>
                      <c15:f>'/Users/el1goluj/Documents/ZURICH/PROJECTS/UPMEM/upmem-workloads/Microbenchmarks/AI/[ai_output.xlsx]ai_output (4)'!$J$124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A-FF8B-5F4C-8BBF-ED4DE736661E}"/>
                </c:ext>
              </c:extLst>
            </c:dLbl>
            <c:dLbl>
              <c:idx val="123"/>
              <c:tx>
                <c:strRef>
                  <c:f>'/Users/el1goluj/Documents/ZURICH/PROJECTS/UPMEM/upmem-workloads/Microbenchmarks/AI/[ai_output.xlsx]ai_output (4)'!$J$125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{7C97FF30-1AE6-2343-B2F8-AF305DB415EB}</c15:txfldGUID>
                      <c15:f>'/Users/el1goluj/Documents/ZURICH/PROJECTS/UPMEM/upmem-workloads/Microbenchmarks/AI/[ai_output.xlsx]ai_output (4)'!$J$125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B-FF8B-5F4C-8BBF-ED4DE736661E}"/>
                </c:ext>
              </c:extLst>
            </c:dLbl>
            <c:dLbl>
              <c:idx val="124"/>
              <c:tx>
                <c:strRef>
                  <c:f>'/Users/el1goluj/Documents/ZURICH/PROJECTS/UPMEM/upmem-workloads/Microbenchmarks/AI/[ai_output.xlsx]ai_output (4)'!$J$126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{A81539A5-8691-AB44-BA0D-26B7447F62F4}</c15:txfldGUID>
                      <c15:f>'/Users/el1goluj/Documents/ZURICH/PROJECTS/UPMEM/upmem-workloads/Microbenchmarks/AI/[ai_output.xlsx]ai_output (4)'!$J$126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C-FF8B-5F4C-8BBF-ED4DE736661E}"/>
                </c:ext>
              </c:extLst>
            </c:dLbl>
            <c:dLbl>
              <c:idx val="125"/>
              <c:tx>
                <c:strRef>
                  <c:f>'/Users/el1goluj/Documents/ZURICH/PROJECTS/UPMEM/upmem-workloads/Microbenchmarks/AI/[ai_output.xlsx]ai_output (4)'!$J$127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{8EE6BF0D-F361-1B42-B6B7-45C6B9AA6374}</c15:txfldGUID>
                      <c15:f>'/Users/el1goluj/Documents/ZURICH/PROJECTS/UPMEM/upmem-workloads/Microbenchmarks/AI/[ai_output.xlsx]ai_output (4)'!$J$127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D-FF8B-5F4C-8BBF-ED4DE736661E}"/>
                </c:ext>
              </c:extLst>
            </c:dLbl>
            <c:dLbl>
              <c:idx val="126"/>
              <c:tx>
                <c:strRef>
                  <c:f>'/Users/el1goluj/Documents/ZURICH/PROJECTS/UPMEM/upmem-workloads/Microbenchmarks/AI/[ai_output.xlsx]ai_output (4)'!$J$128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{A68E1D7C-130B-9649-9605-38C44E37D3B4}</c15:txfldGUID>
                      <c15:f>'/Users/el1goluj/Documents/ZURICH/PROJECTS/UPMEM/upmem-workloads/Microbenchmarks/AI/[ai_output.xlsx]ai_output (4)'!$J$128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E-FF8B-5F4C-8BBF-ED4DE736661E}"/>
                </c:ext>
              </c:extLst>
            </c:dLbl>
            <c:dLbl>
              <c:idx val="127"/>
              <c:tx>
                <c:strRef>
                  <c:f>'/Users/el1goluj/Documents/ZURICH/PROJECTS/UPMEM/upmem-workloads/Microbenchmarks/AI/[ai_output.xlsx]ai_output (4)'!$J$129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{CFB53E7E-D872-2E40-BBFB-D34345E23776}</c15:txfldGUID>
                      <c15:f>'/Users/el1goluj/Documents/ZURICH/PROJECTS/UPMEM/upmem-workloads/Microbenchmarks/AI/[ai_output.xlsx]ai_output (4)'!$J$129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F-FF8B-5F4C-8BBF-ED4DE736661E}"/>
                </c:ext>
              </c:extLst>
            </c:dLbl>
            <c:dLbl>
              <c:idx val="128"/>
              <c:tx>
                <c:strRef>
                  <c:f>'/Users/el1goluj/Documents/ZURICH/PROJECTS/UPMEM/upmem-workloads/Microbenchmarks/AI/[ai_output.xlsx]ai_output (4)'!$J$130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{7F2B9201-0A9C-6248-8644-B64F0338C9E2}</c15:txfldGUID>
                      <c15:f>'/Users/el1goluj/Documents/ZURICH/PROJECTS/UPMEM/upmem-workloads/Microbenchmarks/AI/[ai_output.xlsx]ai_output (4)'!$J$130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0-FF8B-5F4C-8BBF-ED4DE736661E}"/>
                </c:ext>
              </c:extLst>
            </c:dLbl>
            <c:dLbl>
              <c:idx val="129"/>
              <c:tx>
                <c:strRef>
                  <c:f>'/Users/el1goluj/Documents/ZURICH/PROJECTS/UPMEM/upmem-workloads/Microbenchmarks/AI/[ai_output.xlsx]ai_output (4)'!$J$131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{DAFD5BE1-B203-0247-911D-040B5B54B9B7}</c15:txfldGUID>
                      <c15:f>'/Users/el1goluj/Documents/ZURICH/PROJECTS/UPMEM/upmem-workloads/Microbenchmarks/AI/[ai_output.xlsx]ai_output (4)'!$J$131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1-FF8B-5F4C-8BBF-ED4DE736661E}"/>
                </c:ext>
              </c:extLst>
            </c:dLbl>
            <c:dLbl>
              <c:idx val="130"/>
              <c:tx>
                <c:strRef>
                  <c:f>'/Users/el1goluj/Documents/ZURICH/PROJECTS/UPMEM/upmem-workloads/Microbenchmarks/AI/[ai_output.xlsx]ai_output (4)'!$J$132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{49457E17-471C-A244-986A-98D815B73AC8}</c15:txfldGUID>
                      <c15:f>'/Users/el1goluj/Documents/ZURICH/PROJECTS/UPMEM/upmem-workloads/Microbenchmarks/AI/[ai_output.xlsx]ai_output (4)'!$J$132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2-FF8B-5F4C-8BBF-ED4DE736661E}"/>
                </c:ext>
              </c:extLst>
            </c:dLbl>
            <c:dLbl>
              <c:idx val="131"/>
              <c:tx>
                <c:strRef>
                  <c:f>'/Users/el1goluj/Documents/ZURICH/PROJECTS/UPMEM/upmem-workloads/Microbenchmarks/AI/[ai_output.xlsx]ai_output (4)'!$J$133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{9CA86F7A-B4DC-8C44-B45F-736E9B952C10}</c15:txfldGUID>
                      <c15:f>'/Users/el1goluj/Documents/ZURICH/PROJECTS/UPMEM/upmem-workloads/Microbenchmarks/AI/[ai_output.xlsx]ai_output (4)'!$J$133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3-FF8B-5F4C-8BBF-ED4DE736661E}"/>
                </c:ext>
              </c:extLst>
            </c:dLbl>
            <c:dLbl>
              <c:idx val="132"/>
              <c:tx>
                <c:strRef>
                  <c:f>'/Users/el1goluj/Documents/ZURICH/PROJECTS/UPMEM/upmem-workloads/Microbenchmarks/AI/[ai_output.xlsx]ai_output (4)'!$J$134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{780107EB-A7DC-374D-9E65-764A9703281F}</c15:txfldGUID>
                      <c15:f>'/Users/el1goluj/Documents/ZURICH/PROJECTS/UPMEM/upmem-workloads/Microbenchmarks/AI/[ai_output.xlsx]ai_output (4)'!$J$134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4-FF8B-5F4C-8BBF-ED4DE736661E}"/>
                </c:ext>
              </c:extLst>
            </c:dLbl>
            <c:dLbl>
              <c:idx val="133"/>
              <c:tx>
                <c:strRef>
                  <c:f>'/Users/el1goluj/Documents/ZURICH/PROJECTS/UPMEM/upmem-workloads/Microbenchmarks/AI/[ai_output.xlsx]ai_output (4)'!$J$135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{EF55ABE6-0B24-7540-BB5B-287C562B96F6}</c15:txfldGUID>
                      <c15:f>'/Users/el1goluj/Documents/ZURICH/PROJECTS/UPMEM/upmem-workloads/Microbenchmarks/AI/[ai_output.xlsx]ai_output (4)'!$J$135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5-FF8B-5F4C-8BBF-ED4DE736661E}"/>
                </c:ext>
              </c:extLst>
            </c:dLbl>
            <c:dLbl>
              <c:idx val="134"/>
              <c:tx>
                <c:strRef>
                  <c:f>'/Users/el1goluj/Documents/ZURICH/PROJECTS/UPMEM/upmem-workloads/Microbenchmarks/AI/[ai_output.xlsx]ai_output (4)'!$J$136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{3074C559-36F5-8F4A-B220-6D4BC517B85A}</c15:txfldGUID>
                      <c15:f>'/Users/el1goluj/Documents/ZURICH/PROJECTS/UPMEM/upmem-workloads/Microbenchmarks/AI/[ai_output.xlsx]ai_output (4)'!$J$136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6-FF8B-5F4C-8BBF-ED4DE736661E}"/>
                </c:ext>
              </c:extLst>
            </c:dLbl>
            <c:dLbl>
              <c:idx val="135"/>
              <c:tx>
                <c:strRef>
                  <c:f>'/Users/el1goluj/Documents/ZURICH/PROJECTS/UPMEM/upmem-workloads/Microbenchmarks/AI/[ai_output.xlsx]ai_output (4)'!$J$137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{E3E2E874-5BCE-064B-B893-08CD7E80774F}</c15:txfldGUID>
                      <c15:f>'/Users/el1goluj/Documents/ZURICH/PROJECTS/UPMEM/upmem-workloads/Microbenchmarks/AI/[ai_output.xlsx]ai_output (4)'!$J$137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7-FF8B-5F4C-8BBF-ED4DE736661E}"/>
                </c:ext>
              </c:extLst>
            </c:dLbl>
            <c:dLbl>
              <c:idx val="136"/>
              <c:tx>
                <c:strRef>
                  <c:f>'/Users/el1goluj/Documents/ZURICH/PROJECTS/UPMEM/upmem-workloads/Microbenchmarks/AI/[ai_output.xlsx]ai_output (4)'!$J$138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{FCB981B9-081A-0B44-82AE-85D0576299E6}</c15:txfldGUID>
                      <c15:f>'/Users/el1goluj/Documents/ZURICH/PROJECTS/UPMEM/upmem-workloads/Microbenchmarks/AI/[ai_output.xlsx]ai_output (4)'!$J$138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8-FF8B-5F4C-8BBF-ED4DE736661E}"/>
                </c:ext>
              </c:extLst>
            </c:dLbl>
            <c:dLbl>
              <c:idx val="137"/>
              <c:tx>
                <c:strRef>
                  <c:f>'/Users/el1goluj/Documents/ZURICH/PROJECTS/UPMEM/upmem-workloads/Microbenchmarks/AI/[ai_output.xlsx]ai_output (4)'!$J$139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{6CC5B77B-6B34-CC43-970A-C698A075760E}</c15:txfldGUID>
                      <c15:f>'/Users/el1goluj/Documents/ZURICH/PROJECTS/UPMEM/upmem-workloads/Microbenchmarks/AI/[ai_output.xlsx]ai_output (4)'!$J$139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9-FF8B-5F4C-8BBF-ED4DE736661E}"/>
                </c:ext>
              </c:extLst>
            </c:dLbl>
            <c:dLbl>
              <c:idx val="138"/>
              <c:tx>
                <c:strRef>
                  <c:f>'/Users/el1goluj/Documents/ZURICH/PROJECTS/UPMEM/upmem-workloads/Microbenchmarks/AI/[ai_output.xlsx]ai_output (4)'!$J$140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{AC7EC18A-0C11-2641-9EA9-6C873D095A98}</c15:txfldGUID>
                      <c15:f>'/Users/el1goluj/Documents/ZURICH/PROJECTS/UPMEM/upmem-workloads/Microbenchmarks/AI/[ai_output.xlsx]ai_output (4)'!$J$140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A-FF8B-5F4C-8BBF-ED4DE736661E}"/>
                </c:ext>
              </c:extLst>
            </c:dLbl>
            <c:dLbl>
              <c:idx val="139"/>
              <c:tx>
                <c:strRef>
                  <c:f>'/Users/el1goluj/Documents/ZURICH/PROJECTS/UPMEM/upmem-workloads/Microbenchmarks/AI/[ai_output.xlsx]ai_output (4)'!$J$141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{E5C3EC61-5E69-D44E-99C0-7F9C3748379C}</c15:txfldGUID>
                      <c15:f>'/Users/el1goluj/Documents/ZURICH/PROJECTS/UPMEM/upmem-workloads/Microbenchmarks/AI/[ai_output.xlsx]ai_output (4)'!$J$141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B-FF8B-5F4C-8BBF-ED4DE736661E}"/>
                </c:ext>
              </c:extLst>
            </c:dLbl>
            <c:dLbl>
              <c:idx val="140"/>
              <c:tx>
                <c:strRef>
                  <c:f>'/Users/el1goluj/Documents/ZURICH/PROJECTS/UPMEM/upmem-workloads/Microbenchmarks/AI/[ai_output.xlsx]ai_output (4)'!$J$142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{DCAD6082-52E1-1B41-B3D9-04743517A846}</c15:txfldGUID>
                      <c15:f>'/Users/el1goluj/Documents/ZURICH/PROJECTS/UPMEM/upmem-workloads/Microbenchmarks/AI/[ai_output.xlsx]ai_output (4)'!$J$142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C-FF8B-5F4C-8BBF-ED4DE736661E}"/>
                </c:ext>
              </c:extLst>
            </c:dLbl>
            <c:dLbl>
              <c:idx val="141"/>
              <c:tx>
                <c:strRef>
                  <c:f>'/Users/el1goluj/Documents/ZURICH/PROJECTS/UPMEM/upmem-workloads/Microbenchmarks/AI/[ai_output.xlsx]ai_output (4)'!$J$143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{07D7DFFA-2448-8A43-AD6F-104288345B82}</c15:txfldGUID>
                      <c15:f>'/Users/el1goluj/Documents/ZURICH/PROJECTS/UPMEM/upmem-workloads/Microbenchmarks/AI/[ai_output.xlsx]ai_output (4)'!$J$143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D-FF8B-5F4C-8BBF-ED4DE736661E}"/>
                </c:ext>
              </c:extLst>
            </c:dLbl>
            <c:dLbl>
              <c:idx val="142"/>
              <c:tx>
                <c:strRef>
                  <c:f>'/Users/el1goluj/Documents/ZURICH/PROJECTS/UPMEM/upmem-workloads/Microbenchmarks/AI/[ai_output.xlsx]ai_output (4)'!$J$144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{5C0C588B-64B0-9145-A1C7-F5821095EBCF}</c15:txfldGUID>
                      <c15:f>'/Users/el1goluj/Documents/ZURICH/PROJECTS/UPMEM/upmem-workloads/Microbenchmarks/AI/[ai_output.xlsx]ai_output (4)'!$J$144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E-FF8B-5F4C-8BBF-ED4DE736661E}"/>
                </c:ext>
              </c:extLst>
            </c:dLbl>
            <c:dLbl>
              <c:idx val="143"/>
              <c:tx>
                <c:strRef>
                  <c:f>'/Users/el1goluj/Documents/ZURICH/PROJECTS/UPMEM/upmem-workloads/Microbenchmarks/AI/[ai_output.xlsx]ai_output (4)'!$J$145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{8D8BD6E3-EC90-694B-89C8-63AEF7B9C268}</c15:txfldGUID>
                      <c15:f>'/Users/el1goluj/Documents/ZURICH/PROJECTS/UPMEM/upmem-workloads/Microbenchmarks/AI/[ai_output.xlsx]ai_output (4)'!$J$145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F-FF8B-5F4C-8BBF-ED4DE736661E}"/>
                </c:ext>
              </c:extLst>
            </c:dLbl>
            <c:dLbl>
              <c:idx val="144"/>
              <c:tx>
                <c:strRef>
                  <c:f>'/Users/el1goluj/Documents/ZURICH/PROJECTS/UPMEM/upmem-workloads/Microbenchmarks/AI/[ai_output.xlsx]ai_output (4)'!$J$146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{718CEF67-D330-604A-9588-E4C5455E1644}</c15:txfldGUID>
                      <c15:f>'/Users/el1goluj/Documents/ZURICH/PROJECTS/UPMEM/upmem-workloads/Microbenchmarks/AI/[ai_output.xlsx]ai_output (4)'!$J$146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0-FF8B-5F4C-8BBF-ED4DE736661E}"/>
                </c:ext>
              </c:extLst>
            </c:dLbl>
            <c:dLbl>
              <c:idx val="145"/>
              <c:tx>
                <c:strRef>
                  <c:f>'/Users/el1goluj/Documents/ZURICH/PROJECTS/UPMEM/upmem-workloads/Microbenchmarks/AI/[ai_output.xlsx]ai_output (4)'!$J$147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{065970F9-046E-2644-8A22-9E7D6BFFFA73}</c15:txfldGUID>
                      <c15:f>'/Users/el1goluj/Documents/ZURICH/PROJECTS/UPMEM/upmem-workloads/Microbenchmarks/AI/[ai_output.xlsx]ai_output (4)'!$J$147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1-FF8B-5F4C-8BBF-ED4DE736661E}"/>
                </c:ext>
              </c:extLst>
            </c:dLbl>
            <c:dLbl>
              <c:idx val="146"/>
              <c:tx>
                <c:strRef>
                  <c:f>'/Users/el1goluj/Documents/ZURICH/PROJECTS/UPMEM/upmem-workloads/Microbenchmarks/AI/[ai_output.xlsx]ai_output (4)'!$J$148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{B8CFF163-4172-3046-8552-80C8A9F48555}</c15:txfldGUID>
                      <c15:f>'/Users/el1goluj/Documents/ZURICH/PROJECTS/UPMEM/upmem-workloads/Microbenchmarks/AI/[ai_output.xlsx]ai_output (4)'!$J$148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2-FF8B-5F4C-8BBF-ED4DE736661E}"/>
                </c:ext>
              </c:extLst>
            </c:dLbl>
            <c:dLbl>
              <c:idx val="147"/>
              <c:tx>
                <c:strRef>
                  <c:f>'/Users/el1goluj/Documents/ZURICH/PROJECTS/UPMEM/upmem-workloads/Microbenchmarks/AI/[ai_output.xlsx]ai_output (4)'!$J$149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{E3C0DD71-8099-8948-8744-623BF97EA54B}</c15:txfldGUID>
                      <c15:f>'/Users/el1goluj/Documents/ZURICH/PROJECTS/UPMEM/upmem-workloads/Microbenchmarks/AI/[ai_output.xlsx]ai_output (4)'!$J$149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3-FF8B-5F4C-8BBF-ED4DE736661E}"/>
                </c:ext>
              </c:extLst>
            </c:dLbl>
            <c:dLbl>
              <c:idx val="148"/>
              <c:tx>
                <c:strRef>
                  <c:f>'/Users/el1goluj/Documents/ZURICH/PROJECTS/UPMEM/upmem-workloads/Microbenchmarks/AI/[ai_output.xlsx]ai_output (4)'!$J$150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{218A3CCE-BCAC-B34B-AB23-81B1C0BF0C88}</c15:txfldGUID>
                      <c15:f>'/Users/el1goluj/Documents/ZURICH/PROJECTS/UPMEM/upmem-workloads/Microbenchmarks/AI/[ai_output.xlsx]ai_output (4)'!$J$150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4-FF8B-5F4C-8BBF-ED4DE736661E}"/>
                </c:ext>
              </c:extLst>
            </c:dLbl>
            <c:dLbl>
              <c:idx val="149"/>
              <c:tx>
                <c:strRef>
                  <c:f>'/Users/el1goluj/Documents/ZURICH/PROJECTS/UPMEM/upmem-workloads/Microbenchmarks/AI/[ai_output.xlsx]ai_output (4)'!$J$151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{6F366FD4-BA36-0E43-B178-99237D2CB54E}</c15:txfldGUID>
                      <c15:f>'/Users/el1goluj/Documents/ZURICH/PROJECTS/UPMEM/upmem-workloads/Microbenchmarks/AI/[ai_output.xlsx]ai_output (4)'!$J$151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5-FF8B-5F4C-8BBF-ED4DE736661E}"/>
                </c:ext>
              </c:extLst>
            </c:dLbl>
            <c:dLbl>
              <c:idx val="150"/>
              <c:tx>
                <c:strRef>
                  <c:f>'/Users/el1goluj/Documents/ZURICH/PROJECTS/UPMEM/upmem-workloads/Microbenchmarks/AI/[ai_output.xlsx]ai_output (4)'!$J$152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{548CE2BC-0046-5440-8990-1EAD582FEAB9}</c15:txfldGUID>
                      <c15:f>'/Users/el1goluj/Documents/ZURICH/PROJECTS/UPMEM/upmem-workloads/Microbenchmarks/AI/[ai_output.xlsx]ai_output (4)'!$J$152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6-FF8B-5F4C-8BBF-ED4DE736661E}"/>
                </c:ext>
              </c:extLst>
            </c:dLbl>
            <c:dLbl>
              <c:idx val="151"/>
              <c:tx>
                <c:strRef>
                  <c:f>'/Users/el1goluj/Documents/ZURICH/PROJECTS/UPMEM/upmem-workloads/Microbenchmarks/AI/[ai_output.xlsx]ai_output (4)'!$J$153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{02FEDB5F-6C15-7A4A-A507-133E6FCBEC61}</c15:txfldGUID>
                      <c15:f>'/Users/el1goluj/Documents/ZURICH/PROJECTS/UPMEM/upmem-workloads/Microbenchmarks/AI/[ai_output.xlsx]ai_output (4)'!$J$153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7-FF8B-5F4C-8BBF-ED4DE736661E}"/>
                </c:ext>
              </c:extLst>
            </c:dLbl>
            <c:dLbl>
              <c:idx val="152"/>
              <c:tx>
                <c:strRef>
                  <c:f>'/Users/el1goluj/Documents/ZURICH/PROJECTS/UPMEM/upmem-workloads/Microbenchmarks/AI/[ai_output.xlsx]ai_output (4)'!$J$154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{DA51ED3E-BF68-4647-949E-30CA19E11577}</c15:txfldGUID>
                      <c15:f>'/Users/el1goluj/Documents/ZURICH/PROJECTS/UPMEM/upmem-workloads/Microbenchmarks/AI/[ai_output.xlsx]ai_output (4)'!$J$154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8-FF8B-5F4C-8BBF-ED4DE736661E}"/>
                </c:ext>
              </c:extLst>
            </c:dLbl>
            <c:dLbl>
              <c:idx val="153"/>
              <c:tx>
                <c:strRef>
                  <c:f>'/Users/el1goluj/Documents/ZURICH/PROJECTS/UPMEM/upmem-workloads/Microbenchmarks/AI/[ai_output.xlsx]ai_output (4)'!$J$155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{9E7CCA19-2612-F64F-9AE9-E88EAAA59410}</c15:txfldGUID>
                      <c15:f>'/Users/el1goluj/Documents/ZURICH/PROJECTS/UPMEM/upmem-workloads/Microbenchmarks/AI/[ai_output.xlsx]ai_output (4)'!$J$155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9-FF8B-5F4C-8BBF-ED4DE736661E}"/>
                </c:ext>
              </c:extLst>
            </c:dLbl>
            <c:dLbl>
              <c:idx val="154"/>
              <c:tx>
                <c:strRef>
                  <c:f>'/Users/el1goluj/Documents/ZURICH/PROJECTS/UPMEM/upmem-workloads/Microbenchmarks/AI/[ai_output.xlsx]ai_output (4)'!$J$156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{47C5BD28-95A1-6C47-9CD7-6B6438CEC74E}</c15:txfldGUID>
                      <c15:f>'/Users/el1goluj/Documents/ZURICH/PROJECTS/UPMEM/upmem-workloads/Microbenchmarks/AI/[ai_output.xlsx]ai_output (4)'!$J$156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A-FF8B-5F4C-8BBF-ED4DE736661E}"/>
                </c:ext>
              </c:extLst>
            </c:dLbl>
            <c:dLbl>
              <c:idx val="155"/>
              <c:tx>
                <c:strRef>
                  <c:f>'/Users/el1goluj/Documents/ZURICH/PROJECTS/UPMEM/upmem-workloads/Microbenchmarks/AI/[ai_output.xlsx]ai_output (4)'!$J$157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{8AC2EF42-5C34-5247-823F-D6B46AFC3B7D}</c15:txfldGUID>
                      <c15:f>'/Users/el1goluj/Documents/ZURICH/PROJECTS/UPMEM/upmem-workloads/Microbenchmarks/AI/[ai_output.xlsx]ai_output (4)'!$J$157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B-FF8B-5F4C-8BBF-ED4DE736661E}"/>
                </c:ext>
              </c:extLst>
            </c:dLbl>
            <c:dLbl>
              <c:idx val="156"/>
              <c:tx>
                <c:strRef>
                  <c:f>'/Users/el1goluj/Documents/ZURICH/PROJECTS/UPMEM/upmem-workloads/Microbenchmarks/AI/[ai_output.xlsx]ai_output (4)'!$J$158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{3C26B1E8-9A52-0E42-8137-08CE68B5CC92}</c15:txfldGUID>
                      <c15:f>'/Users/el1goluj/Documents/ZURICH/PROJECTS/UPMEM/upmem-workloads/Microbenchmarks/AI/[ai_output.xlsx]ai_output (4)'!$J$158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C-FF8B-5F4C-8BBF-ED4DE736661E}"/>
                </c:ext>
              </c:extLst>
            </c:dLbl>
            <c:dLbl>
              <c:idx val="157"/>
              <c:tx>
                <c:strRef>
                  <c:f>'/Users/el1goluj/Documents/ZURICH/PROJECTS/UPMEM/upmem-workloads/Microbenchmarks/AI/[ai_output.xlsx]ai_output (4)'!$J$159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{52A727D3-1FD1-204A-8EFC-E4A988996F19}</c15:txfldGUID>
                      <c15:f>'/Users/el1goluj/Documents/ZURICH/PROJECTS/UPMEM/upmem-workloads/Microbenchmarks/AI/[ai_output.xlsx]ai_output (4)'!$J$159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D-FF8B-5F4C-8BBF-ED4DE736661E}"/>
                </c:ext>
              </c:extLst>
            </c:dLbl>
            <c:dLbl>
              <c:idx val="158"/>
              <c:tx>
                <c:strRef>
                  <c:f>'/Users/el1goluj/Documents/ZURICH/PROJECTS/UPMEM/upmem-workloads/Microbenchmarks/AI/[ai_output.xlsx]ai_output (4)'!$J$160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{390C4568-CFB5-F140-B8CF-2611DA4F6D68}</c15:txfldGUID>
                      <c15:f>'/Users/el1goluj/Documents/ZURICH/PROJECTS/UPMEM/upmem-workloads/Microbenchmarks/AI/[ai_output.xlsx]ai_output (4)'!$J$160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E-FF8B-5F4C-8BBF-ED4DE736661E}"/>
                </c:ext>
              </c:extLst>
            </c:dLbl>
            <c:dLbl>
              <c:idx val="159"/>
              <c:tx>
                <c:strRef>
                  <c:f>'/Users/el1goluj/Documents/ZURICH/PROJECTS/UPMEM/upmem-workloads/Microbenchmarks/AI/[ai_output.xlsx]ai_output (4)'!$J$161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{CC1C4B76-0C5E-3A43-855E-C2FEDCCB39AC}</c15:txfldGUID>
                      <c15:f>'/Users/el1goluj/Documents/ZURICH/PROJECTS/UPMEM/upmem-workloads/Microbenchmarks/AI/[ai_output.xlsx]ai_output (4)'!$J$161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F-FF8B-5F4C-8BBF-ED4DE736661E}"/>
                </c:ext>
              </c:extLst>
            </c:dLbl>
            <c:dLbl>
              <c:idx val="160"/>
              <c:tx>
                <c:strRef>
                  <c:f>'/Users/el1goluj/Documents/ZURICH/PROJECTS/UPMEM/upmem-workloads/Microbenchmarks/AI/[ai_output.xlsx]ai_output (4)'!$J$162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{B057F732-3CDA-2946-A806-A7242B088205}</c15:txfldGUID>
                      <c15:f>'/Users/el1goluj/Documents/ZURICH/PROJECTS/UPMEM/upmem-workloads/Microbenchmarks/AI/[ai_output.xlsx]ai_output (4)'!$J$162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0-FF8B-5F4C-8BBF-ED4DE736661E}"/>
                </c:ext>
              </c:extLst>
            </c:dLbl>
            <c:dLbl>
              <c:idx val="161"/>
              <c:tx>
                <c:strRef>
                  <c:f>'/Users/el1goluj/Documents/ZURICH/PROJECTS/UPMEM/upmem-workloads/Microbenchmarks/AI/[ai_output.xlsx]ai_output (4)'!$J$163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{505AC3FD-8E90-844B-A0B6-776CE15FDD2C}</c15:txfldGUID>
                      <c15:f>'/Users/el1goluj/Documents/ZURICH/PROJECTS/UPMEM/upmem-workloads/Microbenchmarks/AI/[ai_output.xlsx]ai_output (4)'!$J$163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1-FF8B-5F4C-8BBF-ED4DE736661E}"/>
                </c:ext>
              </c:extLst>
            </c:dLbl>
            <c:dLbl>
              <c:idx val="162"/>
              <c:tx>
                <c:strRef>
                  <c:f>'/Users/el1goluj/Documents/ZURICH/PROJECTS/UPMEM/upmem-workloads/Microbenchmarks/AI/[ai_output.xlsx]ai_output (4)'!$J$164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{5F0D2041-0255-8C44-8D84-84A477103106}</c15:txfldGUID>
                      <c15:f>'/Users/el1goluj/Documents/ZURICH/PROJECTS/UPMEM/upmem-workloads/Microbenchmarks/AI/[ai_output.xlsx]ai_output (4)'!$J$164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2-FF8B-5F4C-8BBF-ED4DE736661E}"/>
                </c:ext>
              </c:extLst>
            </c:dLbl>
            <c:dLbl>
              <c:idx val="163"/>
              <c:tx>
                <c:strRef>
                  <c:f>'/Users/el1goluj/Documents/ZURICH/PROJECTS/UPMEM/upmem-workloads/Microbenchmarks/AI/[ai_output.xlsx]ai_output (4)'!$J$165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{5766DF72-3191-6E49-816C-A6B814668925}</c15:txfldGUID>
                      <c15:f>'/Users/el1goluj/Documents/ZURICH/PROJECTS/UPMEM/upmem-workloads/Microbenchmarks/AI/[ai_output.xlsx]ai_output (4)'!$J$165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3-FF8B-5F4C-8BBF-ED4DE736661E}"/>
                </c:ext>
              </c:extLst>
            </c:dLbl>
            <c:dLbl>
              <c:idx val="164"/>
              <c:tx>
                <c:strRef>
                  <c:f>'/Users/el1goluj/Documents/ZURICH/PROJECTS/UPMEM/upmem-workloads/Microbenchmarks/AI/[ai_output.xlsx]ai_output (4)'!$J$166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{C850F942-1E9F-0C40-926A-5576A00033E9}</c15:txfldGUID>
                      <c15:f>'/Users/el1goluj/Documents/ZURICH/PROJECTS/UPMEM/upmem-workloads/Microbenchmarks/AI/[ai_output.xlsx]ai_output (4)'!$J$166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4-FF8B-5F4C-8BBF-ED4DE736661E}"/>
                </c:ext>
              </c:extLst>
            </c:dLbl>
            <c:dLbl>
              <c:idx val="165"/>
              <c:tx>
                <c:strRef>
                  <c:f>'/Users/el1goluj/Documents/ZURICH/PROJECTS/UPMEM/upmem-workloads/Microbenchmarks/AI/[ai_output.xlsx]ai_output (4)'!$J$167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{CC78ABA7-3381-5743-BE2C-FD97294F75A4}</c15:txfldGUID>
                      <c15:f>'/Users/el1goluj/Documents/ZURICH/PROJECTS/UPMEM/upmem-workloads/Microbenchmarks/AI/[ai_output.xlsx]ai_output (4)'!$J$167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5-FF8B-5F4C-8BBF-ED4DE736661E}"/>
                </c:ext>
              </c:extLst>
            </c:dLbl>
            <c:dLbl>
              <c:idx val="166"/>
              <c:tx>
                <c:strRef>
                  <c:f>'/Users/el1goluj/Documents/ZURICH/PROJECTS/UPMEM/upmem-workloads/Microbenchmarks/AI/[ai_output.xlsx]ai_output (4)'!$J$168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{CEBE5C2E-E43D-AB44-9EBD-8DE7D89F2820}</c15:txfldGUID>
                      <c15:f>'/Users/el1goluj/Documents/ZURICH/PROJECTS/UPMEM/upmem-workloads/Microbenchmarks/AI/[ai_output.xlsx]ai_output (4)'!$J$168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6-FF8B-5F4C-8BBF-ED4DE736661E}"/>
                </c:ext>
              </c:extLst>
            </c:dLbl>
            <c:dLbl>
              <c:idx val="167"/>
              <c:tx>
                <c:strRef>
                  <c:f>'/Users/el1goluj/Documents/ZURICH/PROJECTS/UPMEM/upmem-workloads/Microbenchmarks/AI/[ai_output.xlsx]ai_output (4)'!$J$169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{D7F7D21B-9DAB-344D-8FCE-B5A8F302CB7D}</c15:txfldGUID>
                      <c15:f>'/Users/el1goluj/Documents/ZURICH/PROJECTS/UPMEM/upmem-workloads/Microbenchmarks/AI/[ai_output.xlsx]ai_output (4)'!$J$169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7-FF8B-5F4C-8BBF-ED4DE736661E}"/>
                </c:ext>
              </c:extLst>
            </c:dLbl>
            <c:dLbl>
              <c:idx val="168"/>
              <c:tx>
                <c:strRef>
                  <c:f>'/Users/el1goluj/Documents/ZURICH/PROJECTS/UPMEM/upmem-workloads/Microbenchmarks/AI/[ai_output.xlsx]ai_output (4)'!$J$170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{DA0ADF4D-A956-874C-B68B-A3C86BD84812}</c15:txfldGUID>
                      <c15:f>'/Users/el1goluj/Documents/ZURICH/PROJECTS/UPMEM/upmem-workloads/Microbenchmarks/AI/[ai_output.xlsx]ai_output (4)'!$J$170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8-FF8B-5F4C-8BBF-ED4DE736661E}"/>
                </c:ext>
              </c:extLst>
            </c:dLbl>
            <c:dLbl>
              <c:idx val="169"/>
              <c:tx>
                <c:strRef>
                  <c:f>'/Users/el1goluj/Documents/ZURICH/PROJECTS/UPMEM/upmem-workloads/Microbenchmarks/AI/[ai_output.xlsx]ai_output (4)'!$J$171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{7F3DCBC0-C51C-AB42-834D-963B42BA05D8}</c15:txfldGUID>
                      <c15:f>'/Users/el1goluj/Documents/ZURICH/PROJECTS/UPMEM/upmem-workloads/Microbenchmarks/AI/[ai_output.xlsx]ai_output (4)'!$J$171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9-FF8B-5F4C-8BBF-ED4DE736661E}"/>
                </c:ext>
              </c:extLst>
            </c:dLbl>
            <c:dLbl>
              <c:idx val="170"/>
              <c:tx>
                <c:strRef>
                  <c:f>'/Users/el1goluj/Documents/ZURICH/PROJECTS/UPMEM/upmem-workloads/Microbenchmarks/AI/[ai_output.xlsx]ai_output (4)'!$J$172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{2CF84A40-4886-A34F-959A-DCCA8C5C62A6}</c15:txfldGUID>
                      <c15:f>'/Users/el1goluj/Documents/ZURICH/PROJECTS/UPMEM/upmem-workloads/Microbenchmarks/AI/[ai_output.xlsx]ai_output (4)'!$J$172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A-FF8B-5F4C-8BBF-ED4DE736661E}"/>
                </c:ext>
              </c:extLst>
            </c:dLbl>
            <c:dLbl>
              <c:idx val="171"/>
              <c:tx>
                <c:strRef>
                  <c:f>'/Users/el1goluj/Documents/ZURICH/PROJECTS/UPMEM/upmem-workloads/Microbenchmarks/AI/[ai_output.xlsx]ai_output (4)'!$J$173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{9F9D5CB6-1E7B-1B45-857C-41CE287A2B97}</c15:txfldGUID>
                      <c15:f>'/Users/el1goluj/Documents/ZURICH/PROJECTS/UPMEM/upmem-workloads/Microbenchmarks/AI/[ai_output.xlsx]ai_output (4)'!$J$173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B-FF8B-5F4C-8BBF-ED4DE736661E}"/>
                </c:ext>
              </c:extLst>
            </c:dLbl>
            <c:dLbl>
              <c:idx val="172"/>
              <c:tx>
                <c:strRef>
                  <c:f>'/Users/el1goluj/Documents/ZURICH/PROJECTS/UPMEM/upmem-workloads/Microbenchmarks/AI/[ai_output.xlsx]ai_output (4)'!$J$174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{82C97C7F-EF1D-884D-A06C-C5883D003838}</c15:txfldGUID>
                      <c15:f>'/Users/el1goluj/Documents/ZURICH/PROJECTS/UPMEM/upmem-workloads/Microbenchmarks/AI/[ai_output.xlsx]ai_output (4)'!$J$174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C-FF8B-5F4C-8BBF-ED4DE736661E}"/>
                </c:ext>
              </c:extLst>
            </c:dLbl>
            <c:dLbl>
              <c:idx val="173"/>
              <c:tx>
                <c:strRef>
                  <c:f>'/Users/el1goluj/Documents/ZURICH/PROJECTS/UPMEM/upmem-workloads/Microbenchmarks/AI/[ai_output.xlsx]ai_output (4)'!$J$175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{4C2F2F72-05A0-F449-8E0D-EA68CD575191}</c15:txfldGUID>
                      <c15:f>'/Users/el1goluj/Documents/ZURICH/PROJECTS/UPMEM/upmem-workloads/Microbenchmarks/AI/[ai_output.xlsx]ai_output (4)'!$J$175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D-FF8B-5F4C-8BBF-ED4DE736661E}"/>
                </c:ext>
              </c:extLst>
            </c:dLbl>
            <c:dLbl>
              <c:idx val="174"/>
              <c:tx>
                <c:strRef>
                  <c:f>'/Users/el1goluj/Documents/ZURICH/PROJECTS/UPMEM/upmem-workloads/Microbenchmarks/AI/[ai_output.xlsx]ai_output (4)'!$J$176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{936F4483-F8CB-F946-B61B-082A91AB24DE}</c15:txfldGUID>
                      <c15:f>'/Users/el1goluj/Documents/ZURICH/PROJECTS/UPMEM/upmem-workloads/Microbenchmarks/AI/[ai_output.xlsx]ai_output (4)'!$J$176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E-FF8B-5F4C-8BBF-ED4DE736661E}"/>
                </c:ext>
              </c:extLst>
            </c:dLbl>
            <c:dLbl>
              <c:idx val="175"/>
              <c:tx>
                <c:strRef>
                  <c:f>'/Users/el1goluj/Documents/ZURICH/PROJECTS/UPMEM/upmem-workloads/Microbenchmarks/AI/[ai_output.xlsx]ai_output (4)'!$J$177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{97BDDDF4-1D57-DA46-B4E7-08866F828203}</c15:txfldGUID>
                      <c15:f>'/Users/el1goluj/Documents/ZURICH/PROJECTS/UPMEM/upmem-workloads/Microbenchmarks/AI/[ai_output.xlsx]ai_output (4)'!$J$177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F-FF8B-5F4C-8BBF-ED4DE736661E}"/>
                </c:ext>
              </c:extLst>
            </c:dLbl>
            <c:dLbl>
              <c:idx val="176"/>
              <c:tx>
                <c:strRef>
                  <c:f>'/Users/el1goluj/Documents/ZURICH/PROJECTS/UPMEM/upmem-workloads/Microbenchmarks/AI/[ai_output.xlsx]ai_output (4)'!$J$178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{9F760545-E516-0E45-9477-0E0A02497C22}</c15:txfldGUID>
                      <c15:f>'/Users/el1goluj/Documents/ZURICH/PROJECTS/UPMEM/upmem-workloads/Microbenchmarks/AI/[ai_output.xlsx]ai_output (4)'!$J$178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0-FF8B-5F4C-8BBF-ED4DE736661E}"/>
                </c:ext>
              </c:extLst>
            </c:dLbl>
            <c:dLbl>
              <c:idx val="177"/>
              <c:tx>
                <c:strRef>
                  <c:f>'/Users/el1goluj/Documents/ZURICH/PROJECTS/UPMEM/upmem-workloads/Microbenchmarks/AI/[ai_output.xlsx]ai_output (4)'!$J$179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{BDD4AA1E-F332-444A-BDB8-3A3982AAE0FC}</c15:txfldGUID>
                      <c15:f>'/Users/el1goluj/Documents/ZURICH/PROJECTS/UPMEM/upmem-workloads/Microbenchmarks/AI/[ai_output.xlsx]ai_output (4)'!$J$179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1-FF8B-5F4C-8BBF-ED4DE736661E}"/>
                </c:ext>
              </c:extLst>
            </c:dLbl>
            <c:dLbl>
              <c:idx val="178"/>
              <c:tx>
                <c:strRef>
                  <c:f>'/Users/el1goluj/Documents/ZURICH/PROJECTS/UPMEM/upmem-workloads/Microbenchmarks/AI/[ai_output.xlsx]ai_output (4)'!$J$180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{AD7B0EF8-0873-3D4E-9C6D-8A181068AEBF}</c15:txfldGUID>
                      <c15:f>'/Users/el1goluj/Documents/ZURICH/PROJECTS/UPMEM/upmem-workloads/Microbenchmarks/AI/[ai_output.xlsx]ai_output (4)'!$J$180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2-FF8B-5F4C-8BBF-ED4DE736661E}"/>
                </c:ext>
              </c:extLst>
            </c:dLbl>
            <c:dLbl>
              <c:idx val="179"/>
              <c:tx>
                <c:strRef>
                  <c:f>'/Users/el1goluj/Documents/ZURICH/PROJECTS/UPMEM/upmem-workloads/Microbenchmarks/AI/[ai_output.xlsx]ai_output (4)'!$J$181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{8B870396-85AA-E54E-8AE4-AE83FE48C379}</c15:txfldGUID>
                      <c15:f>'/Users/el1goluj/Documents/ZURICH/PROJECTS/UPMEM/upmem-workloads/Microbenchmarks/AI/[ai_output.xlsx]ai_output (4)'!$J$181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3-FF8B-5F4C-8BBF-ED4DE736661E}"/>
                </c:ext>
              </c:extLst>
            </c:dLbl>
            <c:dLbl>
              <c:idx val="180"/>
              <c:tx>
                <c:strRef>
                  <c:f>'/Users/el1goluj/Documents/ZURICH/PROJECTS/UPMEM/upmem-workloads/Microbenchmarks/AI/[ai_output.xlsx]ai_output (4)'!$J$182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{7B22F36C-848A-FC4A-8B37-B82FD1E9E1F4}</c15:txfldGUID>
                      <c15:f>'/Users/el1goluj/Documents/ZURICH/PROJECTS/UPMEM/upmem-workloads/Microbenchmarks/AI/[ai_output.xlsx]ai_output (4)'!$J$182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4-FF8B-5F4C-8BBF-ED4DE736661E}"/>
                </c:ext>
              </c:extLst>
            </c:dLbl>
            <c:dLbl>
              <c:idx val="181"/>
              <c:tx>
                <c:strRef>
                  <c:f>'/Users/el1goluj/Documents/ZURICH/PROJECTS/UPMEM/upmem-workloads/Microbenchmarks/AI/[ai_output.xlsx]ai_output (4)'!$J$183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{7F3E3DBF-CD8F-D949-90E6-93585957EA3F}</c15:txfldGUID>
                      <c15:f>'/Users/el1goluj/Documents/ZURICH/PROJECTS/UPMEM/upmem-workloads/Microbenchmarks/AI/[ai_output.xlsx]ai_output (4)'!$J$183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5-FF8B-5F4C-8BBF-ED4DE736661E}"/>
                </c:ext>
              </c:extLst>
            </c:dLbl>
            <c:dLbl>
              <c:idx val="182"/>
              <c:tx>
                <c:strRef>
                  <c:f>'/Users/el1goluj/Documents/ZURICH/PROJECTS/UPMEM/upmem-workloads/Microbenchmarks/AI/[ai_output.xlsx]ai_output (4)'!$J$184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{BFB4CC3E-A6A8-B745-8D59-357F6E4CAE94}</c15:txfldGUID>
                      <c15:f>'/Users/el1goluj/Documents/ZURICH/PROJECTS/UPMEM/upmem-workloads/Microbenchmarks/AI/[ai_output.xlsx]ai_output (4)'!$J$184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6-FF8B-5F4C-8BBF-ED4DE736661E}"/>
                </c:ext>
              </c:extLst>
            </c:dLbl>
            <c:dLbl>
              <c:idx val="183"/>
              <c:tx>
                <c:strRef>
                  <c:f>'/Users/el1goluj/Documents/ZURICH/PROJECTS/UPMEM/upmem-workloads/Microbenchmarks/AI/[ai_output.xlsx]ai_output (4)'!$J$185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{C7E336A8-BE54-8E4D-8129-D5D3407B9E0A}</c15:txfldGUID>
                      <c15:f>'/Users/el1goluj/Documents/ZURICH/PROJECTS/UPMEM/upmem-workloads/Microbenchmarks/AI/[ai_output.xlsx]ai_output (4)'!$J$185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7-FF8B-5F4C-8BBF-ED4DE736661E}"/>
                </c:ext>
              </c:extLst>
            </c:dLbl>
            <c:dLbl>
              <c:idx val="184"/>
              <c:tx>
                <c:strRef>
                  <c:f>'/Users/el1goluj/Documents/ZURICH/PROJECTS/UPMEM/upmem-workloads/Microbenchmarks/AI/[ai_output.xlsx]ai_output (4)'!$J$186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{B474DE23-27B2-5649-9FE4-14B5CBBD40F3}</c15:txfldGUID>
                      <c15:f>'/Users/el1goluj/Documents/ZURICH/PROJECTS/UPMEM/upmem-workloads/Microbenchmarks/AI/[ai_output.xlsx]ai_output (4)'!$J$186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8-FF8B-5F4C-8BBF-ED4DE736661E}"/>
                </c:ext>
              </c:extLst>
            </c:dLbl>
            <c:dLbl>
              <c:idx val="185"/>
              <c:tx>
                <c:strRef>
                  <c:f>'/Users/el1goluj/Documents/ZURICH/PROJECTS/UPMEM/upmem-workloads/Microbenchmarks/AI/[ai_output.xlsx]ai_output (4)'!$J$187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{7625C44F-8BB3-8844-A289-DD242B2B0BD5}</c15:txfldGUID>
                      <c15:f>'/Users/el1goluj/Documents/ZURICH/PROJECTS/UPMEM/upmem-workloads/Microbenchmarks/AI/[ai_output.xlsx]ai_output (4)'!$J$187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9-FF8B-5F4C-8BBF-ED4DE736661E}"/>
                </c:ext>
              </c:extLst>
            </c:dLbl>
            <c:dLbl>
              <c:idx val="186"/>
              <c:tx>
                <c:strRef>
                  <c:f>'/Users/el1goluj/Documents/ZURICH/PROJECTS/UPMEM/upmem-workloads/Microbenchmarks/AI/[ai_output.xlsx]ai_output (4)'!$J$188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{2DA9D4D7-9664-2348-8AD3-4D510D9F37DC}</c15:txfldGUID>
                      <c15:f>'/Users/el1goluj/Documents/ZURICH/PROJECTS/UPMEM/upmem-workloads/Microbenchmarks/AI/[ai_output.xlsx]ai_output (4)'!$J$188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A-FF8B-5F4C-8BBF-ED4DE736661E}"/>
                </c:ext>
              </c:extLst>
            </c:dLbl>
            <c:dLbl>
              <c:idx val="187"/>
              <c:tx>
                <c:strRef>
                  <c:f>'/Users/el1goluj/Documents/ZURICH/PROJECTS/UPMEM/upmem-workloads/Microbenchmarks/AI/[ai_output.xlsx]ai_output (4)'!$J$189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{9697BBEC-7BA2-1F47-A8F7-6715A3A9B770}</c15:txfldGUID>
                      <c15:f>'/Users/el1goluj/Documents/ZURICH/PROJECTS/UPMEM/upmem-workloads/Microbenchmarks/AI/[ai_output.xlsx]ai_output (4)'!$J$189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B-FF8B-5F4C-8BBF-ED4DE736661E}"/>
                </c:ext>
              </c:extLst>
            </c:dLbl>
            <c:dLbl>
              <c:idx val="188"/>
              <c:tx>
                <c:strRef>
                  <c:f>'/Users/el1goluj/Documents/ZURICH/PROJECTS/UPMEM/upmem-workloads/Microbenchmarks/AI/[ai_output.xlsx]ai_output (4)'!$J$190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{F067CCD5-0DD7-6B4A-A756-410D0EF0BEED}</c15:txfldGUID>
                      <c15:f>'/Users/el1goluj/Documents/ZURICH/PROJECTS/UPMEM/upmem-workloads/Microbenchmarks/AI/[ai_output.xlsx]ai_output (4)'!$J$190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C-FF8B-5F4C-8BBF-ED4DE736661E}"/>
                </c:ext>
              </c:extLst>
            </c:dLbl>
            <c:dLbl>
              <c:idx val="189"/>
              <c:tx>
                <c:strRef>
                  <c:f>'/Users/el1goluj/Documents/ZURICH/PROJECTS/UPMEM/upmem-workloads/Microbenchmarks/AI/[ai_output.xlsx]ai_output (4)'!$J$191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{101DFED1-D36B-674F-8608-5505EB2F6DB2}</c15:txfldGUID>
                      <c15:f>'/Users/el1goluj/Documents/ZURICH/PROJECTS/UPMEM/upmem-workloads/Microbenchmarks/AI/[ai_output.xlsx]ai_output (4)'!$J$191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D-FF8B-5F4C-8BBF-ED4DE736661E}"/>
                </c:ext>
              </c:extLst>
            </c:dLbl>
            <c:dLbl>
              <c:idx val="190"/>
              <c:tx>
                <c:strRef>
                  <c:f>'/Users/el1goluj/Documents/ZURICH/PROJECTS/UPMEM/upmem-workloads/Microbenchmarks/AI/[ai_output.xlsx]ai_output (4)'!$J$192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{64E826C0-B5FC-BB47-B561-744286528085}</c15:txfldGUID>
                      <c15:f>'/Users/el1goluj/Documents/ZURICH/PROJECTS/UPMEM/upmem-workloads/Microbenchmarks/AI/[ai_output.xlsx]ai_output (4)'!$J$192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E-FF8B-5F4C-8BBF-ED4DE736661E}"/>
                </c:ext>
              </c:extLst>
            </c:dLbl>
            <c:dLbl>
              <c:idx val="191"/>
              <c:tx>
                <c:strRef>
                  <c:f>'/Users/el1goluj/Documents/ZURICH/PROJECTS/UPMEM/upmem-workloads/Microbenchmarks/AI/[ai_output.xlsx]ai_output (4)'!$J$193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{94E47B37-BD6C-7B41-906B-AD392A7BC476}</c15:txfldGUID>
                      <c15:f>'/Users/el1goluj/Documents/ZURICH/PROJECTS/UPMEM/upmem-workloads/Microbenchmarks/AI/[ai_output.xlsx]ai_output (4)'!$J$193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F-FF8B-5F4C-8BBF-ED4DE736661E}"/>
                </c:ext>
              </c:extLst>
            </c:dLbl>
            <c:dLbl>
              <c:idx val="192"/>
              <c:tx>
                <c:strRef>
                  <c:f>'/Users/el1goluj/Documents/ZURICH/PROJECTS/UPMEM/upmem-workloads/Microbenchmarks/AI/[ai_output.xlsx]ai_output (4)'!$J$194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{5102DBDC-72D6-8145-A1CB-762E349EAB41}</c15:txfldGUID>
                      <c15:f>'/Users/el1goluj/Documents/ZURICH/PROJECTS/UPMEM/upmem-workloads/Microbenchmarks/AI/[ai_output.xlsx]ai_output (4)'!$J$194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0-FF8B-5F4C-8BBF-ED4DE736661E}"/>
                </c:ext>
              </c:extLst>
            </c:dLbl>
            <c:dLbl>
              <c:idx val="193"/>
              <c:tx>
                <c:strRef>
                  <c:f>'/Users/el1goluj/Documents/ZURICH/PROJECTS/UPMEM/upmem-workloads/Microbenchmarks/AI/[ai_output.xlsx]ai_output (4)'!$J$195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{A4675850-5F50-9644-BF6C-7A6421F0B1A6}</c15:txfldGUID>
                      <c15:f>'/Users/el1goluj/Documents/ZURICH/PROJECTS/UPMEM/upmem-workloads/Microbenchmarks/AI/[ai_output.xlsx]ai_output (4)'!$J$195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1-FF8B-5F4C-8BBF-ED4DE736661E}"/>
                </c:ext>
              </c:extLst>
            </c:dLbl>
            <c:dLbl>
              <c:idx val="194"/>
              <c:tx>
                <c:strRef>
                  <c:f>'/Users/el1goluj/Documents/ZURICH/PROJECTS/UPMEM/upmem-workloads/Microbenchmarks/AI/[ai_output.xlsx]ai_output (4)'!$J$196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{420F4073-65C5-C844-BEE6-22041B917AF0}</c15:txfldGUID>
                      <c15:f>'/Users/el1goluj/Documents/ZURICH/PROJECTS/UPMEM/upmem-workloads/Microbenchmarks/AI/[ai_output.xlsx]ai_output (4)'!$J$196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2-FF8B-5F4C-8BBF-ED4DE736661E}"/>
                </c:ext>
              </c:extLst>
            </c:dLbl>
            <c:dLbl>
              <c:idx val="195"/>
              <c:tx>
                <c:strRef>
                  <c:f>'/Users/el1goluj/Documents/ZURICH/PROJECTS/UPMEM/upmem-workloads/Microbenchmarks/AI/[ai_output.xlsx]ai_output (4)'!$J$197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{5DDEF39D-0CE3-5A46-B453-E5EDB88E1B69}</c15:txfldGUID>
                      <c15:f>'/Users/el1goluj/Documents/ZURICH/PROJECTS/UPMEM/upmem-workloads/Microbenchmarks/AI/[ai_output.xlsx]ai_output (4)'!$J$197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3-FF8B-5F4C-8BBF-ED4DE736661E}"/>
                </c:ext>
              </c:extLst>
            </c:dLbl>
            <c:dLbl>
              <c:idx val="196"/>
              <c:tx>
                <c:strRef>
                  <c:f>'/Users/el1goluj/Documents/ZURICH/PROJECTS/UPMEM/upmem-workloads/Microbenchmarks/AI/[ai_output.xlsx]ai_output (4)'!$J$198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{0FE9CBF7-8503-A44E-BFA0-252E45BCC3AE}</c15:txfldGUID>
                      <c15:f>'/Users/el1goluj/Documents/ZURICH/PROJECTS/UPMEM/upmem-workloads/Microbenchmarks/AI/[ai_output.xlsx]ai_output (4)'!$J$198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4-FF8B-5F4C-8BBF-ED4DE736661E}"/>
                </c:ext>
              </c:extLst>
            </c:dLbl>
            <c:dLbl>
              <c:idx val="197"/>
              <c:tx>
                <c:strRef>
                  <c:f>'/Users/el1goluj/Documents/ZURICH/PROJECTS/UPMEM/upmem-workloads/Microbenchmarks/AI/[ai_output.xlsx]ai_output (4)'!$J$199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{A3A4C829-868D-4849-9982-B9B416C3751F}</c15:txfldGUID>
                      <c15:f>'/Users/el1goluj/Documents/ZURICH/PROJECTS/UPMEM/upmem-workloads/Microbenchmarks/AI/[ai_output.xlsx]ai_output (4)'!$J$199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5-FF8B-5F4C-8BBF-ED4DE736661E}"/>
                </c:ext>
              </c:extLst>
            </c:dLbl>
            <c:dLbl>
              <c:idx val="198"/>
              <c:tx>
                <c:strRef>
                  <c:f>'/Users/el1goluj/Documents/ZURICH/PROJECTS/UPMEM/upmem-workloads/Microbenchmarks/AI/[ai_output.xlsx]ai_output (4)'!$J$200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{647D33E1-7A3C-614E-901A-29F7785A92E4}</c15:txfldGUID>
                      <c15:f>'/Users/el1goluj/Documents/ZURICH/PROJECTS/UPMEM/upmem-workloads/Microbenchmarks/AI/[ai_output.xlsx]ai_output (4)'!$J$200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6-FF8B-5F4C-8BBF-ED4DE736661E}"/>
                </c:ext>
              </c:extLst>
            </c:dLbl>
            <c:dLbl>
              <c:idx val="199"/>
              <c:tx>
                <c:strRef>
                  <c:f>'/Users/el1goluj/Documents/ZURICH/PROJECTS/UPMEM/upmem-workloads/Microbenchmarks/AI/[ai_output.xlsx]ai_output (4)'!$J$201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{559F5B48-9D67-7A4E-9116-947CD5E1F4E7}</c15:txfldGUID>
                      <c15:f>'/Users/el1goluj/Documents/ZURICH/PROJECTS/UPMEM/upmem-workloads/Microbenchmarks/AI/[ai_output.xlsx]ai_output (4)'!$J$201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7-FF8B-5F4C-8BBF-ED4DE736661E}"/>
                </c:ext>
              </c:extLst>
            </c:dLbl>
            <c:dLbl>
              <c:idx val="200"/>
              <c:tx>
                <c:strRef>
                  <c:f>'/Users/el1goluj/Documents/ZURICH/PROJECTS/UPMEM/upmem-workloads/Microbenchmarks/AI/[ai_output.xlsx]ai_output (4)'!$J$202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{DCAE3405-C373-CC43-A141-6504FAEFB35E}</c15:txfldGUID>
                      <c15:f>'/Users/el1goluj/Documents/ZURICH/PROJECTS/UPMEM/upmem-workloads/Microbenchmarks/AI/[ai_output.xlsx]ai_output (4)'!$J$202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8-FF8B-5F4C-8BBF-ED4DE736661E}"/>
                </c:ext>
              </c:extLst>
            </c:dLbl>
            <c:dLbl>
              <c:idx val="201"/>
              <c:tx>
                <c:strRef>
                  <c:f>'/Users/el1goluj/Documents/ZURICH/PROJECTS/UPMEM/upmem-workloads/Microbenchmarks/AI/[ai_output.xlsx]ai_output (4)'!$J$203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{83936FDE-A8AF-5D46-8E2A-8437CA92764E}</c15:txfldGUID>
                      <c15:f>'/Users/el1goluj/Documents/ZURICH/PROJECTS/UPMEM/upmem-workloads/Microbenchmarks/AI/[ai_output.xlsx]ai_output (4)'!$J$203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9-FF8B-5F4C-8BBF-ED4DE736661E}"/>
                </c:ext>
              </c:extLst>
            </c:dLbl>
            <c:dLbl>
              <c:idx val="202"/>
              <c:tx>
                <c:strRef>
                  <c:f>'/Users/el1goluj/Documents/ZURICH/PROJECTS/UPMEM/upmem-workloads/Microbenchmarks/AI/[ai_output.xlsx]ai_output (4)'!$J$204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{938727EE-179D-B74C-949B-1F7308A4231C}</c15:txfldGUID>
                      <c15:f>'/Users/el1goluj/Documents/ZURICH/PROJECTS/UPMEM/upmem-workloads/Microbenchmarks/AI/[ai_output.xlsx]ai_output (4)'!$J$204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A-FF8B-5F4C-8BBF-ED4DE736661E}"/>
                </c:ext>
              </c:extLst>
            </c:dLbl>
            <c:dLbl>
              <c:idx val="203"/>
              <c:tx>
                <c:strRef>
                  <c:f>'/Users/el1goluj/Documents/ZURICH/PROJECTS/UPMEM/upmem-workloads/Microbenchmarks/AI/[ai_output.xlsx]ai_output (4)'!$J$205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{4A9AB6E9-3809-944D-A5F9-62CD845CD281}</c15:txfldGUID>
                      <c15:f>'/Users/el1goluj/Documents/ZURICH/PROJECTS/UPMEM/upmem-workloads/Microbenchmarks/AI/[ai_output.xlsx]ai_output (4)'!$J$205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B-FF8B-5F4C-8BBF-ED4DE736661E}"/>
                </c:ext>
              </c:extLst>
            </c:dLbl>
            <c:dLbl>
              <c:idx val="204"/>
              <c:tx>
                <c:strRef>
                  <c:f>'/Users/el1goluj/Documents/ZURICH/PROJECTS/UPMEM/upmem-workloads/Microbenchmarks/AI/[ai_output.xlsx]ai_output (4)'!$J$206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{7CEF7621-9E59-4F43-98FC-52E9FABBCA08}</c15:txfldGUID>
                      <c15:f>'/Users/el1goluj/Documents/ZURICH/PROJECTS/UPMEM/upmem-workloads/Microbenchmarks/AI/[ai_output.xlsx]ai_output (4)'!$J$206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C-FF8B-5F4C-8BBF-ED4DE736661E}"/>
                </c:ext>
              </c:extLst>
            </c:dLbl>
            <c:dLbl>
              <c:idx val="205"/>
              <c:tx>
                <c:strRef>
                  <c:f>'/Users/el1goluj/Documents/ZURICH/PROJECTS/UPMEM/upmem-workloads/Microbenchmarks/AI/[ai_output.xlsx]ai_output (4)'!$J$207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{DECC0292-476A-994C-9799-5017BEE843FF}</c15:txfldGUID>
                      <c15:f>'/Users/el1goluj/Documents/ZURICH/PROJECTS/UPMEM/upmem-workloads/Microbenchmarks/AI/[ai_output.xlsx]ai_output (4)'!$J$207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D-FF8B-5F4C-8BBF-ED4DE736661E}"/>
                </c:ext>
              </c:extLst>
            </c:dLbl>
            <c:dLbl>
              <c:idx val="206"/>
              <c:tx>
                <c:strRef>
                  <c:f>'/Users/el1goluj/Documents/ZURICH/PROJECTS/UPMEM/upmem-workloads/Microbenchmarks/AI/[ai_output.xlsx]ai_output (4)'!$J$208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{F95418F4-1444-9141-B69C-E012987778FF}</c15:txfldGUID>
                      <c15:f>'/Users/el1goluj/Documents/ZURICH/PROJECTS/UPMEM/upmem-workloads/Microbenchmarks/AI/[ai_output.xlsx]ai_output (4)'!$J$208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E-FF8B-5F4C-8BBF-ED4DE736661E}"/>
                </c:ext>
              </c:extLst>
            </c:dLbl>
            <c:dLbl>
              <c:idx val="207"/>
              <c:tx>
                <c:strRef>
                  <c:f>'/Users/el1goluj/Documents/ZURICH/PROJECTS/UPMEM/upmem-workloads/Microbenchmarks/AI/[ai_output.xlsx]ai_output (4)'!$J$209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{27CC62A7-E0AA-264A-9B19-74DDAD7EE586}</c15:txfldGUID>
                      <c15:f>'/Users/el1goluj/Documents/ZURICH/PROJECTS/UPMEM/upmem-workloads/Microbenchmarks/AI/[ai_output.xlsx]ai_output (4)'!$J$209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F-FF8B-5F4C-8BBF-ED4DE736661E}"/>
                </c:ext>
              </c:extLst>
            </c:dLbl>
            <c:dLbl>
              <c:idx val="208"/>
              <c:tx>
                <c:strRef>
                  <c:f>'/Users/el1goluj/Documents/ZURICH/PROJECTS/UPMEM/upmem-workloads/Microbenchmarks/AI/[ai_output.xlsx]ai_output (4)'!$J$210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{FFFE3817-A915-6E4C-A78D-180E7CBA5B20}</c15:txfldGUID>
                      <c15:f>'/Users/el1goluj/Documents/ZURICH/PROJECTS/UPMEM/upmem-workloads/Microbenchmarks/AI/[ai_output.xlsx]ai_output (4)'!$J$210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0-FF8B-5F4C-8BBF-ED4DE736661E}"/>
                </c:ext>
              </c:extLst>
            </c:dLbl>
            <c:dLbl>
              <c:idx val="209"/>
              <c:tx>
                <c:strRef>
                  <c:f>'/Users/el1goluj/Documents/ZURICH/PROJECTS/UPMEM/upmem-workloads/Microbenchmarks/AI/[ai_output.xlsx]ai_output (4)'!$J$211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{488EE220-D45B-5747-8704-AE7AA524B2EE}</c15:txfldGUID>
                      <c15:f>'/Users/el1goluj/Documents/ZURICH/PROJECTS/UPMEM/upmem-workloads/Microbenchmarks/AI/[ai_output.xlsx]ai_output (4)'!$J$211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1-FF8B-5F4C-8BBF-ED4DE736661E}"/>
                </c:ext>
              </c:extLst>
            </c:dLbl>
            <c:dLbl>
              <c:idx val="210"/>
              <c:tx>
                <c:strRef>
                  <c:f>'/Users/el1goluj/Documents/ZURICH/PROJECTS/UPMEM/upmem-workloads/Microbenchmarks/AI/[ai_output.xlsx]ai_output (4)'!$J$212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{9BBDC99B-C8E2-364C-9299-110C84CC3AD7}</c15:txfldGUID>
                      <c15:f>'/Users/el1goluj/Documents/ZURICH/PROJECTS/UPMEM/upmem-workloads/Microbenchmarks/AI/[ai_output.xlsx]ai_output (4)'!$J$212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2-FF8B-5F4C-8BBF-ED4DE736661E}"/>
                </c:ext>
              </c:extLst>
            </c:dLbl>
            <c:dLbl>
              <c:idx val="211"/>
              <c:tx>
                <c:strRef>
                  <c:f>'/Users/el1goluj/Documents/ZURICH/PROJECTS/UPMEM/upmem-workloads/Microbenchmarks/AI/[ai_output.xlsx]ai_output (4)'!$J$213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{B5E94D94-7568-C242-9588-B86F66DF9CFC}</c15:txfldGUID>
                      <c15:f>'/Users/el1goluj/Documents/ZURICH/PROJECTS/UPMEM/upmem-workloads/Microbenchmarks/AI/[ai_output.xlsx]ai_output (4)'!$J$213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3-FF8B-5F4C-8BBF-ED4DE736661E}"/>
                </c:ext>
              </c:extLst>
            </c:dLbl>
            <c:dLbl>
              <c:idx val="212"/>
              <c:tx>
                <c:strRef>
                  <c:f>'/Users/el1goluj/Documents/ZURICH/PROJECTS/UPMEM/upmem-workloads/Microbenchmarks/AI/[ai_output.xlsx]ai_output (4)'!$J$214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{E8134405-0140-B54C-AB14-731F4A6EE297}</c15:txfldGUID>
                      <c15:f>'/Users/el1goluj/Documents/ZURICH/PROJECTS/UPMEM/upmem-workloads/Microbenchmarks/AI/[ai_output.xlsx]ai_output (4)'!$J$214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4-FF8B-5F4C-8BBF-ED4DE736661E}"/>
                </c:ext>
              </c:extLst>
            </c:dLbl>
            <c:dLbl>
              <c:idx val="213"/>
              <c:tx>
                <c:strRef>
                  <c:f>'/Users/el1goluj/Documents/ZURICH/PROJECTS/UPMEM/upmem-workloads/Microbenchmarks/AI/[ai_output.xlsx]ai_output (4)'!$J$215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{CA8D4EFC-9132-6C49-B7AA-FC3A25537A57}</c15:txfldGUID>
                      <c15:f>'/Users/el1goluj/Documents/ZURICH/PROJECTS/UPMEM/upmem-workloads/Microbenchmarks/AI/[ai_output.xlsx]ai_output (4)'!$J$215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5-FF8B-5F4C-8BBF-ED4DE736661E}"/>
                </c:ext>
              </c:extLst>
            </c:dLbl>
            <c:dLbl>
              <c:idx val="214"/>
              <c:tx>
                <c:strRef>
                  <c:f>'/Users/el1goluj/Documents/ZURICH/PROJECTS/UPMEM/upmem-workloads/Microbenchmarks/AI/[ai_output.xlsx]ai_output (4)'!$J$216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{9E05373A-D90C-B341-829C-E6B5411B5DF6}</c15:txfldGUID>
                      <c15:f>'/Users/el1goluj/Documents/ZURICH/PROJECTS/UPMEM/upmem-workloads/Microbenchmarks/AI/[ai_output.xlsx]ai_output (4)'!$J$216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6-FF8B-5F4C-8BBF-ED4DE736661E}"/>
                </c:ext>
              </c:extLst>
            </c:dLbl>
            <c:dLbl>
              <c:idx val="215"/>
              <c:tx>
                <c:strRef>
                  <c:f>'/Users/el1goluj/Documents/ZURICH/PROJECTS/UPMEM/upmem-workloads/Microbenchmarks/AI/[ai_output.xlsx]ai_output (4)'!$J$217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{7670EB20-2646-6244-AB04-177082642925}</c15:txfldGUID>
                      <c15:f>'/Users/el1goluj/Documents/ZURICH/PROJECTS/UPMEM/upmem-workloads/Microbenchmarks/AI/[ai_output.xlsx]ai_output (4)'!$J$217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7-FF8B-5F4C-8BBF-ED4DE736661E}"/>
                </c:ext>
              </c:extLst>
            </c:dLbl>
            <c:dLbl>
              <c:idx val="216"/>
              <c:tx>
                <c:strRef>
                  <c:f>'/Users/el1goluj/Documents/ZURICH/PROJECTS/UPMEM/upmem-workloads/Microbenchmarks/AI/[ai_output.xlsx]ai_output (4)'!$J$218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{3EB1D378-0950-3F45-AD24-551903622083}</c15:txfldGUID>
                      <c15:f>'/Users/el1goluj/Documents/ZURICH/PROJECTS/UPMEM/upmem-workloads/Microbenchmarks/AI/[ai_output.xlsx]ai_output (4)'!$J$218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8-FF8B-5F4C-8BBF-ED4DE736661E}"/>
                </c:ext>
              </c:extLst>
            </c:dLbl>
            <c:dLbl>
              <c:idx val="217"/>
              <c:tx>
                <c:strRef>
                  <c:f>'/Users/el1goluj/Documents/ZURICH/PROJECTS/UPMEM/upmem-workloads/Microbenchmarks/AI/[ai_output.xlsx]ai_output (4)'!$J$219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{6D4BFD04-1DDF-E54E-8BAA-DA28045BAA9C}</c15:txfldGUID>
                      <c15:f>'/Users/el1goluj/Documents/ZURICH/PROJECTS/UPMEM/upmem-workloads/Microbenchmarks/AI/[ai_output.xlsx]ai_output (4)'!$J$219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9-FF8B-5F4C-8BBF-ED4DE736661E}"/>
                </c:ext>
              </c:extLst>
            </c:dLbl>
            <c:dLbl>
              <c:idx val="218"/>
              <c:tx>
                <c:strRef>
                  <c:f>'/Users/el1goluj/Documents/ZURICH/PROJECTS/UPMEM/upmem-workloads/Microbenchmarks/AI/[ai_output.xlsx]ai_output (4)'!$J$220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{60827052-38FA-6746-BCE8-FA3EA53E50F4}</c15:txfldGUID>
                      <c15:f>'/Users/el1goluj/Documents/ZURICH/PROJECTS/UPMEM/upmem-workloads/Microbenchmarks/AI/[ai_output.xlsx]ai_output (4)'!$J$220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A-FF8B-5F4C-8BBF-ED4DE736661E}"/>
                </c:ext>
              </c:extLst>
            </c:dLbl>
            <c:dLbl>
              <c:idx val="219"/>
              <c:tx>
                <c:strRef>
                  <c:f>'/Users/el1goluj/Documents/ZURICH/PROJECTS/UPMEM/upmem-workloads/Microbenchmarks/AI/[ai_output.xlsx]ai_output (4)'!$J$221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{18A0B322-2BA5-544B-8252-A5D1976FC110}</c15:txfldGUID>
                      <c15:f>'/Users/el1goluj/Documents/ZURICH/PROJECTS/UPMEM/upmem-workloads/Microbenchmarks/AI/[ai_output.xlsx]ai_output (4)'!$J$221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B-FF8B-5F4C-8BBF-ED4DE736661E}"/>
                </c:ext>
              </c:extLst>
            </c:dLbl>
            <c:dLbl>
              <c:idx val="220"/>
              <c:tx>
                <c:strRef>
                  <c:f>'/Users/el1goluj/Documents/ZURICH/PROJECTS/UPMEM/upmem-workloads/Microbenchmarks/AI/[ai_output.xlsx]ai_output (4)'!$J$222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{BF90022F-F82C-5C43-A576-04219FD5B33C}</c15:txfldGUID>
                      <c15:f>'/Users/el1goluj/Documents/ZURICH/PROJECTS/UPMEM/upmem-workloads/Microbenchmarks/AI/[ai_output.xlsx]ai_output (4)'!$J$222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C-FF8B-5F4C-8BBF-ED4DE736661E}"/>
                </c:ext>
              </c:extLst>
            </c:dLbl>
            <c:dLbl>
              <c:idx val="221"/>
              <c:tx>
                <c:strRef>
                  <c:f>'/Users/el1goluj/Documents/ZURICH/PROJECTS/UPMEM/upmem-workloads/Microbenchmarks/AI/[ai_output.xlsx]ai_output (4)'!$J$223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{D6064D04-3935-DB44-9DC7-3B1799C56197}</c15:txfldGUID>
                      <c15:f>'/Users/el1goluj/Documents/ZURICH/PROJECTS/UPMEM/upmem-workloads/Microbenchmarks/AI/[ai_output.xlsx]ai_output (4)'!$J$223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D-FF8B-5F4C-8BBF-ED4DE736661E}"/>
                </c:ext>
              </c:extLst>
            </c:dLbl>
            <c:dLbl>
              <c:idx val="222"/>
              <c:tx>
                <c:strRef>
                  <c:f>'/Users/el1goluj/Documents/ZURICH/PROJECTS/UPMEM/upmem-workloads/Microbenchmarks/AI/[ai_output.xlsx]ai_output (4)'!$J$224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{A35FCCA3-FC2E-A645-9001-F4AE582CEA4E}</c15:txfldGUID>
                      <c15:f>'/Users/el1goluj/Documents/ZURICH/PROJECTS/UPMEM/upmem-workloads/Microbenchmarks/AI/[ai_output.xlsx]ai_output (4)'!$J$224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E-FF8B-5F4C-8BBF-ED4DE736661E}"/>
                </c:ext>
              </c:extLst>
            </c:dLbl>
            <c:dLbl>
              <c:idx val="223"/>
              <c:tx>
                <c:strRef>
                  <c:f>'/Users/el1goluj/Documents/ZURICH/PROJECTS/UPMEM/upmem-workloads/Microbenchmarks/AI/[ai_output.xlsx]ai_output (4)'!$J$225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{C1E3EF30-49E9-6B43-BF2B-57D5D7BD022F}</c15:txfldGUID>
                      <c15:f>'/Users/el1goluj/Documents/ZURICH/PROJECTS/UPMEM/upmem-workloads/Microbenchmarks/AI/[ai_output.xlsx]ai_output (4)'!$J$225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F-FF8B-5F4C-8BBF-ED4DE736661E}"/>
                </c:ext>
              </c:extLst>
            </c:dLbl>
            <c:dLbl>
              <c:idx val="224"/>
              <c:tx>
                <c:strRef>
                  <c:f>'/Users/el1goluj/Documents/ZURICH/PROJECTS/UPMEM/upmem-workloads/Microbenchmarks/AI/[ai_output.xlsx]ai_output (4)'!$J$226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{B75FE685-C903-3F4B-A8C2-4BBC04126D34}</c15:txfldGUID>
                      <c15:f>'/Users/el1goluj/Documents/ZURICH/PROJECTS/UPMEM/upmem-workloads/Microbenchmarks/AI/[ai_output.xlsx]ai_output (4)'!$J$226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0-FF8B-5F4C-8BBF-ED4DE736661E}"/>
                </c:ext>
              </c:extLst>
            </c:dLbl>
            <c:dLbl>
              <c:idx val="225"/>
              <c:tx>
                <c:strRef>
                  <c:f>'/Users/el1goluj/Documents/ZURICH/PROJECTS/UPMEM/upmem-workloads/Microbenchmarks/AI/[ai_output.xlsx]ai_output (4)'!$J$227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{DBF275B3-0A62-3E43-986C-7B5ADEA7553E}</c15:txfldGUID>
                      <c15:f>'/Users/el1goluj/Documents/ZURICH/PROJECTS/UPMEM/upmem-workloads/Microbenchmarks/AI/[ai_output.xlsx]ai_output (4)'!$J$227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1-FF8B-5F4C-8BBF-ED4DE736661E}"/>
                </c:ext>
              </c:extLst>
            </c:dLbl>
            <c:dLbl>
              <c:idx val="226"/>
              <c:tx>
                <c:strRef>
                  <c:f>'/Users/el1goluj/Documents/ZURICH/PROJECTS/UPMEM/upmem-workloads/Microbenchmarks/AI/[ai_output.xlsx]ai_output (4)'!$J$228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{8CD611D8-FBB3-E749-8393-E006ED17E6DE}</c15:txfldGUID>
                      <c15:f>'/Users/el1goluj/Documents/ZURICH/PROJECTS/UPMEM/upmem-workloads/Microbenchmarks/AI/[ai_output.xlsx]ai_output (4)'!$J$228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2-FF8B-5F4C-8BBF-ED4DE736661E}"/>
                </c:ext>
              </c:extLst>
            </c:dLbl>
            <c:dLbl>
              <c:idx val="227"/>
              <c:tx>
                <c:strRef>
                  <c:f>'/Users/el1goluj/Documents/ZURICH/PROJECTS/UPMEM/upmem-workloads/Microbenchmarks/AI/[ai_output.xlsx]ai_output (4)'!$J$229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{A0380252-188B-204B-8168-C81E599118D6}</c15:txfldGUID>
                      <c15:f>'/Users/el1goluj/Documents/ZURICH/PROJECTS/UPMEM/upmem-workloads/Microbenchmarks/AI/[ai_output.xlsx]ai_output (4)'!$J$229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3-FF8B-5F4C-8BBF-ED4DE736661E}"/>
                </c:ext>
              </c:extLst>
            </c:dLbl>
            <c:dLbl>
              <c:idx val="228"/>
              <c:tx>
                <c:strRef>
                  <c:f>'/Users/el1goluj/Documents/ZURICH/PROJECTS/UPMEM/upmem-workloads/Microbenchmarks/AI/[ai_output.xlsx]ai_output (4)'!$J$230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{F5D824C2-9064-A644-9C87-8D7FD67FA117}</c15:txfldGUID>
                      <c15:f>'/Users/el1goluj/Documents/ZURICH/PROJECTS/UPMEM/upmem-workloads/Microbenchmarks/AI/[ai_output.xlsx]ai_output (4)'!$J$230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4-FF8B-5F4C-8BBF-ED4DE736661E}"/>
                </c:ext>
              </c:extLst>
            </c:dLbl>
            <c:dLbl>
              <c:idx val="229"/>
              <c:tx>
                <c:strRef>
                  <c:f>'/Users/el1goluj/Documents/ZURICH/PROJECTS/UPMEM/upmem-workloads/Microbenchmarks/AI/[ai_output.xlsx]ai_output (4)'!$J$231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{64170057-3202-734D-9879-FF5B038639A4}</c15:txfldGUID>
                      <c15:f>'/Users/el1goluj/Documents/ZURICH/PROJECTS/UPMEM/upmem-workloads/Microbenchmarks/AI/[ai_output.xlsx]ai_output (4)'!$J$231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5-FF8B-5F4C-8BBF-ED4DE736661E}"/>
                </c:ext>
              </c:extLst>
            </c:dLbl>
            <c:dLbl>
              <c:idx val="230"/>
              <c:tx>
                <c:strRef>
                  <c:f>'/Users/el1goluj/Documents/ZURICH/PROJECTS/UPMEM/upmem-workloads/Microbenchmarks/AI/[ai_output.xlsx]ai_output (4)'!$J$232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{6F32077D-894A-0C4D-A889-CAB2FEB7D411}</c15:txfldGUID>
                      <c15:f>'/Users/el1goluj/Documents/ZURICH/PROJECTS/UPMEM/upmem-workloads/Microbenchmarks/AI/[ai_output.xlsx]ai_output (4)'!$J$232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6-FF8B-5F4C-8BBF-ED4DE736661E}"/>
                </c:ext>
              </c:extLst>
            </c:dLbl>
            <c:dLbl>
              <c:idx val="231"/>
              <c:tx>
                <c:strRef>
                  <c:f>'/Users/el1goluj/Documents/ZURICH/PROJECTS/UPMEM/upmem-workloads/Microbenchmarks/AI/[ai_output.xlsx]ai_output (4)'!$J$233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{334F5340-D2AB-4747-9F1E-C9C32CB1241A}</c15:txfldGUID>
                      <c15:f>'/Users/el1goluj/Documents/ZURICH/PROJECTS/UPMEM/upmem-workloads/Microbenchmarks/AI/[ai_output.xlsx]ai_output (4)'!$J$233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7-FF8B-5F4C-8BBF-ED4DE736661E}"/>
                </c:ext>
              </c:extLst>
            </c:dLbl>
            <c:dLbl>
              <c:idx val="232"/>
              <c:tx>
                <c:strRef>
                  <c:f>'/Users/el1goluj/Documents/ZURICH/PROJECTS/UPMEM/upmem-workloads/Microbenchmarks/AI/[ai_output.xlsx]ai_output (4)'!$J$234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{215AA765-C01D-4046-AF63-130A45A3D11A}</c15:txfldGUID>
                      <c15:f>'/Users/el1goluj/Documents/ZURICH/PROJECTS/UPMEM/upmem-workloads/Microbenchmarks/AI/[ai_output.xlsx]ai_output (4)'!$J$234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8-FF8B-5F4C-8BBF-ED4DE736661E}"/>
                </c:ext>
              </c:extLst>
            </c:dLbl>
            <c:dLbl>
              <c:idx val="233"/>
              <c:tx>
                <c:strRef>
                  <c:f>'/Users/el1goluj/Documents/ZURICH/PROJECTS/UPMEM/upmem-workloads/Microbenchmarks/AI/[ai_output.xlsx]ai_output (4)'!$J$235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{5A78DA53-767C-2B44-8B21-4CFDA962C2DB}</c15:txfldGUID>
                      <c15:f>'/Users/el1goluj/Documents/ZURICH/PROJECTS/UPMEM/upmem-workloads/Microbenchmarks/AI/[ai_output.xlsx]ai_output (4)'!$J$235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9-FF8B-5F4C-8BBF-ED4DE736661E}"/>
                </c:ext>
              </c:extLst>
            </c:dLbl>
            <c:dLbl>
              <c:idx val="234"/>
              <c:tx>
                <c:strRef>
                  <c:f>'/Users/el1goluj/Documents/ZURICH/PROJECTS/UPMEM/upmem-workloads/Microbenchmarks/AI/[ai_output.xlsx]ai_output (4)'!$J$236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{D390F962-57F3-1242-B82A-5BD05661471B}</c15:txfldGUID>
                      <c15:f>'/Users/el1goluj/Documents/ZURICH/PROJECTS/UPMEM/upmem-workloads/Microbenchmarks/AI/[ai_output.xlsx]ai_output (4)'!$J$236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A-FF8B-5F4C-8BBF-ED4DE736661E}"/>
                </c:ext>
              </c:extLst>
            </c:dLbl>
            <c:dLbl>
              <c:idx val="235"/>
              <c:tx>
                <c:strRef>
                  <c:f>'/Users/el1goluj/Documents/ZURICH/PROJECTS/UPMEM/upmem-workloads/Microbenchmarks/AI/[ai_output.xlsx]ai_output (4)'!$J$237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{E28C7601-E183-8F48-96DF-F3748556683E}</c15:txfldGUID>
                      <c15:f>'/Users/el1goluj/Documents/ZURICH/PROJECTS/UPMEM/upmem-workloads/Microbenchmarks/AI/[ai_output.xlsx]ai_output (4)'!$J$237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B-FF8B-5F4C-8BBF-ED4DE736661E}"/>
                </c:ext>
              </c:extLst>
            </c:dLbl>
            <c:dLbl>
              <c:idx val="236"/>
              <c:tx>
                <c:strRef>
                  <c:f>'/Users/el1goluj/Documents/ZURICH/PROJECTS/UPMEM/upmem-workloads/Microbenchmarks/AI/[ai_output.xlsx]ai_output (4)'!$J$238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{1660F367-7D1D-3E4F-B0EE-487AEFD86DF0}</c15:txfldGUID>
                      <c15:f>'/Users/el1goluj/Documents/ZURICH/PROJECTS/UPMEM/upmem-workloads/Microbenchmarks/AI/[ai_output.xlsx]ai_output (4)'!$J$238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C-FF8B-5F4C-8BBF-ED4DE736661E}"/>
                </c:ext>
              </c:extLst>
            </c:dLbl>
            <c:dLbl>
              <c:idx val="237"/>
              <c:tx>
                <c:strRef>
                  <c:f>'/Users/el1goluj/Documents/ZURICH/PROJECTS/UPMEM/upmem-workloads/Microbenchmarks/AI/[ai_output.xlsx]ai_output (4)'!$J$239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{37C10E1E-C836-F940-8E8C-72D66A24E6D5}</c15:txfldGUID>
                      <c15:f>'/Users/el1goluj/Documents/ZURICH/PROJECTS/UPMEM/upmem-workloads/Microbenchmarks/AI/[ai_output.xlsx]ai_output (4)'!$J$239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D-FF8B-5F4C-8BBF-ED4DE736661E}"/>
                </c:ext>
              </c:extLst>
            </c:dLbl>
            <c:dLbl>
              <c:idx val="238"/>
              <c:tx>
                <c:strRef>
                  <c:f>'/Users/el1goluj/Documents/ZURICH/PROJECTS/UPMEM/upmem-workloads/Microbenchmarks/AI/[ai_output.xlsx]ai_output (4)'!$J$240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{8930B67F-A1A8-1C4F-9713-BF75912E5FDC}</c15:txfldGUID>
                      <c15:f>'/Users/el1goluj/Documents/ZURICH/PROJECTS/UPMEM/upmem-workloads/Microbenchmarks/AI/[ai_output.xlsx]ai_output (4)'!$J$240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E-FF8B-5F4C-8BBF-ED4DE736661E}"/>
                </c:ext>
              </c:extLst>
            </c:dLbl>
            <c:dLbl>
              <c:idx val="239"/>
              <c:tx>
                <c:strRef>
                  <c:f>'/Users/el1goluj/Documents/ZURICH/PROJECTS/UPMEM/upmem-workloads/Microbenchmarks/AI/[ai_output.xlsx]ai_output (4)'!$J$241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{6EF6E066-F896-DE41-9E8B-8A71FEE1E62D}</c15:txfldGUID>
                      <c15:f>'/Users/el1goluj/Documents/ZURICH/PROJECTS/UPMEM/upmem-workloads/Microbenchmarks/AI/[ai_output.xlsx]ai_output (4)'!$J$241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F-FF8B-5F4C-8BBF-ED4DE736661E}"/>
                </c:ext>
              </c:extLst>
            </c:dLbl>
            <c:dLbl>
              <c:idx val="240"/>
              <c:tx>
                <c:strRef>
                  <c:f>'/Users/el1goluj/Documents/ZURICH/PROJECTS/UPMEM/upmem-workloads/Microbenchmarks/AI/[ai_output.xlsx]ai_output (4)'!$J$242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{D5E32EE3-5384-4C42-B4E8-C0951F6C329D}</c15:txfldGUID>
                      <c15:f>'/Users/el1goluj/Documents/ZURICH/PROJECTS/UPMEM/upmem-workloads/Microbenchmarks/AI/[ai_output.xlsx]ai_output (4)'!$J$242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0-FF8B-5F4C-8BBF-ED4DE736661E}"/>
                </c:ext>
              </c:extLst>
            </c:dLbl>
            <c:dLbl>
              <c:idx val="241"/>
              <c:tx>
                <c:strRef>
                  <c:f>'/Users/el1goluj/Documents/ZURICH/PROJECTS/UPMEM/upmem-workloads/Microbenchmarks/AI/[ai_output.xlsx]ai_output (4)'!$J$243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{9C1876F5-2E31-5F44-9221-5D0551533737}</c15:txfldGUID>
                      <c15:f>'/Users/el1goluj/Documents/ZURICH/PROJECTS/UPMEM/upmem-workloads/Microbenchmarks/AI/[ai_output.xlsx]ai_output (4)'!$J$243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1-FF8B-5F4C-8BBF-ED4DE736661E}"/>
                </c:ext>
              </c:extLst>
            </c:dLbl>
            <c:dLbl>
              <c:idx val="242"/>
              <c:tx>
                <c:strRef>
                  <c:f>'/Users/el1goluj/Documents/ZURICH/PROJECTS/UPMEM/upmem-workloads/Microbenchmarks/AI/[ai_output.xlsx]ai_output (4)'!$J$244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{F22A0A3D-FA9A-0640-A22A-A12042A2028A}</c15:txfldGUID>
                      <c15:f>'/Users/el1goluj/Documents/ZURICH/PROJECTS/UPMEM/upmem-workloads/Microbenchmarks/AI/[ai_output.xlsx]ai_output (4)'!$J$244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2-FF8B-5F4C-8BBF-ED4DE736661E}"/>
                </c:ext>
              </c:extLst>
            </c:dLbl>
            <c:dLbl>
              <c:idx val="243"/>
              <c:tx>
                <c:strRef>
                  <c:f>'/Users/el1goluj/Documents/ZURICH/PROJECTS/UPMEM/upmem-workloads/Microbenchmarks/AI/[ai_output.xlsx]ai_output (4)'!$J$245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{1ECE92E5-B419-674E-ADBE-23D20651CD89}</c15:txfldGUID>
                      <c15:f>'/Users/el1goluj/Documents/ZURICH/PROJECTS/UPMEM/upmem-workloads/Microbenchmarks/AI/[ai_output.xlsx]ai_output (4)'!$J$245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3-FF8B-5F4C-8BBF-ED4DE736661E}"/>
                </c:ext>
              </c:extLst>
            </c:dLbl>
            <c:dLbl>
              <c:idx val="244"/>
              <c:tx>
                <c:strRef>
                  <c:f>'/Users/el1goluj/Documents/ZURICH/PROJECTS/UPMEM/upmem-workloads/Microbenchmarks/AI/[ai_output.xlsx]ai_output (4)'!$J$246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{D1F6B03B-8E42-3742-B9FB-2A2B39CFFC9B}</c15:txfldGUID>
                      <c15:f>'/Users/el1goluj/Documents/ZURICH/PROJECTS/UPMEM/upmem-workloads/Microbenchmarks/AI/[ai_output.xlsx]ai_output (4)'!$J$246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4-FF8B-5F4C-8BBF-ED4DE736661E}"/>
                </c:ext>
              </c:extLst>
            </c:dLbl>
            <c:dLbl>
              <c:idx val="245"/>
              <c:tx>
                <c:strRef>
                  <c:f>'/Users/el1goluj/Documents/ZURICH/PROJECTS/UPMEM/upmem-workloads/Microbenchmarks/AI/[ai_output.xlsx]ai_output (4)'!$J$247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{AFA775BE-FB63-0647-9490-37F202F1BFAF}</c15:txfldGUID>
                      <c15:f>'/Users/el1goluj/Documents/ZURICH/PROJECTS/UPMEM/upmem-workloads/Microbenchmarks/AI/[ai_output.xlsx]ai_output (4)'!$J$247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5-FF8B-5F4C-8BBF-ED4DE736661E}"/>
                </c:ext>
              </c:extLst>
            </c:dLbl>
            <c:dLbl>
              <c:idx val="246"/>
              <c:tx>
                <c:strRef>
                  <c:f>'/Users/el1goluj/Documents/ZURICH/PROJECTS/UPMEM/upmem-workloads/Microbenchmarks/AI/[ai_output.xlsx]ai_output (4)'!$J$248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{90265C3B-5ED6-B945-A751-EAF6A44B6A9C}</c15:txfldGUID>
                      <c15:f>'/Users/el1goluj/Documents/ZURICH/PROJECTS/UPMEM/upmem-workloads/Microbenchmarks/AI/[ai_output.xlsx]ai_output (4)'!$J$248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6-FF8B-5F4C-8BBF-ED4DE736661E}"/>
                </c:ext>
              </c:extLst>
            </c:dLbl>
            <c:dLbl>
              <c:idx val="247"/>
              <c:tx>
                <c:strRef>
                  <c:f>'/Users/el1goluj/Documents/ZURICH/PROJECTS/UPMEM/upmem-workloads/Microbenchmarks/AI/[ai_output.xlsx]ai_output (4)'!$J$249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{730B8A00-4A0F-1B45-9DC2-C8103218222F}</c15:txfldGUID>
                      <c15:f>'/Users/el1goluj/Documents/ZURICH/PROJECTS/UPMEM/upmem-workloads/Microbenchmarks/AI/[ai_output.xlsx]ai_output (4)'!$J$249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7-FF8B-5F4C-8BBF-ED4DE736661E}"/>
                </c:ext>
              </c:extLst>
            </c:dLbl>
            <c:dLbl>
              <c:idx val="248"/>
              <c:tx>
                <c:strRef>
                  <c:f>'/Users/el1goluj/Documents/ZURICH/PROJECTS/UPMEM/upmem-workloads/Microbenchmarks/AI/[ai_output.xlsx]ai_output (4)'!$J$250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{EC9F42E6-8974-1649-94B1-6B217CBB8E85}</c15:txfldGUID>
                      <c15:f>'/Users/el1goluj/Documents/ZURICH/PROJECTS/UPMEM/upmem-workloads/Microbenchmarks/AI/[ai_output.xlsx]ai_output (4)'!$J$250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8-FF8B-5F4C-8BBF-ED4DE736661E}"/>
                </c:ext>
              </c:extLst>
            </c:dLbl>
            <c:dLbl>
              <c:idx val="249"/>
              <c:tx>
                <c:strRef>
                  <c:f>'/Users/el1goluj/Documents/ZURICH/PROJECTS/UPMEM/upmem-workloads/Microbenchmarks/AI/[ai_output.xlsx]ai_output (4)'!$J$251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{CB9F2880-5EC0-3F49-99AE-F14F0776E72E}</c15:txfldGUID>
                      <c15:f>'/Users/el1goluj/Documents/ZURICH/PROJECTS/UPMEM/upmem-workloads/Microbenchmarks/AI/[ai_output.xlsx]ai_output (4)'!$J$251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9-FF8B-5F4C-8BBF-ED4DE736661E}"/>
                </c:ext>
              </c:extLst>
            </c:dLbl>
            <c:dLbl>
              <c:idx val="250"/>
              <c:tx>
                <c:strRef>
                  <c:f>'/Users/el1goluj/Documents/ZURICH/PROJECTS/UPMEM/upmem-workloads/Microbenchmarks/AI/[ai_output.xlsx]ai_output (4)'!$J$252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{74758F9E-7951-1C4C-B7AD-3F8F07552ED8}</c15:txfldGUID>
                      <c15:f>'/Users/el1goluj/Documents/ZURICH/PROJECTS/UPMEM/upmem-workloads/Microbenchmarks/AI/[ai_output.xlsx]ai_output (4)'!$J$252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A-FF8B-5F4C-8BBF-ED4DE736661E}"/>
                </c:ext>
              </c:extLst>
            </c:dLbl>
            <c:dLbl>
              <c:idx val="251"/>
              <c:tx>
                <c:strRef>
                  <c:f>'/Users/el1goluj/Documents/ZURICH/PROJECTS/UPMEM/upmem-workloads/Microbenchmarks/AI/[ai_output.xlsx]ai_output (4)'!$J$253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{6CE20EC4-5932-C74A-9290-B85CDA34817B}</c15:txfldGUID>
                      <c15:f>'/Users/el1goluj/Documents/ZURICH/PROJECTS/UPMEM/upmem-workloads/Microbenchmarks/AI/[ai_output.xlsx]ai_output (4)'!$J$253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B-FF8B-5F4C-8BBF-ED4DE736661E}"/>
                </c:ext>
              </c:extLst>
            </c:dLbl>
            <c:dLbl>
              <c:idx val="252"/>
              <c:tx>
                <c:strRef>
                  <c:f>'/Users/el1goluj/Documents/ZURICH/PROJECTS/UPMEM/upmem-workloads/Microbenchmarks/AI/[ai_output.xlsx]ai_output (4)'!$J$254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{85306D87-A413-A74F-94A1-987A77C2E3ED}</c15:txfldGUID>
                      <c15:f>'/Users/el1goluj/Documents/ZURICH/PROJECTS/UPMEM/upmem-workloads/Microbenchmarks/AI/[ai_output.xlsx]ai_output (4)'!$J$254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C-FF8B-5F4C-8BBF-ED4DE736661E}"/>
                </c:ext>
              </c:extLst>
            </c:dLbl>
            <c:dLbl>
              <c:idx val="253"/>
              <c:tx>
                <c:strRef>
                  <c:f>'/Users/el1goluj/Documents/ZURICH/PROJECTS/UPMEM/upmem-workloads/Microbenchmarks/AI/[ai_output.xlsx]ai_output (4)'!$J$255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{588CB544-C2F6-5441-A90B-F52BBB569A55}</c15:txfldGUID>
                      <c15:f>'/Users/el1goluj/Documents/ZURICH/PROJECTS/UPMEM/upmem-workloads/Microbenchmarks/AI/[ai_output.xlsx]ai_output (4)'!$J$255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D-FF8B-5F4C-8BBF-ED4DE736661E}"/>
                </c:ext>
              </c:extLst>
            </c:dLbl>
            <c:dLbl>
              <c:idx val="254"/>
              <c:tx>
                <c:strRef>
                  <c:f>'/Users/el1goluj/Documents/ZURICH/PROJECTS/UPMEM/upmem-workloads/Microbenchmarks/AI/[ai_output.xlsx]ai_output (4)'!$J$256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{C6BC23ED-2B71-EB4C-9D3D-D9CBEF4CEF6D}</c15:txfldGUID>
                      <c15:f>'/Users/el1goluj/Documents/ZURICH/PROJECTS/UPMEM/upmem-workloads/Microbenchmarks/AI/[ai_output.xlsx]ai_output (4)'!$J$256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E-FF8B-5F4C-8BBF-ED4DE736661E}"/>
                </c:ext>
              </c:extLst>
            </c:dLbl>
            <c:dLbl>
              <c:idx val="255"/>
              <c:tx>
                <c:strRef>
                  <c:f>'/Users/el1goluj/Documents/ZURICH/PROJECTS/UPMEM/upmem-workloads/Microbenchmarks/AI/[ai_output.xlsx]ai_output (4)'!$J$257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{B259077E-EF9D-5641-9D21-4F26FDCCB9B1}</c15:txfldGUID>
                      <c15:f>'/Users/el1goluj/Documents/ZURICH/PROJECTS/UPMEM/upmem-workloads/Microbenchmarks/AI/[ai_output.xlsx]ai_output (4)'!$J$257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F-FF8B-5F4C-8BBF-ED4DE736661E}"/>
                </c:ext>
              </c:extLst>
            </c:dLbl>
            <c:dLbl>
              <c:idx val="256"/>
              <c:tx>
                <c:strRef>
                  <c:f>'/Users/el1goluj/Documents/ZURICH/PROJECTS/UPMEM/upmem-workloads/Microbenchmarks/AI/[ai_output.xlsx]ai_output (4)'!$J$258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{9025AE65-9CB1-174D-829E-B87A366E4C0F}</c15:txfldGUID>
                      <c15:f>'/Users/el1goluj/Documents/ZURICH/PROJECTS/UPMEM/upmem-workloads/Microbenchmarks/AI/[ai_output.xlsx]ai_output (4)'!$J$258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0-FF8B-5F4C-8BBF-ED4DE736661E}"/>
                </c:ext>
              </c:extLst>
            </c:dLbl>
            <c:dLbl>
              <c:idx val="257"/>
              <c:tx>
                <c:strRef>
                  <c:f>'/Users/el1goluj/Documents/ZURICH/PROJECTS/UPMEM/upmem-workloads/Microbenchmarks/AI/[ai_output.xlsx]ai_output (4)'!$J$259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{60B6C5C1-5B12-E842-893D-F21830C69EE5}</c15:txfldGUID>
                      <c15:f>'/Users/el1goluj/Documents/ZURICH/PROJECTS/UPMEM/upmem-workloads/Microbenchmarks/AI/[ai_output.xlsx]ai_output (4)'!$J$259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1-FF8B-5F4C-8BBF-ED4DE736661E}"/>
                </c:ext>
              </c:extLst>
            </c:dLbl>
            <c:dLbl>
              <c:idx val="258"/>
              <c:tx>
                <c:strRef>
                  <c:f>'/Users/el1goluj/Documents/ZURICH/PROJECTS/UPMEM/upmem-workloads/Microbenchmarks/AI/[ai_output.xlsx]ai_output (4)'!$J$260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{53CAC9DD-837B-9448-AD6F-9FD791D965A2}</c15:txfldGUID>
                      <c15:f>'/Users/el1goluj/Documents/ZURICH/PROJECTS/UPMEM/upmem-workloads/Microbenchmarks/AI/[ai_output.xlsx]ai_output (4)'!$J$260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2-FF8B-5F4C-8BBF-ED4DE736661E}"/>
                </c:ext>
              </c:extLst>
            </c:dLbl>
            <c:dLbl>
              <c:idx val="259"/>
              <c:tx>
                <c:strRef>
                  <c:f>'/Users/el1goluj/Documents/ZURICH/PROJECTS/UPMEM/upmem-workloads/Microbenchmarks/AI/[ai_output.xlsx]ai_output (4)'!$J$261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{98236474-8E6F-FF44-AA82-D6E2D5E1C48A}</c15:txfldGUID>
                      <c15:f>'/Users/el1goluj/Documents/ZURICH/PROJECTS/UPMEM/upmem-workloads/Microbenchmarks/AI/[ai_output.xlsx]ai_output (4)'!$J$261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3-FF8B-5F4C-8BBF-ED4DE736661E}"/>
                </c:ext>
              </c:extLst>
            </c:dLbl>
            <c:dLbl>
              <c:idx val="260"/>
              <c:tx>
                <c:strRef>
                  <c:f>'/Users/el1goluj/Documents/ZURICH/PROJECTS/UPMEM/upmem-workloads/Microbenchmarks/AI/[ai_output.xlsx]ai_output (4)'!$J$262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{771E1EC4-64B9-A14F-A4AC-B1088DECB4A8}</c15:txfldGUID>
                      <c15:f>'/Users/el1goluj/Documents/ZURICH/PROJECTS/UPMEM/upmem-workloads/Microbenchmarks/AI/[ai_output.xlsx]ai_output (4)'!$J$262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4-FF8B-5F4C-8BBF-ED4DE736661E}"/>
                </c:ext>
              </c:extLst>
            </c:dLbl>
            <c:dLbl>
              <c:idx val="261"/>
              <c:tx>
                <c:strRef>
                  <c:f>'/Users/el1goluj/Documents/ZURICH/PROJECTS/UPMEM/upmem-workloads/Microbenchmarks/AI/[ai_output.xlsx]ai_output (4)'!$J$263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{B41F7203-22B3-8146-9AB1-AFB7827A517B}</c15:txfldGUID>
                      <c15:f>'/Users/el1goluj/Documents/ZURICH/PROJECTS/UPMEM/upmem-workloads/Microbenchmarks/AI/[ai_output.xlsx]ai_output (4)'!$J$263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5-FF8B-5F4C-8BBF-ED4DE736661E}"/>
                </c:ext>
              </c:extLst>
            </c:dLbl>
            <c:dLbl>
              <c:idx val="262"/>
              <c:tx>
                <c:strRef>
                  <c:f>'/Users/el1goluj/Documents/ZURICH/PROJECTS/UPMEM/upmem-workloads/Microbenchmarks/AI/[ai_output.xlsx]ai_output (4)'!$J$264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{654CB86B-ECBD-1342-8E71-19E58B69AC89}</c15:txfldGUID>
                      <c15:f>'/Users/el1goluj/Documents/ZURICH/PROJECTS/UPMEM/upmem-workloads/Microbenchmarks/AI/[ai_output.xlsx]ai_output (4)'!$J$264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6-FF8B-5F4C-8BBF-ED4DE736661E}"/>
                </c:ext>
              </c:extLst>
            </c:dLbl>
            <c:dLbl>
              <c:idx val="263"/>
              <c:tx>
                <c:strRef>
                  <c:f>'/Users/el1goluj/Documents/ZURICH/PROJECTS/UPMEM/upmem-workloads/Microbenchmarks/AI/[ai_output.xlsx]ai_output (4)'!$J$265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{60230A53-1660-F949-A2B6-9D727A5B43F5}</c15:txfldGUID>
                      <c15:f>'/Users/el1goluj/Documents/ZURICH/PROJECTS/UPMEM/upmem-workloads/Microbenchmarks/AI/[ai_output.xlsx]ai_output (4)'!$J$265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7-FF8B-5F4C-8BBF-ED4DE736661E}"/>
                </c:ext>
              </c:extLst>
            </c:dLbl>
            <c:dLbl>
              <c:idx val="264"/>
              <c:tx>
                <c:strRef>
                  <c:f>'/Users/el1goluj/Documents/ZURICH/PROJECTS/UPMEM/upmem-workloads/Microbenchmarks/AI/[ai_output.xlsx]ai_output (4)'!$J$266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{7F652204-98EA-1C48-9579-DCCFEB79DF5A}</c15:txfldGUID>
                      <c15:f>'/Users/el1goluj/Documents/ZURICH/PROJECTS/UPMEM/upmem-workloads/Microbenchmarks/AI/[ai_output.xlsx]ai_output (4)'!$J$266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8-FF8B-5F4C-8BBF-ED4DE736661E}"/>
                </c:ext>
              </c:extLst>
            </c:dLbl>
            <c:dLbl>
              <c:idx val="265"/>
              <c:tx>
                <c:strRef>
                  <c:f>'/Users/el1goluj/Documents/ZURICH/PROJECTS/UPMEM/upmem-workloads/Microbenchmarks/AI/[ai_output.xlsx]ai_output (4)'!$J$267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{C1E83A58-D243-3148-92E2-AD5BE81E1ED8}</c15:txfldGUID>
                      <c15:f>'/Users/el1goluj/Documents/ZURICH/PROJECTS/UPMEM/upmem-workloads/Microbenchmarks/AI/[ai_output.xlsx]ai_output (4)'!$J$267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9-FF8B-5F4C-8BBF-ED4DE736661E}"/>
                </c:ext>
              </c:extLst>
            </c:dLbl>
            <c:dLbl>
              <c:idx val="266"/>
              <c:tx>
                <c:strRef>
                  <c:f>'/Users/el1goluj/Documents/ZURICH/PROJECTS/UPMEM/upmem-workloads/Microbenchmarks/AI/[ai_output.xlsx]ai_output (4)'!$J$268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{25725B16-B19D-5141-B71B-C4CB76134BBE}</c15:txfldGUID>
                      <c15:f>'/Users/el1goluj/Documents/ZURICH/PROJECTS/UPMEM/upmem-workloads/Microbenchmarks/AI/[ai_output.xlsx]ai_output (4)'!$J$268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A-FF8B-5F4C-8BBF-ED4DE736661E}"/>
                </c:ext>
              </c:extLst>
            </c:dLbl>
            <c:dLbl>
              <c:idx val="267"/>
              <c:tx>
                <c:strRef>
                  <c:f>'/Users/el1goluj/Documents/ZURICH/PROJECTS/UPMEM/upmem-workloads/Microbenchmarks/AI/[ai_output.xlsx]ai_output (4)'!$J$269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{4390130C-E870-0149-8EE8-7A16531C7EB1}</c15:txfldGUID>
                      <c15:f>'/Users/el1goluj/Documents/ZURICH/PROJECTS/UPMEM/upmem-workloads/Microbenchmarks/AI/[ai_output.xlsx]ai_output (4)'!$J$269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B-FF8B-5F4C-8BBF-ED4DE736661E}"/>
                </c:ext>
              </c:extLst>
            </c:dLbl>
            <c:dLbl>
              <c:idx val="268"/>
              <c:tx>
                <c:strRef>
                  <c:f>'/Users/el1goluj/Documents/ZURICH/PROJECTS/UPMEM/upmem-workloads/Microbenchmarks/AI/[ai_output.xlsx]ai_output (4)'!$J$270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{E1FE42BD-730C-8145-9B45-076EC269AE03}</c15:txfldGUID>
                      <c15:f>'/Users/el1goluj/Documents/ZURICH/PROJECTS/UPMEM/upmem-workloads/Microbenchmarks/AI/[ai_output.xlsx]ai_output (4)'!$J$270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C-FF8B-5F4C-8BBF-ED4DE736661E}"/>
                </c:ext>
              </c:extLst>
            </c:dLbl>
            <c:dLbl>
              <c:idx val="269"/>
              <c:tx>
                <c:strRef>
                  <c:f>'/Users/el1goluj/Documents/ZURICH/PROJECTS/UPMEM/upmem-workloads/Microbenchmarks/AI/[ai_output.xlsx]ai_output (4)'!$J$271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{D8D40656-D1BC-B44F-8BD5-5B0BAAC1BC26}</c15:txfldGUID>
                      <c15:f>'/Users/el1goluj/Documents/ZURICH/PROJECTS/UPMEM/upmem-workloads/Microbenchmarks/AI/[ai_output.xlsx]ai_output (4)'!$J$271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D-FF8B-5F4C-8BBF-ED4DE736661E}"/>
                </c:ext>
              </c:extLst>
            </c:dLbl>
            <c:dLbl>
              <c:idx val="270"/>
              <c:tx>
                <c:strRef>
                  <c:f>'/Users/el1goluj/Documents/ZURICH/PROJECTS/UPMEM/upmem-workloads/Microbenchmarks/AI/[ai_output.xlsx]ai_output (4)'!$J$272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{6C884A34-8297-7F4C-B4C5-52CD351754BF}</c15:txfldGUID>
                      <c15:f>'/Users/el1goluj/Documents/ZURICH/PROJECTS/UPMEM/upmem-workloads/Microbenchmarks/AI/[ai_output.xlsx]ai_output (4)'!$J$272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E-FF8B-5F4C-8BBF-ED4DE736661E}"/>
                </c:ext>
              </c:extLst>
            </c:dLbl>
            <c:dLbl>
              <c:idx val="271"/>
              <c:tx>
                <c:strRef>
                  <c:f>'/Users/el1goluj/Documents/ZURICH/PROJECTS/UPMEM/upmem-workloads/Microbenchmarks/AI/[ai_output.xlsx]ai_output (4)'!$J$273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{4EED8B75-3893-9243-9BA8-982031FF0A8B}</c15:txfldGUID>
                      <c15:f>'/Users/el1goluj/Documents/ZURICH/PROJECTS/UPMEM/upmem-workloads/Microbenchmarks/AI/[ai_output.xlsx]ai_output (4)'!$J$273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F-FF8B-5F4C-8BBF-ED4DE736661E}"/>
                </c:ext>
              </c:extLst>
            </c:dLbl>
            <c:dLbl>
              <c:idx val="272"/>
              <c:tx>
                <c:strRef>
                  <c:f>'/Users/el1goluj/Documents/ZURICH/PROJECTS/UPMEM/upmem-workloads/Microbenchmarks/AI/[ai_output.xlsx]ai_output (4)'!$J$274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{57E69C0D-D196-2F4C-AD21-666A6CAD87DC}</c15:txfldGUID>
                      <c15:f>'/Users/el1goluj/Documents/ZURICH/PROJECTS/UPMEM/upmem-workloads/Microbenchmarks/AI/[ai_output.xlsx]ai_output (4)'!$J$274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0-FF8B-5F4C-8BBF-ED4DE736661E}"/>
                </c:ext>
              </c:extLst>
            </c:dLbl>
            <c:dLbl>
              <c:idx val="273"/>
              <c:tx>
                <c:strRef>
                  <c:f>'/Users/el1goluj/Documents/ZURICH/PROJECTS/UPMEM/upmem-workloads/Microbenchmarks/AI/[ai_output.xlsx]ai_output (4)'!$J$275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{39969245-DF83-FD4C-82D8-A9372A54854F}</c15:txfldGUID>
                      <c15:f>'/Users/el1goluj/Documents/ZURICH/PROJECTS/UPMEM/upmem-workloads/Microbenchmarks/AI/[ai_output.xlsx]ai_output (4)'!$J$275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1-FF8B-5F4C-8BBF-ED4DE736661E}"/>
                </c:ext>
              </c:extLst>
            </c:dLbl>
            <c:dLbl>
              <c:idx val="274"/>
              <c:tx>
                <c:strRef>
                  <c:f>'/Users/el1goluj/Documents/ZURICH/PROJECTS/UPMEM/upmem-workloads/Microbenchmarks/AI/[ai_output.xlsx]ai_output (4)'!$J$276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{A42E6915-12B2-4342-8799-3883D87D806E}</c15:txfldGUID>
                      <c15:f>'/Users/el1goluj/Documents/ZURICH/PROJECTS/UPMEM/upmem-workloads/Microbenchmarks/AI/[ai_output.xlsx]ai_output (4)'!$J$276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2-FF8B-5F4C-8BBF-ED4DE736661E}"/>
                </c:ext>
              </c:extLst>
            </c:dLbl>
            <c:dLbl>
              <c:idx val="275"/>
              <c:tx>
                <c:strRef>
                  <c:f>'/Users/el1goluj/Documents/ZURICH/PROJECTS/UPMEM/upmem-workloads/Microbenchmarks/AI/[ai_output.xlsx]ai_output (4)'!$J$277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{8C776926-47BE-2348-A7C5-A2EA6A3B74C0}</c15:txfldGUID>
                      <c15:f>'/Users/el1goluj/Documents/ZURICH/PROJECTS/UPMEM/upmem-workloads/Microbenchmarks/AI/[ai_output.xlsx]ai_output (4)'!$J$277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3-FF8B-5F4C-8BBF-ED4DE736661E}"/>
                </c:ext>
              </c:extLst>
            </c:dLbl>
            <c:dLbl>
              <c:idx val="276"/>
              <c:tx>
                <c:strRef>
                  <c:f>'/Users/el1goluj/Documents/ZURICH/PROJECTS/UPMEM/upmem-workloads/Microbenchmarks/AI/[ai_output.xlsx]ai_output (4)'!$J$278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{A6BB6991-E53A-0448-BDA6-5CD2A1EF4B4D}</c15:txfldGUID>
                      <c15:f>'/Users/el1goluj/Documents/ZURICH/PROJECTS/UPMEM/upmem-workloads/Microbenchmarks/AI/[ai_output.xlsx]ai_output (4)'!$J$278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4-FF8B-5F4C-8BBF-ED4DE736661E}"/>
                </c:ext>
              </c:extLst>
            </c:dLbl>
            <c:dLbl>
              <c:idx val="277"/>
              <c:tx>
                <c:strRef>
                  <c:f>'/Users/el1goluj/Documents/ZURICH/PROJECTS/UPMEM/upmem-workloads/Microbenchmarks/AI/[ai_output.xlsx]ai_output (4)'!$J$279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{8210E483-B645-A643-AEEC-64B3CD248610}</c15:txfldGUID>
                      <c15:f>'/Users/el1goluj/Documents/ZURICH/PROJECTS/UPMEM/upmem-workloads/Microbenchmarks/AI/[ai_output.xlsx]ai_output (4)'!$J$279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5-FF8B-5F4C-8BBF-ED4DE736661E}"/>
                </c:ext>
              </c:extLst>
            </c:dLbl>
            <c:dLbl>
              <c:idx val="278"/>
              <c:tx>
                <c:strRef>
                  <c:f>'/Users/el1goluj/Documents/ZURICH/PROJECTS/UPMEM/upmem-workloads/Microbenchmarks/AI/[ai_output.xlsx]ai_output (4)'!$J$280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{4B5AD53D-5752-E348-803F-2F907A3123A7}</c15:txfldGUID>
                      <c15:f>'/Users/el1goluj/Documents/ZURICH/PROJECTS/UPMEM/upmem-workloads/Microbenchmarks/AI/[ai_output.xlsx]ai_output (4)'!$J$280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6-FF8B-5F4C-8BBF-ED4DE736661E}"/>
                </c:ext>
              </c:extLst>
            </c:dLbl>
            <c:dLbl>
              <c:idx val="279"/>
              <c:tx>
                <c:strRef>
                  <c:f>'/Users/el1goluj/Documents/ZURICH/PROJECTS/UPMEM/upmem-workloads/Microbenchmarks/AI/[ai_output.xlsx]ai_output (4)'!$J$281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{73B52400-FA77-AE4F-B4C1-8274838B7B15}</c15:txfldGUID>
                      <c15:f>'/Users/el1goluj/Documents/ZURICH/PROJECTS/UPMEM/upmem-workloads/Microbenchmarks/AI/[ai_output.xlsx]ai_output (4)'!$J$281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7-FF8B-5F4C-8BBF-ED4DE736661E}"/>
                </c:ext>
              </c:extLst>
            </c:dLbl>
            <c:dLbl>
              <c:idx val="280"/>
              <c:tx>
                <c:strRef>
                  <c:f>'/Users/el1goluj/Documents/ZURICH/PROJECTS/UPMEM/upmem-workloads/Microbenchmarks/AI/[ai_output.xlsx]ai_output (4)'!$J$282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{5F776026-1A14-C242-B5D4-4875884959CA}</c15:txfldGUID>
                      <c15:f>'/Users/el1goluj/Documents/ZURICH/PROJECTS/UPMEM/upmem-workloads/Microbenchmarks/AI/[ai_output.xlsx]ai_output (4)'!$J$282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8-FF8B-5F4C-8BBF-ED4DE736661E}"/>
                </c:ext>
              </c:extLst>
            </c:dLbl>
            <c:dLbl>
              <c:idx val="281"/>
              <c:tx>
                <c:strRef>
                  <c:f>'/Users/el1goluj/Documents/ZURICH/PROJECTS/UPMEM/upmem-workloads/Microbenchmarks/AI/[ai_output.xlsx]ai_output (4)'!$J$283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{DECAE508-E17D-8F45-9D97-ED96915BC82E}</c15:txfldGUID>
                      <c15:f>'/Users/el1goluj/Documents/ZURICH/PROJECTS/UPMEM/upmem-workloads/Microbenchmarks/AI/[ai_output.xlsx]ai_output (4)'!$J$283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9-FF8B-5F4C-8BBF-ED4DE736661E}"/>
                </c:ext>
              </c:extLst>
            </c:dLbl>
            <c:dLbl>
              <c:idx val="282"/>
              <c:tx>
                <c:strRef>
                  <c:f>'/Users/el1goluj/Documents/ZURICH/PROJECTS/UPMEM/upmem-workloads/Microbenchmarks/AI/[ai_output.xlsx]ai_output (4)'!$J$284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{619C13F2-15D8-4D47-A32D-E2A4D06A7AC8}</c15:txfldGUID>
                      <c15:f>'/Users/el1goluj/Documents/ZURICH/PROJECTS/UPMEM/upmem-workloads/Microbenchmarks/AI/[ai_output.xlsx]ai_output (4)'!$J$284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A-FF8B-5F4C-8BBF-ED4DE736661E}"/>
                </c:ext>
              </c:extLst>
            </c:dLbl>
            <c:dLbl>
              <c:idx val="283"/>
              <c:tx>
                <c:strRef>
                  <c:f>'/Users/el1goluj/Documents/ZURICH/PROJECTS/UPMEM/upmem-workloads/Microbenchmarks/AI/[ai_output.xlsx]ai_output (4)'!$J$285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{989FA37C-CC42-6F49-9355-80F17952974A}</c15:txfldGUID>
                      <c15:f>'/Users/el1goluj/Documents/ZURICH/PROJECTS/UPMEM/upmem-workloads/Microbenchmarks/AI/[ai_output.xlsx]ai_output (4)'!$J$285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B-FF8B-5F4C-8BBF-ED4DE736661E}"/>
                </c:ext>
              </c:extLst>
            </c:dLbl>
            <c:dLbl>
              <c:idx val="284"/>
              <c:tx>
                <c:strRef>
                  <c:f>'/Users/el1goluj/Documents/ZURICH/PROJECTS/UPMEM/upmem-workloads/Microbenchmarks/AI/[ai_output.xlsx]ai_output (4)'!$J$286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{25A6EC23-6C1D-4D4F-8A3F-BBCB4CB868DE}</c15:txfldGUID>
                      <c15:f>'/Users/el1goluj/Documents/ZURICH/PROJECTS/UPMEM/upmem-workloads/Microbenchmarks/AI/[ai_output.xlsx]ai_output (4)'!$J$286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C-FF8B-5F4C-8BBF-ED4DE736661E}"/>
                </c:ext>
              </c:extLst>
            </c:dLbl>
            <c:dLbl>
              <c:idx val="285"/>
              <c:tx>
                <c:strRef>
                  <c:f>'/Users/el1goluj/Documents/ZURICH/PROJECTS/UPMEM/upmem-workloads/Microbenchmarks/AI/[ai_output.xlsx]ai_output (4)'!$J$287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{8085B519-B4D1-CE4E-8ECE-692AFE83E68A}</c15:txfldGUID>
                      <c15:f>'/Users/el1goluj/Documents/ZURICH/PROJECTS/UPMEM/upmem-workloads/Microbenchmarks/AI/[ai_output.xlsx]ai_output (4)'!$J$287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D-FF8B-5F4C-8BBF-ED4DE736661E}"/>
                </c:ext>
              </c:extLst>
            </c:dLbl>
            <c:dLbl>
              <c:idx val="286"/>
              <c:tx>
                <c:strRef>
                  <c:f>'/Users/el1goluj/Documents/ZURICH/PROJECTS/UPMEM/upmem-workloads/Microbenchmarks/AI/[ai_output.xlsx]ai_output (4)'!$J$288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{E47899DC-8B45-0A48-918A-C8EE6A4745FE}</c15:txfldGUID>
                      <c15:f>'/Users/el1goluj/Documents/ZURICH/PROJECTS/UPMEM/upmem-workloads/Microbenchmarks/AI/[ai_output.xlsx]ai_output (4)'!$J$288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E-FF8B-5F4C-8BBF-ED4DE736661E}"/>
                </c:ext>
              </c:extLst>
            </c:dLbl>
            <c:dLbl>
              <c:idx val="287"/>
              <c:tx>
                <c:strRef>
                  <c:f>'/Users/el1goluj/Documents/ZURICH/PROJECTS/UPMEM/upmem-workloads/Microbenchmarks/AI/[ai_output.xlsx]ai_output (4)'!$J$289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{E3A74C0D-7ADF-2A4E-A6D1-9D0C3F45E592}</c15:txfldGUID>
                      <c15:f>'/Users/el1goluj/Documents/ZURICH/PROJECTS/UPMEM/upmem-workloads/Microbenchmarks/AI/[ai_output.xlsx]ai_output (4)'!$J$289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F-FF8B-5F4C-8BBF-ED4DE736661E}"/>
                </c:ext>
              </c:extLst>
            </c:dLbl>
            <c:dLbl>
              <c:idx val="288"/>
              <c:tx>
                <c:strRef>
                  <c:f>'/Users/el1goluj/Documents/ZURICH/PROJECTS/UPMEM/upmem-workloads/Microbenchmarks/AI/[ai_output.xlsx]ai_output (4)'!$J$290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{0EC94826-3EFC-0143-94EA-E8ED3CC652FB}</c15:txfldGUID>
                      <c15:f>'/Users/el1goluj/Documents/ZURICH/PROJECTS/UPMEM/upmem-workloads/Microbenchmarks/AI/[ai_output.xlsx]ai_output (4)'!$J$290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0-FF8B-5F4C-8BBF-ED4DE736661E}"/>
                </c:ext>
              </c:extLst>
            </c:dLbl>
            <c:dLbl>
              <c:idx val="289"/>
              <c:tx>
                <c:strRef>
                  <c:f>'/Users/el1goluj/Documents/ZURICH/PROJECTS/UPMEM/upmem-workloads/Microbenchmarks/AI/[ai_output.xlsx]ai_output (4)'!$J$291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{41D5A582-573A-4940-84B2-9E2127C8FCD9}</c15:txfldGUID>
                      <c15:f>'/Users/el1goluj/Documents/ZURICH/PROJECTS/UPMEM/upmem-workloads/Microbenchmarks/AI/[ai_output.xlsx]ai_output (4)'!$J$291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1-FF8B-5F4C-8BBF-ED4DE736661E}"/>
                </c:ext>
              </c:extLst>
            </c:dLbl>
            <c:dLbl>
              <c:idx val="290"/>
              <c:tx>
                <c:strRef>
                  <c:f>'/Users/el1goluj/Documents/ZURICH/PROJECTS/UPMEM/upmem-workloads/Microbenchmarks/AI/[ai_output.xlsx]ai_output (4)'!$J$292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{AB1234EE-E696-ED4A-9664-00843A766531}</c15:txfldGUID>
                      <c15:f>'/Users/el1goluj/Documents/ZURICH/PROJECTS/UPMEM/upmem-workloads/Microbenchmarks/AI/[ai_output.xlsx]ai_output (4)'!$J$292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2-FF8B-5F4C-8BBF-ED4DE736661E}"/>
                </c:ext>
              </c:extLst>
            </c:dLbl>
            <c:dLbl>
              <c:idx val="291"/>
              <c:tx>
                <c:strRef>
                  <c:f>'/Users/el1goluj/Documents/ZURICH/PROJECTS/UPMEM/upmem-workloads/Microbenchmarks/AI/[ai_output.xlsx]ai_output (4)'!$J$293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{9EFB9EDF-C5A8-BE45-8E62-A61618143277}</c15:txfldGUID>
                      <c15:f>'/Users/el1goluj/Documents/ZURICH/PROJECTS/UPMEM/upmem-workloads/Microbenchmarks/AI/[ai_output.xlsx]ai_output (4)'!$J$293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3-FF8B-5F4C-8BBF-ED4DE736661E}"/>
                </c:ext>
              </c:extLst>
            </c:dLbl>
            <c:dLbl>
              <c:idx val="292"/>
              <c:tx>
                <c:strRef>
                  <c:f>'/Users/el1goluj/Documents/ZURICH/PROJECTS/UPMEM/upmem-workloads/Microbenchmarks/AI/[ai_output.xlsx]ai_output (4)'!$J$294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{D5CAA426-6936-8742-ABA0-6F124832DF7A}</c15:txfldGUID>
                      <c15:f>'/Users/el1goluj/Documents/ZURICH/PROJECTS/UPMEM/upmem-workloads/Microbenchmarks/AI/[ai_output.xlsx]ai_output (4)'!$J$294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4-FF8B-5F4C-8BBF-ED4DE736661E}"/>
                </c:ext>
              </c:extLst>
            </c:dLbl>
            <c:dLbl>
              <c:idx val="293"/>
              <c:tx>
                <c:strRef>
                  <c:f>'/Users/el1goluj/Documents/ZURICH/PROJECTS/UPMEM/upmem-workloads/Microbenchmarks/AI/[ai_output.xlsx]ai_output (4)'!$J$295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{64BCA28C-A567-4548-9FFA-C22C2AC4B3D4}</c15:txfldGUID>
                      <c15:f>'/Users/el1goluj/Documents/ZURICH/PROJECTS/UPMEM/upmem-workloads/Microbenchmarks/AI/[ai_output.xlsx]ai_output (4)'!$J$295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5-FF8B-5F4C-8BBF-ED4DE736661E}"/>
                </c:ext>
              </c:extLst>
            </c:dLbl>
            <c:dLbl>
              <c:idx val="294"/>
              <c:tx>
                <c:strRef>
                  <c:f>'/Users/el1goluj/Documents/ZURICH/PROJECTS/UPMEM/upmem-workloads/Microbenchmarks/AI/[ai_output.xlsx]ai_output (4)'!$J$296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{592470BB-4904-B14E-AA8E-D7A53AB52D6E}</c15:txfldGUID>
                      <c15:f>'/Users/el1goluj/Documents/ZURICH/PROJECTS/UPMEM/upmem-workloads/Microbenchmarks/AI/[ai_output.xlsx]ai_output (4)'!$J$296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6-FF8B-5F4C-8BBF-ED4DE736661E}"/>
                </c:ext>
              </c:extLst>
            </c:dLbl>
            <c:dLbl>
              <c:idx val="295"/>
              <c:tx>
                <c:strRef>
                  <c:f>'/Users/el1goluj/Documents/ZURICH/PROJECTS/UPMEM/upmem-workloads/Microbenchmarks/AI/[ai_output.xlsx]ai_output (4)'!$J$297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{19C2037F-5D9C-8848-8F0D-A8785643E72C}</c15:txfldGUID>
                      <c15:f>'/Users/el1goluj/Documents/ZURICH/PROJECTS/UPMEM/upmem-workloads/Microbenchmarks/AI/[ai_output.xlsx]ai_output (4)'!$J$297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7-FF8B-5F4C-8BBF-ED4DE736661E}"/>
                </c:ext>
              </c:extLst>
            </c:dLbl>
            <c:dLbl>
              <c:idx val="296"/>
              <c:tx>
                <c:strRef>
                  <c:f>'/Users/el1goluj/Documents/ZURICH/PROJECTS/UPMEM/upmem-workloads/Microbenchmarks/AI/[ai_output.xlsx]ai_output (4)'!$J$298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{1EE61525-C3C7-C148-9B04-7D99F80563FB}</c15:txfldGUID>
                      <c15:f>'/Users/el1goluj/Documents/ZURICH/PROJECTS/UPMEM/upmem-workloads/Microbenchmarks/AI/[ai_output.xlsx]ai_output (4)'!$J$298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8-FF8B-5F4C-8BBF-ED4DE736661E}"/>
                </c:ext>
              </c:extLst>
            </c:dLbl>
            <c:dLbl>
              <c:idx val="297"/>
              <c:tx>
                <c:strRef>
                  <c:f>'/Users/el1goluj/Documents/ZURICH/PROJECTS/UPMEM/upmem-workloads/Microbenchmarks/AI/[ai_output.xlsx]ai_output (4)'!$J$299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{D1398962-5D8A-AB40-AF83-5A5A29F5AF8C}</c15:txfldGUID>
                      <c15:f>'/Users/el1goluj/Documents/ZURICH/PROJECTS/UPMEM/upmem-workloads/Microbenchmarks/AI/[ai_output.xlsx]ai_output (4)'!$J$299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9-FF8B-5F4C-8BBF-ED4DE736661E}"/>
                </c:ext>
              </c:extLst>
            </c:dLbl>
            <c:dLbl>
              <c:idx val="298"/>
              <c:tx>
                <c:strRef>
                  <c:f>'/Users/el1goluj/Documents/ZURICH/PROJECTS/UPMEM/upmem-workloads/Microbenchmarks/AI/[ai_output.xlsx]ai_output (4)'!$J$300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{E10BABB2-8E1E-8645-905C-B02539AF7D7B}</c15:txfldGUID>
                      <c15:f>'/Users/el1goluj/Documents/ZURICH/PROJECTS/UPMEM/upmem-workloads/Microbenchmarks/AI/[ai_output.xlsx]ai_output (4)'!$J$300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A-FF8B-5F4C-8BBF-ED4DE736661E}"/>
                </c:ext>
              </c:extLst>
            </c:dLbl>
            <c:dLbl>
              <c:idx val="299"/>
              <c:tx>
                <c:strRef>
                  <c:f>'/Users/el1goluj/Documents/ZURICH/PROJECTS/UPMEM/upmem-workloads/Microbenchmarks/AI/[ai_output.xlsx]ai_output (4)'!$J$301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{37841E7F-020F-5A47-AFD6-6DC0914F6FE0}</c15:txfldGUID>
                      <c15:f>'/Users/el1goluj/Documents/ZURICH/PROJECTS/UPMEM/upmem-workloads/Microbenchmarks/AI/[ai_output.xlsx]ai_output (4)'!$J$301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B-FF8B-5F4C-8BBF-ED4DE736661E}"/>
                </c:ext>
              </c:extLst>
            </c:dLbl>
            <c:dLbl>
              <c:idx val="300"/>
              <c:tx>
                <c:strRef>
                  <c:f>'/Users/el1goluj/Documents/ZURICH/PROJECTS/UPMEM/upmem-workloads/Microbenchmarks/AI/[ai_output.xlsx]ai_output (4)'!$J$302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{38BEA3BC-B54F-4947-B853-FF30F1506401}</c15:txfldGUID>
                      <c15:f>'/Users/el1goluj/Documents/ZURICH/PROJECTS/UPMEM/upmem-workloads/Microbenchmarks/AI/[ai_output.xlsx]ai_output (4)'!$J$302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C-FF8B-5F4C-8BBF-ED4DE736661E}"/>
                </c:ext>
              </c:extLst>
            </c:dLbl>
            <c:dLbl>
              <c:idx val="301"/>
              <c:tx>
                <c:strRef>
                  <c:f>'/Users/el1goluj/Documents/ZURICH/PROJECTS/UPMEM/upmem-workloads/Microbenchmarks/AI/[ai_output.xlsx]ai_output (4)'!$J$303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{2E79A8FB-42D6-0543-8448-7E59157B2BD4}</c15:txfldGUID>
                      <c15:f>'/Users/el1goluj/Documents/ZURICH/PROJECTS/UPMEM/upmem-workloads/Microbenchmarks/AI/[ai_output.xlsx]ai_output (4)'!$J$303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D-FF8B-5F4C-8BBF-ED4DE736661E}"/>
                </c:ext>
              </c:extLst>
            </c:dLbl>
            <c:dLbl>
              <c:idx val="302"/>
              <c:tx>
                <c:strRef>
                  <c:f>'/Users/el1goluj/Documents/ZURICH/PROJECTS/UPMEM/upmem-workloads/Microbenchmarks/AI/[ai_output.xlsx]ai_output (4)'!$J$304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{B4BFB592-1494-3F49-862B-AAB95EFCBD17}</c15:txfldGUID>
                      <c15:f>'/Users/el1goluj/Documents/ZURICH/PROJECTS/UPMEM/upmem-workloads/Microbenchmarks/AI/[ai_output.xlsx]ai_output (4)'!$J$304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E-FF8B-5F4C-8BBF-ED4DE736661E}"/>
                </c:ext>
              </c:extLst>
            </c:dLbl>
            <c:dLbl>
              <c:idx val="303"/>
              <c:tx>
                <c:strRef>
                  <c:f>'/Users/el1goluj/Documents/ZURICH/PROJECTS/UPMEM/upmem-workloads/Microbenchmarks/AI/[ai_output.xlsx]ai_output (4)'!$J$305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{39729892-835D-CA49-84A4-EC73A58BEFF7}</c15:txfldGUID>
                      <c15:f>'/Users/el1goluj/Documents/ZURICH/PROJECTS/UPMEM/upmem-workloads/Microbenchmarks/AI/[ai_output.xlsx]ai_output (4)'!$J$305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F-FF8B-5F4C-8BBF-ED4DE73666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CH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'ai_output-frac'!$K$610:$K$849</c:f>
              <c:numCache>
                <c:formatCode>#\ ????/????</c:formatCode>
                <c:ptCount val="240"/>
                <c:pt idx="0">
                  <c:v>4.8825000000000002E-4</c:v>
                </c:pt>
                <c:pt idx="1">
                  <c:v>4.8825000000000002E-4</c:v>
                </c:pt>
                <c:pt idx="2">
                  <c:v>4.8825000000000002E-4</c:v>
                </c:pt>
                <c:pt idx="3">
                  <c:v>4.8825000000000002E-4</c:v>
                </c:pt>
                <c:pt idx="4">
                  <c:v>4.8825000000000002E-4</c:v>
                </c:pt>
                <c:pt idx="5">
                  <c:v>4.8825000000000002E-4</c:v>
                </c:pt>
                <c:pt idx="6">
                  <c:v>4.8825000000000002E-4</c:v>
                </c:pt>
                <c:pt idx="7">
                  <c:v>4.8825000000000002E-4</c:v>
                </c:pt>
                <c:pt idx="8">
                  <c:v>4.8825000000000002E-4</c:v>
                </c:pt>
                <c:pt idx="9">
                  <c:v>4.8825000000000002E-4</c:v>
                </c:pt>
                <c:pt idx="10">
                  <c:v>4.8825000000000002E-4</c:v>
                </c:pt>
                <c:pt idx="11">
                  <c:v>4.8825000000000002E-4</c:v>
                </c:pt>
                <c:pt idx="12">
                  <c:v>4.8825000000000002E-4</c:v>
                </c:pt>
                <c:pt idx="13">
                  <c:v>4.8825000000000002E-4</c:v>
                </c:pt>
                <c:pt idx="14">
                  <c:v>4.8825000000000002E-4</c:v>
                </c:pt>
                <c:pt idx="15">
                  <c:v>4.8825000000000002E-4</c:v>
                </c:pt>
                <c:pt idx="16">
                  <c:v>9.7650000000000005E-4</c:v>
                </c:pt>
                <c:pt idx="17">
                  <c:v>9.7650000000000005E-4</c:v>
                </c:pt>
                <c:pt idx="18">
                  <c:v>9.7650000000000005E-4</c:v>
                </c:pt>
                <c:pt idx="19">
                  <c:v>9.7650000000000005E-4</c:v>
                </c:pt>
                <c:pt idx="20">
                  <c:v>9.7650000000000005E-4</c:v>
                </c:pt>
                <c:pt idx="21">
                  <c:v>9.7650000000000005E-4</c:v>
                </c:pt>
                <c:pt idx="22">
                  <c:v>9.7650000000000005E-4</c:v>
                </c:pt>
                <c:pt idx="23">
                  <c:v>9.7650000000000005E-4</c:v>
                </c:pt>
                <c:pt idx="24">
                  <c:v>9.7650000000000005E-4</c:v>
                </c:pt>
                <c:pt idx="25">
                  <c:v>9.7650000000000005E-4</c:v>
                </c:pt>
                <c:pt idx="26">
                  <c:v>9.7650000000000005E-4</c:v>
                </c:pt>
                <c:pt idx="27">
                  <c:v>9.7650000000000005E-4</c:v>
                </c:pt>
                <c:pt idx="28">
                  <c:v>9.7650000000000005E-4</c:v>
                </c:pt>
                <c:pt idx="29">
                  <c:v>9.7650000000000005E-4</c:v>
                </c:pt>
                <c:pt idx="30">
                  <c:v>9.7650000000000005E-4</c:v>
                </c:pt>
                <c:pt idx="31">
                  <c:v>9.7650000000000005E-4</c:v>
                </c:pt>
                <c:pt idx="32">
                  <c:v>1.9530000000000001E-3</c:v>
                </c:pt>
                <c:pt idx="33">
                  <c:v>1.9530000000000001E-3</c:v>
                </c:pt>
                <c:pt idx="34">
                  <c:v>1.9530000000000001E-3</c:v>
                </c:pt>
                <c:pt idx="35">
                  <c:v>1.9530000000000001E-3</c:v>
                </c:pt>
                <c:pt idx="36">
                  <c:v>1.9530000000000001E-3</c:v>
                </c:pt>
                <c:pt idx="37">
                  <c:v>1.9530000000000001E-3</c:v>
                </c:pt>
                <c:pt idx="38">
                  <c:v>1.9530000000000001E-3</c:v>
                </c:pt>
                <c:pt idx="39">
                  <c:v>1.9530000000000001E-3</c:v>
                </c:pt>
                <c:pt idx="40">
                  <c:v>1.9530000000000001E-3</c:v>
                </c:pt>
                <c:pt idx="41">
                  <c:v>1.9530000000000001E-3</c:v>
                </c:pt>
                <c:pt idx="42">
                  <c:v>1.9530000000000001E-3</c:v>
                </c:pt>
                <c:pt idx="43">
                  <c:v>1.9530000000000001E-3</c:v>
                </c:pt>
                <c:pt idx="44">
                  <c:v>1.9530000000000001E-3</c:v>
                </c:pt>
                <c:pt idx="45">
                  <c:v>1.9530000000000001E-3</c:v>
                </c:pt>
                <c:pt idx="46">
                  <c:v>1.9530000000000001E-3</c:v>
                </c:pt>
                <c:pt idx="47">
                  <c:v>1.9530000000000001E-3</c:v>
                </c:pt>
                <c:pt idx="48">
                  <c:v>3.90625E-3</c:v>
                </c:pt>
                <c:pt idx="49">
                  <c:v>3.90625E-3</c:v>
                </c:pt>
                <c:pt idx="50">
                  <c:v>3.90625E-3</c:v>
                </c:pt>
                <c:pt idx="51">
                  <c:v>3.90625E-3</c:v>
                </c:pt>
                <c:pt idx="52">
                  <c:v>3.90625E-3</c:v>
                </c:pt>
                <c:pt idx="53">
                  <c:v>3.90625E-3</c:v>
                </c:pt>
                <c:pt idx="54">
                  <c:v>3.90625E-3</c:v>
                </c:pt>
                <c:pt idx="55">
                  <c:v>3.90625E-3</c:v>
                </c:pt>
                <c:pt idx="56">
                  <c:v>3.90625E-3</c:v>
                </c:pt>
                <c:pt idx="57">
                  <c:v>3.90625E-3</c:v>
                </c:pt>
                <c:pt idx="58">
                  <c:v>3.90625E-3</c:v>
                </c:pt>
                <c:pt idx="59">
                  <c:v>3.90625E-3</c:v>
                </c:pt>
                <c:pt idx="60">
                  <c:v>3.90625E-3</c:v>
                </c:pt>
                <c:pt idx="61">
                  <c:v>3.90625E-3</c:v>
                </c:pt>
                <c:pt idx="62">
                  <c:v>3.90625E-3</c:v>
                </c:pt>
                <c:pt idx="63">
                  <c:v>3.90625E-3</c:v>
                </c:pt>
                <c:pt idx="64">
                  <c:v>7.8125E-3</c:v>
                </c:pt>
                <c:pt idx="65">
                  <c:v>7.8125E-3</c:v>
                </c:pt>
                <c:pt idx="66">
                  <c:v>7.8125E-3</c:v>
                </c:pt>
                <c:pt idx="67">
                  <c:v>7.8125E-3</c:v>
                </c:pt>
                <c:pt idx="68">
                  <c:v>7.8125E-3</c:v>
                </c:pt>
                <c:pt idx="69">
                  <c:v>7.8125E-3</c:v>
                </c:pt>
                <c:pt idx="70">
                  <c:v>7.8125E-3</c:v>
                </c:pt>
                <c:pt idx="71">
                  <c:v>7.8125E-3</c:v>
                </c:pt>
                <c:pt idx="72">
                  <c:v>7.8125E-3</c:v>
                </c:pt>
                <c:pt idx="73">
                  <c:v>7.8125E-3</c:v>
                </c:pt>
                <c:pt idx="74">
                  <c:v>7.8125E-3</c:v>
                </c:pt>
                <c:pt idx="75">
                  <c:v>7.8125E-3</c:v>
                </c:pt>
                <c:pt idx="76">
                  <c:v>7.8125E-3</c:v>
                </c:pt>
                <c:pt idx="77">
                  <c:v>7.8125E-3</c:v>
                </c:pt>
                <c:pt idx="78">
                  <c:v>7.8125E-3</c:v>
                </c:pt>
                <c:pt idx="79">
                  <c:v>7.8125E-3</c:v>
                </c:pt>
                <c:pt idx="80">
                  <c:v>1.5625E-2</c:v>
                </c:pt>
                <c:pt idx="81">
                  <c:v>1.5625E-2</c:v>
                </c:pt>
                <c:pt idx="82">
                  <c:v>1.5625E-2</c:v>
                </c:pt>
                <c:pt idx="83">
                  <c:v>1.5625E-2</c:v>
                </c:pt>
                <c:pt idx="84">
                  <c:v>1.5625E-2</c:v>
                </c:pt>
                <c:pt idx="85">
                  <c:v>1.5625E-2</c:v>
                </c:pt>
                <c:pt idx="86">
                  <c:v>1.5625E-2</c:v>
                </c:pt>
                <c:pt idx="87">
                  <c:v>1.5625E-2</c:v>
                </c:pt>
                <c:pt idx="88">
                  <c:v>1.5625E-2</c:v>
                </c:pt>
                <c:pt idx="89">
                  <c:v>1.5625E-2</c:v>
                </c:pt>
                <c:pt idx="90">
                  <c:v>1.5625E-2</c:v>
                </c:pt>
                <c:pt idx="91">
                  <c:v>1.5625E-2</c:v>
                </c:pt>
                <c:pt idx="92">
                  <c:v>1.5625E-2</c:v>
                </c:pt>
                <c:pt idx="93">
                  <c:v>1.5625E-2</c:v>
                </c:pt>
                <c:pt idx="94">
                  <c:v>1.5625E-2</c:v>
                </c:pt>
                <c:pt idx="95">
                  <c:v>1.5625E-2</c:v>
                </c:pt>
                <c:pt idx="96">
                  <c:v>3.125E-2</c:v>
                </c:pt>
                <c:pt idx="97">
                  <c:v>3.125E-2</c:v>
                </c:pt>
                <c:pt idx="98">
                  <c:v>3.125E-2</c:v>
                </c:pt>
                <c:pt idx="99">
                  <c:v>3.125E-2</c:v>
                </c:pt>
                <c:pt idx="100">
                  <c:v>3.125E-2</c:v>
                </c:pt>
                <c:pt idx="101">
                  <c:v>3.125E-2</c:v>
                </c:pt>
                <c:pt idx="102">
                  <c:v>3.125E-2</c:v>
                </c:pt>
                <c:pt idx="103">
                  <c:v>3.125E-2</c:v>
                </c:pt>
                <c:pt idx="104">
                  <c:v>3.125E-2</c:v>
                </c:pt>
                <c:pt idx="105">
                  <c:v>3.125E-2</c:v>
                </c:pt>
                <c:pt idx="106">
                  <c:v>3.125E-2</c:v>
                </c:pt>
                <c:pt idx="107">
                  <c:v>3.125E-2</c:v>
                </c:pt>
                <c:pt idx="108">
                  <c:v>3.125E-2</c:v>
                </c:pt>
                <c:pt idx="109">
                  <c:v>3.125E-2</c:v>
                </c:pt>
                <c:pt idx="110">
                  <c:v>3.125E-2</c:v>
                </c:pt>
                <c:pt idx="111">
                  <c:v>3.125E-2</c:v>
                </c:pt>
                <c:pt idx="112">
                  <c:v>6.25E-2</c:v>
                </c:pt>
                <c:pt idx="113">
                  <c:v>6.25E-2</c:v>
                </c:pt>
                <c:pt idx="114">
                  <c:v>6.25E-2</c:v>
                </c:pt>
                <c:pt idx="115">
                  <c:v>6.25E-2</c:v>
                </c:pt>
                <c:pt idx="116">
                  <c:v>6.25E-2</c:v>
                </c:pt>
                <c:pt idx="117">
                  <c:v>6.25E-2</c:v>
                </c:pt>
                <c:pt idx="118">
                  <c:v>6.25E-2</c:v>
                </c:pt>
                <c:pt idx="119">
                  <c:v>6.25E-2</c:v>
                </c:pt>
                <c:pt idx="120">
                  <c:v>6.25E-2</c:v>
                </c:pt>
                <c:pt idx="121">
                  <c:v>6.25E-2</c:v>
                </c:pt>
                <c:pt idx="122">
                  <c:v>6.25E-2</c:v>
                </c:pt>
                <c:pt idx="123">
                  <c:v>6.25E-2</c:v>
                </c:pt>
                <c:pt idx="124">
                  <c:v>6.25E-2</c:v>
                </c:pt>
                <c:pt idx="125">
                  <c:v>6.25E-2</c:v>
                </c:pt>
                <c:pt idx="126">
                  <c:v>6.25E-2</c:v>
                </c:pt>
                <c:pt idx="127">
                  <c:v>6.25E-2</c:v>
                </c:pt>
                <c:pt idx="128">
                  <c:v>0.125</c:v>
                </c:pt>
                <c:pt idx="129">
                  <c:v>0.125</c:v>
                </c:pt>
                <c:pt idx="130">
                  <c:v>0.125</c:v>
                </c:pt>
                <c:pt idx="131">
                  <c:v>0.125</c:v>
                </c:pt>
                <c:pt idx="132">
                  <c:v>0.125</c:v>
                </c:pt>
                <c:pt idx="133">
                  <c:v>0.125</c:v>
                </c:pt>
                <c:pt idx="134">
                  <c:v>0.125</c:v>
                </c:pt>
                <c:pt idx="135">
                  <c:v>0.125</c:v>
                </c:pt>
                <c:pt idx="136">
                  <c:v>0.125</c:v>
                </c:pt>
                <c:pt idx="137">
                  <c:v>0.125</c:v>
                </c:pt>
                <c:pt idx="138">
                  <c:v>0.125</c:v>
                </c:pt>
                <c:pt idx="139">
                  <c:v>0.125</c:v>
                </c:pt>
                <c:pt idx="140">
                  <c:v>0.125</c:v>
                </c:pt>
                <c:pt idx="141">
                  <c:v>0.125</c:v>
                </c:pt>
                <c:pt idx="142">
                  <c:v>0.125</c:v>
                </c:pt>
                <c:pt idx="143">
                  <c:v>0.125</c:v>
                </c:pt>
                <c:pt idx="144">
                  <c:v>0.25</c:v>
                </c:pt>
                <c:pt idx="145">
                  <c:v>0.25</c:v>
                </c:pt>
                <c:pt idx="146">
                  <c:v>0.25</c:v>
                </c:pt>
                <c:pt idx="147">
                  <c:v>0.25</c:v>
                </c:pt>
                <c:pt idx="148">
                  <c:v>0.25</c:v>
                </c:pt>
                <c:pt idx="149">
                  <c:v>0.25</c:v>
                </c:pt>
                <c:pt idx="150">
                  <c:v>0.25</c:v>
                </c:pt>
                <c:pt idx="151">
                  <c:v>0.25</c:v>
                </c:pt>
                <c:pt idx="152">
                  <c:v>0.25</c:v>
                </c:pt>
                <c:pt idx="153">
                  <c:v>0.25</c:v>
                </c:pt>
                <c:pt idx="154">
                  <c:v>0.25</c:v>
                </c:pt>
                <c:pt idx="155">
                  <c:v>0.25</c:v>
                </c:pt>
                <c:pt idx="156">
                  <c:v>0.25</c:v>
                </c:pt>
                <c:pt idx="157">
                  <c:v>0.25</c:v>
                </c:pt>
                <c:pt idx="158">
                  <c:v>0.25</c:v>
                </c:pt>
                <c:pt idx="159">
                  <c:v>0.25</c:v>
                </c:pt>
                <c:pt idx="160">
                  <c:v>0.5</c:v>
                </c:pt>
                <c:pt idx="161">
                  <c:v>0.5</c:v>
                </c:pt>
                <c:pt idx="162">
                  <c:v>0.5</c:v>
                </c:pt>
                <c:pt idx="163">
                  <c:v>0.5</c:v>
                </c:pt>
                <c:pt idx="164">
                  <c:v>0.5</c:v>
                </c:pt>
                <c:pt idx="165">
                  <c:v>0.5</c:v>
                </c:pt>
                <c:pt idx="166">
                  <c:v>0.5</c:v>
                </c:pt>
                <c:pt idx="167">
                  <c:v>0.5</c:v>
                </c:pt>
                <c:pt idx="168">
                  <c:v>0.5</c:v>
                </c:pt>
                <c:pt idx="169">
                  <c:v>0.5</c:v>
                </c:pt>
                <c:pt idx="170">
                  <c:v>0.5</c:v>
                </c:pt>
                <c:pt idx="171">
                  <c:v>0.5</c:v>
                </c:pt>
                <c:pt idx="172">
                  <c:v>0.5</c:v>
                </c:pt>
                <c:pt idx="173">
                  <c:v>0.5</c:v>
                </c:pt>
                <c:pt idx="174">
                  <c:v>0.5</c:v>
                </c:pt>
                <c:pt idx="175">
                  <c:v>0.5</c:v>
                </c:pt>
                <c:pt idx="176">
                  <c:v>1</c:v>
                </c:pt>
                <c:pt idx="177">
                  <c:v>1</c:v>
                </c:pt>
                <c:pt idx="178">
                  <c:v>1</c:v>
                </c:pt>
                <c:pt idx="179">
                  <c:v>1</c:v>
                </c:pt>
                <c:pt idx="180">
                  <c:v>1</c:v>
                </c:pt>
                <c:pt idx="181">
                  <c:v>1</c:v>
                </c:pt>
                <c:pt idx="182">
                  <c:v>1</c:v>
                </c:pt>
                <c:pt idx="183">
                  <c:v>1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1</c:v>
                </c:pt>
                <c:pt idx="188">
                  <c:v>1</c:v>
                </c:pt>
                <c:pt idx="189">
                  <c:v>1</c:v>
                </c:pt>
                <c:pt idx="190">
                  <c:v>1</c:v>
                </c:pt>
                <c:pt idx="191">
                  <c:v>1</c:v>
                </c:pt>
                <c:pt idx="192">
                  <c:v>2</c:v>
                </c:pt>
                <c:pt idx="193">
                  <c:v>2</c:v>
                </c:pt>
                <c:pt idx="194">
                  <c:v>2</c:v>
                </c:pt>
                <c:pt idx="195">
                  <c:v>2</c:v>
                </c:pt>
                <c:pt idx="196">
                  <c:v>2</c:v>
                </c:pt>
                <c:pt idx="197">
                  <c:v>2</c:v>
                </c:pt>
                <c:pt idx="198">
                  <c:v>2</c:v>
                </c:pt>
                <c:pt idx="199">
                  <c:v>2</c:v>
                </c:pt>
                <c:pt idx="200">
                  <c:v>2</c:v>
                </c:pt>
                <c:pt idx="201">
                  <c:v>2</c:v>
                </c:pt>
                <c:pt idx="202">
                  <c:v>2</c:v>
                </c:pt>
                <c:pt idx="203">
                  <c:v>2</c:v>
                </c:pt>
                <c:pt idx="204">
                  <c:v>2</c:v>
                </c:pt>
                <c:pt idx="205">
                  <c:v>2</c:v>
                </c:pt>
                <c:pt idx="206">
                  <c:v>2</c:v>
                </c:pt>
                <c:pt idx="207">
                  <c:v>2</c:v>
                </c:pt>
                <c:pt idx="208">
                  <c:v>4</c:v>
                </c:pt>
                <c:pt idx="209">
                  <c:v>4</c:v>
                </c:pt>
                <c:pt idx="210">
                  <c:v>4</c:v>
                </c:pt>
                <c:pt idx="211">
                  <c:v>4</c:v>
                </c:pt>
                <c:pt idx="212">
                  <c:v>4</c:v>
                </c:pt>
                <c:pt idx="213">
                  <c:v>4</c:v>
                </c:pt>
                <c:pt idx="214">
                  <c:v>4</c:v>
                </c:pt>
                <c:pt idx="215">
                  <c:v>4</c:v>
                </c:pt>
                <c:pt idx="216">
                  <c:v>4</c:v>
                </c:pt>
                <c:pt idx="217">
                  <c:v>4</c:v>
                </c:pt>
                <c:pt idx="218">
                  <c:v>4</c:v>
                </c:pt>
                <c:pt idx="219">
                  <c:v>4</c:v>
                </c:pt>
                <c:pt idx="220">
                  <c:v>4</c:v>
                </c:pt>
                <c:pt idx="221">
                  <c:v>4</c:v>
                </c:pt>
                <c:pt idx="222">
                  <c:v>4</c:v>
                </c:pt>
                <c:pt idx="223">
                  <c:v>4</c:v>
                </c:pt>
                <c:pt idx="224">
                  <c:v>8</c:v>
                </c:pt>
                <c:pt idx="225">
                  <c:v>8</c:v>
                </c:pt>
                <c:pt idx="226">
                  <c:v>8</c:v>
                </c:pt>
                <c:pt idx="227">
                  <c:v>8</c:v>
                </c:pt>
                <c:pt idx="228">
                  <c:v>8</c:v>
                </c:pt>
                <c:pt idx="229">
                  <c:v>8</c:v>
                </c:pt>
                <c:pt idx="230">
                  <c:v>8</c:v>
                </c:pt>
                <c:pt idx="231">
                  <c:v>8</c:v>
                </c:pt>
                <c:pt idx="232">
                  <c:v>8</c:v>
                </c:pt>
                <c:pt idx="233">
                  <c:v>8</c:v>
                </c:pt>
                <c:pt idx="234">
                  <c:v>8</c:v>
                </c:pt>
                <c:pt idx="235">
                  <c:v>8</c:v>
                </c:pt>
                <c:pt idx="236">
                  <c:v>8</c:v>
                </c:pt>
                <c:pt idx="237">
                  <c:v>8</c:v>
                </c:pt>
                <c:pt idx="238">
                  <c:v>8</c:v>
                </c:pt>
                <c:pt idx="239">
                  <c:v>8</c:v>
                </c:pt>
              </c:numCache>
            </c:numRef>
          </c:xVal>
          <c:yVal>
            <c:numRef>
              <c:f>'ai_output-frac'!$L$610:$L$849</c:f>
              <c:numCache>
                <c:formatCode>0.0000</c:formatCode>
                <c:ptCount val="240"/>
                <c:pt idx="0">
                  <c:v>0.129720096644761</c:v>
                </c:pt>
                <c:pt idx="1">
                  <c:v>0.15234270051520901</c:v>
                </c:pt>
                <c:pt idx="2">
                  <c:v>0.15231421168950299</c:v>
                </c:pt>
                <c:pt idx="3">
                  <c:v>0.15245416825483199</c:v>
                </c:pt>
                <c:pt idx="4">
                  <c:v>0.15226696963388101</c:v>
                </c:pt>
                <c:pt idx="5">
                  <c:v>0.152366665277819</c:v>
                </c:pt>
                <c:pt idx="6">
                  <c:v>0.152222666403318</c:v>
                </c:pt>
                <c:pt idx="7">
                  <c:v>0.152499904213377</c:v>
                </c:pt>
                <c:pt idx="8">
                  <c:v>0.15219002140309101</c:v>
                </c:pt>
                <c:pt idx="9">
                  <c:v>0.15237832653738001</c:v>
                </c:pt>
                <c:pt idx="10">
                  <c:v>0.15225629569521301</c:v>
                </c:pt>
                <c:pt idx="11">
                  <c:v>0.15219616147245599</c:v>
                </c:pt>
                <c:pt idx="12">
                  <c:v>0.15208507056239801</c:v>
                </c:pt>
                <c:pt idx="13">
                  <c:v>0.152284762857816</c:v>
                </c:pt>
                <c:pt idx="14">
                  <c:v>0.15203087578189101</c:v>
                </c:pt>
                <c:pt idx="15">
                  <c:v>0.15252846255173799</c:v>
                </c:pt>
                <c:pt idx="16">
                  <c:v>0.25947917111950902</c:v>
                </c:pt>
                <c:pt idx="17">
                  <c:v>0.30461936071739698</c:v>
                </c:pt>
                <c:pt idx="18">
                  <c:v>0.30461159315089997</c:v>
                </c:pt>
                <c:pt idx="19">
                  <c:v>0.30490833650966498</c:v>
                </c:pt>
                <c:pt idx="20">
                  <c:v>0.30464072356802602</c:v>
                </c:pt>
                <c:pt idx="21">
                  <c:v>0.30484479259615199</c:v>
                </c:pt>
                <c:pt idx="22">
                  <c:v>0.30444533280663599</c:v>
                </c:pt>
                <c:pt idx="23">
                  <c:v>0.30501927761807501</c:v>
                </c:pt>
                <c:pt idx="24">
                  <c:v>0.30450030154596402</c:v>
                </c:pt>
                <c:pt idx="25">
                  <c:v>0.30483895825846102</c:v>
                </c:pt>
                <c:pt idx="26">
                  <c:v>0.304579879698545</c:v>
                </c:pt>
                <c:pt idx="27">
                  <c:v>0.30443175535168099</c:v>
                </c:pt>
                <c:pt idx="28">
                  <c:v>0.304089486773721</c:v>
                </c:pt>
                <c:pt idx="29">
                  <c:v>0.30475665307476102</c:v>
                </c:pt>
                <c:pt idx="30">
                  <c:v>0.30410432396311299</c:v>
                </c:pt>
                <c:pt idx="31">
                  <c:v>0.30501408559069398</c:v>
                </c:pt>
                <c:pt idx="32">
                  <c:v>0.50430006986635301</c:v>
                </c:pt>
                <c:pt idx="33">
                  <c:v>0.60915717082436505</c:v>
                </c:pt>
                <c:pt idx="34">
                  <c:v>0.60943686385212004</c:v>
                </c:pt>
                <c:pt idx="35">
                  <c:v>0.60953663134620295</c:v>
                </c:pt>
                <c:pt idx="36">
                  <c:v>0.60918694073900903</c:v>
                </c:pt>
                <c:pt idx="37">
                  <c:v>0.60988672364866303</c:v>
                </c:pt>
                <c:pt idx="38">
                  <c:v>0.60904200160597499</c:v>
                </c:pt>
                <c:pt idx="39">
                  <c:v>0.60989191322438796</c:v>
                </c:pt>
                <c:pt idx="40">
                  <c:v>0.60895921020547705</c:v>
                </c:pt>
                <c:pt idx="41">
                  <c:v>0.60982315851269497</c:v>
                </c:pt>
                <c:pt idx="42">
                  <c:v>0.60925425736009697</c:v>
                </c:pt>
                <c:pt idx="43">
                  <c:v>0.60892170276211399</c:v>
                </c:pt>
                <c:pt idx="44">
                  <c:v>0.60829510718832203</c:v>
                </c:pt>
                <c:pt idx="45">
                  <c:v>0.60965328411338104</c:v>
                </c:pt>
                <c:pt idx="46">
                  <c:v>0.60812608292272097</c:v>
                </c:pt>
                <c:pt idx="47">
                  <c:v>0.61032555459050697</c:v>
                </c:pt>
                <c:pt idx="48">
                  <c:v>0.913094847599909</c:v>
                </c:pt>
                <c:pt idx="49">
                  <c:v>1.2192627525690101</c:v>
                </c:pt>
                <c:pt idx="50">
                  <c:v>1.2192627525690101</c:v>
                </c:pt>
                <c:pt idx="51">
                  <c:v>1.22086958002801</c:v>
                </c:pt>
                <c:pt idx="52">
                  <c:v>1.2177222071214999</c:v>
                </c:pt>
                <c:pt idx="53">
                  <c:v>1.21933793760419</c:v>
                </c:pt>
                <c:pt idx="54">
                  <c:v>1.21834313492198</c:v>
                </c:pt>
                <c:pt idx="55">
                  <c:v>1.2204382544736301</c:v>
                </c:pt>
                <c:pt idx="56">
                  <c:v>1.2178308237942499</c:v>
                </c:pt>
                <c:pt idx="57">
                  <c:v>1.21871599564744</c:v>
                </c:pt>
                <c:pt idx="58">
                  <c:v>1.21833795790717</c:v>
                </c:pt>
                <c:pt idx="59">
                  <c:v>1.2181024502671101</c:v>
                </c:pt>
                <c:pt idx="60">
                  <c:v>1.2164899902203901</c:v>
                </c:pt>
                <c:pt idx="61">
                  <c:v>1.2188118369958101</c:v>
                </c:pt>
                <c:pt idx="62">
                  <c:v>1.2161442814030199</c:v>
                </c:pt>
                <c:pt idx="63">
                  <c:v>1.2202356886594501</c:v>
                </c:pt>
                <c:pt idx="64">
                  <c:v>1.5570634539199399</c:v>
                </c:pt>
                <c:pt idx="65">
                  <c:v>2.4137778628990598</c:v>
                </c:pt>
                <c:pt idx="66">
                  <c:v>2.4344621759194398</c:v>
                </c:pt>
                <c:pt idx="67">
                  <c:v>2.4338163984661301</c:v>
                </c:pt>
                <c:pt idx="68">
                  <c:v>2.4362618267715099</c:v>
                </c:pt>
                <c:pt idx="69">
                  <c:v>2.43545992962546</c:v>
                </c:pt>
                <c:pt idx="70">
                  <c:v>2.4341779916248698</c:v>
                </c:pt>
                <c:pt idx="71">
                  <c:v>2.4380537745956699</c:v>
                </c:pt>
                <c:pt idx="72">
                  <c:v>2.4352892712903</c:v>
                </c:pt>
                <c:pt idx="73">
                  <c:v>2.4358685725208602</c:v>
                </c:pt>
                <c:pt idx="74">
                  <c:v>2.4347826086956501</c:v>
                </c:pt>
                <c:pt idx="75">
                  <c:v>2.4337492572786599</c:v>
                </c:pt>
                <c:pt idx="76">
                  <c:v>2.4335013834428199</c:v>
                </c:pt>
                <c:pt idx="77">
                  <c:v>2.4362152505613199</c:v>
                </c:pt>
                <c:pt idx="78">
                  <c:v>2.4324845965407098</c:v>
                </c:pt>
                <c:pt idx="79">
                  <c:v>2.4413597263347402</c:v>
                </c:pt>
                <c:pt idx="80">
                  <c:v>2.4077678055949101</c:v>
                </c:pt>
                <c:pt idx="81">
                  <c:v>4.7512184815637903</c:v>
                </c:pt>
                <c:pt idx="82">
                  <c:v>4.8611234735873898</c:v>
                </c:pt>
                <c:pt idx="83">
                  <c:v>4.8647215641694999</c:v>
                </c:pt>
                <c:pt idx="84">
                  <c:v>4.8658154487773704</c:v>
                </c:pt>
                <c:pt idx="85">
                  <c:v>4.8669821129241004</c:v>
                </c:pt>
                <c:pt idx="86">
                  <c:v>4.8645771256121098</c:v>
                </c:pt>
                <c:pt idx="87">
                  <c:v>4.8673642395910397</c:v>
                </c:pt>
                <c:pt idx="88">
                  <c:v>4.8568312953258097</c:v>
                </c:pt>
                <c:pt idx="89">
                  <c:v>4.8646080760094996</c:v>
                </c:pt>
                <c:pt idx="90">
                  <c:v>4.8616180242046498</c:v>
                </c:pt>
                <c:pt idx="91">
                  <c:v>4.8616386326641301</c:v>
                </c:pt>
                <c:pt idx="92">
                  <c:v>4.85429249855033</c:v>
                </c:pt>
                <c:pt idx="93">
                  <c:v>4.8612883126131203</c:v>
                </c:pt>
                <c:pt idx="94">
                  <c:v>4.8528341485706497</c:v>
                </c:pt>
                <c:pt idx="95">
                  <c:v>4.86849031294041</c:v>
                </c:pt>
                <c:pt idx="96">
                  <c:v>3.3092304584932299</c:v>
                </c:pt>
                <c:pt idx="97">
                  <c:v>6.6138235879277802</c:v>
                </c:pt>
                <c:pt idx="98">
                  <c:v>9.5714911640134304</c:v>
                </c:pt>
                <c:pt idx="99">
                  <c:v>9.7467864958463402</c:v>
                </c:pt>
                <c:pt idx="100">
                  <c:v>9.7215876581406597</c:v>
                </c:pt>
                <c:pt idx="101">
                  <c:v>9.7362780095844794</c:v>
                </c:pt>
                <c:pt idx="102">
                  <c:v>9.7188278562106998</c:v>
                </c:pt>
                <c:pt idx="103">
                  <c:v>9.74720067991076</c:v>
                </c:pt>
                <c:pt idx="104">
                  <c:v>9.7144442303334895</c:v>
                </c:pt>
                <c:pt idx="105">
                  <c:v>9.7321883167577408</c:v>
                </c:pt>
                <c:pt idx="106">
                  <c:v>9.7176132163200108</c:v>
                </c:pt>
                <c:pt idx="107">
                  <c:v>9.7309084121347809</c:v>
                </c:pt>
                <c:pt idx="108">
                  <c:v>9.7075372482134998</c:v>
                </c:pt>
                <c:pt idx="109">
                  <c:v>9.7269675952920593</c:v>
                </c:pt>
                <c:pt idx="110">
                  <c:v>9.7138271359209902</c:v>
                </c:pt>
                <c:pt idx="111">
                  <c:v>9.74595823330713</c:v>
                </c:pt>
                <c:pt idx="112">
                  <c:v>4.0847123351096704</c:v>
                </c:pt>
                <c:pt idx="113">
                  <c:v>8.1625564926515004</c:v>
                </c:pt>
                <c:pt idx="114">
                  <c:v>12.2315274744905</c:v>
                </c:pt>
                <c:pt idx="115">
                  <c:v>16.305790440849702</c:v>
                </c:pt>
                <c:pt idx="116">
                  <c:v>19.191030977431002</c:v>
                </c:pt>
                <c:pt idx="117">
                  <c:v>19.466358883834602</c:v>
                </c:pt>
                <c:pt idx="118">
                  <c:v>19.430205101597799</c:v>
                </c:pt>
                <c:pt idx="119">
                  <c:v>19.476689635262101</c:v>
                </c:pt>
                <c:pt idx="120">
                  <c:v>19.422924666900901</c:v>
                </c:pt>
                <c:pt idx="121">
                  <c:v>19.4533989763422</c:v>
                </c:pt>
                <c:pt idx="122">
                  <c:v>19.431851153728001</c:v>
                </c:pt>
                <c:pt idx="123">
                  <c:v>19.453357730317201</c:v>
                </c:pt>
                <c:pt idx="124">
                  <c:v>19.4368733356918</c:v>
                </c:pt>
                <c:pt idx="125">
                  <c:v>19.447214026520101</c:v>
                </c:pt>
                <c:pt idx="126">
                  <c:v>19.416594714476702</c:v>
                </c:pt>
                <c:pt idx="127">
                  <c:v>19.4604958958152</c:v>
                </c:pt>
                <c:pt idx="128">
                  <c:v>4.6042564722767203</c:v>
                </c:pt>
                <c:pt idx="129">
                  <c:v>9.2057873296811294</c:v>
                </c:pt>
                <c:pt idx="130">
                  <c:v>13.798297590760001</c:v>
                </c:pt>
                <c:pt idx="131">
                  <c:v>18.402896312416601</c:v>
                </c:pt>
                <c:pt idx="132">
                  <c:v>22.969383884950801</c:v>
                </c:pt>
                <c:pt idx="133">
                  <c:v>27.566497312466002</c:v>
                </c:pt>
                <c:pt idx="134">
                  <c:v>32.110199624828503</c:v>
                </c:pt>
                <c:pt idx="135">
                  <c:v>36.681012511469</c:v>
                </c:pt>
                <c:pt idx="136">
                  <c:v>38.758794617303401</c:v>
                </c:pt>
                <c:pt idx="137">
                  <c:v>38.869217831890801</c:v>
                </c:pt>
                <c:pt idx="138">
                  <c:v>38.862138488385803</c:v>
                </c:pt>
                <c:pt idx="139">
                  <c:v>38.839764972822799</c:v>
                </c:pt>
                <c:pt idx="140">
                  <c:v>38.818977425858101</c:v>
                </c:pt>
                <c:pt idx="141">
                  <c:v>38.905643095815499</c:v>
                </c:pt>
                <c:pt idx="142">
                  <c:v>38.803627013127603</c:v>
                </c:pt>
                <c:pt idx="143">
                  <c:v>38.946847865997903</c:v>
                </c:pt>
                <c:pt idx="144">
                  <c:v>4.9238497091989704</c:v>
                </c:pt>
                <c:pt idx="145">
                  <c:v>9.8477126305084504</c:v>
                </c:pt>
                <c:pt idx="146">
                  <c:v>14.7608946591535</c:v>
                </c:pt>
                <c:pt idx="147">
                  <c:v>19.685230777482701</c:v>
                </c:pt>
                <c:pt idx="148">
                  <c:v>24.577536096006</c:v>
                </c:pt>
                <c:pt idx="149">
                  <c:v>29.4981794799662</c:v>
                </c:pt>
                <c:pt idx="150">
                  <c:v>34.377608752669602</c:v>
                </c:pt>
                <c:pt idx="151">
                  <c:v>39.336660321380101</c:v>
                </c:pt>
                <c:pt idx="152">
                  <c:v>44.149081294103702</c:v>
                </c:pt>
                <c:pt idx="153">
                  <c:v>49.0764573103544</c:v>
                </c:pt>
                <c:pt idx="154">
                  <c:v>53.912312813446498</c:v>
                </c:pt>
                <c:pt idx="155">
                  <c:v>57.367484814095697</c:v>
                </c:pt>
                <c:pt idx="156">
                  <c:v>57.3523340110359</c:v>
                </c:pt>
                <c:pt idx="157">
                  <c:v>57.435627774934702</c:v>
                </c:pt>
                <c:pt idx="158">
                  <c:v>57.340684991648899</c:v>
                </c:pt>
                <c:pt idx="159">
                  <c:v>57.539634758177797</c:v>
                </c:pt>
                <c:pt idx="160">
                  <c:v>5.0965012046854197</c:v>
                </c:pt>
                <c:pt idx="161">
                  <c:v>10.193441229651301</c:v>
                </c:pt>
                <c:pt idx="162">
                  <c:v>15.2808139183874</c:v>
                </c:pt>
                <c:pt idx="163">
                  <c:v>20.3819007289135</c:v>
                </c:pt>
                <c:pt idx="164">
                  <c:v>25.451756302229601</c:v>
                </c:pt>
                <c:pt idx="165">
                  <c:v>30.549480369755301</c:v>
                </c:pt>
                <c:pt idx="166">
                  <c:v>35.602706569980299</c:v>
                </c:pt>
                <c:pt idx="167">
                  <c:v>40.743097572077197</c:v>
                </c:pt>
                <c:pt idx="168">
                  <c:v>45.7359910771589</c:v>
                </c:pt>
                <c:pt idx="169">
                  <c:v>50.853433284604698</c:v>
                </c:pt>
                <c:pt idx="170">
                  <c:v>55.8840297234742</c:v>
                </c:pt>
                <c:pt idx="171">
                  <c:v>57.685153603734499</c:v>
                </c:pt>
                <c:pt idx="172">
                  <c:v>57.638949310927003</c:v>
                </c:pt>
                <c:pt idx="173">
                  <c:v>57.723713804872602</c:v>
                </c:pt>
                <c:pt idx="174">
                  <c:v>57.616327171396001</c:v>
                </c:pt>
                <c:pt idx="175">
                  <c:v>57.819201562844597</c:v>
                </c:pt>
                <c:pt idx="176">
                  <c:v>5.1878883831387297</c:v>
                </c:pt>
                <c:pt idx="177">
                  <c:v>10.3751167902299</c:v>
                </c:pt>
                <c:pt idx="178">
                  <c:v>15.5547874735765</c:v>
                </c:pt>
                <c:pt idx="179">
                  <c:v>20.747506211504898</c:v>
                </c:pt>
                <c:pt idx="180">
                  <c:v>25.909180599261902</c:v>
                </c:pt>
                <c:pt idx="181">
                  <c:v>31.1044005754712</c:v>
                </c:pt>
                <c:pt idx="182">
                  <c:v>36.252084238808301</c:v>
                </c:pt>
                <c:pt idx="183">
                  <c:v>41.488679687875297</c:v>
                </c:pt>
                <c:pt idx="184">
                  <c:v>46.579127057658802</c:v>
                </c:pt>
                <c:pt idx="185">
                  <c:v>51.797609134405</c:v>
                </c:pt>
                <c:pt idx="186">
                  <c:v>56.926170801034502</c:v>
                </c:pt>
                <c:pt idx="187">
                  <c:v>57.835146911663898</c:v>
                </c:pt>
                <c:pt idx="188">
                  <c:v>57.789157100792004</c:v>
                </c:pt>
                <c:pt idx="189">
                  <c:v>57.8604497172023</c:v>
                </c:pt>
                <c:pt idx="190">
                  <c:v>57.765962302758403</c:v>
                </c:pt>
                <c:pt idx="191">
                  <c:v>57.963255878230299</c:v>
                </c:pt>
                <c:pt idx="192">
                  <c:v>5.23494345180253</c:v>
                </c:pt>
                <c:pt idx="193">
                  <c:v>10.4696068922234</c:v>
                </c:pt>
                <c:pt idx="194">
                  <c:v>15.696490224486601</c:v>
                </c:pt>
                <c:pt idx="195">
                  <c:v>20.9395124595261</c:v>
                </c:pt>
                <c:pt idx="196">
                  <c:v>26.147863027118401</c:v>
                </c:pt>
                <c:pt idx="197">
                  <c:v>31.388650956729599</c:v>
                </c:pt>
                <c:pt idx="198">
                  <c:v>36.584689573533502</c:v>
                </c:pt>
                <c:pt idx="199">
                  <c:v>41.8739479858233</c:v>
                </c:pt>
                <c:pt idx="200">
                  <c:v>47.013213601747204</c:v>
                </c:pt>
                <c:pt idx="201">
                  <c:v>52.280826589029203</c:v>
                </c:pt>
                <c:pt idx="202">
                  <c:v>57.463641096501703</c:v>
                </c:pt>
                <c:pt idx="203">
                  <c:v>57.921289729471603</c:v>
                </c:pt>
                <c:pt idx="204">
                  <c:v>57.859993614933103</c:v>
                </c:pt>
                <c:pt idx="205">
                  <c:v>57.936033845862397</c:v>
                </c:pt>
                <c:pt idx="206">
                  <c:v>57.840274070294498</c:v>
                </c:pt>
                <c:pt idx="207">
                  <c:v>58.026032546612299</c:v>
                </c:pt>
                <c:pt idx="208">
                  <c:v>5.2584676003868598</c:v>
                </c:pt>
                <c:pt idx="209">
                  <c:v>10.516841021232301</c:v>
                </c:pt>
                <c:pt idx="210">
                  <c:v>15.7676790840178</c:v>
                </c:pt>
                <c:pt idx="211">
                  <c:v>21.035528106954001</c:v>
                </c:pt>
                <c:pt idx="212">
                  <c:v>26.2645841160789</c:v>
                </c:pt>
                <c:pt idx="213">
                  <c:v>31.528162064355399</c:v>
                </c:pt>
                <c:pt idx="214">
                  <c:v>36.756673385329897</c:v>
                </c:pt>
                <c:pt idx="215">
                  <c:v>42.0580989421059</c:v>
                </c:pt>
                <c:pt idx="216">
                  <c:v>47.222517451024501</c:v>
                </c:pt>
                <c:pt idx="217">
                  <c:v>52.528698328070298</c:v>
                </c:pt>
                <c:pt idx="218">
                  <c:v>57.738698131760003</c:v>
                </c:pt>
                <c:pt idx="219">
                  <c:v>57.943808959936803</c:v>
                </c:pt>
                <c:pt idx="220">
                  <c:v>57.898102938276402</c:v>
                </c:pt>
                <c:pt idx="221">
                  <c:v>57.965544609188299</c:v>
                </c:pt>
                <c:pt idx="222">
                  <c:v>57.872424974128997</c:v>
                </c:pt>
                <c:pt idx="223">
                  <c:v>58.074467916765499</c:v>
                </c:pt>
                <c:pt idx="224">
                  <c:v>5.2708579019886797</c:v>
                </c:pt>
                <c:pt idx="225">
                  <c:v>10.5414792474508</c:v>
                </c:pt>
                <c:pt idx="226">
                  <c:v>15.804303101096499</c:v>
                </c:pt>
                <c:pt idx="227">
                  <c:v>21.0829206467746</c:v>
                </c:pt>
                <c:pt idx="228">
                  <c:v>26.3262277038401</c:v>
                </c:pt>
                <c:pt idx="229">
                  <c:v>31.6063944538339</c:v>
                </c:pt>
                <c:pt idx="230">
                  <c:v>36.836685967366499</c:v>
                </c:pt>
                <c:pt idx="231">
                  <c:v>42.1612243359384</c:v>
                </c:pt>
                <c:pt idx="232">
                  <c:v>47.337484481563202</c:v>
                </c:pt>
                <c:pt idx="233">
                  <c:v>52.648560733418499</c:v>
                </c:pt>
                <c:pt idx="234">
                  <c:v>57.861590004335604</c:v>
                </c:pt>
                <c:pt idx="235">
                  <c:v>57.973842774281103</c:v>
                </c:pt>
                <c:pt idx="236">
                  <c:v>57.917233556735802</c:v>
                </c:pt>
                <c:pt idx="237">
                  <c:v>57.990446234143299</c:v>
                </c:pt>
                <c:pt idx="238">
                  <c:v>57.8898264397221</c:v>
                </c:pt>
                <c:pt idx="239">
                  <c:v>58.087681152251903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130-FF8B-5F4C-8BBF-ED4DE73666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850848"/>
        <c:axId val="119669536"/>
      </c:scatterChart>
      <c:valAx>
        <c:axId val="123850848"/>
        <c:scaling>
          <c:logBase val="2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 sz="1200" b="0"/>
                </a:pPr>
                <a:r>
                  <a:rPr lang="en-US" sz="1200" b="0"/>
                  <a:t>Operational Intensity (OP/B)</a:t>
                </a:r>
              </a:p>
            </c:rich>
          </c:tx>
          <c:layout>
            <c:manualLayout>
              <c:xMode val="edge"/>
              <c:yMode val="edge"/>
              <c:x val="0.36643746180033554"/>
              <c:y val="0.9337659722222222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\ ????/????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/>
          <a:lstStyle/>
          <a:p>
            <a:pPr>
              <a:defRPr/>
            </a:pPr>
            <a:endParaRPr lang="en-CH"/>
          </a:p>
        </c:txPr>
        <c:crossAx val="119669536"/>
        <c:crossesAt val="1.0000000000000002E-3"/>
        <c:crossBetween val="midCat"/>
        <c:majorUnit val="2"/>
        <c:minorUnit val="2"/>
      </c:valAx>
      <c:valAx>
        <c:axId val="119669536"/>
        <c:scaling>
          <c:logBase val="2"/>
          <c:orientation val="minMax"/>
          <c:max val="64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000" b="0"/>
                </a:pPr>
                <a:r>
                  <a:rPr lang="en-US" sz="1000" b="0"/>
                  <a:t>Arithmetic Throughput (MOPS,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CH"/>
          </a:p>
        </c:txPr>
        <c:crossAx val="123850848"/>
        <c:crossesAt val="4.8830000000000019E-5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(</a:t>
            </a:r>
            <a:r>
              <a:rPr lang="en-US" sz="1400" b="1" dirty="0"/>
              <a:t>b) INT64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88588888888888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62161111111111"/>
          <c:y val="4.2501111111111094E-2"/>
          <c:w val="0.7849783333333333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(2)'!$W$2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(2)'!$W$3:$W$26</c:f>
              <c:numCache>
                <c:formatCode>General</c:formatCode>
                <c:ptCount val="24"/>
                <c:pt idx="0">
                  <c:v>4.53164481937708</c:v>
                </c:pt>
                <c:pt idx="1">
                  <c:v>9.0630434406817706</c:v>
                </c:pt>
                <c:pt idx="2">
                  <c:v>13.5935580890577</c:v>
                </c:pt>
                <c:pt idx="3">
                  <c:v>18.124251822294202</c:v>
                </c:pt>
                <c:pt idx="4">
                  <c:v>22.647849080822201</c:v>
                </c:pt>
                <c:pt idx="5">
                  <c:v>27.171818430852799</c:v>
                </c:pt>
                <c:pt idx="6">
                  <c:v>31.695722391591602</c:v>
                </c:pt>
                <c:pt idx="7">
                  <c:v>36.245281714483198</c:v>
                </c:pt>
                <c:pt idx="8">
                  <c:v>40.736675724154999</c:v>
                </c:pt>
                <c:pt idx="9">
                  <c:v>45.255984985436697</c:v>
                </c:pt>
                <c:pt idx="10">
                  <c:v>49.809868282652801</c:v>
                </c:pt>
                <c:pt idx="11">
                  <c:v>49.856422280697203</c:v>
                </c:pt>
                <c:pt idx="12">
                  <c:v>49.847551368560502</c:v>
                </c:pt>
                <c:pt idx="13">
                  <c:v>49.895803876356801</c:v>
                </c:pt>
                <c:pt idx="14">
                  <c:v>49.927503404442298</c:v>
                </c:pt>
                <c:pt idx="15">
                  <c:v>50.033346330131302</c:v>
                </c:pt>
                <c:pt idx="16">
                  <c:v>50.064264774691303</c:v>
                </c:pt>
                <c:pt idx="17">
                  <c:v>49.976795616223399</c:v>
                </c:pt>
                <c:pt idx="18">
                  <c:v>50.010778842943601</c:v>
                </c:pt>
                <c:pt idx="19">
                  <c:v>50.110132579636499</c:v>
                </c:pt>
                <c:pt idx="20">
                  <c:v>50.056412102960202</c:v>
                </c:pt>
                <c:pt idx="21">
                  <c:v>50.097956776708699</c:v>
                </c:pt>
                <c:pt idx="22">
                  <c:v>50.118754984540999</c:v>
                </c:pt>
                <c:pt idx="23">
                  <c:v>50.160608922535602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FF-9248-85A7-98461A3038CA}"/>
            </c:ext>
          </c:extLst>
        </c:ser>
        <c:ser>
          <c:idx val="3"/>
          <c:order val="1"/>
          <c:tx>
            <c:strRef>
              <c:f>'pipeline_output (2)'!$Z$2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(2)'!$Z$3:$Z$26</c:f>
              <c:numCache>
                <c:formatCode>General</c:formatCode>
                <c:ptCount val="24"/>
                <c:pt idx="0">
                  <c:v>4.5319973672544203</c:v>
                </c:pt>
                <c:pt idx="1">
                  <c:v>9.0630210597020806</c:v>
                </c:pt>
                <c:pt idx="2">
                  <c:v>13.593155302048199</c:v>
                </c:pt>
                <c:pt idx="3">
                  <c:v>18.1258630737773</c:v>
                </c:pt>
                <c:pt idx="4">
                  <c:v>22.647569562292801</c:v>
                </c:pt>
                <c:pt idx="5">
                  <c:v>27.1730255218012</c:v>
                </c:pt>
                <c:pt idx="6">
                  <c:v>31.695174927239499</c:v>
                </c:pt>
                <c:pt idx="7">
                  <c:v>36.238839572245297</c:v>
                </c:pt>
                <c:pt idx="8">
                  <c:v>40.736449639644903</c:v>
                </c:pt>
                <c:pt idx="9">
                  <c:v>45.2517440957212</c:v>
                </c:pt>
                <c:pt idx="10">
                  <c:v>49.802771030383603</c:v>
                </c:pt>
                <c:pt idx="11">
                  <c:v>49.8506659856941</c:v>
                </c:pt>
                <c:pt idx="12">
                  <c:v>49.858792906225098</c:v>
                </c:pt>
                <c:pt idx="13">
                  <c:v>49.882918369066701</c:v>
                </c:pt>
                <c:pt idx="14">
                  <c:v>49.927435482335</c:v>
                </c:pt>
                <c:pt idx="15">
                  <c:v>50.037507515819001</c:v>
                </c:pt>
                <c:pt idx="16">
                  <c:v>50.054637057727597</c:v>
                </c:pt>
                <c:pt idx="17">
                  <c:v>49.979722212008397</c:v>
                </c:pt>
                <c:pt idx="18">
                  <c:v>50.023457764438199</c:v>
                </c:pt>
                <c:pt idx="19">
                  <c:v>50.1058224896341</c:v>
                </c:pt>
                <c:pt idx="20">
                  <c:v>50.020185169284197</c:v>
                </c:pt>
                <c:pt idx="21">
                  <c:v>50.104180745607003</c:v>
                </c:pt>
                <c:pt idx="22">
                  <c:v>50.120260788100097</c:v>
                </c:pt>
                <c:pt idx="23">
                  <c:v>50.166094156017202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FF-9248-85A7-98461A3038CA}"/>
            </c:ext>
          </c:extLst>
        </c:ser>
        <c:ser>
          <c:idx val="2"/>
          <c:order val="2"/>
          <c:tx>
            <c:strRef>
              <c:f>'pipeline_output (2)'!$Y$2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(2)'!$Y$3:$Y$26</c:f>
              <c:numCache>
                <c:formatCode>General</c:formatCode>
                <c:ptCount val="24"/>
                <c:pt idx="0">
                  <c:v>0.23352099770934001</c:v>
                </c:pt>
                <c:pt idx="1">
                  <c:v>0.46703902367635702</c:v>
                </c:pt>
                <c:pt idx="2">
                  <c:v>0.70044221186089695</c:v>
                </c:pt>
                <c:pt idx="3">
                  <c:v>0.93403169076814196</c:v>
                </c:pt>
                <c:pt idx="4">
                  <c:v>1.16710000763222</c:v>
                </c:pt>
                <c:pt idx="5">
                  <c:v>1.40034722354709</c:v>
                </c:pt>
                <c:pt idx="6">
                  <c:v>1.63352858440009</c:v>
                </c:pt>
                <c:pt idx="7">
                  <c:v>1.8681204347051401</c:v>
                </c:pt>
                <c:pt idx="8">
                  <c:v>2.0997316703378401</c:v>
                </c:pt>
                <c:pt idx="9">
                  <c:v>2.33282015751234</c:v>
                </c:pt>
                <c:pt idx="10">
                  <c:v>2.5678094651703001</c:v>
                </c:pt>
                <c:pt idx="11">
                  <c:v>2.5673065084783699</c:v>
                </c:pt>
                <c:pt idx="12">
                  <c:v>2.5653504449150999</c:v>
                </c:pt>
                <c:pt idx="13">
                  <c:v>2.56572706935123</c:v>
                </c:pt>
                <c:pt idx="14">
                  <c:v>2.5649739310325499</c:v>
                </c:pt>
                <c:pt idx="15">
                  <c:v>2.56890587485913</c:v>
                </c:pt>
                <c:pt idx="16">
                  <c:v>2.5689418385703502</c:v>
                </c:pt>
                <c:pt idx="17">
                  <c:v>2.5642391509401001</c:v>
                </c:pt>
                <c:pt idx="18">
                  <c:v>2.56434665343739</c:v>
                </c:pt>
                <c:pt idx="19">
                  <c:v>2.5671808000895302</c:v>
                </c:pt>
                <c:pt idx="20">
                  <c:v>2.5646871374861901</c:v>
                </c:pt>
                <c:pt idx="21">
                  <c:v>2.5653683769047899</c:v>
                </c:pt>
                <c:pt idx="22">
                  <c:v>2.5637555012224902</c:v>
                </c:pt>
                <c:pt idx="23">
                  <c:v>2.5644900041227299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FF-9248-85A7-98461A3038CA}"/>
            </c:ext>
          </c:extLst>
        </c:ser>
        <c:ser>
          <c:idx val="1"/>
          <c:order val="3"/>
          <c:tx>
            <c:strRef>
              <c:f>'pipeline_output (2)'!$X$2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(2)'!$X$3:$X$26</c:f>
              <c:numCache>
                <c:formatCode>General</c:formatCode>
                <c:ptCount val="24"/>
                <c:pt idx="0">
                  <c:v>0.12701698282336399</c:v>
                </c:pt>
                <c:pt idx="1">
                  <c:v>0.25401726202423802</c:v>
                </c:pt>
                <c:pt idx="2">
                  <c:v>0.38092952626897197</c:v>
                </c:pt>
                <c:pt idx="3">
                  <c:v>0.50792554148501801</c:v>
                </c:pt>
                <c:pt idx="4">
                  <c:v>0.63489374658335196</c:v>
                </c:pt>
                <c:pt idx="5">
                  <c:v>0.76165745902217696</c:v>
                </c:pt>
                <c:pt idx="6">
                  <c:v>0.88826240173488702</c:v>
                </c:pt>
                <c:pt idx="7">
                  <c:v>1.01565710237336</c:v>
                </c:pt>
                <c:pt idx="8">
                  <c:v>1.1418771507333401</c:v>
                </c:pt>
                <c:pt idx="9">
                  <c:v>1.2691156688417899</c:v>
                </c:pt>
                <c:pt idx="10">
                  <c:v>1.3961175168237101</c:v>
                </c:pt>
                <c:pt idx="11">
                  <c:v>1.3979575434145799</c:v>
                </c:pt>
                <c:pt idx="12">
                  <c:v>1.3991140253898</c:v>
                </c:pt>
                <c:pt idx="13">
                  <c:v>1.39923137924723</c:v>
                </c:pt>
                <c:pt idx="14">
                  <c:v>1.40050219423774</c:v>
                </c:pt>
                <c:pt idx="15">
                  <c:v>1.40191989609794</c:v>
                </c:pt>
                <c:pt idx="16">
                  <c:v>1.40255745874511</c:v>
                </c:pt>
                <c:pt idx="17">
                  <c:v>1.4015130164476499</c:v>
                </c:pt>
                <c:pt idx="18">
                  <c:v>1.4016896588600101</c:v>
                </c:pt>
                <c:pt idx="19">
                  <c:v>1.4027665340350901</c:v>
                </c:pt>
                <c:pt idx="20">
                  <c:v>1.40200022920884</c:v>
                </c:pt>
                <c:pt idx="21">
                  <c:v>1.4029005894450299</c:v>
                </c:pt>
                <c:pt idx="22">
                  <c:v>1.4023966740034199</c:v>
                </c:pt>
                <c:pt idx="23">
                  <c:v>1.40311513140287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AFF-9248-85A7-98461A303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4639205555555555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baseline="0"/>
              <a:t>(a)</a:t>
            </a:r>
            <a:r>
              <a:rPr lang="en-US" sz="1400" baseline="0"/>
              <a:t> </a:t>
            </a:r>
            <a:r>
              <a:rPr lang="en-US" sz="1400" b="1" baseline="0"/>
              <a:t>INT32</a:t>
            </a:r>
            <a:r>
              <a:rPr lang="en-US" sz="1400" baseline="0"/>
              <a:t> (1 DPU)</a:t>
            </a:r>
            <a:endParaRPr lang="en-US" sz="1400"/>
          </a:p>
        </c:rich>
      </c:tx>
      <c:layout>
        <c:manualLayout>
          <c:xMode val="edge"/>
          <c:yMode val="edge"/>
          <c:x val="0.1782755555555555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(2)'!$R$2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(2)'!$R$3:$R$26</c:f>
              <c:numCache>
                <c:formatCode>General</c:formatCode>
                <c:ptCount val="24"/>
                <c:pt idx="0">
                  <c:v>5.2846742235738597</c:v>
                </c:pt>
                <c:pt idx="1">
                  <c:v>10.5723322981903</c:v>
                </c:pt>
                <c:pt idx="2">
                  <c:v>15.8562830787842</c:v>
                </c:pt>
                <c:pt idx="3">
                  <c:v>21.142715588508</c:v>
                </c:pt>
                <c:pt idx="4">
                  <c:v>26.421240569026001</c:v>
                </c:pt>
                <c:pt idx="5">
                  <c:v>31.694353766170899</c:v>
                </c:pt>
                <c:pt idx="6">
                  <c:v>36.9717545086203</c:v>
                </c:pt>
                <c:pt idx="7">
                  <c:v>42.273984910441698</c:v>
                </c:pt>
                <c:pt idx="8">
                  <c:v>47.514571503292302</c:v>
                </c:pt>
                <c:pt idx="9">
                  <c:v>52.787604891534102</c:v>
                </c:pt>
                <c:pt idx="10">
                  <c:v>58.093588838481502</c:v>
                </c:pt>
                <c:pt idx="11">
                  <c:v>58.154528744374701</c:v>
                </c:pt>
                <c:pt idx="12">
                  <c:v>58.163929645724501</c:v>
                </c:pt>
                <c:pt idx="13">
                  <c:v>58.209594866158099</c:v>
                </c:pt>
                <c:pt idx="14">
                  <c:v>58.276885455454902</c:v>
                </c:pt>
                <c:pt idx="15">
                  <c:v>58.3888873863052</c:v>
                </c:pt>
                <c:pt idx="16">
                  <c:v>58.422069755965502</c:v>
                </c:pt>
                <c:pt idx="17">
                  <c:v>58.3891660727013</c:v>
                </c:pt>
                <c:pt idx="18">
                  <c:v>58.366136973752802</c:v>
                </c:pt>
                <c:pt idx="19">
                  <c:v>58.512979620990599</c:v>
                </c:pt>
                <c:pt idx="20">
                  <c:v>58.488174921909803</c:v>
                </c:pt>
                <c:pt idx="21">
                  <c:v>58.508781858849296</c:v>
                </c:pt>
                <c:pt idx="22">
                  <c:v>58.523523323993999</c:v>
                </c:pt>
                <c:pt idx="23">
                  <c:v>58.558166993761198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26-C54F-AD34-E6D519FE23B3}"/>
            </c:ext>
          </c:extLst>
        </c:ser>
        <c:ser>
          <c:idx val="3"/>
          <c:order val="1"/>
          <c:tx>
            <c:strRef>
              <c:f>'pipeline_output (2)'!$U$2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2225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(2)'!$U$3:$U$26</c:f>
              <c:numCache>
                <c:formatCode>General</c:formatCode>
                <c:ptCount val="24"/>
                <c:pt idx="0">
                  <c:v>5.2860595550511098</c:v>
                </c:pt>
                <c:pt idx="1">
                  <c:v>10.5721495650169</c:v>
                </c:pt>
                <c:pt idx="2">
                  <c:v>15.8553925380614</c:v>
                </c:pt>
                <c:pt idx="3">
                  <c:v>21.141741219302801</c:v>
                </c:pt>
                <c:pt idx="4">
                  <c:v>26.416676263964</c:v>
                </c:pt>
                <c:pt idx="5">
                  <c:v>31.696269874856402</c:v>
                </c:pt>
                <c:pt idx="6">
                  <c:v>36.970786154651996</c:v>
                </c:pt>
                <c:pt idx="7">
                  <c:v>42.2762249684369</c:v>
                </c:pt>
                <c:pt idx="8">
                  <c:v>47.511126876163502</c:v>
                </c:pt>
                <c:pt idx="9">
                  <c:v>52.778495229822703</c:v>
                </c:pt>
                <c:pt idx="10">
                  <c:v>58.102970046228798</c:v>
                </c:pt>
                <c:pt idx="11">
                  <c:v>58.166326440046099</c:v>
                </c:pt>
                <c:pt idx="12">
                  <c:v>58.173979066969501</c:v>
                </c:pt>
                <c:pt idx="13">
                  <c:v>58.224370679794298</c:v>
                </c:pt>
                <c:pt idx="14">
                  <c:v>58.263100408951203</c:v>
                </c:pt>
                <c:pt idx="15">
                  <c:v>58.367065214971099</c:v>
                </c:pt>
                <c:pt idx="16">
                  <c:v>58.421697755788799</c:v>
                </c:pt>
                <c:pt idx="17">
                  <c:v>58.376813530636497</c:v>
                </c:pt>
                <c:pt idx="18">
                  <c:v>58.368643292804101</c:v>
                </c:pt>
                <c:pt idx="19">
                  <c:v>58.4811849160631</c:v>
                </c:pt>
                <c:pt idx="20">
                  <c:v>58.481930437082802</c:v>
                </c:pt>
                <c:pt idx="21">
                  <c:v>58.519977229928202</c:v>
                </c:pt>
                <c:pt idx="22">
                  <c:v>58.511113874566703</c:v>
                </c:pt>
                <c:pt idx="23">
                  <c:v>58.516524867022902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26-C54F-AD34-E6D519FE23B3}"/>
            </c:ext>
          </c:extLst>
        </c:ser>
        <c:ser>
          <c:idx val="2"/>
          <c:order val="2"/>
          <c:tx>
            <c:strRef>
              <c:f>'pipeline_output (2)'!$T$2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(2)'!$T$3:$T$26</c:f>
              <c:numCache>
                <c:formatCode>General</c:formatCode>
                <c:ptCount val="24"/>
                <c:pt idx="0">
                  <c:v>0.93379403697502905</c:v>
                </c:pt>
                <c:pt idx="1">
                  <c:v>1.8677781679568</c:v>
                </c:pt>
                <c:pt idx="2">
                  <c:v>2.8014106224142399</c:v>
                </c:pt>
                <c:pt idx="3">
                  <c:v>3.7353966475215699</c:v>
                </c:pt>
                <c:pt idx="4">
                  <c:v>4.6671829794810096</c:v>
                </c:pt>
                <c:pt idx="5">
                  <c:v>5.6002734508520904</c:v>
                </c:pt>
                <c:pt idx="6">
                  <c:v>6.5320326279836696</c:v>
                </c:pt>
                <c:pt idx="7">
                  <c:v>7.4704207233045503</c:v>
                </c:pt>
                <c:pt idx="8">
                  <c:v>8.3964382784402307</c:v>
                </c:pt>
                <c:pt idx="9">
                  <c:v>9.3291102558757792</c:v>
                </c:pt>
                <c:pt idx="10">
                  <c:v>10.2673011663267</c:v>
                </c:pt>
                <c:pt idx="11">
                  <c:v>10.268852495712</c:v>
                </c:pt>
                <c:pt idx="12">
                  <c:v>10.2622195378386</c:v>
                </c:pt>
                <c:pt idx="13">
                  <c:v>10.263051776451</c:v>
                </c:pt>
                <c:pt idx="14">
                  <c:v>10.262678687277599</c:v>
                </c:pt>
                <c:pt idx="15">
                  <c:v>10.2795809758556</c:v>
                </c:pt>
                <c:pt idx="16">
                  <c:v>10.2798689112349</c:v>
                </c:pt>
                <c:pt idx="17">
                  <c:v>10.2635971094256</c:v>
                </c:pt>
                <c:pt idx="18">
                  <c:v>10.2660949008221</c:v>
                </c:pt>
                <c:pt idx="19">
                  <c:v>10.275206343162299</c:v>
                </c:pt>
                <c:pt idx="20">
                  <c:v>10.2639128550053</c:v>
                </c:pt>
                <c:pt idx="21">
                  <c:v>10.273307990751199</c:v>
                </c:pt>
                <c:pt idx="22">
                  <c:v>10.265319594088</c:v>
                </c:pt>
                <c:pt idx="23">
                  <c:v>10.268680102630301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26-C54F-AD34-E6D519FE23B3}"/>
            </c:ext>
          </c:extLst>
        </c:ser>
        <c:ser>
          <c:idx val="1"/>
          <c:order val="3"/>
          <c:tx>
            <c:strRef>
              <c:f>'pipeline_output (2)'!$S$2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 cap="flat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(2)'!$S$3:$S$26</c:f>
              <c:numCache>
                <c:formatCode>General</c:formatCode>
                <c:ptCount val="24"/>
                <c:pt idx="0">
                  <c:v>1.0240142859135799</c:v>
                </c:pt>
                <c:pt idx="1">
                  <c:v>2.0482857541509598</c:v>
                </c:pt>
                <c:pt idx="2">
                  <c:v>3.07186286326503</c:v>
                </c:pt>
                <c:pt idx="3">
                  <c:v>4.0959588575561101</c:v>
                </c:pt>
                <c:pt idx="4">
                  <c:v>5.11938578797744</c:v>
                </c:pt>
                <c:pt idx="5">
                  <c:v>6.1409192598132902</c:v>
                </c:pt>
                <c:pt idx="6">
                  <c:v>7.1632291774423598</c:v>
                </c:pt>
                <c:pt idx="7">
                  <c:v>8.1916891546526092</c:v>
                </c:pt>
                <c:pt idx="8">
                  <c:v>9.2088133228615892</c:v>
                </c:pt>
                <c:pt idx="9">
                  <c:v>10.231635409667801</c:v>
                </c:pt>
                <c:pt idx="10">
                  <c:v>11.258719333928401</c:v>
                </c:pt>
                <c:pt idx="11">
                  <c:v>11.261966938446101</c:v>
                </c:pt>
                <c:pt idx="12">
                  <c:v>11.2568545356951</c:v>
                </c:pt>
                <c:pt idx="13">
                  <c:v>11.2597901454255</c:v>
                </c:pt>
                <c:pt idx="14">
                  <c:v>11.261517690018101</c:v>
                </c:pt>
                <c:pt idx="15">
                  <c:v>11.2770548271422</c:v>
                </c:pt>
                <c:pt idx="16">
                  <c:v>11.278649026567701</c:v>
                </c:pt>
                <c:pt idx="17">
                  <c:v>11.2635223059736</c:v>
                </c:pt>
                <c:pt idx="18">
                  <c:v>11.2657351243829</c:v>
                </c:pt>
                <c:pt idx="19">
                  <c:v>11.274040942714599</c:v>
                </c:pt>
                <c:pt idx="20">
                  <c:v>11.2633840336856</c:v>
                </c:pt>
                <c:pt idx="21">
                  <c:v>11.2705786971636</c:v>
                </c:pt>
                <c:pt idx="22">
                  <c:v>11.2688829730069</c:v>
                </c:pt>
                <c:pt idx="23">
                  <c:v>11.2754610783226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26-C54F-AD34-E6D519FE2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36161500000000002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(d) DOUBLE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470472222222226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268833333333333"/>
          <c:y val="4.2501111111111094E-2"/>
          <c:w val="0.7885061111111111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(2)'!$H$2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(2)'!$H$3:$H$26</c:f>
              <c:numCache>
                <c:formatCode>General</c:formatCode>
                <c:ptCount val="24"/>
                <c:pt idx="0">
                  <c:v>0.302342609526634</c:v>
                </c:pt>
                <c:pt idx="1">
                  <c:v>0.60468422275349198</c:v>
                </c:pt>
                <c:pt idx="2">
                  <c:v>0.90680819731269602</c:v>
                </c:pt>
                <c:pt idx="3">
                  <c:v>1.2092787853226401</c:v>
                </c:pt>
                <c:pt idx="4">
                  <c:v>1.51104084321475</c:v>
                </c:pt>
                <c:pt idx="5">
                  <c:v>1.81313255571529</c:v>
                </c:pt>
                <c:pt idx="6">
                  <c:v>2.1151245151660101</c:v>
                </c:pt>
                <c:pt idx="7">
                  <c:v>2.4186372653042301</c:v>
                </c:pt>
                <c:pt idx="8">
                  <c:v>2.7184900964430101</c:v>
                </c:pt>
                <c:pt idx="9">
                  <c:v>3.02009216589861</c:v>
                </c:pt>
                <c:pt idx="10">
                  <c:v>3.3242898550724602</c:v>
                </c:pt>
                <c:pt idx="11">
                  <c:v>3.3244404184972098</c:v>
                </c:pt>
                <c:pt idx="12">
                  <c:v>3.3214317389927102</c:v>
                </c:pt>
                <c:pt idx="13">
                  <c:v>3.3221232529509699</c:v>
                </c:pt>
                <c:pt idx="14">
                  <c:v>3.32068041983351</c:v>
                </c:pt>
                <c:pt idx="15">
                  <c:v>3.32667035287932</c:v>
                </c:pt>
                <c:pt idx="16">
                  <c:v>3.3257056899223398</c:v>
                </c:pt>
                <c:pt idx="17">
                  <c:v>3.3206503741370401</c:v>
                </c:pt>
                <c:pt idx="18">
                  <c:v>3.32041002813741</c:v>
                </c:pt>
                <c:pt idx="19">
                  <c:v>3.3239887691332299</c:v>
                </c:pt>
                <c:pt idx="20">
                  <c:v>3.3198393458045299</c:v>
                </c:pt>
                <c:pt idx="21">
                  <c:v>3.3216421692853499</c:v>
                </c:pt>
                <c:pt idx="22">
                  <c:v>3.3190887468007499</c:v>
                </c:pt>
                <c:pt idx="23">
                  <c:v>3.3210109583834799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EB-B444-99E4-A6197333686A}"/>
            </c:ext>
          </c:extLst>
        </c:ser>
        <c:ser>
          <c:idx val="3"/>
          <c:order val="1"/>
          <c:tx>
            <c:strRef>
              <c:f>'pipeline_output (2)'!$K$2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(2)'!$K$3:$K$26</c:f>
              <c:numCache>
                <c:formatCode>General</c:formatCode>
                <c:ptCount val="24"/>
                <c:pt idx="0">
                  <c:v>0.28328954071786899</c:v>
                </c:pt>
                <c:pt idx="1">
                  <c:v>0.56661931993626702</c:v>
                </c:pt>
                <c:pt idx="2">
                  <c:v>0.84982598325826897</c:v>
                </c:pt>
                <c:pt idx="3">
                  <c:v>1.1332106465756799</c:v>
                </c:pt>
                <c:pt idx="4">
                  <c:v>1.4158903094883499</c:v>
                </c:pt>
                <c:pt idx="5">
                  <c:v>1.6988691228411199</c:v>
                </c:pt>
                <c:pt idx="6">
                  <c:v>1.9817785169665401</c:v>
                </c:pt>
                <c:pt idx="7">
                  <c:v>2.26622536185348</c:v>
                </c:pt>
                <c:pt idx="8">
                  <c:v>2.5475784227295701</c:v>
                </c:pt>
                <c:pt idx="9">
                  <c:v>2.8298154844977601</c:v>
                </c:pt>
                <c:pt idx="10">
                  <c:v>3.11493464607027</c:v>
                </c:pt>
                <c:pt idx="11">
                  <c:v>3.1147231557863999</c:v>
                </c:pt>
                <c:pt idx="12">
                  <c:v>3.1119763931757198</c:v>
                </c:pt>
                <c:pt idx="13">
                  <c:v>3.11208194830744</c:v>
                </c:pt>
                <c:pt idx="14">
                  <c:v>3.11173892030761</c:v>
                </c:pt>
                <c:pt idx="15">
                  <c:v>3.1169981824667401</c:v>
                </c:pt>
                <c:pt idx="16">
                  <c:v>3.1162306510091602</c:v>
                </c:pt>
                <c:pt idx="17">
                  <c:v>3.11110583647692</c:v>
                </c:pt>
                <c:pt idx="18">
                  <c:v>3.1112904593160202</c:v>
                </c:pt>
                <c:pt idx="19">
                  <c:v>3.1144324035336299</c:v>
                </c:pt>
                <c:pt idx="20">
                  <c:v>3.11160700659623</c:v>
                </c:pt>
                <c:pt idx="21">
                  <c:v>3.1126362302492598</c:v>
                </c:pt>
                <c:pt idx="22">
                  <c:v>3.1102884843554</c:v>
                </c:pt>
                <c:pt idx="23">
                  <c:v>3.1117125366705598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EB-B444-99E4-A6197333686A}"/>
            </c:ext>
          </c:extLst>
        </c:ser>
        <c:ser>
          <c:idx val="2"/>
          <c:order val="2"/>
          <c:tx>
            <c:strRef>
              <c:f>'pipeline_output (2)'!$J$2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(2)'!$J$3:$J$26</c:f>
              <c:numCache>
                <c:formatCode>General</c:formatCode>
                <c:ptCount val="24"/>
                <c:pt idx="0">
                  <c:v>4.78322567864162E-2</c:v>
                </c:pt>
                <c:pt idx="1">
                  <c:v>9.5663765486644903E-2</c:v>
                </c:pt>
                <c:pt idx="2">
                  <c:v>0.143485549856124</c:v>
                </c:pt>
                <c:pt idx="3">
                  <c:v>0.19131805575828301</c:v>
                </c:pt>
                <c:pt idx="4">
                  <c:v>0.239068743363754</c:v>
                </c:pt>
                <c:pt idx="5">
                  <c:v>0.28683652733923098</c:v>
                </c:pt>
                <c:pt idx="6">
                  <c:v>0.33460513119746099</c:v>
                </c:pt>
                <c:pt idx="7">
                  <c:v>0.38263970198023001</c:v>
                </c:pt>
                <c:pt idx="8">
                  <c:v>0.43013561519087001</c:v>
                </c:pt>
                <c:pt idx="9">
                  <c:v>0.47785546692915998</c:v>
                </c:pt>
                <c:pt idx="10">
                  <c:v>0.52598241477903795</c:v>
                </c:pt>
                <c:pt idx="11">
                  <c:v>0.525808337249418</c:v>
                </c:pt>
                <c:pt idx="12">
                  <c:v>0.52541990459446897</c:v>
                </c:pt>
                <c:pt idx="13">
                  <c:v>0.52545300437541498</c:v>
                </c:pt>
                <c:pt idx="14">
                  <c:v>0.52531235910024499</c:v>
                </c:pt>
                <c:pt idx="15">
                  <c:v>0.52615057302852097</c:v>
                </c:pt>
                <c:pt idx="16">
                  <c:v>0.52599673797450497</c:v>
                </c:pt>
                <c:pt idx="17">
                  <c:v>0.52510115664829504</c:v>
                </c:pt>
                <c:pt idx="18">
                  <c:v>0.52516277113019605</c:v>
                </c:pt>
                <c:pt idx="19">
                  <c:v>0.52570063270015499</c:v>
                </c:pt>
                <c:pt idx="20">
                  <c:v>0.52533341349285001</c:v>
                </c:pt>
                <c:pt idx="21">
                  <c:v>0.52529581754709398</c:v>
                </c:pt>
                <c:pt idx="22">
                  <c:v>0.52490889223252601</c:v>
                </c:pt>
                <c:pt idx="23">
                  <c:v>0.52514248183830503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8EB-B444-99E4-A6197333686A}"/>
            </c:ext>
          </c:extLst>
        </c:ser>
        <c:ser>
          <c:idx val="1"/>
          <c:order val="3"/>
          <c:tx>
            <c:strRef>
              <c:f>'pipeline_output (2)'!$I$2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(2)'!$I$3:$I$26</c:f>
              <c:numCache>
                <c:formatCode>General</c:formatCode>
                <c:ptCount val="24"/>
                <c:pt idx="0">
                  <c:v>1.48197849323421E-2</c:v>
                </c:pt>
                <c:pt idx="1">
                  <c:v>2.9636817326560701E-2</c:v>
                </c:pt>
                <c:pt idx="2">
                  <c:v>4.4454005445894701E-2</c:v>
                </c:pt>
                <c:pt idx="3">
                  <c:v>5.9279283353739103E-2</c:v>
                </c:pt>
                <c:pt idx="4">
                  <c:v>7.4078134934651998E-2</c:v>
                </c:pt>
                <c:pt idx="5">
                  <c:v>8.8875284544970207E-2</c:v>
                </c:pt>
                <c:pt idx="6">
                  <c:v>0.103666032997856</c:v>
                </c:pt>
                <c:pt idx="7">
                  <c:v>0.1185715901124</c:v>
                </c:pt>
                <c:pt idx="8">
                  <c:v>0.133263712122587</c:v>
                </c:pt>
                <c:pt idx="9">
                  <c:v>0.148059142713061</c:v>
                </c:pt>
                <c:pt idx="10">
                  <c:v>0.162957555736125</c:v>
                </c:pt>
                <c:pt idx="11">
                  <c:v>0.162938021665778</c:v>
                </c:pt>
                <c:pt idx="12">
                  <c:v>0.162799969835559</c:v>
                </c:pt>
                <c:pt idx="13">
                  <c:v>0.16279058214013201</c:v>
                </c:pt>
                <c:pt idx="14">
                  <c:v>0.16277469773713099</c:v>
                </c:pt>
                <c:pt idx="15">
                  <c:v>0.16301980659805301</c:v>
                </c:pt>
                <c:pt idx="16">
                  <c:v>0.16298071329286201</c:v>
                </c:pt>
                <c:pt idx="17">
                  <c:v>0.16270253495650899</c:v>
                </c:pt>
                <c:pt idx="18">
                  <c:v>0.16270181365181899</c:v>
                </c:pt>
                <c:pt idx="19">
                  <c:v>0.162862100335041</c:v>
                </c:pt>
                <c:pt idx="20">
                  <c:v>0.16275592925691301</c:v>
                </c:pt>
                <c:pt idx="21">
                  <c:v>0.16274799004891199</c:v>
                </c:pt>
                <c:pt idx="22">
                  <c:v>0.16264557158368201</c:v>
                </c:pt>
                <c:pt idx="23">
                  <c:v>0.16270325626759399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8EB-B444-99E4-A619733368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05206767761959"/>
          <c:y val="0.4989269162965001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(c) FLOAT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7890166666666665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(2)'!$M$2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(2)'!$M$3:$M$26</c:f>
              <c:numCache>
                <c:formatCode>General</c:formatCode>
                <c:ptCount val="24"/>
                <c:pt idx="0">
                  <c:v>0.44709293401326899</c:v>
                </c:pt>
                <c:pt idx="1">
                  <c:v>0.89417061773032702</c:v>
                </c:pt>
                <c:pt idx="2">
                  <c:v>1.3411056216563799</c:v>
                </c:pt>
                <c:pt idx="3">
                  <c:v>1.7883848080540301</c:v>
                </c:pt>
                <c:pt idx="4">
                  <c:v>2.2348303180508902</c:v>
                </c:pt>
                <c:pt idx="5">
                  <c:v>2.6814861359734001</c:v>
                </c:pt>
                <c:pt idx="6">
                  <c:v>3.1278101163335701</c:v>
                </c:pt>
                <c:pt idx="7">
                  <c:v>3.57666504239352</c:v>
                </c:pt>
                <c:pt idx="8">
                  <c:v>4.0206267110869103</c:v>
                </c:pt>
                <c:pt idx="9">
                  <c:v>4.4664403842338896</c:v>
                </c:pt>
                <c:pt idx="10">
                  <c:v>4.9156586485078204</c:v>
                </c:pt>
                <c:pt idx="11">
                  <c:v>4.9161920173177798</c:v>
                </c:pt>
                <c:pt idx="12">
                  <c:v>4.9122964819008699</c:v>
                </c:pt>
                <c:pt idx="13">
                  <c:v>4.9120334926948797</c:v>
                </c:pt>
                <c:pt idx="14">
                  <c:v>4.9123293575316902</c:v>
                </c:pt>
                <c:pt idx="15">
                  <c:v>4.9200409688818798</c:v>
                </c:pt>
                <c:pt idx="16">
                  <c:v>4.9187946727139398</c:v>
                </c:pt>
                <c:pt idx="17">
                  <c:v>4.9109752458487703</c:v>
                </c:pt>
                <c:pt idx="18">
                  <c:v>4.9116850753679397</c:v>
                </c:pt>
                <c:pt idx="19">
                  <c:v>4.9166332863999997</c:v>
                </c:pt>
                <c:pt idx="20">
                  <c:v>4.9106992564404104</c:v>
                </c:pt>
                <c:pt idx="21">
                  <c:v>4.9134671254334403</c:v>
                </c:pt>
                <c:pt idx="22">
                  <c:v>4.9107978205251701</c:v>
                </c:pt>
                <c:pt idx="23">
                  <c:v>4.9129146173967202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BA-0B4E-BD0E-FB4AC8023DFB}"/>
            </c:ext>
          </c:extLst>
        </c:ser>
        <c:ser>
          <c:idx val="3"/>
          <c:order val="1"/>
          <c:tx>
            <c:strRef>
              <c:f>'pipeline_output (2)'!$P$2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(2)'!$P$3:$P$26</c:f>
              <c:numCache>
                <c:formatCode>General</c:formatCode>
                <c:ptCount val="24"/>
                <c:pt idx="0">
                  <c:v>0.41766570273939702</c:v>
                </c:pt>
                <c:pt idx="1">
                  <c:v>0.83533045483203505</c:v>
                </c:pt>
                <c:pt idx="2">
                  <c:v>1.2528473990728199</c:v>
                </c:pt>
                <c:pt idx="3">
                  <c:v>1.6706723174900799</c:v>
                </c:pt>
                <c:pt idx="4">
                  <c:v>2.0874780303848999</c:v>
                </c:pt>
                <c:pt idx="5">
                  <c:v>2.5046687641185499</c:v>
                </c:pt>
                <c:pt idx="6">
                  <c:v>2.9220105255614999</c:v>
                </c:pt>
                <c:pt idx="7">
                  <c:v>3.3408731748170202</c:v>
                </c:pt>
                <c:pt idx="8">
                  <c:v>3.7553026791460802</c:v>
                </c:pt>
                <c:pt idx="9">
                  <c:v>4.1728911073462998</c:v>
                </c:pt>
                <c:pt idx="10">
                  <c:v>4.5924683846844898</c:v>
                </c:pt>
                <c:pt idx="11">
                  <c:v>4.5926522889328796</c:v>
                </c:pt>
                <c:pt idx="12">
                  <c:v>4.5893844374277002</c:v>
                </c:pt>
                <c:pt idx="13">
                  <c:v>4.5890458577477</c:v>
                </c:pt>
                <c:pt idx="14">
                  <c:v>4.5881738147686004</c:v>
                </c:pt>
                <c:pt idx="15">
                  <c:v>4.5955794975438096</c:v>
                </c:pt>
                <c:pt idx="16">
                  <c:v>4.5949868536371596</c:v>
                </c:pt>
                <c:pt idx="17">
                  <c:v>4.5873537084280596</c:v>
                </c:pt>
                <c:pt idx="18">
                  <c:v>4.5883975310278</c:v>
                </c:pt>
                <c:pt idx="19">
                  <c:v>4.5926522889328796</c:v>
                </c:pt>
                <c:pt idx="20">
                  <c:v>4.5880476254769302</c:v>
                </c:pt>
                <c:pt idx="21">
                  <c:v>4.5898321279344403</c:v>
                </c:pt>
                <c:pt idx="22">
                  <c:v>4.58732503868585</c:v>
                </c:pt>
                <c:pt idx="23">
                  <c:v>4.58899421439137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BA-0B4E-BD0E-FB4AC8023DFB}"/>
            </c:ext>
          </c:extLst>
        </c:ser>
        <c:ser>
          <c:idx val="2"/>
          <c:order val="2"/>
          <c:tx>
            <c:strRef>
              <c:f>'pipeline_output (2)'!$O$2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(2)'!$O$3:$O$26</c:f>
              <c:numCache>
                <c:formatCode>General</c:formatCode>
                <c:ptCount val="24"/>
                <c:pt idx="0">
                  <c:v>0.17352813791407701</c:v>
                </c:pt>
                <c:pt idx="1">
                  <c:v>0.34709238102443801</c:v>
                </c:pt>
                <c:pt idx="2">
                  <c:v>0.52051574801474398</c:v>
                </c:pt>
                <c:pt idx="3">
                  <c:v>0.69407842106357998</c:v>
                </c:pt>
                <c:pt idx="4">
                  <c:v>0.86731056909032</c:v>
                </c:pt>
                <c:pt idx="5">
                  <c:v>1.0406905391150401</c:v>
                </c:pt>
                <c:pt idx="6">
                  <c:v>1.21381427068932</c:v>
                </c:pt>
                <c:pt idx="7">
                  <c:v>1.38821722667937</c:v>
                </c:pt>
                <c:pt idx="8">
                  <c:v>1.5603411477598299</c:v>
                </c:pt>
                <c:pt idx="9">
                  <c:v>1.7335764423576501</c:v>
                </c:pt>
                <c:pt idx="10">
                  <c:v>1.9080679206829501</c:v>
                </c:pt>
                <c:pt idx="11">
                  <c:v>1.90801832105517</c:v>
                </c:pt>
                <c:pt idx="12">
                  <c:v>1.90654143462721</c:v>
                </c:pt>
                <c:pt idx="13">
                  <c:v>1.9063730761039499</c:v>
                </c:pt>
                <c:pt idx="14">
                  <c:v>1.9056801482996899</c:v>
                </c:pt>
                <c:pt idx="15">
                  <c:v>1.9093186831481199</c:v>
                </c:pt>
                <c:pt idx="16">
                  <c:v>1.9084350380905299</c:v>
                </c:pt>
                <c:pt idx="17">
                  <c:v>1.90529430698466</c:v>
                </c:pt>
                <c:pt idx="18">
                  <c:v>1.9053437650882299</c:v>
                </c:pt>
                <c:pt idx="19">
                  <c:v>1.9075422957977</c:v>
                </c:pt>
                <c:pt idx="20">
                  <c:v>1.9056801482996899</c:v>
                </c:pt>
                <c:pt idx="21">
                  <c:v>1.9060562465916999</c:v>
                </c:pt>
                <c:pt idx="22">
                  <c:v>1.9046417005729399</c:v>
                </c:pt>
                <c:pt idx="23">
                  <c:v>1.90584838445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5BA-0B4E-BD0E-FB4AC8023DFB}"/>
            </c:ext>
          </c:extLst>
        </c:ser>
        <c:ser>
          <c:idx val="1"/>
          <c:order val="3"/>
          <c:tx>
            <c:strRef>
              <c:f>'pipeline_output (2)'!$N$2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(2)'!$N$3:$N$26</c:f>
              <c:numCache>
                <c:formatCode>General</c:formatCode>
                <c:ptCount val="24"/>
                <c:pt idx="0">
                  <c:v>3.0772460863805199E-2</c:v>
                </c:pt>
                <c:pt idx="1">
                  <c:v>6.15470891875484E-2</c:v>
                </c:pt>
                <c:pt idx="2">
                  <c:v>9.2308868655364903E-2</c:v>
                </c:pt>
                <c:pt idx="3">
                  <c:v>0.12309417837509599</c:v>
                </c:pt>
                <c:pt idx="4">
                  <c:v>0.153811361874227</c:v>
                </c:pt>
                <c:pt idx="5">
                  <c:v>0.184573170118387</c:v>
                </c:pt>
                <c:pt idx="6">
                  <c:v>0.21528682297868801</c:v>
                </c:pt>
                <c:pt idx="7">
                  <c:v>0.24620074329491601</c:v>
                </c:pt>
                <c:pt idx="8">
                  <c:v>0.27673588803933102</c:v>
                </c:pt>
                <c:pt idx="9">
                  <c:v>0.30745392399973098</c:v>
                </c:pt>
                <c:pt idx="10">
                  <c:v>0.33839066894103498</c:v>
                </c:pt>
                <c:pt idx="11">
                  <c:v>0.338353231858537</c:v>
                </c:pt>
                <c:pt idx="12">
                  <c:v>0.33807583182873302</c:v>
                </c:pt>
                <c:pt idx="13">
                  <c:v>0.33805403314204602</c:v>
                </c:pt>
                <c:pt idx="14">
                  <c:v>0.33799799228225902</c:v>
                </c:pt>
                <c:pt idx="15">
                  <c:v>0.33852176399509198</c:v>
                </c:pt>
                <c:pt idx="16">
                  <c:v>0.33845932511320298</c:v>
                </c:pt>
                <c:pt idx="17">
                  <c:v>0.33788907711570998</c:v>
                </c:pt>
                <c:pt idx="18">
                  <c:v>0.33786108170310702</c:v>
                </c:pt>
                <c:pt idx="19">
                  <c:v>0.33820979974749499</c:v>
                </c:pt>
                <c:pt idx="20">
                  <c:v>0.33795130575711801</c:v>
                </c:pt>
                <c:pt idx="21">
                  <c:v>0.337957529881945</c:v>
                </c:pt>
                <c:pt idx="22">
                  <c:v>0.33774603817341797</c:v>
                </c:pt>
                <c:pt idx="23">
                  <c:v>0.33786730250499403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BA-0B4E-BD0E-FB4AC8023D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12011741347"/>
          <c:y val="0.30148991331028591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(</a:t>
            </a:r>
            <a:r>
              <a:rPr lang="en-US" sz="1400" b="1" dirty="0"/>
              <a:t>b) INT64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88588888888888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62161111111111"/>
          <c:y val="4.2501111111111094E-2"/>
          <c:w val="0.7849783333333333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(2)'!$W$2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(2)'!$W$3:$W$26</c:f>
              <c:numCache>
                <c:formatCode>General</c:formatCode>
                <c:ptCount val="24"/>
                <c:pt idx="0">
                  <c:v>4.53164481937708</c:v>
                </c:pt>
                <c:pt idx="1">
                  <c:v>9.0630434406817706</c:v>
                </c:pt>
                <c:pt idx="2">
                  <c:v>13.5935580890577</c:v>
                </c:pt>
                <c:pt idx="3">
                  <c:v>18.124251822294202</c:v>
                </c:pt>
                <c:pt idx="4">
                  <c:v>22.647849080822201</c:v>
                </c:pt>
                <c:pt idx="5">
                  <c:v>27.171818430852799</c:v>
                </c:pt>
                <c:pt idx="6">
                  <c:v>31.695722391591602</c:v>
                </c:pt>
                <c:pt idx="7">
                  <c:v>36.245281714483198</c:v>
                </c:pt>
                <c:pt idx="8">
                  <c:v>40.736675724154999</c:v>
                </c:pt>
                <c:pt idx="9">
                  <c:v>45.255984985436697</c:v>
                </c:pt>
                <c:pt idx="10">
                  <c:v>49.809868282652801</c:v>
                </c:pt>
                <c:pt idx="11">
                  <c:v>49.856422280697203</c:v>
                </c:pt>
                <c:pt idx="12">
                  <c:v>49.847551368560502</c:v>
                </c:pt>
                <c:pt idx="13">
                  <c:v>49.895803876356801</c:v>
                </c:pt>
                <c:pt idx="14">
                  <c:v>49.927503404442298</c:v>
                </c:pt>
                <c:pt idx="15">
                  <c:v>50.033346330131302</c:v>
                </c:pt>
                <c:pt idx="16">
                  <c:v>50.064264774691303</c:v>
                </c:pt>
                <c:pt idx="17">
                  <c:v>49.976795616223399</c:v>
                </c:pt>
                <c:pt idx="18">
                  <c:v>50.010778842943601</c:v>
                </c:pt>
                <c:pt idx="19">
                  <c:v>50.110132579636499</c:v>
                </c:pt>
                <c:pt idx="20">
                  <c:v>50.056412102960202</c:v>
                </c:pt>
                <c:pt idx="21">
                  <c:v>50.097956776708699</c:v>
                </c:pt>
                <c:pt idx="22">
                  <c:v>50.118754984540999</c:v>
                </c:pt>
                <c:pt idx="23">
                  <c:v>50.160608922535602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FF-9248-85A7-98461A3038CA}"/>
            </c:ext>
          </c:extLst>
        </c:ser>
        <c:ser>
          <c:idx val="3"/>
          <c:order val="1"/>
          <c:tx>
            <c:strRef>
              <c:f>'pipeline_output (2)'!$Z$2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(2)'!$Z$3:$Z$26</c:f>
              <c:numCache>
                <c:formatCode>General</c:formatCode>
                <c:ptCount val="24"/>
                <c:pt idx="0">
                  <c:v>4.5319973672544203</c:v>
                </c:pt>
                <c:pt idx="1">
                  <c:v>9.0630210597020806</c:v>
                </c:pt>
                <c:pt idx="2">
                  <c:v>13.593155302048199</c:v>
                </c:pt>
                <c:pt idx="3">
                  <c:v>18.1258630737773</c:v>
                </c:pt>
                <c:pt idx="4">
                  <c:v>22.647569562292801</c:v>
                </c:pt>
                <c:pt idx="5">
                  <c:v>27.1730255218012</c:v>
                </c:pt>
                <c:pt idx="6">
                  <c:v>31.695174927239499</c:v>
                </c:pt>
                <c:pt idx="7">
                  <c:v>36.238839572245297</c:v>
                </c:pt>
                <c:pt idx="8">
                  <c:v>40.736449639644903</c:v>
                </c:pt>
                <c:pt idx="9">
                  <c:v>45.2517440957212</c:v>
                </c:pt>
                <c:pt idx="10">
                  <c:v>49.802771030383603</c:v>
                </c:pt>
                <c:pt idx="11">
                  <c:v>49.8506659856941</c:v>
                </c:pt>
                <c:pt idx="12">
                  <c:v>49.858792906225098</c:v>
                </c:pt>
                <c:pt idx="13">
                  <c:v>49.882918369066701</c:v>
                </c:pt>
                <c:pt idx="14">
                  <c:v>49.927435482335</c:v>
                </c:pt>
                <c:pt idx="15">
                  <c:v>50.037507515819001</c:v>
                </c:pt>
                <c:pt idx="16">
                  <c:v>50.054637057727597</c:v>
                </c:pt>
                <c:pt idx="17">
                  <c:v>49.979722212008397</c:v>
                </c:pt>
                <c:pt idx="18">
                  <c:v>50.023457764438199</c:v>
                </c:pt>
                <c:pt idx="19">
                  <c:v>50.1058224896341</c:v>
                </c:pt>
                <c:pt idx="20">
                  <c:v>50.020185169284197</c:v>
                </c:pt>
                <c:pt idx="21">
                  <c:v>50.104180745607003</c:v>
                </c:pt>
                <c:pt idx="22">
                  <c:v>50.120260788100097</c:v>
                </c:pt>
                <c:pt idx="23">
                  <c:v>50.166094156017202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FF-9248-85A7-98461A3038CA}"/>
            </c:ext>
          </c:extLst>
        </c:ser>
        <c:ser>
          <c:idx val="2"/>
          <c:order val="2"/>
          <c:tx>
            <c:strRef>
              <c:f>'pipeline_output (2)'!$Y$2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(2)'!$Y$3:$Y$26</c:f>
              <c:numCache>
                <c:formatCode>General</c:formatCode>
                <c:ptCount val="24"/>
                <c:pt idx="0">
                  <c:v>0.23352099770934001</c:v>
                </c:pt>
                <c:pt idx="1">
                  <c:v>0.46703902367635702</c:v>
                </c:pt>
                <c:pt idx="2">
                  <c:v>0.70044221186089695</c:v>
                </c:pt>
                <c:pt idx="3">
                  <c:v>0.93403169076814196</c:v>
                </c:pt>
                <c:pt idx="4">
                  <c:v>1.16710000763222</c:v>
                </c:pt>
                <c:pt idx="5">
                  <c:v>1.40034722354709</c:v>
                </c:pt>
                <c:pt idx="6">
                  <c:v>1.63352858440009</c:v>
                </c:pt>
                <c:pt idx="7">
                  <c:v>1.8681204347051401</c:v>
                </c:pt>
                <c:pt idx="8">
                  <c:v>2.0997316703378401</c:v>
                </c:pt>
                <c:pt idx="9">
                  <c:v>2.33282015751234</c:v>
                </c:pt>
                <c:pt idx="10">
                  <c:v>2.5678094651703001</c:v>
                </c:pt>
                <c:pt idx="11">
                  <c:v>2.5673065084783699</c:v>
                </c:pt>
                <c:pt idx="12">
                  <c:v>2.5653504449150999</c:v>
                </c:pt>
                <c:pt idx="13">
                  <c:v>2.56572706935123</c:v>
                </c:pt>
                <c:pt idx="14">
                  <c:v>2.5649739310325499</c:v>
                </c:pt>
                <c:pt idx="15">
                  <c:v>2.56890587485913</c:v>
                </c:pt>
                <c:pt idx="16">
                  <c:v>2.5689418385703502</c:v>
                </c:pt>
                <c:pt idx="17">
                  <c:v>2.5642391509401001</c:v>
                </c:pt>
                <c:pt idx="18">
                  <c:v>2.56434665343739</c:v>
                </c:pt>
                <c:pt idx="19">
                  <c:v>2.5671808000895302</c:v>
                </c:pt>
                <c:pt idx="20">
                  <c:v>2.5646871374861901</c:v>
                </c:pt>
                <c:pt idx="21">
                  <c:v>2.5653683769047899</c:v>
                </c:pt>
                <c:pt idx="22">
                  <c:v>2.5637555012224902</c:v>
                </c:pt>
                <c:pt idx="23">
                  <c:v>2.5644900041227299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FF-9248-85A7-98461A3038CA}"/>
            </c:ext>
          </c:extLst>
        </c:ser>
        <c:ser>
          <c:idx val="1"/>
          <c:order val="3"/>
          <c:tx>
            <c:strRef>
              <c:f>'pipeline_output (2)'!$X$2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(2)'!$X$3:$X$26</c:f>
              <c:numCache>
                <c:formatCode>General</c:formatCode>
                <c:ptCount val="24"/>
                <c:pt idx="0">
                  <c:v>0.12701698282336399</c:v>
                </c:pt>
                <c:pt idx="1">
                  <c:v>0.25401726202423802</c:v>
                </c:pt>
                <c:pt idx="2">
                  <c:v>0.38092952626897197</c:v>
                </c:pt>
                <c:pt idx="3">
                  <c:v>0.50792554148501801</c:v>
                </c:pt>
                <c:pt idx="4">
                  <c:v>0.63489374658335196</c:v>
                </c:pt>
                <c:pt idx="5">
                  <c:v>0.76165745902217696</c:v>
                </c:pt>
                <c:pt idx="6">
                  <c:v>0.88826240173488702</c:v>
                </c:pt>
                <c:pt idx="7">
                  <c:v>1.01565710237336</c:v>
                </c:pt>
                <c:pt idx="8">
                  <c:v>1.1418771507333401</c:v>
                </c:pt>
                <c:pt idx="9">
                  <c:v>1.2691156688417899</c:v>
                </c:pt>
                <c:pt idx="10">
                  <c:v>1.3961175168237101</c:v>
                </c:pt>
                <c:pt idx="11">
                  <c:v>1.3979575434145799</c:v>
                </c:pt>
                <c:pt idx="12">
                  <c:v>1.3991140253898</c:v>
                </c:pt>
                <c:pt idx="13">
                  <c:v>1.39923137924723</c:v>
                </c:pt>
                <c:pt idx="14">
                  <c:v>1.40050219423774</c:v>
                </c:pt>
                <c:pt idx="15">
                  <c:v>1.40191989609794</c:v>
                </c:pt>
                <c:pt idx="16">
                  <c:v>1.40255745874511</c:v>
                </c:pt>
                <c:pt idx="17">
                  <c:v>1.4015130164476499</c:v>
                </c:pt>
                <c:pt idx="18">
                  <c:v>1.4016896588600101</c:v>
                </c:pt>
                <c:pt idx="19">
                  <c:v>1.4027665340350901</c:v>
                </c:pt>
                <c:pt idx="20">
                  <c:v>1.40200022920884</c:v>
                </c:pt>
                <c:pt idx="21">
                  <c:v>1.4029005894450299</c:v>
                </c:pt>
                <c:pt idx="22">
                  <c:v>1.4023966740034199</c:v>
                </c:pt>
                <c:pt idx="23">
                  <c:v>1.40311513140287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AFF-9248-85A7-98461A303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4639205555555555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baseline="0"/>
              <a:t>(a)</a:t>
            </a:r>
            <a:r>
              <a:rPr lang="en-US" sz="1400" baseline="0"/>
              <a:t> </a:t>
            </a:r>
            <a:r>
              <a:rPr lang="en-US" sz="1400" b="1" baseline="0"/>
              <a:t>INT32</a:t>
            </a:r>
            <a:r>
              <a:rPr lang="en-US" sz="1400" baseline="0"/>
              <a:t> (1 DPU)</a:t>
            </a:r>
            <a:endParaRPr lang="en-US" sz="1400"/>
          </a:p>
        </c:rich>
      </c:tx>
      <c:layout>
        <c:manualLayout>
          <c:xMode val="edge"/>
          <c:yMode val="edge"/>
          <c:x val="0.1782755555555555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(2)'!$R$2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(2)'!$R$3:$R$26</c:f>
              <c:numCache>
                <c:formatCode>General</c:formatCode>
                <c:ptCount val="24"/>
                <c:pt idx="0">
                  <c:v>5.2846742235738597</c:v>
                </c:pt>
                <c:pt idx="1">
                  <c:v>10.5723322981903</c:v>
                </c:pt>
                <c:pt idx="2">
                  <c:v>15.8562830787842</c:v>
                </c:pt>
                <c:pt idx="3">
                  <c:v>21.142715588508</c:v>
                </c:pt>
                <c:pt idx="4">
                  <c:v>26.421240569026001</c:v>
                </c:pt>
                <c:pt idx="5">
                  <c:v>31.694353766170899</c:v>
                </c:pt>
                <c:pt idx="6">
                  <c:v>36.9717545086203</c:v>
                </c:pt>
                <c:pt idx="7">
                  <c:v>42.273984910441698</c:v>
                </c:pt>
                <c:pt idx="8">
                  <c:v>47.514571503292302</c:v>
                </c:pt>
                <c:pt idx="9">
                  <c:v>52.787604891534102</c:v>
                </c:pt>
                <c:pt idx="10">
                  <c:v>58.093588838481502</c:v>
                </c:pt>
                <c:pt idx="11">
                  <c:v>58.154528744374701</c:v>
                </c:pt>
                <c:pt idx="12">
                  <c:v>58.163929645724501</c:v>
                </c:pt>
                <c:pt idx="13">
                  <c:v>58.209594866158099</c:v>
                </c:pt>
                <c:pt idx="14">
                  <c:v>58.276885455454902</c:v>
                </c:pt>
                <c:pt idx="15">
                  <c:v>58.3888873863052</c:v>
                </c:pt>
                <c:pt idx="16">
                  <c:v>58.422069755965502</c:v>
                </c:pt>
                <c:pt idx="17">
                  <c:v>58.3891660727013</c:v>
                </c:pt>
                <c:pt idx="18">
                  <c:v>58.366136973752802</c:v>
                </c:pt>
                <c:pt idx="19">
                  <c:v>58.512979620990599</c:v>
                </c:pt>
                <c:pt idx="20">
                  <c:v>58.488174921909803</c:v>
                </c:pt>
                <c:pt idx="21">
                  <c:v>58.508781858849296</c:v>
                </c:pt>
                <c:pt idx="22">
                  <c:v>58.523523323993999</c:v>
                </c:pt>
                <c:pt idx="23">
                  <c:v>58.558166993761198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26-C54F-AD34-E6D519FE23B3}"/>
            </c:ext>
          </c:extLst>
        </c:ser>
        <c:ser>
          <c:idx val="3"/>
          <c:order val="1"/>
          <c:tx>
            <c:strRef>
              <c:f>'pipeline_output (2)'!$U$2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2225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(2)'!$U$3:$U$26</c:f>
              <c:numCache>
                <c:formatCode>General</c:formatCode>
                <c:ptCount val="24"/>
                <c:pt idx="0">
                  <c:v>5.2860595550511098</c:v>
                </c:pt>
                <c:pt idx="1">
                  <c:v>10.5721495650169</c:v>
                </c:pt>
                <c:pt idx="2">
                  <c:v>15.8553925380614</c:v>
                </c:pt>
                <c:pt idx="3">
                  <c:v>21.141741219302801</c:v>
                </c:pt>
                <c:pt idx="4">
                  <c:v>26.416676263964</c:v>
                </c:pt>
                <c:pt idx="5">
                  <c:v>31.696269874856402</c:v>
                </c:pt>
                <c:pt idx="6">
                  <c:v>36.970786154651996</c:v>
                </c:pt>
                <c:pt idx="7">
                  <c:v>42.2762249684369</c:v>
                </c:pt>
                <c:pt idx="8">
                  <c:v>47.511126876163502</c:v>
                </c:pt>
                <c:pt idx="9">
                  <c:v>52.778495229822703</c:v>
                </c:pt>
                <c:pt idx="10">
                  <c:v>58.102970046228798</c:v>
                </c:pt>
                <c:pt idx="11">
                  <c:v>58.166326440046099</c:v>
                </c:pt>
                <c:pt idx="12">
                  <c:v>58.173979066969501</c:v>
                </c:pt>
                <c:pt idx="13">
                  <c:v>58.224370679794298</c:v>
                </c:pt>
                <c:pt idx="14">
                  <c:v>58.263100408951203</c:v>
                </c:pt>
                <c:pt idx="15">
                  <c:v>58.367065214971099</c:v>
                </c:pt>
                <c:pt idx="16">
                  <c:v>58.421697755788799</c:v>
                </c:pt>
                <c:pt idx="17">
                  <c:v>58.376813530636497</c:v>
                </c:pt>
                <c:pt idx="18">
                  <c:v>58.368643292804101</c:v>
                </c:pt>
                <c:pt idx="19">
                  <c:v>58.4811849160631</c:v>
                </c:pt>
                <c:pt idx="20">
                  <c:v>58.481930437082802</c:v>
                </c:pt>
                <c:pt idx="21">
                  <c:v>58.519977229928202</c:v>
                </c:pt>
                <c:pt idx="22">
                  <c:v>58.511113874566703</c:v>
                </c:pt>
                <c:pt idx="23">
                  <c:v>58.516524867022902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26-C54F-AD34-E6D519FE23B3}"/>
            </c:ext>
          </c:extLst>
        </c:ser>
        <c:ser>
          <c:idx val="2"/>
          <c:order val="2"/>
          <c:tx>
            <c:strRef>
              <c:f>'pipeline_output (2)'!$T$2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(2)'!$T$3:$T$26</c:f>
              <c:numCache>
                <c:formatCode>General</c:formatCode>
                <c:ptCount val="24"/>
                <c:pt idx="0">
                  <c:v>0.93379403697502905</c:v>
                </c:pt>
                <c:pt idx="1">
                  <c:v>1.8677781679568</c:v>
                </c:pt>
                <c:pt idx="2">
                  <c:v>2.8014106224142399</c:v>
                </c:pt>
                <c:pt idx="3">
                  <c:v>3.7353966475215699</c:v>
                </c:pt>
                <c:pt idx="4">
                  <c:v>4.6671829794810096</c:v>
                </c:pt>
                <c:pt idx="5">
                  <c:v>5.6002734508520904</c:v>
                </c:pt>
                <c:pt idx="6">
                  <c:v>6.5320326279836696</c:v>
                </c:pt>
                <c:pt idx="7">
                  <c:v>7.4704207233045503</c:v>
                </c:pt>
                <c:pt idx="8">
                  <c:v>8.3964382784402307</c:v>
                </c:pt>
                <c:pt idx="9">
                  <c:v>9.3291102558757792</c:v>
                </c:pt>
                <c:pt idx="10">
                  <c:v>10.2673011663267</c:v>
                </c:pt>
                <c:pt idx="11">
                  <c:v>10.268852495712</c:v>
                </c:pt>
                <c:pt idx="12">
                  <c:v>10.2622195378386</c:v>
                </c:pt>
                <c:pt idx="13">
                  <c:v>10.263051776451</c:v>
                </c:pt>
                <c:pt idx="14">
                  <c:v>10.262678687277599</c:v>
                </c:pt>
                <c:pt idx="15">
                  <c:v>10.2795809758556</c:v>
                </c:pt>
                <c:pt idx="16">
                  <c:v>10.2798689112349</c:v>
                </c:pt>
                <c:pt idx="17">
                  <c:v>10.2635971094256</c:v>
                </c:pt>
                <c:pt idx="18">
                  <c:v>10.2660949008221</c:v>
                </c:pt>
                <c:pt idx="19">
                  <c:v>10.275206343162299</c:v>
                </c:pt>
                <c:pt idx="20">
                  <c:v>10.2639128550053</c:v>
                </c:pt>
                <c:pt idx="21">
                  <c:v>10.273307990751199</c:v>
                </c:pt>
                <c:pt idx="22">
                  <c:v>10.265319594088</c:v>
                </c:pt>
                <c:pt idx="23">
                  <c:v>10.268680102630301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26-C54F-AD34-E6D519FE23B3}"/>
            </c:ext>
          </c:extLst>
        </c:ser>
        <c:ser>
          <c:idx val="1"/>
          <c:order val="3"/>
          <c:tx>
            <c:strRef>
              <c:f>'pipeline_output (2)'!$S$2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 cap="flat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(2)'!$S$3:$S$26</c:f>
              <c:numCache>
                <c:formatCode>General</c:formatCode>
                <c:ptCount val="24"/>
                <c:pt idx="0">
                  <c:v>1.0240142859135799</c:v>
                </c:pt>
                <c:pt idx="1">
                  <c:v>2.0482857541509598</c:v>
                </c:pt>
                <c:pt idx="2">
                  <c:v>3.07186286326503</c:v>
                </c:pt>
                <c:pt idx="3">
                  <c:v>4.0959588575561101</c:v>
                </c:pt>
                <c:pt idx="4">
                  <c:v>5.11938578797744</c:v>
                </c:pt>
                <c:pt idx="5">
                  <c:v>6.1409192598132902</c:v>
                </c:pt>
                <c:pt idx="6">
                  <c:v>7.1632291774423598</c:v>
                </c:pt>
                <c:pt idx="7">
                  <c:v>8.1916891546526092</c:v>
                </c:pt>
                <c:pt idx="8">
                  <c:v>9.2088133228615892</c:v>
                </c:pt>
                <c:pt idx="9">
                  <c:v>10.231635409667801</c:v>
                </c:pt>
                <c:pt idx="10">
                  <c:v>11.258719333928401</c:v>
                </c:pt>
                <c:pt idx="11">
                  <c:v>11.261966938446101</c:v>
                </c:pt>
                <c:pt idx="12">
                  <c:v>11.2568545356951</c:v>
                </c:pt>
                <c:pt idx="13">
                  <c:v>11.2597901454255</c:v>
                </c:pt>
                <c:pt idx="14">
                  <c:v>11.261517690018101</c:v>
                </c:pt>
                <c:pt idx="15">
                  <c:v>11.2770548271422</c:v>
                </c:pt>
                <c:pt idx="16">
                  <c:v>11.278649026567701</c:v>
                </c:pt>
                <c:pt idx="17">
                  <c:v>11.2635223059736</c:v>
                </c:pt>
                <c:pt idx="18">
                  <c:v>11.2657351243829</c:v>
                </c:pt>
                <c:pt idx="19">
                  <c:v>11.274040942714599</c:v>
                </c:pt>
                <c:pt idx="20">
                  <c:v>11.2633840336856</c:v>
                </c:pt>
                <c:pt idx="21">
                  <c:v>11.2705786971636</c:v>
                </c:pt>
                <c:pt idx="22">
                  <c:v>11.2688829730069</c:v>
                </c:pt>
                <c:pt idx="23">
                  <c:v>11.2754610783226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26-C54F-AD34-E6D519FE2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36161500000000002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(</a:t>
            </a:r>
            <a:r>
              <a:rPr lang="en-US" sz="1400" b="1" dirty="0"/>
              <a:t>b) INT64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88588888888888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62161111111111"/>
          <c:y val="4.2501111111111094E-2"/>
          <c:w val="0.7849783333333333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(2)'!$W$2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(2)'!$W$3:$W$26</c:f>
              <c:numCache>
                <c:formatCode>General</c:formatCode>
                <c:ptCount val="24"/>
                <c:pt idx="0">
                  <c:v>4.53164481937708</c:v>
                </c:pt>
                <c:pt idx="1">
                  <c:v>9.0630434406817706</c:v>
                </c:pt>
                <c:pt idx="2">
                  <c:v>13.5935580890577</c:v>
                </c:pt>
                <c:pt idx="3">
                  <c:v>18.124251822294202</c:v>
                </c:pt>
                <c:pt idx="4">
                  <c:v>22.647849080822201</c:v>
                </c:pt>
                <c:pt idx="5">
                  <c:v>27.171818430852799</c:v>
                </c:pt>
                <c:pt idx="6">
                  <c:v>31.695722391591602</c:v>
                </c:pt>
                <c:pt idx="7">
                  <c:v>36.245281714483198</c:v>
                </c:pt>
                <c:pt idx="8">
                  <c:v>40.736675724154999</c:v>
                </c:pt>
                <c:pt idx="9">
                  <c:v>45.255984985436697</c:v>
                </c:pt>
                <c:pt idx="10">
                  <c:v>49.809868282652801</c:v>
                </c:pt>
                <c:pt idx="11">
                  <c:v>49.856422280697203</c:v>
                </c:pt>
                <c:pt idx="12">
                  <c:v>49.847551368560502</c:v>
                </c:pt>
                <c:pt idx="13">
                  <c:v>49.895803876356801</c:v>
                </c:pt>
                <c:pt idx="14">
                  <c:v>49.927503404442298</c:v>
                </c:pt>
                <c:pt idx="15">
                  <c:v>50.033346330131302</c:v>
                </c:pt>
                <c:pt idx="16">
                  <c:v>50.064264774691303</c:v>
                </c:pt>
                <c:pt idx="17">
                  <c:v>49.976795616223399</c:v>
                </c:pt>
                <c:pt idx="18">
                  <c:v>50.010778842943601</c:v>
                </c:pt>
                <c:pt idx="19">
                  <c:v>50.110132579636499</c:v>
                </c:pt>
                <c:pt idx="20">
                  <c:v>50.056412102960202</c:v>
                </c:pt>
                <c:pt idx="21">
                  <c:v>50.097956776708699</c:v>
                </c:pt>
                <c:pt idx="22">
                  <c:v>50.118754984540999</c:v>
                </c:pt>
                <c:pt idx="23">
                  <c:v>50.160608922535602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FF-9248-85A7-98461A3038CA}"/>
            </c:ext>
          </c:extLst>
        </c:ser>
        <c:ser>
          <c:idx val="3"/>
          <c:order val="1"/>
          <c:tx>
            <c:strRef>
              <c:f>'pipeline_output (2)'!$Z$2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(2)'!$Z$3:$Z$26</c:f>
              <c:numCache>
                <c:formatCode>General</c:formatCode>
                <c:ptCount val="24"/>
                <c:pt idx="0">
                  <c:v>4.5319973672544203</c:v>
                </c:pt>
                <c:pt idx="1">
                  <c:v>9.0630210597020806</c:v>
                </c:pt>
                <c:pt idx="2">
                  <c:v>13.593155302048199</c:v>
                </c:pt>
                <c:pt idx="3">
                  <c:v>18.1258630737773</c:v>
                </c:pt>
                <c:pt idx="4">
                  <c:v>22.647569562292801</c:v>
                </c:pt>
                <c:pt idx="5">
                  <c:v>27.1730255218012</c:v>
                </c:pt>
                <c:pt idx="6">
                  <c:v>31.695174927239499</c:v>
                </c:pt>
                <c:pt idx="7">
                  <c:v>36.238839572245297</c:v>
                </c:pt>
                <c:pt idx="8">
                  <c:v>40.736449639644903</c:v>
                </c:pt>
                <c:pt idx="9">
                  <c:v>45.2517440957212</c:v>
                </c:pt>
                <c:pt idx="10">
                  <c:v>49.802771030383603</c:v>
                </c:pt>
                <c:pt idx="11">
                  <c:v>49.8506659856941</c:v>
                </c:pt>
                <c:pt idx="12">
                  <c:v>49.858792906225098</c:v>
                </c:pt>
                <c:pt idx="13">
                  <c:v>49.882918369066701</c:v>
                </c:pt>
                <c:pt idx="14">
                  <c:v>49.927435482335</c:v>
                </c:pt>
                <c:pt idx="15">
                  <c:v>50.037507515819001</c:v>
                </c:pt>
                <c:pt idx="16">
                  <c:v>50.054637057727597</c:v>
                </c:pt>
                <c:pt idx="17">
                  <c:v>49.979722212008397</c:v>
                </c:pt>
                <c:pt idx="18">
                  <c:v>50.023457764438199</c:v>
                </c:pt>
                <c:pt idx="19">
                  <c:v>50.1058224896341</c:v>
                </c:pt>
                <c:pt idx="20">
                  <c:v>50.020185169284197</c:v>
                </c:pt>
                <c:pt idx="21">
                  <c:v>50.104180745607003</c:v>
                </c:pt>
                <c:pt idx="22">
                  <c:v>50.120260788100097</c:v>
                </c:pt>
                <c:pt idx="23">
                  <c:v>50.166094156017202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FF-9248-85A7-98461A3038CA}"/>
            </c:ext>
          </c:extLst>
        </c:ser>
        <c:ser>
          <c:idx val="2"/>
          <c:order val="2"/>
          <c:tx>
            <c:strRef>
              <c:f>'pipeline_output (2)'!$Y$2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(2)'!$Y$3:$Y$26</c:f>
              <c:numCache>
                <c:formatCode>General</c:formatCode>
                <c:ptCount val="24"/>
                <c:pt idx="0">
                  <c:v>0.23352099770934001</c:v>
                </c:pt>
                <c:pt idx="1">
                  <c:v>0.46703902367635702</c:v>
                </c:pt>
                <c:pt idx="2">
                  <c:v>0.70044221186089695</c:v>
                </c:pt>
                <c:pt idx="3">
                  <c:v>0.93403169076814196</c:v>
                </c:pt>
                <c:pt idx="4">
                  <c:v>1.16710000763222</c:v>
                </c:pt>
                <c:pt idx="5">
                  <c:v>1.40034722354709</c:v>
                </c:pt>
                <c:pt idx="6">
                  <c:v>1.63352858440009</c:v>
                </c:pt>
                <c:pt idx="7">
                  <c:v>1.8681204347051401</c:v>
                </c:pt>
                <c:pt idx="8">
                  <c:v>2.0997316703378401</c:v>
                </c:pt>
                <c:pt idx="9">
                  <c:v>2.33282015751234</c:v>
                </c:pt>
                <c:pt idx="10">
                  <c:v>2.5678094651703001</c:v>
                </c:pt>
                <c:pt idx="11">
                  <c:v>2.5673065084783699</c:v>
                </c:pt>
                <c:pt idx="12">
                  <c:v>2.5653504449150999</c:v>
                </c:pt>
                <c:pt idx="13">
                  <c:v>2.56572706935123</c:v>
                </c:pt>
                <c:pt idx="14">
                  <c:v>2.5649739310325499</c:v>
                </c:pt>
                <c:pt idx="15">
                  <c:v>2.56890587485913</c:v>
                </c:pt>
                <c:pt idx="16">
                  <c:v>2.5689418385703502</c:v>
                </c:pt>
                <c:pt idx="17">
                  <c:v>2.5642391509401001</c:v>
                </c:pt>
                <c:pt idx="18">
                  <c:v>2.56434665343739</c:v>
                </c:pt>
                <c:pt idx="19">
                  <c:v>2.5671808000895302</c:v>
                </c:pt>
                <c:pt idx="20">
                  <c:v>2.5646871374861901</c:v>
                </c:pt>
                <c:pt idx="21">
                  <c:v>2.5653683769047899</c:v>
                </c:pt>
                <c:pt idx="22">
                  <c:v>2.5637555012224902</c:v>
                </c:pt>
                <c:pt idx="23">
                  <c:v>2.5644900041227299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FF-9248-85A7-98461A3038CA}"/>
            </c:ext>
          </c:extLst>
        </c:ser>
        <c:ser>
          <c:idx val="1"/>
          <c:order val="3"/>
          <c:tx>
            <c:strRef>
              <c:f>'pipeline_output (2)'!$X$2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(2)'!$X$3:$X$26</c:f>
              <c:numCache>
                <c:formatCode>General</c:formatCode>
                <c:ptCount val="24"/>
                <c:pt idx="0">
                  <c:v>0.12701698282336399</c:v>
                </c:pt>
                <c:pt idx="1">
                  <c:v>0.25401726202423802</c:v>
                </c:pt>
                <c:pt idx="2">
                  <c:v>0.38092952626897197</c:v>
                </c:pt>
                <c:pt idx="3">
                  <c:v>0.50792554148501801</c:v>
                </c:pt>
                <c:pt idx="4">
                  <c:v>0.63489374658335196</c:v>
                </c:pt>
                <c:pt idx="5">
                  <c:v>0.76165745902217696</c:v>
                </c:pt>
                <c:pt idx="6">
                  <c:v>0.88826240173488702</c:v>
                </c:pt>
                <c:pt idx="7">
                  <c:v>1.01565710237336</c:v>
                </c:pt>
                <c:pt idx="8">
                  <c:v>1.1418771507333401</c:v>
                </c:pt>
                <c:pt idx="9">
                  <c:v>1.2691156688417899</c:v>
                </c:pt>
                <c:pt idx="10">
                  <c:v>1.3961175168237101</c:v>
                </c:pt>
                <c:pt idx="11">
                  <c:v>1.3979575434145799</c:v>
                </c:pt>
                <c:pt idx="12">
                  <c:v>1.3991140253898</c:v>
                </c:pt>
                <c:pt idx="13">
                  <c:v>1.39923137924723</c:v>
                </c:pt>
                <c:pt idx="14">
                  <c:v>1.40050219423774</c:v>
                </c:pt>
                <c:pt idx="15">
                  <c:v>1.40191989609794</c:v>
                </c:pt>
                <c:pt idx="16">
                  <c:v>1.40255745874511</c:v>
                </c:pt>
                <c:pt idx="17">
                  <c:v>1.4015130164476499</c:v>
                </c:pt>
                <c:pt idx="18">
                  <c:v>1.4016896588600101</c:v>
                </c:pt>
                <c:pt idx="19">
                  <c:v>1.4027665340350901</c:v>
                </c:pt>
                <c:pt idx="20">
                  <c:v>1.40200022920884</c:v>
                </c:pt>
                <c:pt idx="21">
                  <c:v>1.4029005894450299</c:v>
                </c:pt>
                <c:pt idx="22">
                  <c:v>1.4023966740034199</c:v>
                </c:pt>
                <c:pt idx="23">
                  <c:v>1.40311513140287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AFF-9248-85A7-98461A303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4639205555555555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baseline="0"/>
              <a:t>(a)</a:t>
            </a:r>
            <a:r>
              <a:rPr lang="en-US" sz="1400" baseline="0"/>
              <a:t> </a:t>
            </a:r>
            <a:r>
              <a:rPr lang="en-US" sz="1400" b="1" baseline="0"/>
              <a:t>INT32</a:t>
            </a:r>
            <a:r>
              <a:rPr lang="en-US" sz="1400" baseline="0"/>
              <a:t> (1 DPU)</a:t>
            </a:r>
            <a:endParaRPr lang="en-US" sz="1400"/>
          </a:p>
        </c:rich>
      </c:tx>
      <c:layout>
        <c:manualLayout>
          <c:xMode val="edge"/>
          <c:yMode val="edge"/>
          <c:x val="0.1782755555555555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(2)'!$R$2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(2)'!$R$3:$R$26</c:f>
              <c:numCache>
                <c:formatCode>General</c:formatCode>
                <c:ptCount val="24"/>
                <c:pt idx="0">
                  <c:v>5.2846742235738597</c:v>
                </c:pt>
                <c:pt idx="1">
                  <c:v>10.5723322981903</c:v>
                </c:pt>
                <c:pt idx="2">
                  <c:v>15.8562830787842</c:v>
                </c:pt>
                <c:pt idx="3">
                  <c:v>21.142715588508</c:v>
                </c:pt>
                <c:pt idx="4">
                  <c:v>26.421240569026001</c:v>
                </c:pt>
                <c:pt idx="5">
                  <c:v>31.694353766170899</c:v>
                </c:pt>
                <c:pt idx="6">
                  <c:v>36.9717545086203</c:v>
                </c:pt>
                <c:pt idx="7">
                  <c:v>42.273984910441698</c:v>
                </c:pt>
                <c:pt idx="8">
                  <c:v>47.514571503292302</c:v>
                </c:pt>
                <c:pt idx="9">
                  <c:v>52.787604891534102</c:v>
                </c:pt>
                <c:pt idx="10">
                  <c:v>58.093588838481502</c:v>
                </c:pt>
                <c:pt idx="11">
                  <c:v>58.154528744374701</c:v>
                </c:pt>
                <c:pt idx="12">
                  <c:v>58.163929645724501</c:v>
                </c:pt>
                <c:pt idx="13">
                  <c:v>58.209594866158099</c:v>
                </c:pt>
                <c:pt idx="14">
                  <c:v>58.276885455454902</c:v>
                </c:pt>
                <c:pt idx="15">
                  <c:v>58.3888873863052</c:v>
                </c:pt>
                <c:pt idx="16">
                  <c:v>58.422069755965502</c:v>
                </c:pt>
                <c:pt idx="17">
                  <c:v>58.3891660727013</c:v>
                </c:pt>
                <c:pt idx="18">
                  <c:v>58.366136973752802</c:v>
                </c:pt>
                <c:pt idx="19">
                  <c:v>58.512979620990599</c:v>
                </c:pt>
                <c:pt idx="20">
                  <c:v>58.488174921909803</c:v>
                </c:pt>
                <c:pt idx="21">
                  <c:v>58.508781858849296</c:v>
                </c:pt>
                <c:pt idx="22">
                  <c:v>58.523523323993999</c:v>
                </c:pt>
                <c:pt idx="23">
                  <c:v>58.558166993761198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26-C54F-AD34-E6D519FE23B3}"/>
            </c:ext>
          </c:extLst>
        </c:ser>
        <c:ser>
          <c:idx val="3"/>
          <c:order val="1"/>
          <c:tx>
            <c:strRef>
              <c:f>'pipeline_output (2)'!$U$2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2225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(2)'!$U$3:$U$26</c:f>
              <c:numCache>
                <c:formatCode>General</c:formatCode>
                <c:ptCount val="24"/>
                <c:pt idx="0">
                  <c:v>5.2860595550511098</c:v>
                </c:pt>
                <c:pt idx="1">
                  <c:v>10.5721495650169</c:v>
                </c:pt>
                <c:pt idx="2">
                  <c:v>15.8553925380614</c:v>
                </c:pt>
                <c:pt idx="3">
                  <c:v>21.141741219302801</c:v>
                </c:pt>
                <c:pt idx="4">
                  <c:v>26.416676263964</c:v>
                </c:pt>
                <c:pt idx="5">
                  <c:v>31.696269874856402</c:v>
                </c:pt>
                <c:pt idx="6">
                  <c:v>36.970786154651996</c:v>
                </c:pt>
                <c:pt idx="7">
                  <c:v>42.2762249684369</c:v>
                </c:pt>
                <c:pt idx="8">
                  <c:v>47.511126876163502</c:v>
                </c:pt>
                <c:pt idx="9">
                  <c:v>52.778495229822703</c:v>
                </c:pt>
                <c:pt idx="10">
                  <c:v>58.102970046228798</c:v>
                </c:pt>
                <c:pt idx="11">
                  <c:v>58.166326440046099</c:v>
                </c:pt>
                <c:pt idx="12">
                  <c:v>58.173979066969501</c:v>
                </c:pt>
                <c:pt idx="13">
                  <c:v>58.224370679794298</c:v>
                </c:pt>
                <c:pt idx="14">
                  <c:v>58.263100408951203</c:v>
                </c:pt>
                <c:pt idx="15">
                  <c:v>58.367065214971099</c:v>
                </c:pt>
                <c:pt idx="16">
                  <c:v>58.421697755788799</c:v>
                </c:pt>
                <c:pt idx="17">
                  <c:v>58.376813530636497</c:v>
                </c:pt>
                <c:pt idx="18">
                  <c:v>58.368643292804101</c:v>
                </c:pt>
                <c:pt idx="19">
                  <c:v>58.4811849160631</c:v>
                </c:pt>
                <c:pt idx="20">
                  <c:v>58.481930437082802</c:v>
                </c:pt>
                <c:pt idx="21">
                  <c:v>58.519977229928202</c:v>
                </c:pt>
                <c:pt idx="22">
                  <c:v>58.511113874566703</c:v>
                </c:pt>
                <c:pt idx="23">
                  <c:v>58.516524867022902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26-C54F-AD34-E6D519FE23B3}"/>
            </c:ext>
          </c:extLst>
        </c:ser>
        <c:ser>
          <c:idx val="2"/>
          <c:order val="2"/>
          <c:tx>
            <c:strRef>
              <c:f>'pipeline_output (2)'!$T$2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(2)'!$T$3:$T$26</c:f>
              <c:numCache>
                <c:formatCode>General</c:formatCode>
                <c:ptCount val="24"/>
                <c:pt idx="0">
                  <c:v>0.93379403697502905</c:v>
                </c:pt>
                <c:pt idx="1">
                  <c:v>1.8677781679568</c:v>
                </c:pt>
                <c:pt idx="2">
                  <c:v>2.8014106224142399</c:v>
                </c:pt>
                <c:pt idx="3">
                  <c:v>3.7353966475215699</c:v>
                </c:pt>
                <c:pt idx="4">
                  <c:v>4.6671829794810096</c:v>
                </c:pt>
                <c:pt idx="5">
                  <c:v>5.6002734508520904</c:v>
                </c:pt>
                <c:pt idx="6">
                  <c:v>6.5320326279836696</c:v>
                </c:pt>
                <c:pt idx="7">
                  <c:v>7.4704207233045503</c:v>
                </c:pt>
                <c:pt idx="8">
                  <c:v>8.3964382784402307</c:v>
                </c:pt>
                <c:pt idx="9">
                  <c:v>9.3291102558757792</c:v>
                </c:pt>
                <c:pt idx="10">
                  <c:v>10.2673011663267</c:v>
                </c:pt>
                <c:pt idx="11">
                  <c:v>10.268852495712</c:v>
                </c:pt>
                <c:pt idx="12">
                  <c:v>10.2622195378386</c:v>
                </c:pt>
                <c:pt idx="13">
                  <c:v>10.263051776451</c:v>
                </c:pt>
                <c:pt idx="14">
                  <c:v>10.262678687277599</c:v>
                </c:pt>
                <c:pt idx="15">
                  <c:v>10.2795809758556</c:v>
                </c:pt>
                <c:pt idx="16">
                  <c:v>10.2798689112349</c:v>
                </c:pt>
                <c:pt idx="17">
                  <c:v>10.2635971094256</c:v>
                </c:pt>
                <c:pt idx="18">
                  <c:v>10.2660949008221</c:v>
                </c:pt>
                <c:pt idx="19">
                  <c:v>10.275206343162299</c:v>
                </c:pt>
                <c:pt idx="20">
                  <c:v>10.2639128550053</c:v>
                </c:pt>
                <c:pt idx="21">
                  <c:v>10.273307990751199</c:v>
                </c:pt>
                <c:pt idx="22">
                  <c:v>10.265319594088</c:v>
                </c:pt>
                <c:pt idx="23">
                  <c:v>10.268680102630301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26-C54F-AD34-E6D519FE23B3}"/>
            </c:ext>
          </c:extLst>
        </c:ser>
        <c:ser>
          <c:idx val="1"/>
          <c:order val="3"/>
          <c:tx>
            <c:strRef>
              <c:f>'pipeline_output (2)'!$S$2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 cap="flat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(2)'!$S$3:$S$26</c:f>
              <c:numCache>
                <c:formatCode>General</c:formatCode>
                <c:ptCount val="24"/>
                <c:pt idx="0">
                  <c:v>1.0240142859135799</c:v>
                </c:pt>
                <c:pt idx="1">
                  <c:v>2.0482857541509598</c:v>
                </c:pt>
                <c:pt idx="2">
                  <c:v>3.07186286326503</c:v>
                </c:pt>
                <c:pt idx="3">
                  <c:v>4.0959588575561101</c:v>
                </c:pt>
                <c:pt idx="4">
                  <c:v>5.11938578797744</c:v>
                </c:pt>
                <c:pt idx="5">
                  <c:v>6.1409192598132902</c:v>
                </c:pt>
                <c:pt idx="6">
                  <c:v>7.1632291774423598</c:v>
                </c:pt>
                <c:pt idx="7">
                  <c:v>8.1916891546526092</c:v>
                </c:pt>
                <c:pt idx="8">
                  <c:v>9.2088133228615892</c:v>
                </c:pt>
                <c:pt idx="9">
                  <c:v>10.231635409667801</c:v>
                </c:pt>
                <c:pt idx="10">
                  <c:v>11.258719333928401</c:v>
                </c:pt>
                <c:pt idx="11">
                  <c:v>11.261966938446101</c:v>
                </c:pt>
                <c:pt idx="12">
                  <c:v>11.2568545356951</c:v>
                </c:pt>
                <c:pt idx="13">
                  <c:v>11.2597901454255</c:v>
                </c:pt>
                <c:pt idx="14">
                  <c:v>11.261517690018101</c:v>
                </c:pt>
                <c:pt idx="15">
                  <c:v>11.2770548271422</c:v>
                </c:pt>
                <c:pt idx="16">
                  <c:v>11.278649026567701</c:v>
                </c:pt>
                <c:pt idx="17">
                  <c:v>11.2635223059736</c:v>
                </c:pt>
                <c:pt idx="18">
                  <c:v>11.2657351243829</c:v>
                </c:pt>
                <c:pt idx="19">
                  <c:v>11.274040942714599</c:v>
                </c:pt>
                <c:pt idx="20">
                  <c:v>11.2633840336856</c:v>
                </c:pt>
                <c:pt idx="21">
                  <c:v>11.2705786971636</c:v>
                </c:pt>
                <c:pt idx="22">
                  <c:v>11.2688829730069</c:v>
                </c:pt>
                <c:pt idx="23">
                  <c:v>11.2754610783226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26-C54F-AD34-E6D519FE2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36161500000000002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(d) DOUBLE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470472222222226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268833333333333"/>
          <c:y val="4.2501111111111094E-2"/>
          <c:w val="0.7885061111111111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(2)'!$H$2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(2)'!$H$3:$H$26</c:f>
              <c:numCache>
                <c:formatCode>General</c:formatCode>
                <c:ptCount val="24"/>
                <c:pt idx="0">
                  <c:v>0.302342609526634</c:v>
                </c:pt>
                <c:pt idx="1">
                  <c:v>0.60468422275349198</c:v>
                </c:pt>
                <c:pt idx="2">
                  <c:v>0.90680819731269602</c:v>
                </c:pt>
                <c:pt idx="3">
                  <c:v>1.2092787853226401</c:v>
                </c:pt>
                <c:pt idx="4">
                  <c:v>1.51104084321475</c:v>
                </c:pt>
                <c:pt idx="5">
                  <c:v>1.81313255571529</c:v>
                </c:pt>
                <c:pt idx="6">
                  <c:v>2.1151245151660101</c:v>
                </c:pt>
                <c:pt idx="7">
                  <c:v>2.4186372653042301</c:v>
                </c:pt>
                <c:pt idx="8">
                  <c:v>2.7184900964430101</c:v>
                </c:pt>
                <c:pt idx="9">
                  <c:v>3.02009216589861</c:v>
                </c:pt>
                <c:pt idx="10">
                  <c:v>3.3242898550724602</c:v>
                </c:pt>
                <c:pt idx="11">
                  <c:v>3.3244404184972098</c:v>
                </c:pt>
                <c:pt idx="12">
                  <c:v>3.3214317389927102</c:v>
                </c:pt>
                <c:pt idx="13">
                  <c:v>3.3221232529509699</c:v>
                </c:pt>
                <c:pt idx="14">
                  <c:v>3.32068041983351</c:v>
                </c:pt>
                <c:pt idx="15">
                  <c:v>3.32667035287932</c:v>
                </c:pt>
                <c:pt idx="16">
                  <c:v>3.3257056899223398</c:v>
                </c:pt>
                <c:pt idx="17">
                  <c:v>3.3206503741370401</c:v>
                </c:pt>
                <c:pt idx="18">
                  <c:v>3.32041002813741</c:v>
                </c:pt>
                <c:pt idx="19">
                  <c:v>3.3239887691332299</c:v>
                </c:pt>
                <c:pt idx="20">
                  <c:v>3.3198393458045299</c:v>
                </c:pt>
                <c:pt idx="21">
                  <c:v>3.3216421692853499</c:v>
                </c:pt>
                <c:pt idx="22">
                  <c:v>3.3190887468007499</c:v>
                </c:pt>
                <c:pt idx="23">
                  <c:v>3.3210109583834799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EB-B444-99E4-A6197333686A}"/>
            </c:ext>
          </c:extLst>
        </c:ser>
        <c:ser>
          <c:idx val="3"/>
          <c:order val="1"/>
          <c:tx>
            <c:strRef>
              <c:f>'pipeline_output (2)'!$K$2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(2)'!$K$3:$K$26</c:f>
              <c:numCache>
                <c:formatCode>General</c:formatCode>
                <c:ptCount val="24"/>
                <c:pt idx="0">
                  <c:v>0.28328954071786899</c:v>
                </c:pt>
                <c:pt idx="1">
                  <c:v>0.56661931993626702</c:v>
                </c:pt>
                <c:pt idx="2">
                  <c:v>0.84982598325826897</c:v>
                </c:pt>
                <c:pt idx="3">
                  <c:v>1.1332106465756799</c:v>
                </c:pt>
                <c:pt idx="4">
                  <c:v>1.4158903094883499</c:v>
                </c:pt>
                <c:pt idx="5">
                  <c:v>1.6988691228411199</c:v>
                </c:pt>
                <c:pt idx="6">
                  <c:v>1.9817785169665401</c:v>
                </c:pt>
                <c:pt idx="7">
                  <c:v>2.26622536185348</c:v>
                </c:pt>
                <c:pt idx="8">
                  <c:v>2.5475784227295701</c:v>
                </c:pt>
                <c:pt idx="9">
                  <c:v>2.8298154844977601</c:v>
                </c:pt>
                <c:pt idx="10">
                  <c:v>3.11493464607027</c:v>
                </c:pt>
                <c:pt idx="11">
                  <c:v>3.1147231557863999</c:v>
                </c:pt>
                <c:pt idx="12">
                  <c:v>3.1119763931757198</c:v>
                </c:pt>
                <c:pt idx="13">
                  <c:v>3.11208194830744</c:v>
                </c:pt>
                <c:pt idx="14">
                  <c:v>3.11173892030761</c:v>
                </c:pt>
                <c:pt idx="15">
                  <c:v>3.1169981824667401</c:v>
                </c:pt>
                <c:pt idx="16">
                  <c:v>3.1162306510091602</c:v>
                </c:pt>
                <c:pt idx="17">
                  <c:v>3.11110583647692</c:v>
                </c:pt>
                <c:pt idx="18">
                  <c:v>3.1112904593160202</c:v>
                </c:pt>
                <c:pt idx="19">
                  <c:v>3.1144324035336299</c:v>
                </c:pt>
                <c:pt idx="20">
                  <c:v>3.11160700659623</c:v>
                </c:pt>
                <c:pt idx="21">
                  <c:v>3.1126362302492598</c:v>
                </c:pt>
                <c:pt idx="22">
                  <c:v>3.1102884843554</c:v>
                </c:pt>
                <c:pt idx="23">
                  <c:v>3.1117125366705598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EB-B444-99E4-A6197333686A}"/>
            </c:ext>
          </c:extLst>
        </c:ser>
        <c:ser>
          <c:idx val="2"/>
          <c:order val="2"/>
          <c:tx>
            <c:strRef>
              <c:f>'pipeline_output (2)'!$J$2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(2)'!$J$3:$J$26</c:f>
              <c:numCache>
                <c:formatCode>General</c:formatCode>
                <c:ptCount val="24"/>
                <c:pt idx="0">
                  <c:v>4.78322567864162E-2</c:v>
                </c:pt>
                <c:pt idx="1">
                  <c:v>9.5663765486644903E-2</c:v>
                </c:pt>
                <c:pt idx="2">
                  <c:v>0.143485549856124</c:v>
                </c:pt>
                <c:pt idx="3">
                  <c:v>0.19131805575828301</c:v>
                </c:pt>
                <c:pt idx="4">
                  <c:v>0.239068743363754</c:v>
                </c:pt>
                <c:pt idx="5">
                  <c:v>0.28683652733923098</c:v>
                </c:pt>
                <c:pt idx="6">
                  <c:v>0.33460513119746099</c:v>
                </c:pt>
                <c:pt idx="7">
                  <c:v>0.38263970198023001</c:v>
                </c:pt>
                <c:pt idx="8">
                  <c:v>0.43013561519087001</c:v>
                </c:pt>
                <c:pt idx="9">
                  <c:v>0.47785546692915998</c:v>
                </c:pt>
                <c:pt idx="10">
                  <c:v>0.52598241477903795</c:v>
                </c:pt>
                <c:pt idx="11">
                  <c:v>0.525808337249418</c:v>
                </c:pt>
                <c:pt idx="12">
                  <c:v>0.52541990459446897</c:v>
                </c:pt>
                <c:pt idx="13">
                  <c:v>0.52545300437541498</c:v>
                </c:pt>
                <c:pt idx="14">
                  <c:v>0.52531235910024499</c:v>
                </c:pt>
                <c:pt idx="15">
                  <c:v>0.52615057302852097</c:v>
                </c:pt>
                <c:pt idx="16">
                  <c:v>0.52599673797450497</c:v>
                </c:pt>
                <c:pt idx="17">
                  <c:v>0.52510115664829504</c:v>
                </c:pt>
                <c:pt idx="18">
                  <c:v>0.52516277113019605</c:v>
                </c:pt>
                <c:pt idx="19">
                  <c:v>0.52570063270015499</c:v>
                </c:pt>
                <c:pt idx="20">
                  <c:v>0.52533341349285001</c:v>
                </c:pt>
                <c:pt idx="21">
                  <c:v>0.52529581754709398</c:v>
                </c:pt>
                <c:pt idx="22">
                  <c:v>0.52490889223252601</c:v>
                </c:pt>
                <c:pt idx="23">
                  <c:v>0.52514248183830503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8EB-B444-99E4-A6197333686A}"/>
            </c:ext>
          </c:extLst>
        </c:ser>
        <c:ser>
          <c:idx val="1"/>
          <c:order val="3"/>
          <c:tx>
            <c:strRef>
              <c:f>'pipeline_output (2)'!$I$2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(2)'!$I$3:$I$26</c:f>
              <c:numCache>
                <c:formatCode>General</c:formatCode>
                <c:ptCount val="24"/>
                <c:pt idx="0">
                  <c:v>1.48197849323421E-2</c:v>
                </c:pt>
                <c:pt idx="1">
                  <c:v>2.9636817326560701E-2</c:v>
                </c:pt>
                <c:pt idx="2">
                  <c:v>4.4454005445894701E-2</c:v>
                </c:pt>
                <c:pt idx="3">
                  <c:v>5.9279283353739103E-2</c:v>
                </c:pt>
                <c:pt idx="4">
                  <c:v>7.4078134934651998E-2</c:v>
                </c:pt>
                <c:pt idx="5">
                  <c:v>8.8875284544970207E-2</c:v>
                </c:pt>
                <c:pt idx="6">
                  <c:v>0.103666032997856</c:v>
                </c:pt>
                <c:pt idx="7">
                  <c:v>0.1185715901124</c:v>
                </c:pt>
                <c:pt idx="8">
                  <c:v>0.133263712122587</c:v>
                </c:pt>
                <c:pt idx="9">
                  <c:v>0.148059142713061</c:v>
                </c:pt>
                <c:pt idx="10">
                  <c:v>0.162957555736125</c:v>
                </c:pt>
                <c:pt idx="11">
                  <c:v>0.162938021665778</c:v>
                </c:pt>
                <c:pt idx="12">
                  <c:v>0.162799969835559</c:v>
                </c:pt>
                <c:pt idx="13">
                  <c:v>0.16279058214013201</c:v>
                </c:pt>
                <c:pt idx="14">
                  <c:v>0.16277469773713099</c:v>
                </c:pt>
                <c:pt idx="15">
                  <c:v>0.16301980659805301</c:v>
                </c:pt>
                <c:pt idx="16">
                  <c:v>0.16298071329286201</c:v>
                </c:pt>
                <c:pt idx="17">
                  <c:v>0.16270253495650899</c:v>
                </c:pt>
                <c:pt idx="18">
                  <c:v>0.16270181365181899</c:v>
                </c:pt>
                <c:pt idx="19">
                  <c:v>0.162862100335041</c:v>
                </c:pt>
                <c:pt idx="20">
                  <c:v>0.16275592925691301</c:v>
                </c:pt>
                <c:pt idx="21">
                  <c:v>0.16274799004891199</c:v>
                </c:pt>
                <c:pt idx="22">
                  <c:v>0.16264557158368201</c:v>
                </c:pt>
                <c:pt idx="23">
                  <c:v>0.16270325626759399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8EB-B444-99E4-A619733368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05206767761959"/>
          <c:y val="0.4989269162965001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(c) FLOAT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7890166666666665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(2)'!$M$2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(2)'!$M$3:$M$26</c:f>
              <c:numCache>
                <c:formatCode>General</c:formatCode>
                <c:ptCount val="24"/>
                <c:pt idx="0">
                  <c:v>0.44709293401326899</c:v>
                </c:pt>
                <c:pt idx="1">
                  <c:v>0.89417061773032702</c:v>
                </c:pt>
                <c:pt idx="2">
                  <c:v>1.3411056216563799</c:v>
                </c:pt>
                <c:pt idx="3">
                  <c:v>1.7883848080540301</c:v>
                </c:pt>
                <c:pt idx="4">
                  <c:v>2.2348303180508902</c:v>
                </c:pt>
                <c:pt idx="5">
                  <c:v>2.6814861359734001</c:v>
                </c:pt>
                <c:pt idx="6">
                  <c:v>3.1278101163335701</c:v>
                </c:pt>
                <c:pt idx="7">
                  <c:v>3.57666504239352</c:v>
                </c:pt>
                <c:pt idx="8">
                  <c:v>4.0206267110869103</c:v>
                </c:pt>
                <c:pt idx="9">
                  <c:v>4.4664403842338896</c:v>
                </c:pt>
                <c:pt idx="10">
                  <c:v>4.9156586485078204</c:v>
                </c:pt>
                <c:pt idx="11">
                  <c:v>4.9161920173177798</c:v>
                </c:pt>
                <c:pt idx="12">
                  <c:v>4.9122964819008699</c:v>
                </c:pt>
                <c:pt idx="13">
                  <c:v>4.9120334926948797</c:v>
                </c:pt>
                <c:pt idx="14">
                  <c:v>4.9123293575316902</c:v>
                </c:pt>
                <c:pt idx="15">
                  <c:v>4.9200409688818798</c:v>
                </c:pt>
                <c:pt idx="16">
                  <c:v>4.9187946727139398</c:v>
                </c:pt>
                <c:pt idx="17">
                  <c:v>4.9109752458487703</c:v>
                </c:pt>
                <c:pt idx="18">
                  <c:v>4.9116850753679397</c:v>
                </c:pt>
                <c:pt idx="19">
                  <c:v>4.9166332863999997</c:v>
                </c:pt>
                <c:pt idx="20">
                  <c:v>4.9106992564404104</c:v>
                </c:pt>
                <c:pt idx="21">
                  <c:v>4.9134671254334403</c:v>
                </c:pt>
                <c:pt idx="22">
                  <c:v>4.9107978205251701</c:v>
                </c:pt>
                <c:pt idx="23">
                  <c:v>4.9129146173967202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BA-0B4E-BD0E-FB4AC8023DFB}"/>
            </c:ext>
          </c:extLst>
        </c:ser>
        <c:ser>
          <c:idx val="3"/>
          <c:order val="1"/>
          <c:tx>
            <c:strRef>
              <c:f>'pipeline_output (2)'!$P$2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(2)'!$P$3:$P$26</c:f>
              <c:numCache>
                <c:formatCode>General</c:formatCode>
                <c:ptCount val="24"/>
                <c:pt idx="0">
                  <c:v>0.41766570273939702</c:v>
                </c:pt>
                <c:pt idx="1">
                  <c:v>0.83533045483203505</c:v>
                </c:pt>
                <c:pt idx="2">
                  <c:v>1.2528473990728199</c:v>
                </c:pt>
                <c:pt idx="3">
                  <c:v>1.6706723174900799</c:v>
                </c:pt>
                <c:pt idx="4">
                  <c:v>2.0874780303848999</c:v>
                </c:pt>
                <c:pt idx="5">
                  <c:v>2.5046687641185499</c:v>
                </c:pt>
                <c:pt idx="6">
                  <c:v>2.9220105255614999</c:v>
                </c:pt>
                <c:pt idx="7">
                  <c:v>3.3408731748170202</c:v>
                </c:pt>
                <c:pt idx="8">
                  <c:v>3.7553026791460802</c:v>
                </c:pt>
                <c:pt idx="9">
                  <c:v>4.1728911073462998</c:v>
                </c:pt>
                <c:pt idx="10">
                  <c:v>4.5924683846844898</c:v>
                </c:pt>
                <c:pt idx="11">
                  <c:v>4.5926522889328796</c:v>
                </c:pt>
                <c:pt idx="12">
                  <c:v>4.5893844374277002</c:v>
                </c:pt>
                <c:pt idx="13">
                  <c:v>4.5890458577477</c:v>
                </c:pt>
                <c:pt idx="14">
                  <c:v>4.5881738147686004</c:v>
                </c:pt>
                <c:pt idx="15">
                  <c:v>4.5955794975438096</c:v>
                </c:pt>
                <c:pt idx="16">
                  <c:v>4.5949868536371596</c:v>
                </c:pt>
                <c:pt idx="17">
                  <c:v>4.5873537084280596</c:v>
                </c:pt>
                <c:pt idx="18">
                  <c:v>4.5883975310278</c:v>
                </c:pt>
                <c:pt idx="19">
                  <c:v>4.5926522889328796</c:v>
                </c:pt>
                <c:pt idx="20">
                  <c:v>4.5880476254769302</c:v>
                </c:pt>
                <c:pt idx="21">
                  <c:v>4.5898321279344403</c:v>
                </c:pt>
                <c:pt idx="22">
                  <c:v>4.58732503868585</c:v>
                </c:pt>
                <c:pt idx="23">
                  <c:v>4.58899421439137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BA-0B4E-BD0E-FB4AC8023DFB}"/>
            </c:ext>
          </c:extLst>
        </c:ser>
        <c:ser>
          <c:idx val="2"/>
          <c:order val="2"/>
          <c:tx>
            <c:strRef>
              <c:f>'pipeline_output (2)'!$O$2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(2)'!$O$3:$O$26</c:f>
              <c:numCache>
                <c:formatCode>General</c:formatCode>
                <c:ptCount val="24"/>
                <c:pt idx="0">
                  <c:v>0.17352813791407701</c:v>
                </c:pt>
                <c:pt idx="1">
                  <c:v>0.34709238102443801</c:v>
                </c:pt>
                <c:pt idx="2">
                  <c:v>0.52051574801474398</c:v>
                </c:pt>
                <c:pt idx="3">
                  <c:v>0.69407842106357998</c:v>
                </c:pt>
                <c:pt idx="4">
                  <c:v>0.86731056909032</c:v>
                </c:pt>
                <c:pt idx="5">
                  <c:v>1.0406905391150401</c:v>
                </c:pt>
                <c:pt idx="6">
                  <c:v>1.21381427068932</c:v>
                </c:pt>
                <c:pt idx="7">
                  <c:v>1.38821722667937</c:v>
                </c:pt>
                <c:pt idx="8">
                  <c:v>1.5603411477598299</c:v>
                </c:pt>
                <c:pt idx="9">
                  <c:v>1.7335764423576501</c:v>
                </c:pt>
                <c:pt idx="10">
                  <c:v>1.9080679206829501</c:v>
                </c:pt>
                <c:pt idx="11">
                  <c:v>1.90801832105517</c:v>
                </c:pt>
                <c:pt idx="12">
                  <c:v>1.90654143462721</c:v>
                </c:pt>
                <c:pt idx="13">
                  <c:v>1.9063730761039499</c:v>
                </c:pt>
                <c:pt idx="14">
                  <c:v>1.9056801482996899</c:v>
                </c:pt>
                <c:pt idx="15">
                  <c:v>1.9093186831481199</c:v>
                </c:pt>
                <c:pt idx="16">
                  <c:v>1.9084350380905299</c:v>
                </c:pt>
                <c:pt idx="17">
                  <c:v>1.90529430698466</c:v>
                </c:pt>
                <c:pt idx="18">
                  <c:v>1.9053437650882299</c:v>
                </c:pt>
                <c:pt idx="19">
                  <c:v>1.9075422957977</c:v>
                </c:pt>
                <c:pt idx="20">
                  <c:v>1.9056801482996899</c:v>
                </c:pt>
                <c:pt idx="21">
                  <c:v>1.9060562465916999</c:v>
                </c:pt>
                <c:pt idx="22">
                  <c:v>1.9046417005729399</c:v>
                </c:pt>
                <c:pt idx="23">
                  <c:v>1.90584838445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5BA-0B4E-BD0E-FB4AC8023DFB}"/>
            </c:ext>
          </c:extLst>
        </c:ser>
        <c:ser>
          <c:idx val="1"/>
          <c:order val="3"/>
          <c:tx>
            <c:strRef>
              <c:f>'pipeline_output (2)'!$N$2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(2)'!$N$3:$N$26</c:f>
              <c:numCache>
                <c:formatCode>General</c:formatCode>
                <c:ptCount val="24"/>
                <c:pt idx="0">
                  <c:v>3.0772460863805199E-2</c:v>
                </c:pt>
                <c:pt idx="1">
                  <c:v>6.15470891875484E-2</c:v>
                </c:pt>
                <c:pt idx="2">
                  <c:v>9.2308868655364903E-2</c:v>
                </c:pt>
                <c:pt idx="3">
                  <c:v>0.12309417837509599</c:v>
                </c:pt>
                <c:pt idx="4">
                  <c:v>0.153811361874227</c:v>
                </c:pt>
                <c:pt idx="5">
                  <c:v>0.184573170118387</c:v>
                </c:pt>
                <c:pt idx="6">
                  <c:v>0.21528682297868801</c:v>
                </c:pt>
                <c:pt idx="7">
                  <c:v>0.24620074329491601</c:v>
                </c:pt>
                <c:pt idx="8">
                  <c:v>0.27673588803933102</c:v>
                </c:pt>
                <c:pt idx="9">
                  <c:v>0.30745392399973098</c:v>
                </c:pt>
                <c:pt idx="10">
                  <c:v>0.33839066894103498</c:v>
                </c:pt>
                <c:pt idx="11">
                  <c:v>0.338353231858537</c:v>
                </c:pt>
                <c:pt idx="12">
                  <c:v>0.33807583182873302</c:v>
                </c:pt>
                <c:pt idx="13">
                  <c:v>0.33805403314204602</c:v>
                </c:pt>
                <c:pt idx="14">
                  <c:v>0.33799799228225902</c:v>
                </c:pt>
                <c:pt idx="15">
                  <c:v>0.33852176399509198</c:v>
                </c:pt>
                <c:pt idx="16">
                  <c:v>0.33845932511320298</c:v>
                </c:pt>
                <c:pt idx="17">
                  <c:v>0.33788907711570998</c:v>
                </c:pt>
                <c:pt idx="18">
                  <c:v>0.33786108170310702</c:v>
                </c:pt>
                <c:pt idx="19">
                  <c:v>0.33820979974749499</c:v>
                </c:pt>
                <c:pt idx="20">
                  <c:v>0.33795130575711801</c:v>
                </c:pt>
                <c:pt idx="21">
                  <c:v>0.337957529881945</c:v>
                </c:pt>
                <c:pt idx="22">
                  <c:v>0.33774603817341797</c:v>
                </c:pt>
                <c:pt idx="23">
                  <c:v>0.33786730250499403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BA-0B4E-BD0E-FB4AC8023D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12011741347"/>
          <c:y val="0.30148991331028591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54-C944-B59C-21B120ECDAA8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54-C944-B59C-21B120ECDAA8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54-C944-B59C-21B120ECDAA8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54-C944-B59C-21B120ECD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(</a:t>
            </a:r>
            <a:r>
              <a:rPr lang="en-US" sz="1400" b="1" dirty="0"/>
              <a:t>b) INT64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88588888888888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62161111111111"/>
          <c:y val="4.2501111111111094E-2"/>
          <c:w val="0.7849783333333333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(2)'!$W$2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(2)'!$W$3:$W$26</c:f>
              <c:numCache>
                <c:formatCode>General</c:formatCode>
                <c:ptCount val="24"/>
                <c:pt idx="0">
                  <c:v>4.53164481937708</c:v>
                </c:pt>
                <c:pt idx="1">
                  <c:v>9.0630434406817706</c:v>
                </c:pt>
                <c:pt idx="2">
                  <c:v>13.5935580890577</c:v>
                </c:pt>
                <c:pt idx="3">
                  <c:v>18.124251822294202</c:v>
                </c:pt>
                <c:pt idx="4">
                  <c:v>22.647849080822201</c:v>
                </c:pt>
                <c:pt idx="5">
                  <c:v>27.171818430852799</c:v>
                </c:pt>
                <c:pt idx="6">
                  <c:v>31.695722391591602</c:v>
                </c:pt>
                <c:pt idx="7">
                  <c:v>36.245281714483198</c:v>
                </c:pt>
                <c:pt idx="8">
                  <c:v>40.736675724154999</c:v>
                </c:pt>
                <c:pt idx="9">
                  <c:v>45.255984985436697</c:v>
                </c:pt>
                <c:pt idx="10">
                  <c:v>49.809868282652801</c:v>
                </c:pt>
                <c:pt idx="11">
                  <c:v>49.856422280697203</c:v>
                </c:pt>
                <c:pt idx="12">
                  <c:v>49.847551368560502</c:v>
                </c:pt>
                <c:pt idx="13">
                  <c:v>49.895803876356801</c:v>
                </c:pt>
                <c:pt idx="14">
                  <c:v>49.927503404442298</c:v>
                </c:pt>
                <c:pt idx="15">
                  <c:v>50.033346330131302</c:v>
                </c:pt>
                <c:pt idx="16">
                  <c:v>50.064264774691303</c:v>
                </c:pt>
                <c:pt idx="17">
                  <c:v>49.976795616223399</c:v>
                </c:pt>
                <c:pt idx="18">
                  <c:v>50.010778842943601</c:v>
                </c:pt>
                <c:pt idx="19">
                  <c:v>50.110132579636499</c:v>
                </c:pt>
                <c:pt idx="20">
                  <c:v>50.056412102960202</c:v>
                </c:pt>
                <c:pt idx="21">
                  <c:v>50.097956776708699</c:v>
                </c:pt>
                <c:pt idx="22">
                  <c:v>50.118754984540999</c:v>
                </c:pt>
                <c:pt idx="23">
                  <c:v>50.160608922535602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FF-9248-85A7-98461A3038CA}"/>
            </c:ext>
          </c:extLst>
        </c:ser>
        <c:ser>
          <c:idx val="3"/>
          <c:order val="1"/>
          <c:tx>
            <c:strRef>
              <c:f>'pipeline_output (2)'!$Z$2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(2)'!$Z$3:$Z$26</c:f>
              <c:numCache>
                <c:formatCode>General</c:formatCode>
                <c:ptCount val="24"/>
                <c:pt idx="0">
                  <c:v>4.5319973672544203</c:v>
                </c:pt>
                <c:pt idx="1">
                  <c:v>9.0630210597020806</c:v>
                </c:pt>
                <c:pt idx="2">
                  <c:v>13.593155302048199</c:v>
                </c:pt>
                <c:pt idx="3">
                  <c:v>18.1258630737773</c:v>
                </c:pt>
                <c:pt idx="4">
                  <c:v>22.647569562292801</c:v>
                </c:pt>
                <c:pt idx="5">
                  <c:v>27.1730255218012</c:v>
                </c:pt>
                <c:pt idx="6">
                  <c:v>31.695174927239499</c:v>
                </c:pt>
                <c:pt idx="7">
                  <c:v>36.238839572245297</c:v>
                </c:pt>
                <c:pt idx="8">
                  <c:v>40.736449639644903</c:v>
                </c:pt>
                <c:pt idx="9">
                  <c:v>45.2517440957212</c:v>
                </c:pt>
                <c:pt idx="10">
                  <c:v>49.802771030383603</c:v>
                </c:pt>
                <c:pt idx="11">
                  <c:v>49.8506659856941</c:v>
                </c:pt>
                <c:pt idx="12">
                  <c:v>49.858792906225098</c:v>
                </c:pt>
                <c:pt idx="13">
                  <c:v>49.882918369066701</c:v>
                </c:pt>
                <c:pt idx="14">
                  <c:v>49.927435482335</c:v>
                </c:pt>
                <c:pt idx="15">
                  <c:v>50.037507515819001</c:v>
                </c:pt>
                <c:pt idx="16">
                  <c:v>50.054637057727597</c:v>
                </c:pt>
                <c:pt idx="17">
                  <c:v>49.979722212008397</c:v>
                </c:pt>
                <c:pt idx="18">
                  <c:v>50.023457764438199</c:v>
                </c:pt>
                <c:pt idx="19">
                  <c:v>50.1058224896341</c:v>
                </c:pt>
                <c:pt idx="20">
                  <c:v>50.020185169284197</c:v>
                </c:pt>
                <c:pt idx="21">
                  <c:v>50.104180745607003</c:v>
                </c:pt>
                <c:pt idx="22">
                  <c:v>50.120260788100097</c:v>
                </c:pt>
                <c:pt idx="23">
                  <c:v>50.166094156017202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FF-9248-85A7-98461A3038CA}"/>
            </c:ext>
          </c:extLst>
        </c:ser>
        <c:ser>
          <c:idx val="2"/>
          <c:order val="2"/>
          <c:tx>
            <c:strRef>
              <c:f>'pipeline_output (2)'!$Y$2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(2)'!$Y$3:$Y$26</c:f>
              <c:numCache>
                <c:formatCode>General</c:formatCode>
                <c:ptCount val="24"/>
                <c:pt idx="0">
                  <c:v>0.23352099770934001</c:v>
                </c:pt>
                <c:pt idx="1">
                  <c:v>0.46703902367635702</c:v>
                </c:pt>
                <c:pt idx="2">
                  <c:v>0.70044221186089695</c:v>
                </c:pt>
                <c:pt idx="3">
                  <c:v>0.93403169076814196</c:v>
                </c:pt>
                <c:pt idx="4">
                  <c:v>1.16710000763222</c:v>
                </c:pt>
                <c:pt idx="5">
                  <c:v>1.40034722354709</c:v>
                </c:pt>
                <c:pt idx="6">
                  <c:v>1.63352858440009</c:v>
                </c:pt>
                <c:pt idx="7">
                  <c:v>1.8681204347051401</c:v>
                </c:pt>
                <c:pt idx="8">
                  <c:v>2.0997316703378401</c:v>
                </c:pt>
                <c:pt idx="9">
                  <c:v>2.33282015751234</c:v>
                </c:pt>
                <c:pt idx="10">
                  <c:v>2.5678094651703001</c:v>
                </c:pt>
                <c:pt idx="11">
                  <c:v>2.5673065084783699</c:v>
                </c:pt>
                <c:pt idx="12">
                  <c:v>2.5653504449150999</c:v>
                </c:pt>
                <c:pt idx="13">
                  <c:v>2.56572706935123</c:v>
                </c:pt>
                <c:pt idx="14">
                  <c:v>2.5649739310325499</c:v>
                </c:pt>
                <c:pt idx="15">
                  <c:v>2.56890587485913</c:v>
                </c:pt>
                <c:pt idx="16">
                  <c:v>2.5689418385703502</c:v>
                </c:pt>
                <c:pt idx="17">
                  <c:v>2.5642391509401001</c:v>
                </c:pt>
                <c:pt idx="18">
                  <c:v>2.56434665343739</c:v>
                </c:pt>
                <c:pt idx="19">
                  <c:v>2.5671808000895302</c:v>
                </c:pt>
                <c:pt idx="20">
                  <c:v>2.5646871374861901</c:v>
                </c:pt>
                <c:pt idx="21">
                  <c:v>2.5653683769047899</c:v>
                </c:pt>
                <c:pt idx="22">
                  <c:v>2.5637555012224902</c:v>
                </c:pt>
                <c:pt idx="23">
                  <c:v>2.5644900041227299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FF-9248-85A7-98461A3038CA}"/>
            </c:ext>
          </c:extLst>
        </c:ser>
        <c:ser>
          <c:idx val="1"/>
          <c:order val="3"/>
          <c:tx>
            <c:strRef>
              <c:f>'pipeline_output (2)'!$X$2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(2)'!$X$3:$X$26</c:f>
              <c:numCache>
                <c:formatCode>General</c:formatCode>
                <c:ptCount val="24"/>
                <c:pt idx="0">
                  <c:v>0.12701698282336399</c:v>
                </c:pt>
                <c:pt idx="1">
                  <c:v>0.25401726202423802</c:v>
                </c:pt>
                <c:pt idx="2">
                  <c:v>0.38092952626897197</c:v>
                </c:pt>
                <c:pt idx="3">
                  <c:v>0.50792554148501801</c:v>
                </c:pt>
                <c:pt idx="4">
                  <c:v>0.63489374658335196</c:v>
                </c:pt>
                <c:pt idx="5">
                  <c:v>0.76165745902217696</c:v>
                </c:pt>
                <c:pt idx="6">
                  <c:v>0.88826240173488702</c:v>
                </c:pt>
                <c:pt idx="7">
                  <c:v>1.01565710237336</c:v>
                </c:pt>
                <c:pt idx="8">
                  <c:v>1.1418771507333401</c:v>
                </c:pt>
                <c:pt idx="9">
                  <c:v>1.2691156688417899</c:v>
                </c:pt>
                <c:pt idx="10">
                  <c:v>1.3961175168237101</c:v>
                </c:pt>
                <c:pt idx="11">
                  <c:v>1.3979575434145799</c:v>
                </c:pt>
                <c:pt idx="12">
                  <c:v>1.3991140253898</c:v>
                </c:pt>
                <c:pt idx="13">
                  <c:v>1.39923137924723</c:v>
                </c:pt>
                <c:pt idx="14">
                  <c:v>1.40050219423774</c:v>
                </c:pt>
                <c:pt idx="15">
                  <c:v>1.40191989609794</c:v>
                </c:pt>
                <c:pt idx="16">
                  <c:v>1.40255745874511</c:v>
                </c:pt>
                <c:pt idx="17">
                  <c:v>1.4015130164476499</c:v>
                </c:pt>
                <c:pt idx="18">
                  <c:v>1.4016896588600101</c:v>
                </c:pt>
                <c:pt idx="19">
                  <c:v>1.4027665340350901</c:v>
                </c:pt>
                <c:pt idx="20">
                  <c:v>1.40200022920884</c:v>
                </c:pt>
                <c:pt idx="21">
                  <c:v>1.4029005894450299</c:v>
                </c:pt>
                <c:pt idx="22">
                  <c:v>1.4023966740034199</c:v>
                </c:pt>
                <c:pt idx="23">
                  <c:v>1.40311513140287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AFF-9248-85A7-98461A303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4639205555555555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baseline="0"/>
              <a:t>(a)</a:t>
            </a:r>
            <a:r>
              <a:rPr lang="en-US" sz="1400" baseline="0"/>
              <a:t> </a:t>
            </a:r>
            <a:r>
              <a:rPr lang="en-US" sz="1400" b="1" baseline="0"/>
              <a:t>INT32</a:t>
            </a:r>
            <a:r>
              <a:rPr lang="en-US" sz="1400" baseline="0"/>
              <a:t> (1 DPU)</a:t>
            </a:r>
            <a:endParaRPr lang="en-US" sz="1400"/>
          </a:p>
        </c:rich>
      </c:tx>
      <c:layout>
        <c:manualLayout>
          <c:xMode val="edge"/>
          <c:yMode val="edge"/>
          <c:x val="0.1782755555555555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(2)'!$R$2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(2)'!$R$3:$R$26</c:f>
              <c:numCache>
                <c:formatCode>General</c:formatCode>
                <c:ptCount val="24"/>
                <c:pt idx="0">
                  <c:v>5.2846742235738597</c:v>
                </c:pt>
                <c:pt idx="1">
                  <c:v>10.5723322981903</c:v>
                </c:pt>
                <c:pt idx="2">
                  <c:v>15.8562830787842</c:v>
                </c:pt>
                <c:pt idx="3">
                  <c:v>21.142715588508</c:v>
                </c:pt>
                <c:pt idx="4">
                  <c:v>26.421240569026001</c:v>
                </c:pt>
                <c:pt idx="5">
                  <c:v>31.694353766170899</c:v>
                </c:pt>
                <c:pt idx="6">
                  <c:v>36.9717545086203</c:v>
                </c:pt>
                <c:pt idx="7">
                  <c:v>42.273984910441698</c:v>
                </c:pt>
                <c:pt idx="8">
                  <c:v>47.514571503292302</c:v>
                </c:pt>
                <c:pt idx="9">
                  <c:v>52.787604891534102</c:v>
                </c:pt>
                <c:pt idx="10">
                  <c:v>58.093588838481502</c:v>
                </c:pt>
                <c:pt idx="11">
                  <c:v>58.154528744374701</c:v>
                </c:pt>
                <c:pt idx="12">
                  <c:v>58.163929645724501</c:v>
                </c:pt>
                <c:pt idx="13">
                  <c:v>58.209594866158099</c:v>
                </c:pt>
                <c:pt idx="14">
                  <c:v>58.276885455454902</c:v>
                </c:pt>
                <c:pt idx="15">
                  <c:v>58.3888873863052</c:v>
                </c:pt>
                <c:pt idx="16">
                  <c:v>58.422069755965502</c:v>
                </c:pt>
                <c:pt idx="17">
                  <c:v>58.3891660727013</c:v>
                </c:pt>
                <c:pt idx="18">
                  <c:v>58.366136973752802</c:v>
                </c:pt>
                <c:pt idx="19">
                  <c:v>58.512979620990599</c:v>
                </c:pt>
                <c:pt idx="20">
                  <c:v>58.488174921909803</c:v>
                </c:pt>
                <c:pt idx="21">
                  <c:v>58.508781858849296</c:v>
                </c:pt>
                <c:pt idx="22">
                  <c:v>58.523523323993999</c:v>
                </c:pt>
                <c:pt idx="23">
                  <c:v>58.558166993761198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26-C54F-AD34-E6D519FE23B3}"/>
            </c:ext>
          </c:extLst>
        </c:ser>
        <c:ser>
          <c:idx val="3"/>
          <c:order val="1"/>
          <c:tx>
            <c:strRef>
              <c:f>'pipeline_output (2)'!$U$2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2225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(2)'!$U$3:$U$26</c:f>
              <c:numCache>
                <c:formatCode>General</c:formatCode>
                <c:ptCount val="24"/>
                <c:pt idx="0">
                  <c:v>5.2860595550511098</c:v>
                </c:pt>
                <c:pt idx="1">
                  <c:v>10.5721495650169</c:v>
                </c:pt>
                <c:pt idx="2">
                  <c:v>15.8553925380614</c:v>
                </c:pt>
                <c:pt idx="3">
                  <c:v>21.141741219302801</c:v>
                </c:pt>
                <c:pt idx="4">
                  <c:v>26.416676263964</c:v>
                </c:pt>
                <c:pt idx="5">
                  <c:v>31.696269874856402</c:v>
                </c:pt>
                <c:pt idx="6">
                  <c:v>36.970786154651996</c:v>
                </c:pt>
                <c:pt idx="7">
                  <c:v>42.2762249684369</c:v>
                </c:pt>
                <c:pt idx="8">
                  <c:v>47.511126876163502</c:v>
                </c:pt>
                <c:pt idx="9">
                  <c:v>52.778495229822703</c:v>
                </c:pt>
                <c:pt idx="10">
                  <c:v>58.102970046228798</c:v>
                </c:pt>
                <c:pt idx="11">
                  <c:v>58.166326440046099</c:v>
                </c:pt>
                <c:pt idx="12">
                  <c:v>58.173979066969501</c:v>
                </c:pt>
                <c:pt idx="13">
                  <c:v>58.224370679794298</c:v>
                </c:pt>
                <c:pt idx="14">
                  <c:v>58.263100408951203</c:v>
                </c:pt>
                <c:pt idx="15">
                  <c:v>58.367065214971099</c:v>
                </c:pt>
                <c:pt idx="16">
                  <c:v>58.421697755788799</c:v>
                </c:pt>
                <c:pt idx="17">
                  <c:v>58.376813530636497</c:v>
                </c:pt>
                <c:pt idx="18">
                  <c:v>58.368643292804101</c:v>
                </c:pt>
                <c:pt idx="19">
                  <c:v>58.4811849160631</c:v>
                </c:pt>
                <c:pt idx="20">
                  <c:v>58.481930437082802</c:v>
                </c:pt>
                <c:pt idx="21">
                  <c:v>58.519977229928202</c:v>
                </c:pt>
                <c:pt idx="22">
                  <c:v>58.511113874566703</c:v>
                </c:pt>
                <c:pt idx="23">
                  <c:v>58.516524867022902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26-C54F-AD34-E6D519FE23B3}"/>
            </c:ext>
          </c:extLst>
        </c:ser>
        <c:ser>
          <c:idx val="2"/>
          <c:order val="2"/>
          <c:tx>
            <c:strRef>
              <c:f>'pipeline_output (2)'!$T$2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(2)'!$T$3:$T$26</c:f>
              <c:numCache>
                <c:formatCode>General</c:formatCode>
                <c:ptCount val="24"/>
                <c:pt idx="0">
                  <c:v>0.93379403697502905</c:v>
                </c:pt>
                <c:pt idx="1">
                  <c:v>1.8677781679568</c:v>
                </c:pt>
                <c:pt idx="2">
                  <c:v>2.8014106224142399</c:v>
                </c:pt>
                <c:pt idx="3">
                  <c:v>3.7353966475215699</c:v>
                </c:pt>
                <c:pt idx="4">
                  <c:v>4.6671829794810096</c:v>
                </c:pt>
                <c:pt idx="5">
                  <c:v>5.6002734508520904</c:v>
                </c:pt>
                <c:pt idx="6">
                  <c:v>6.5320326279836696</c:v>
                </c:pt>
                <c:pt idx="7">
                  <c:v>7.4704207233045503</c:v>
                </c:pt>
                <c:pt idx="8">
                  <c:v>8.3964382784402307</c:v>
                </c:pt>
                <c:pt idx="9">
                  <c:v>9.3291102558757792</c:v>
                </c:pt>
                <c:pt idx="10">
                  <c:v>10.2673011663267</c:v>
                </c:pt>
                <c:pt idx="11">
                  <c:v>10.268852495712</c:v>
                </c:pt>
                <c:pt idx="12">
                  <c:v>10.2622195378386</c:v>
                </c:pt>
                <c:pt idx="13">
                  <c:v>10.263051776451</c:v>
                </c:pt>
                <c:pt idx="14">
                  <c:v>10.262678687277599</c:v>
                </c:pt>
                <c:pt idx="15">
                  <c:v>10.2795809758556</c:v>
                </c:pt>
                <c:pt idx="16">
                  <c:v>10.2798689112349</c:v>
                </c:pt>
                <c:pt idx="17">
                  <c:v>10.2635971094256</c:v>
                </c:pt>
                <c:pt idx="18">
                  <c:v>10.2660949008221</c:v>
                </c:pt>
                <c:pt idx="19">
                  <c:v>10.275206343162299</c:v>
                </c:pt>
                <c:pt idx="20">
                  <c:v>10.2639128550053</c:v>
                </c:pt>
                <c:pt idx="21">
                  <c:v>10.273307990751199</c:v>
                </c:pt>
                <c:pt idx="22">
                  <c:v>10.265319594088</c:v>
                </c:pt>
                <c:pt idx="23">
                  <c:v>10.268680102630301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26-C54F-AD34-E6D519FE23B3}"/>
            </c:ext>
          </c:extLst>
        </c:ser>
        <c:ser>
          <c:idx val="1"/>
          <c:order val="3"/>
          <c:tx>
            <c:strRef>
              <c:f>'pipeline_output (2)'!$S$2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 cap="flat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(2)'!$S$3:$S$26</c:f>
              <c:numCache>
                <c:formatCode>General</c:formatCode>
                <c:ptCount val="24"/>
                <c:pt idx="0">
                  <c:v>1.0240142859135799</c:v>
                </c:pt>
                <c:pt idx="1">
                  <c:v>2.0482857541509598</c:v>
                </c:pt>
                <c:pt idx="2">
                  <c:v>3.07186286326503</c:v>
                </c:pt>
                <c:pt idx="3">
                  <c:v>4.0959588575561101</c:v>
                </c:pt>
                <c:pt idx="4">
                  <c:v>5.11938578797744</c:v>
                </c:pt>
                <c:pt idx="5">
                  <c:v>6.1409192598132902</c:v>
                </c:pt>
                <c:pt idx="6">
                  <c:v>7.1632291774423598</c:v>
                </c:pt>
                <c:pt idx="7">
                  <c:v>8.1916891546526092</c:v>
                </c:pt>
                <c:pt idx="8">
                  <c:v>9.2088133228615892</c:v>
                </c:pt>
                <c:pt idx="9">
                  <c:v>10.231635409667801</c:v>
                </c:pt>
                <c:pt idx="10">
                  <c:v>11.258719333928401</c:v>
                </c:pt>
                <c:pt idx="11">
                  <c:v>11.261966938446101</c:v>
                </c:pt>
                <c:pt idx="12">
                  <c:v>11.2568545356951</c:v>
                </c:pt>
                <c:pt idx="13">
                  <c:v>11.2597901454255</c:v>
                </c:pt>
                <c:pt idx="14">
                  <c:v>11.261517690018101</c:v>
                </c:pt>
                <c:pt idx="15">
                  <c:v>11.2770548271422</c:v>
                </c:pt>
                <c:pt idx="16">
                  <c:v>11.278649026567701</c:v>
                </c:pt>
                <c:pt idx="17">
                  <c:v>11.2635223059736</c:v>
                </c:pt>
                <c:pt idx="18">
                  <c:v>11.2657351243829</c:v>
                </c:pt>
                <c:pt idx="19">
                  <c:v>11.274040942714599</c:v>
                </c:pt>
                <c:pt idx="20">
                  <c:v>11.2633840336856</c:v>
                </c:pt>
                <c:pt idx="21">
                  <c:v>11.2705786971636</c:v>
                </c:pt>
                <c:pt idx="22">
                  <c:v>11.2688829730069</c:v>
                </c:pt>
                <c:pt idx="23">
                  <c:v>11.2754610783226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26-C54F-AD34-E6D519FE2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36161500000000002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(d) DOUBLE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470472222222226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268833333333333"/>
          <c:y val="4.2501111111111094E-2"/>
          <c:w val="0.7885061111111111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(2)'!$H$2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(2)'!$H$3:$H$26</c:f>
              <c:numCache>
                <c:formatCode>General</c:formatCode>
                <c:ptCount val="24"/>
                <c:pt idx="0">
                  <c:v>0.302342609526634</c:v>
                </c:pt>
                <c:pt idx="1">
                  <c:v>0.60468422275349198</c:v>
                </c:pt>
                <c:pt idx="2">
                  <c:v>0.90680819731269602</c:v>
                </c:pt>
                <c:pt idx="3">
                  <c:v>1.2092787853226401</c:v>
                </c:pt>
                <c:pt idx="4">
                  <c:v>1.51104084321475</c:v>
                </c:pt>
                <c:pt idx="5">
                  <c:v>1.81313255571529</c:v>
                </c:pt>
                <c:pt idx="6">
                  <c:v>2.1151245151660101</c:v>
                </c:pt>
                <c:pt idx="7">
                  <c:v>2.4186372653042301</c:v>
                </c:pt>
                <c:pt idx="8">
                  <c:v>2.7184900964430101</c:v>
                </c:pt>
                <c:pt idx="9">
                  <c:v>3.02009216589861</c:v>
                </c:pt>
                <c:pt idx="10">
                  <c:v>3.3242898550724602</c:v>
                </c:pt>
                <c:pt idx="11">
                  <c:v>3.3244404184972098</c:v>
                </c:pt>
                <c:pt idx="12">
                  <c:v>3.3214317389927102</c:v>
                </c:pt>
                <c:pt idx="13">
                  <c:v>3.3221232529509699</c:v>
                </c:pt>
                <c:pt idx="14">
                  <c:v>3.32068041983351</c:v>
                </c:pt>
                <c:pt idx="15">
                  <c:v>3.32667035287932</c:v>
                </c:pt>
                <c:pt idx="16">
                  <c:v>3.3257056899223398</c:v>
                </c:pt>
                <c:pt idx="17">
                  <c:v>3.3206503741370401</c:v>
                </c:pt>
                <c:pt idx="18">
                  <c:v>3.32041002813741</c:v>
                </c:pt>
                <c:pt idx="19">
                  <c:v>3.3239887691332299</c:v>
                </c:pt>
                <c:pt idx="20">
                  <c:v>3.3198393458045299</c:v>
                </c:pt>
                <c:pt idx="21">
                  <c:v>3.3216421692853499</c:v>
                </c:pt>
                <c:pt idx="22">
                  <c:v>3.3190887468007499</c:v>
                </c:pt>
                <c:pt idx="23">
                  <c:v>3.3210109583834799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EB-B444-99E4-A6197333686A}"/>
            </c:ext>
          </c:extLst>
        </c:ser>
        <c:ser>
          <c:idx val="3"/>
          <c:order val="1"/>
          <c:tx>
            <c:strRef>
              <c:f>'pipeline_output (2)'!$K$2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(2)'!$K$3:$K$26</c:f>
              <c:numCache>
                <c:formatCode>General</c:formatCode>
                <c:ptCount val="24"/>
                <c:pt idx="0">
                  <c:v>0.28328954071786899</c:v>
                </c:pt>
                <c:pt idx="1">
                  <c:v>0.56661931993626702</c:v>
                </c:pt>
                <c:pt idx="2">
                  <c:v>0.84982598325826897</c:v>
                </c:pt>
                <c:pt idx="3">
                  <c:v>1.1332106465756799</c:v>
                </c:pt>
                <c:pt idx="4">
                  <c:v>1.4158903094883499</c:v>
                </c:pt>
                <c:pt idx="5">
                  <c:v>1.6988691228411199</c:v>
                </c:pt>
                <c:pt idx="6">
                  <c:v>1.9817785169665401</c:v>
                </c:pt>
                <c:pt idx="7">
                  <c:v>2.26622536185348</c:v>
                </c:pt>
                <c:pt idx="8">
                  <c:v>2.5475784227295701</c:v>
                </c:pt>
                <c:pt idx="9">
                  <c:v>2.8298154844977601</c:v>
                </c:pt>
                <c:pt idx="10">
                  <c:v>3.11493464607027</c:v>
                </c:pt>
                <c:pt idx="11">
                  <c:v>3.1147231557863999</c:v>
                </c:pt>
                <c:pt idx="12">
                  <c:v>3.1119763931757198</c:v>
                </c:pt>
                <c:pt idx="13">
                  <c:v>3.11208194830744</c:v>
                </c:pt>
                <c:pt idx="14">
                  <c:v>3.11173892030761</c:v>
                </c:pt>
                <c:pt idx="15">
                  <c:v>3.1169981824667401</c:v>
                </c:pt>
                <c:pt idx="16">
                  <c:v>3.1162306510091602</c:v>
                </c:pt>
                <c:pt idx="17">
                  <c:v>3.11110583647692</c:v>
                </c:pt>
                <c:pt idx="18">
                  <c:v>3.1112904593160202</c:v>
                </c:pt>
                <c:pt idx="19">
                  <c:v>3.1144324035336299</c:v>
                </c:pt>
                <c:pt idx="20">
                  <c:v>3.11160700659623</c:v>
                </c:pt>
                <c:pt idx="21">
                  <c:v>3.1126362302492598</c:v>
                </c:pt>
                <c:pt idx="22">
                  <c:v>3.1102884843554</c:v>
                </c:pt>
                <c:pt idx="23">
                  <c:v>3.1117125366705598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EB-B444-99E4-A6197333686A}"/>
            </c:ext>
          </c:extLst>
        </c:ser>
        <c:ser>
          <c:idx val="2"/>
          <c:order val="2"/>
          <c:tx>
            <c:strRef>
              <c:f>'pipeline_output (2)'!$J$2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(2)'!$J$3:$J$26</c:f>
              <c:numCache>
                <c:formatCode>General</c:formatCode>
                <c:ptCount val="24"/>
                <c:pt idx="0">
                  <c:v>4.78322567864162E-2</c:v>
                </c:pt>
                <c:pt idx="1">
                  <c:v>9.5663765486644903E-2</c:v>
                </c:pt>
                <c:pt idx="2">
                  <c:v>0.143485549856124</c:v>
                </c:pt>
                <c:pt idx="3">
                  <c:v>0.19131805575828301</c:v>
                </c:pt>
                <c:pt idx="4">
                  <c:v>0.239068743363754</c:v>
                </c:pt>
                <c:pt idx="5">
                  <c:v>0.28683652733923098</c:v>
                </c:pt>
                <c:pt idx="6">
                  <c:v>0.33460513119746099</c:v>
                </c:pt>
                <c:pt idx="7">
                  <c:v>0.38263970198023001</c:v>
                </c:pt>
                <c:pt idx="8">
                  <c:v>0.43013561519087001</c:v>
                </c:pt>
                <c:pt idx="9">
                  <c:v>0.47785546692915998</c:v>
                </c:pt>
                <c:pt idx="10">
                  <c:v>0.52598241477903795</c:v>
                </c:pt>
                <c:pt idx="11">
                  <c:v>0.525808337249418</c:v>
                </c:pt>
                <c:pt idx="12">
                  <c:v>0.52541990459446897</c:v>
                </c:pt>
                <c:pt idx="13">
                  <c:v>0.52545300437541498</c:v>
                </c:pt>
                <c:pt idx="14">
                  <c:v>0.52531235910024499</c:v>
                </c:pt>
                <c:pt idx="15">
                  <c:v>0.52615057302852097</c:v>
                </c:pt>
                <c:pt idx="16">
                  <c:v>0.52599673797450497</c:v>
                </c:pt>
                <c:pt idx="17">
                  <c:v>0.52510115664829504</c:v>
                </c:pt>
                <c:pt idx="18">
                  <c:v>0.52516277113019605</c:v>
                </c:pt>
                <c:pt idx="19">
                  <c:v>0.52570063270015499</c:v>
                </c:pt>
                <c:pt idx="20">
                  <c:v>0.52533341349285001</c:v>
                </c:pt>
                <c:pt idx="21">
                  <c:v>0.52529581754709398</c:v>
                </c:pt>
                <c:pt idx="22">
                  <c:v>0.52490889223252601</c:v>
                </c:pt>
                <c:pt idx="23">
                  <c:v>0.52514248183830503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8EB-B444-99E4-A6197333686A}"/>
            </c:ext>
          </c:extLst>
        </c:ser>
        <c:ser>
          <c:idx val="1"/>
          <c:order val="3"/>
          <c:tx>
            <c:strRef>
              <c:f>'pipeline_output (2)'!$I$2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(2)'!$I$3:$I$26</c:f>
              <c:numCache>
                <c:formatCode>General</c:formatCode>
                <c:ptCount val="24"/>
                <c:pt idx="0">
                  <c:v>1.48197849323421E-2</c:v>
                </c:pt>
                <c:pt idx="1">
                  <c:v>2.9636817326560701E-2</c:v>
                </c:pt>
                <c:pt idx="2">
                  <c:v>4.4454005445894701E-2</c:v>
                </c:pt>
                <c:pt idx="3">
                  <c:v>5.9279283353739103E-2</c:v>
                </c:pt>
                <c:pt idx="4">
                  <c:v>7.4078134934651998E-2</c:v>
                </c:pt>
                <c:pt idx="5">
                  <c:v>8.8875284544970207E-2</c:v>
                </c:pt>
                <c:pt idx="6">
                  <c:v>0.103666032997856</c:v>
                </c:pt>
                <c:pt idx="7">
                  <c:v>0.1185715901124</c:v>
                </c:pt>
                <c:pt idx="8">
                  <c:v>0.133263712122587</c:v>
                </c:pt>
                <c:pt idx="9">
                  <c:v>0.148059142713061</c:v>
                </c:pt>
                <c:pt idx="10">
                  <c:v>0.162957555736125</c:v>
                </c:pt>
                <c:pt idx="11">
                  <c:v>0.162938021665778</c:v>
                </c:pt>
                <c:pt idx="12">
                  <c:v>0.162799969835559</c:v>
                </c:pt>
                <c:pt idx="13">
                  <c:v>0.16279058214013201</c:v>
                </c:pt>
                <c:pt idx="14">
                  <c:v>0.16277469773713099</c:v>
                </c:pt>
                <c:pt idx="15">
                  <c:v>0.16301980659805301</c:v>
                </c:pt>
                <c:pt idx="16">
                  <c:v>0.16298071329286201</c:v>
                </c:pt>
                <c:pt idx="17">
                  <c:v>0.16270253495650899</c:v>
                </c:pt>
                <c:pt idx="18">
                  <c:v>0.16270181365181899</c:v>
                </c:pt>
                <c:pt idx="19">
                  <c:v>0.162862100335041</c:v>
                </c:pt>
                <c:pt idx="20">
                  <c:v>0.16275592925691301</c:v>
                </c:pt>
                <c:pt idx="21">
                  <c:v>0.16274799004891199</c:v>
                </c:pt>
                <c:pt idx="22">
                  <c:v>0.16264557158368201</c:v>
                </c:pt>
                <c:pt idx="23">
                  <c:v>0.16270325626759399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8EB-B444-99E4-A619733368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05206767761959"/>
          <c:y val="0.4989269162965001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(c) FLOAT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7890166666666665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(2)'!$M$2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(2)'!$M$3:$M$26</c:f>
              <c:numCache>
                <c:formatCode>General</c:formatCode>
                <c:ptCount val="24"/>
                <c:pt idx="0">
                  <c:v>0.44709293401326899</c:v>
                </c:pt>
                <c:pt idx="1">
                  <c:v>0.89417061773032702</c:v>
                </c:pt>
                <c:pt idx="2">
                  <c:v>1.3411056216563799</c:v>
                </c:pt>
                <c:pt idx="3">
                  <c:v>1.7883848080540301</c:v>
                </c:pt>
                <c:pt idx="4">
                  <c:v>2.2348303180508902</c:v>
                </c:pt>
                <c:pt idx="5">
                  <c:v>2.6814861359734001</c:v>
                </c:pt>
                <c:pt idx="6">
                  <c:v>3.1278101163335701</c:v>
                </c:pt>
                <c:pt idx="7">
                  <c:v>3.57666504239352</c:v>
                </c:pt>
                <c:pt idx="8">
                  <c:v>4.0206267110869103</c:v>
                </c:pt>
                <c:pt idx="9">
                  <c:v>4.4664403842338896</c:v>
                </c:pt>
                <c:pt idx="10">
                  <c:v>4.9156586485078204</c:v>
                </c:pt>
                <c:pt idx="11">
                  <c:v>4.9161920173177798</c:v>
                </c:pt>
                <c:pt idx="12">
                  <c:v>4.9122964819008699</c:v>
                </c:pt>
                <c:pt idx="13">
                  <c:v>4.9120334926948797</c:v>
                </c:pt>
                <c:pt idx="14">
                  <c:v>4.9123293575316902</c:v>
                </c:pt>
                <c:pt idx="15">
                  <c:v>4.9200409688818798</c:v>
                </c:pt>
                <c:pt idx="16">
                  <c:v>4.9187946727139398</c:v>
                </c:pt>
                <c:pt idx="17">
                  <c:v>4.9109752458487703</c:v>
                </c:pt>
                <c:pt idx="18">
                  <c:v>4.9116850753679397</c:v>
                </c:pt>
                <c:pt idx="19">
                  <c:v>4.9166332863999997</c:v>
                </c:pt>
                <c:pt idx="20">
                  <c:v>4.9106992564404104</c:v>
                </c:pt>
                <c:pt idx="21">
                  <c:v>4.9134671254334403</c:v>
                </c:pt>
                <c:pt idx="22">
                  <c:v>4.9107978205251701</c:v>
                </c:pt>
                <c:pt idx="23">
                  <c:v>4.9129146173967202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BA-0B4E-BD0E-FB4AC8023DFB}"/>
            </c:ext>
          </c:extLst>
        </c:ser>
        <c:ser>
          <c:idx val="3"/>
          <c:order val="1"/>
          <c:tx>
            <c:strRef>
              <c:f>'pipeline_output (2)'!$P$2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(2)'!$P$3:$P$26</c:f>
              <c:numCache>
                <c:formatCode>General</c:formatCode>
                <c:ptCount val="24"/>
                <c:pt idx="0">
                  <c:v>0.41766570273939702</c:v>
                </c:pt>
                <c:pt idx="1">
                  <c:v>0.83533045483203505</c:v>
                </c:pt>
                <c:pt idx="2">
                  <c:v>1.2528473990728199</c:v>
                </c:pt>
                <c:pt idx="3">
                  <c:v>1.6706723174900799</c:v>
                </c:pt>
                <c:pt idx="4">
                  <c:v>2.0874780303848999</c:v>
                </c:pt>
                <c:pt idx="5">
                  <c:v>2.5046687641185499</c:v>
                </c:pt>
                <c:pt idx="6">
                  <c:v>2.9220105255614999</c:v>
                </c:pt>
                <c:pt idx="7">
                  <c:v>3.3408731748170202</c:v>
                </c:pt>
                <c:pt idx="8">
                  <c:v>3.7553026791460802</c:v>
                </c:pt>
                <c:pt idx="9">
                  <c:v>4.1728911073462998</c:v>
                </c:pt>
                <c:pt idx="10">
                  <c:v>4.5924683846844898</c:v>
                </c:pt>
                <c:pt idx="11">
                  <c:v>4.5926522889328796</c:v>
                </c:pt>
                <c:pt idx="12">
                  <c:v>4.5893844374277002</c:v>
                </c:pt>
                <c:pt idx="13">
                  <c:v>4.5890458577477</c:v>
                </c:pt>
                <c:pt idx="14">
                  <c:v>4.5881738147686004</c:v>
                </c:pt>
                <c:pt idx="15">
                  <c:v>4.5955794975438096</c:v>
                </c:pt>
                <c:pt idx="16">
                  <c:v>4.5949868536371596</c:v>
                </c:pt>
                <c:pt idx="17">
                  <c:v>4.5873537084280596</c:v>
                </c:pt>
                <c:pt idx="18">
                  <c:v>4.5883975310278</c:v>
                </c:pt>
                <c:pt idx="19">
                  <c:v>4.5926522889328796</c:v>
                </c:pt>
                <c:pt idx="20">
                  <c:v>4.5880476254769302</c:v>
                </c:pt>
                <c:pt idx="21">
                  <c:v>4.5898321279344403</c:v>
                </c:pt>
                <c:pt idx="22">
                  <c:v>4.58732503868585</c:v>
                </c:pt>
                <c:pt idx="23">
                  <c:v>4.58899421439137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BA-0B4E-BD0E-FB4AC8023DFB}"/>
            </c:ext>
          </c:extLst>
        </c:ser>
        <c:ser>
          <c:idx val="2"/>
          <c:order val="2"/>
          <c:tx>
            <c:strRef>
              <c:f>'pipeline_output (2)'!$O$2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(2)'!$O$3:$O$26</c:f>
              <c:numCache>
                <c:formatCode>General</c:formatCode>
                <c:ptCount val="24"/>
                <c:pt idx="0">
                  <c:v>0.17352813791407701</c:v>
                </c:pt>
                <c:pt idx="1">
                  <c:v>0.34709238102443801</c:v>
                </c:pt>
                <c:pt idx="2">
                  <c:v>0.52051574801474398</c:v>
                </c:pt>
                <c:pt idx="3">
                  <c:v>0.69407842106357998</c:v>
                </c:pt>
                <c:pt idx="4">
                  <c:v>0.86731056909032</c:v>
                </c:pt>
                <c:pt idx="5">
                  <c:v>1.0406905391150401</c:v>
                </c:pt>
                <c:pt idx="6">
                  <c:v>1.21381427068932</c:v>
                </c:pt>
                <c:pt idx="7">
                  <c:v>1.38821722667937</c:v>
                </c:pt>
                <c:pt idx="8">
                  <c:v>1.5603411477598299</c:v>
                </c:pt>
                <c:pt idx="9">
                  <c:v>1.7335764423576501</c:v>
                </c:pt>
                <c:pt idx="10">
                  <c:v>1.9080679206829501</c:v>
                </c:pt>
                <c:pt idx="11">
                  <c:v>1.90801832105517</c:v>
                </c:pt>
                <c:pt idx="12">
                  <c:v>1.90654143462721</c:v>
                </c:pt>
                <c:pt idx="13">
                  <c:v>1.9063730761039499</c:v>
                </c:pt>
                <c:pt idx="14">
                  <c:v>1.9056801482996899</c:v>
                </c:pt>
                <c:pt idx="15">
                  <c:v>1.9093186831481199</c:v>
                </c:pt>
                <c:pt idx="16">
                  <c:v>1.9084350380905299</c:v>
                </c:pt>
                <c:pt idx="17">
                  <c:v>1.90529430698466</c:v>
                </c:pt>
                <c:pt idx="18">
                  <c:v>1.9053437650882299</c:v>
                </c:pt>
                <c:pt idx="19">
                  <c:v>1.9075422957977</c:v>
                </c:pt>
                <c:pt idx="20">
                  <c:v>1.9056801482996899</c:v>
                </c:pt>
                <c:pt idx="21">
                  <c:v>1.9060562465916999</c:v>
                </c:pt>
                <c:pt idx="22">
                  <c:v>1.9046417005729399</c:v>
                </c:pt>
                <c:pt idx="23">
                  <c:v>1.90584838445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5BA-0B4E-BD0E-FB4AC8023DFB}"/>
            </c:ext>
          </c:extLst>
        </c:ser>
        <c:ser>
          <c:idx val="1"/>
          <c:order val="3"/>
          <c:tx>
            <c:strRef>
              <c:f>'pipeline_output (2)'!$N$2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(2)'!$N$3:$N$26</c:f>
              <c:numCache>
                <c:formatCode>General</c:formatCode>
                <c:ptCount val="24"/>
                <c:pt idx="0">
                  <c:v>3.0772460863805199E-2</c:v>
                </c:pt>
                <c:pt idx="1">
                  <c:v>6.15470891875484E-2</c:v>
                </c:pt>
                <c:pt idx="2">
                  <c:v>9.2308868655364903E-2</c:v>
                </c:pt>
                <c:pt idx="3">
                  <c:v>0.12309417837509599</c:v>
                </c:pt>
                <c:pt idx="4">
                  <c:v>0.153811361874227</c:v>
                </c:pt>
                <c:pt idx="5">
                  <c:v>0.184573170118387</c:v>
                </c:pt>
                <c:pt idx="6">
                  <c:v>0.21528682297868801</c:v>
                </c:pt>
                <c:pt idx="7">
                  <c:v>0.24620074329491601</c:v>
                </c:pt>
                <c:pt idx="8">
                  <c:v>0.27673588803933102</c:v>
                </c:pt>
                <c:pt idx="9">
                  <c:v>0.30745392399973098</c:v>
                </c:pt>
                <c:pt idx="10">
                  <c:v>0.33839066894103498</c:v>
                </c:pt>
                <c:pt idx="11">
                  <c:v>0.338353231858537</c:v>
                </c:pt>
                <c:pt idx="12">
                  <c:v>0.33807583182873302</c:v>
                </c:pt>
                <c:pt idx="13">
                  <c:v>0.33805403314204602</c:v>
                </c:pt>
                <c:pt idx="14">
                  <c:v>0.33799799228225902</c:v>
                </c:pt>
                <c:pt idx="15">
                  <c:v>0.33852176399509198</c:v>
                </c:pt>
                <c:pt idx="16">
                  <c:v>0.33845932511320298</c:v>
                </c:pt>
                <c:pt idx="17">
                  <c:v>0.33788907711570998</c:v>
                </c:pt>
                <c:pt idx="18">
                  <c:v>0.33786108170310702</c:v>
                </c:pt>
                <c:pt idx="19">
                  <c:v>0.33820979974749499</c:v>
                </c:pt>
                <c:pt idx="20">
                  <c:v>0.33795130575711801</c:v>
                </c:pt>
                <c:pt idx="21">
                  <c:v>0.337957529881945</c:v>
                </c:pt>
                <c:pt idx="22">
                  <c:v>0.33774603817341797</c:v>
                </c:pt>
                <c:pt idx="23">
                  <c:v>0.33786730250499403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BA-0B4E-BD0E-FB4AC8023D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12011741347"/>
          <c:y val="0.30148991331028591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dirty="0"/>
              <a:t>(</a:t>
            </a:r>
            <a:r>
              <a:rPr lang="en-US" sz="1400" b="1" dirty="0"/>
              <a:t>b) INT64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88588888888888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62161111111111"/>
          <c:y val="4.2501111111111094E-2"/>
          <c:w val="0.7849783333333333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(2)'!$W$2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(2)'!$W$3:$W$26</c:f>
              <c:numCache>
                <c:formatCode>General</c:formatCode>
                <c:ptCount val="24"/>
                <c:pt idx="0">
                  <c:v>4.53164481937708</c:v>
                </c:pt>
                <c:pt idx="1">
                  <c:v>9.0630434406817706</c:v>
                </c:pt>
                <c:pt idx="2">
                  <c:v>13.5935580890577</c:v>
                </c:pt>
                <c:pt idx="3">
                  <c:v>18.124251822294202</c:v>
                </c:pt>
                <c:pt idx="4">
                  <c:v>22.647849080822201</c:v>
                </c:pt>
                <c:pt idx="5">
                  <c:v>27.171818430852799</c:v>
                </c:pt>
                <c:pt idx="6">
                  <c:v>31.695722391591602</c:v>
                </c:pt>
                <c:pt idx="7">
                  <c:v>36.245281714483198</c:v>
                </c:pt>
                <c:pt idx="8">
                  <c:v>40.736675724154999</c:v>
                </c:pt>
                <c:pt idx="9">
                  <c:v>45.255984985436697</c:v>
                </c:pt>
                <c:pt idx="10">
                  <c:v>49.809868282652801</c:v>
                </c:pt>
                <c:pt idx="11">
                  <c:v>49.856422280697203</c:v>
                </c:pt>
                <c:pt idx="12">
                  <c:v>49.847551368560502</c:v>
                </c:pt>
                <c:pt idx="13">
                  <c:v>49.895803876356801</c:v>
                </c:pt>
                <c:pt idx="14">
                  <c:v>49.927503404442298</c:v>
                </c:pt>
                <c:pt idx="15">
                  <c:v>50.033346330131302</c:v>
                </c:pt>
                <c:pt idx="16">
                  <c:v>50.064264774691303</c:v>
                </c:pt>
                <c:pt idx="17">
                  <c:v>49.976795616223399</c:v>
                </c:pt>
                <c:pt idx="18">
                  <c:v>50.010778842943601</c:v>
                </c:pt>
                <c:pt idx="19">
                  <c:v>50.110132579636499</c:v>
                </c:pt>
                <c:pt idx="20">
                  <c:v>50.056412102960202</c:v>
                </c:pt>
                <c:pt idx="21">
                  <c:v>50.097956776708699</c:v>
                </c:pt>
                <c:pt idx="22">
                  <c:v>50.118754984540999</c:v>
                </c:pt>
                <c:pt idx="23">
                  <c:v>50.160608922535602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AFF-9248-85A7-98461A3038CA}"/>
            </c:ext>
          </c:extLst>
        </c:ser>
        <c:ser>
          <c:idx val="3"/>
          <c:order val="1"/>
          <c:tx>
            <c:strRef>
              <c:f>'pipeline_output (2)'!$Z$2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(2)'!$Z$3:$Z$26</c:f>
              <c:numCache>
                <c:formatCode>General</c:formatCode>
                <c:ptCount val="24"/>
                <c:pt idx="0">
                  <c:v>4.5319973672544203</c:v>
                </c:pt>
                <c:pt idx="1">
                  <c:v>9.0630210597020806</c:v>
                </c:pt>
                <c:pt idx="2">
                  <c:v>13.593155302048199</c:v>
                </c:pt>
                <c:pt idx="3">
                  <c:v>18.1258630737773</c:v>
                </c:pt>
                <c:pt idx="4">
                  <c:v>22.647569562292801</c:v>
                </c:pt>
                <c:pt idx="5">
                  <c:v>27.1730255218012</c:v>
                </c:pt>
                <c:pt idx="6">
                  <c:v>31.695174927239499</c:v>
                </c:pt>
                <c:pt idx="7">
                  <c:v>36.238839572245297</c:v>
                </c:pt>
                <c:pt idx="8">
                  <c:v>40.736449639644903</c:v>
                </c:pt>
                <c:pt idx="9">
                  <c:v>45.2517440957212</c:v>
                </c:pt>
                <c:pt idx="10">
                  <c:v>49.802771030383603</c:v>
                </c:pt>
                <c:pt idx="11">
                  <c:v>49.8506659856941</c:v>
                </c:pt>
                <c:pt idx="12">
                  <c:v>49.858792906225098</c:v>
                </c:pt>
                <c:pt idx="13">
                  <c:v>49.882918369066701</c:v>
                </c:pt>
                <c:pt idx="14">
                  <c:v>49.927435482335</c:v>
                </c:pt>
                <c:pt idx="15">
                  <c:v>50.037507515819001</c:v>
                </c:pt>
                <c:pt idx="16">
                  <c:v>50.054637057727597</c:v>
                </c:pt>
                <c:pt idx="17">
                  <c:v>49.979722212008397</c:v>
                </c:pt>
                <c:pt idx="18">
                  <c:v>50.023457764438199</c:v>
                </c:pt>
                <c:pt idx="19">
                  <c:v>50.1058224896341</c:v>
                </c:pt>
                <c:pt idx="20">
                  <c:v>50.020185169284197</c:v>
                </c:pt>
                <c:pt idx="21">
                  <c:v>50.104180745607003</c:v>
                </c:pt>
                <c:pt idx="22">
                  <c:v>50.120260788100097</c:v>
                </c:pt>
                <c:pt idx="23">
                  <c:v>50.166094156017202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FF-9248-85A7-98461A3038CA}"/>
            </c:ext>
          </c:extLst>
        </c:ser>
        <c:ser>
          <c:idx val="2"/>
          <c:order val="2"/>
          <c:tx>
            <c:strRef>
              <c:f>'pipeline_output (2)'!$Y$2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(2)'!$Y$3:$Y$26</c:f>
              <c:numCache>
                <c:formatCode>General</c:formatCode>
                <c:ptCount val="24"/>
                <c:pt idx="0">
                  <c:v>0.23352099770934001</c:v>
                </c:pt>
                <c:pt idx="1">
                  <c:v>0.46703902367635702</c:v>
                </c:pt>
                <c:pt idx="2">
                  <c:v>0.70044221186089695</c:v>
                </c:pt>
                <c:pt idx="3">
                  <c:v>0.93403169076814196</c:v>
                </c:pt>
                <c:pt idx="4">
                  <c:v>1.16710000763222</c:v>
                </c:pt>
                <c:pt idx="5">
                  <c:v>1.40034722354709</c:v>
                </c:pt>
                <c:pt idx="6">
                  <c:v>1.63352858440009</c:v>
                </c:pt>
                <c:pt idx="7">
                  <c:v>1.8681204347051401</c:v>
                </c:pt>
                <c:pt idx="8">
                  <c:v>2.0997316703378401</c:v>
                </c:pt>
                <c:pt idx="9">
                  <c:v>2.33282015751234</c:v>
                </c:pt>
                <c:pt idx="10">
                  <c:v>2.5678094651703001</c:v>
                </c:pt>
                <c:pt idx="11">
                  <c:v>2.5673065084783699</c:v>
                </c:pt>
                <c:pt idx="12">
                  <c:v>2.5653504449150999</c:v>
                </c:pt>
                <c:pt idx="13">
                  <c:v>2.56572706935123</c:v>
                </c:pt>
                <c:pt idx="14">
                  <c:v>2.5649739310325499</c:v>
                </c:pt>
                <c:pt idx="15">
                  <c:v>2.56890587485913</c:v>
                </c:pt>
                <c:pt idx="16">
                  <c:v>2.5689418385703502</c:v>
                </c:pt>
                <c:pt idx="17">
                  <c:v>2.5642391509401001</c:v>
                </c:pt>
                <c:pt idx="18">
                  <c:v>2.56434665343739</c:v>
                </c:pt>
                <c:pt idx="19">
                  <c:v>2.5671808000895302</c:v>
                </c:pt>
                <c:pt idx="20">
                  <c:v>2.5646871374861901</c:v>
                </c:pt>
                <c:pt idx="21">
                  <c:v>2.5653683769047899</c:v>
                </c:pt>
                <c:pt idx="22">
                  <c:v>2.5637555012224902</c:v>
                </c:pt>
                <c:pt idx="23">
                  <c:v>2.5644900041227299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FF-9248-85A7-98461A3038CA}"/>
            </c:ext>
          </c:extLst>
        </c:ser>
        <c:ser>
          <c:idx val="1"/>
          <c:order val="3"/>
          <c:tx>
            <c:strRef>
              <c:f>'pipeline_output (2)'!$X$2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(2)'!$V$3:$V$26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(2)'!$X$3:$X$26</c:f>
              <c:numCache>
                <c:formatCode>General</c:formatCode>
                <c:ptCount val="24"/>
                <c:pt idx="0">
                  <c:v>0.12701698282336399</c:v>
                </c:pt>
                <c:pt idx="1">
                  <c:v>0.25401726202423802</c:v>
                </c:pt>
                <c:pt idx="2">
                  <c:v>0.38092952626897197</c:v>
                </c:pt>
                <c:pt idx="3">
                  <c:v>0.50792554148501801</c:v>
                </c:pt>
                <c:pt idx="4">
                  <c:v>0.63489374658335196</c:v>
                </c:pt>
                <c:pt idx="5">
                  <c:v>0.76165745902217696</c:v>
                </c:pt>
                <c:pt idx="6">
                  <c:v>0.88826240173488702</c:v>
                </c:pt>
                <c:pt idx="7">
                  <c:v>1.01565710237336</c:v>
                </c:pt>
                <c:pt idx="8">
                  <c:v>1.1418771507333401</c:v>
                </c:pt>
                <c:pt idx="9">
                  <c:v>1.2691156688417899</c:v>
                </c:pt>
                <c:pt idx="10">
                  <c:v>1.3961175168237101</c:v>
                </c:pt>
                <c:pt idx="11">
                  <c:v>1.3979575434145799</c:v>
                </c:pt>
                <c:pt idx="12">
                  <c:v>1.3991140253898</c:v>
                </c:pt>
                <c:pt idx="13">
                  <c:v>1.39923137924723</c:v>
                </c:pt>
                <c:pt idx="14">
                  <c:v>1.40050219423774</c:v>
                </c:pt>
                <c:pt idx="15">
                  <c:v>1.40191989609794</c:v>
                </c:pt>
                <c:pt idx="16">
                  <c:v>1.40255745874511</c:v>
                </c:pt>
                <c:pt idx="17">
                  <c:v>1.4015130164476499</c:v>
                </c:pt>
                <c:pt idx="18">
                  <c:v>1.4016896588600101</c:v>
                </c:pt>
                <c:pt idx="19">
                  <c:v>1.4027665340350901</c:v>
                </c:pt>
                <c:pt idx="20">
                  <c:v>1.40200022920884</c:v>
                </c:pt>
                <c:pt idx="21">
                  <c:v>1.4029005894450299</c:v>
                </c:pt>
                <c:pt idx="22">
                  <c:v>1.4023966740034199</c:v>
                </c:pt>
                <c:pt idx="23">
                  <c:v>1.40311513140287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AFF-9248-85A7-98461A303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4639205555555555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baseline="0"/>
              <a:t>(a)</a:t>
            </a:r>
            <a:r>
              <a:rPr lang="en-US" sz="1400" baseline="0"/>
              <a:t> </a:t>
            </a:r>
            <a:r>
              <a:rPr lang="en-US" sz="1400" b="1" baseline="0"/>
              <a:t>INT32</a:t>
            </a:r>
            <a:r>
              <a:rPr lang="en-US" sz="1400" baseline="0"/>
              <a:t> (1 DPU)</a:t>
            </a:r>
            <a:endParaRPr lang="en-US" sz="1400"/>
          </a:p>
        </c:rich>
      </c:tx>
      <c:layout>
        <c:manualLayout>
          <c:xMode val="edge"/>
          <c:yMode val="edge"/>
          <c:x val="0.17827555555555558"/>
          <c:y val="5.64444444444444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(2)'!$R$2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(2)'!$R$3:$R$26</c:f>
              <c:numCache>
                <c:formatCode>General</c:formatCode>
                <c:ptCount val="24"/>
                <c:pt idx="0">
                  <c:v>5.2846742235738597</c:v>
                </c:pt>
                <c:pt idx="1">
                  <c:v>10.5723322981903</c:v>
                </c:pt>
                <c:pt idx="2">
                  <c:v>15.8562830787842</c:v>
                </c:pt>
                <c:pt idx="3">
                  <c:v>21.142715588508</c:v>
                </c:pt>
                <c:pt idx="4">
                  <c:v>26.421240569026001</c:v>
                </c:pt>
                <c:pt idx="5">
                  <c:v>31.694353766170899</c:v>
                </c:pt>
                <c:pt idx="6">
                  <c:v>36.9717545086203</c:v>
                </c:pt>
                <c:pt idx="7">
                  <c:v>42.273984910441698</c:v>
                </c:pt>
                <c:pt idx="8">
                  <c:v>47.514571503292302</c:v>
                </c:pt>
                <c:pt idx="9">
                  <c:v>52.787604891534102</c:v>
                </c:pt>
                <c:pt idx="10">
                  <c:v>58.093588838481502</c:v>
                </c:pt>
                <c:pt idx="11">
                  <c:v>58.154528744374701</c:v>
                </c:pt>
                <c:pt idx="12">
                  <c:v>58.163929645724501</c:v>
                </c:pt>
                <c:pt idx="13">
                  <c:v>58.209594866158099</c:v>
                </c:pt>
                <c:pt idx="14">
                  <c:v>58.276885455454902</c:v>
                </c:pt>
                <c:pt idx="15">
                  <c:v>58.3888873863052</c:v>
                </c:pt>
                <c:pt idx="16">
                  <c:v>58.422069755965502</c:v>
                </c:pt>
                <c:pt idx="17">
                  <c:v>58.3891660727013</c:v>
                </c:pt>
                <c:pt idx="18">
                  <c:v>58.366136973752802</c:v>
                </c:pt>
                <c:pt idx="19">
                  <c:v>58.512979620990599</c:v>
                </c:pt>
                <c:pt idx="20">
                  <c:v>58.488174921909803</c:v>
                </c:pt>
                <c:pt idx="21">
                  <c:v>58.508781858849296</c:v>
                </c:pt>
                <c:pt idx="22">
                  <c:v>58.523523323993999</c:v>
                </c:pt>
                <c:pt idx="23">
                  <c:v>58.558166993761198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26-C54F-AD34-E6D519FE23B3}"/>
            </c:ext>
          </c:extLst>
        </c:ser>
        <c:ser>
          <c:idx val="3"/>
          <c:order val="1"/>
          <c:tx>
            <c:strRef>
              <c:f>'pipeline_output (2)'!$U$2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2225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(2)'!$U$3:$U$26</c:f>
              <c:numCache>
                <c:formatCode>General</c:formatCode>
                <c:ptCount val="24"/>
                <c:pt idx="0">
                  <c:v>5.2860595550511098</c:v>
                </c:pt>
                <c:pt idx="1">
                  <c:v>10.5721495650169</c:v>
                </c:pt>
                <c:pt idx="2">
                  <c:v>15.8553925380614</c:v>
                </c:pt>
                <c:pt idx="3">
                  <c:v>21.141741219302801</c:v>
                </c:pt>
                <c:pt idx="4">
                  <c:v>26.416676263964</c:v>
                </c:pt>
                <c:pt idx="5">
                  <c:v>31.696269874856402</c:v>
                </c:pt>
                <c:pt idx="6">
                  <c:v>36.970786154651996</c:v>
                </c:pt>
                <c:pt idx="7">
                  <c:v>42.2762249684369</c:v>
                </c:pt>
                <c:pt idx="8">
                  <c:v>47.511126876163502</c:v>
                </c:pt>
                <c:pt idx="9">
                  <c:v>52.778495229822703</c:v>
                </c:pt>
                <c:pt idx="10">
                  <c:v>58.102970046228798</c:v>
                </c:pt>
                <c:pt idx="11">
                  <c:v>58.166326440046099</c:v>
                </c:pt>
                <c:pt idx="12">
                  <c:v>58.173979066969501</c:v>
                </c:pt>
                <c:pt idx="13">
                  <c:v>58.224370679794298</c:v>
                </c:pt>
                <c:pt idx="14">
                  <c:v>58.263100408951203</c:v>
                </c:pt>
                <c:pt idx="15">
                  <c:v>58.367065214971099</c:v>
                </c:pt>
                <c:pt idx="16">
                  <c:v>58.421697755788799</c:v>
                </c:pt>
                <c:pt idx="17">
                  <c:v>58.376813530636497</c:v>
                </c:pt>
                <c:pt idx="18">
                  <c:v>58.368643292804101</c:v>
                </c:pt>
                <c:pt idx="19">
                  <c:v>58.4811849160631</c:v>
                </c:pt>
                <c:pt idx="20">
                  <c:v>58.481930437082802</c:v>
                </c:pt>
                <c:pt idx="21">
                  <c:v>58.519977229928202</c:v>
                </c:pt>
                <c:pt idx="22">
                  <c:v>58.511113874566703</c:v>
                </c:pt>
                <c:pt idx="23">
                  <c:v>58.516524867022902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26-C54F-AD34-E6D519FE23B3}"/>
            </c:ext>
          </c:extLst>
        </c:ser>
        <c:ser>
          <c:idx val="2"/>
          <c:order val="2"/>
          <c:tx>
            <c:strRef>
              <c:f>'pipeline_output (2)'!$T$2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(2)'!$T$3:$T$26</c:f>
              <c:numCache>
                <c:formatCode>General</c:formatCode>
                <c:ptCount val="24"/>
                <c:pt idx="0">
                  <c:v>0.93379403697502905</c:v>
                </c:pt>
                <c:pt idx="1">
                  <c:v>1.8677781679568</c:v>
                </c:pt>
                <c:pt idx="2">
                  <c:v>2.8014106224142399</c:v>
                </c:pt>
                <c:pt idx="3">
                  <c:v>3.7353966475215699</c:v>
                </c:pt>
                <c:pt idx="4">
                  <c:v>4.6671829794810096</c:v>
                </c:pt>
                <c:pt idx="5">
                  <c:v>5.6002734508520904</c:v>
                </c:pt>
                <c:pt idx="6">
                  <c:v>6.5320326279836696</c:v>
                </c:pt>
                <c:pt idx="7">
                  <c:v>7.4704207233045503</c:v>
                </c:pt>
                <c:pt idx="8">
                  <c:v>8.3964382784402307</c:v>
                </c:pt>
                <c:pt idx="9">
                  <c:v>9.3291102558757792</c:v>
                </c:pt>
                <c:pt idx="10">
                  <c:v>10.2673011663267</c:v>
                </c:pt>
                <c:pt idx="11">
                  <c:v>10.268852495712</c:v>
                </c:pt>
                <c:pt idx="12">
                  <c:v>10.2622195378386</c:v>
                </c:pt>
                <c:pt idx="13">
                  <c:v>10.263051776451</c:v>
                </c:pt>
                <c:pt idx="14">
                  <c:v>10.262678687277599</c:v>
                </c:pt>
                <c:pt idx="15">
                  <c:v>10.2795809758556</c:v>
                </c:pt>
                <c:pt idx="16">
                  <c:v>10.2798689112349</c:v>
                </c:pt>
                <c:pt idx="17">
                  <c:v>10.2635971094256</c:v>
                </c:pt>
                <c:pt idx="18">
                  <c:v>10.2660949008221</c:v>
                </c:pt>
                <c:pt idx="19">
                  <c:v>10.275206343162299</c:v>
                </c:pt>
                <c:pt idx="20">
                  <c:v>10.2639128550053</c:v>
                </c:pt>
                <c:pt idx="21">
                  <c:v>10.273307990751199</c:v>
                </c:pt>
                <c:pt idx="22">
                  <c:v>10.265319594088</c:v>
                </c:pt>
                <c:pt idx="23">
                  <c:v>10.268680102630301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26-C54F-AD34-E6D519FE23B3}"/>
            </c:ext>
          </c:extLst>
        </c:ser>
        <c:ser>
          <c:idx val="1"/>
          <c:order val="3"/>
          <c:tx>
            <c:strRef>
              <c:f>'pipeline_output (2)'!$S$2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 cap="flat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(2)'!$Q$3:$Q$26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(2)'!$S$3:$S$26</c:f>
              <c:numCache>
                <c:formatCode>General</c:formatCode>
                <c:ptCount val="24"/>
                <c:pt idx="0">
                  <c:v>1.0240142859135799</c:v>
                </c:pt>
                <c:pt idx="1">
                  <c:v>2.0482857541509598</c:v>
                </c:pt>
                <c:pt idx="2">
                  <c:v>3.07186286326503</c:v>
                </c:pt>
                <c:pt idx="3">
                  <c:v>4.0959588575561101</c:v>
                </c:pt>
                <c:pt idx="4">
                  <c:v>5.11938578797744</c:v>
                </c:pt>
                <c:pt idx="5">
                  <c:v>6.1409192598132902</c:v>
                </c:pt>
                <c:pt idx="6">
                  <c:v>7.1632291774423598</c:v>
                </c:pt>
                <c:pt idx="7">
                  <c:v>8.1916891546526092</c:v>
                </c:pt>
                <c:pt idx="8">
                  <c:v>9.2088133228615892</c:v>
                </c:pt>
                <c:pt idx="9">
                  <c:v>10.231635409667801</c:v>
                </c:pt>
                <c:pt idx="10">
                  <c:v>11.258719333928401</c:v>
                </c:pt>
                <c:pt idx="11">
                  <c:v>11.261966938446101</c:v>
                </c:pt>
                <c:pt idx="12">
                  <c:v>11.2568545356951</c:v>
                </c:pt>
                <c:pt idx="13">
                  <c:v>11.2597901454255</c:v>
                </c:pt>
                <c:pt idx="14">
                  <c:v>11.261517690018101</c:v>
                </c:pt>
                <c:pt idx="15">
                  <c:v>11.2770548271422</c:v>
                </c:pt>
                <c:pt idx="16">
                  <c:v>11.278649026567701</c:v>
                </c:pt>
                <c:pt idx="17">
                  <c:v>11.2635223059736</c:v>
                </c:pt>
                <c:pt idx="18">
                  <c:v>11.2657351243829</c:v>
                </c:pt>
                <c:pt idx="19">
                  <c:v>11.274040942714599</c:v>
                </c:pt>
                <c:pt idx="20">
                  <c:v>11.2633840336856</c:v>
                </c:pt>
                <c:pt idx="21">
                  <c:v>11.2705786971636</c:v>
                </c:pt>
                <c:pt idx="22">
                  <c:v>11.2688829730069</c:v>
                </c:pt>
                <c:pt idx="23">
                  <c:v>11.2754610783226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26-C54F-AD34-E6D519FE23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22222222219"/>
          <c:y val="0.36161500000000002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STREAM</a:t>
            </a:r>
            <a:r>
              <a:rPr lang="en-US"/>
              <a:t> (WRAM,</a:t>
            </a:r>
            <a:r>
              <a:rPr lang="en-US" baseline="0"/>
              <a:t> INT64, 1DPU)</a:t>
            </a:r>
            <a:endParaRPr lang="en-US"/>
          </a:p>
        </c:rich>
      </c:tx>
      <c:layout>
        <c:manualLayout>
          <c:xMode val="edge"/>
          <c:yMode val="edge"/>
          <c:x val="0.15044055555555555"/>
          <c:y val="3.96875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4921361111111112"/>
          <c:y val="3.7680902777777775E-2"/>
          <c:w val="0.84567819444444448"/>
          <c:h val="0.73750416666666652"/>
        </c:manualLayout>
      </c:layout>
      <c:lineChart>
        <c:grouping val="standard"/>
        <c:varyColors val="0"/>
        <c:ser>
          <c:idx val="1"/>
          <c:order val="0"/>
          <c:tx>
            <c:strRef>
              <c:f>'stream_output-camera-ready'!$Q$2</c:f>
              <c:strCache>
                <c:ptCount val="1"/>
                <c:pt idx="0">
                  <c:v>COPY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763888888888902E-2"/>
                  <c:y val="7.579722222222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'stream_output-camera-ready'!$Q$3:$Q$18</c:f>
              <c:numCache>
                <c:formatCode>General</c:formatCode>
                <c:ptCount val="16"/>
                <c:pt idx="0">
                  <c:v>252.07993371769001</c:v>
                </c:pt>
                <c:pt idx="1">
                  <c:v>504.177182475797</c:v>
                </c:pt>
                <c:pt idx="2">
                  <c:v>755.96395282970195</c:v>
                </c:pt>
                <c:pt idx="3">
                  <c:v>1008.03845361532</c:v>
                </c:pt>
                <c:pt idx="4">
                  <c:v>1259.73449580805</c:v>
                </c:pt>
                <c:pt idx="5">
                  <c:v>1511.35197463245</c:v>
                </c:pt>
                <c:pt idx="6">
                  <c:v>1762.7093733583399</c:v>
                </c:pt>
                <c:pt idx="7">
                  <c:v>2014.4239259825899</c:v>
                </c:pt>
                <c:pt idx="8">
                  <c:v>2265.4987875853299</c:v>
                </c:pt>
                <c:pt idx="9">
                  <c:v>2516.4835381467101</c:v>
                </c:pt>
                <c:pt idx="10">
                  <c:v>2767.1736968845798</c:v>
                </c:pt>
                <c:pt idx="11">
                  <c:v>2779.6834052866702</c:v>
                </c:pt>
                <c:pt idx="12">
                  <c:v>2790.2899094775298</c:v>
                </c:pt>
                <c:pt idx="13">
                  <c:v>2798.9216190966399</c:v>
                </c:pt>
                <c:pt idx="14">
                  <c:v>2808.5737653951901</c:v>
                </c:pt>
                <c:pt idx="15">
                  <c:v>2818.9827318857601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E3-A844-914D-B65521A9AE8B}"/>
            </c:ext>
          </c:extLst>
        </c:ser>
        <c:ser>
          <c:idx val="0"/>
          <c:order val="1"/>
          <c:tx>
            <c:strRef>
              <c:f>'stream_output-camera-ready'!$P$2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5875000000000129E-2"/>
                  <c:y val="-7.4965277777777825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'stream_output-camera-ready'!$P$3:$P$18</c:f>
              <c:numCache>
                <c:formatCode>General</c:formatCode>
                <c:ptCount val="16"/>
                <c:pt idx="0">
                  <c:v>151.96098166918199</c:v>
                </c:pt>
                <c:pt idx="1">
                  <c:v>303.914098405907</c:v>
                </c:pt>
                <c:pt idx="2">
                  <c:v>455.798803585104</c:v>
                </c:pt>
                <c:pt idx="3">
                  <c:v>607.77786671450804</c:v>
                </c:pt>
                <c:pt idx="4">
                  <c:v>759.61160627659899</c:v>
                </c:pt>
                <c:pt idx="5">
                  <c:v>911.39480668643</c:v>
                </c:pt>
                <c:pt idx="6">
                  <c:v>1063.15643105446</c:v>
                </c:pt>
                <c:pt idx="7">
                  <c:v>1215.1616414543701</c:v>
                </c:pt>
                <c:pt idx="8">
                  <c:v>1366.4453494054401</c:v>
                </c:pt>
                <c:pt idx="9">
                  <c:v>1518.1038262668001</c:v>
                </c:pt>
                <c:pt idx="10">
                  <c:v>1669.8969400523199</c:v>
                </c:pt>
                <c:pt idx="11">
                  <c:v>1672.7034895314</c:v>
                </c:pt>
                <c:pt idx="12">
                  <c:v>1675.16896158235</c:v>
                </c:pt>
                <c:pt idx="13">
                  <c:v>1676.8911396260801</c:v>
                </c:pt>
                <c:pt idx="14">
                  <c:v>1679.4010010009999</c:v>
                </c:pt>
                <c:pt idx="15">
                  <c:v>1682.46454767726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E3-A844-914D-B65521A9AE8B}"/>
            </c:ext>
          </c:extLst>
        </c:ser>
        <c:ser>
          <c:idx val="2"/>
          <c:order val="2"/>
          <c:tx>
            <c:strRef>
              <c:f>'stream_output-camera-ready'!$R$2</c:f>
              <c:strCache>
                <c:ptCount val="1"/>
                <c:pt idx="0">
                  <c:v>SCALE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0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5.8208333333333334E-2"/>
                  <c:y val="-7.4965277777777853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'stream_output-camera-ready'!$R$3:$R$18</c:f>
              <c:numCache>
                <c:formatCode>General</c:formatCode>
                <c:ptCount val="16"/>
                <c:pt idx="0">
                  <c:v>3.8203590679457502</c:v>
                </c:pt>
                <c:pt idx="1">
                  <c:v>7.6406932805912602</c:v>
                </c:pt>
                <c:pt idx="2">
                  <c:v>11.4596233484904</c:v>
                </c:pt>
                <c:pt idx="3">
                  <c:v>15.2812871409518</c:v>
                </c:pt>
                <c:pt idx="4">
                  <c:v>19.1004594564264</c:v>
                </c:pt>
                <c:pt idx="5">
                  <c:v>22.918888875878601</c:v>
                </c:pt>
                <c:pt idx="6">
                  <c:v>26.736842680411399</c:v>
                </c:pt>
                <c:pt idx="7">
                  <c:v>30.561898243687398</c:v>
                </c:pt>
                <c:pt idx="8">
                  <c:v>34.372698643127201</c:v>
                </c:pt>
                <c:pt idx="9">
                  <c:v>38.188434911829397</c:v>
                </c:pt>
                <c:pt idx="10">
                  <c:v>42.007100828763797</c:v>
                </c:pt>
                <c:pt idx="11">
                  <c:v>42.004546657605701</c:v>
                </c:pt>
                <c:pt idx="12">
                  <c:v>42.004095953761301</c:v>
                </c:pt>
                <c:pt idx="13">
                  <c:v>42.0111580920492</c:v>
                </c:pt>
                <c:pt idx="14">
                  <c:v>42.003645259588801</c:v>
                </c:pt>
                <c:pt idx="15">
                  <c:v>42.033562278764599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5E3-A844-914D-B65521A9AE8B}"/>
            </c:ext>
          </c:extLst>
        </c:ser>
        <c:ser>
          <c:idx val="3"/>
          <c:order val="3"/>
          <c:tx>
            <c:strRef>
              <c:f>'stream_output-camera-ready'!$S$2</c:f>
              <c:strCache>
                <c:ptCount val="1"/>
                <c:pt idx="0">
                  <c:v>TRIAD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0583333333333333E-2"/>
                  <c:y val="-0.136701388888888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'stream_output-camera-ready'!$S$3:$S$18</c:f>
              <c:numCache>
                <c:formatCode>General</c:formatCode>
                <c:ptCount val="16"/>
                <c:pt idx="0">
                  <c:v>5.6040938719806004</c:v>
                </c:pt>
                <c:pt idx="1">
                  <c:v>11.208223399991001</c:v>
                </c:pt>
                <c:pt idx="2">
                  <c:v>16.810196003587901</c:v>
                </c:pt>
                <c:pt idx="3">
                  <c:v>22.416218602988</c:v>
                </c:pt>
                <c:pt idx="4">
                  <c:v>28.017839982822899</c:v>
                </c:pt>
                <c:pt idx="5">
                  <c:v>33.620199514097102</c:v>
                </c:pt>
                <c:pt idx="6">
                  <c:v>39.220921295780897</c:v>
                </c:pt>
                <c:pt idx="7">
                  <c:v>44.831239215965702</c:v>
                </c:pt>
                <c:pt idx="8">
                  <c:v>50.420099259844399</c:v>
                </c:pt>
                <c:pt idx="9">
                  <c:v>56.0186626302199</c:v>
                </c:pt>
                <c:pt idx="10">
                  <c:v>61.620528893241897</c:v>
                </c:pt>
                <c:pt idx="11">
                  <c:v>61.617080336905701</c:v>
                </c:pt>
                <c:pt idx="12">
                  <c:v>61.616649294503603</c:v>
                </c:pt>
                <c:pt idx="13">
                  <c:v>61.626349207459697</c:v>
                </c:pt>
                <c:pt idx="14">
                  <c:v>61.6155717148823</c:v>
                </c:pt>
                <c:pt idx="15">
                  <c:v>61.659567586865897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5E3-A844-914D-B65521A9AE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WRAM</a:t>
                </a:r>
                <a:r>
                  <a:rPr lang="en-US" sz="1600" baseline="0"/>
                  <a:t> </a:t>
                </a:r>
                <a:r>
                  <a:rPr lang="en-US" sz="1600"/>
                  <a:t>Bandwidth</a:t>
                </a:r>
                <a:r>
                  <a:rPr lang="en-US" sz="1600" baseline="0"/>
                  <a:t> (MB/s)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6793805555555552"/>
          <c:y val="0.17441701388888889"/>
          <c:w val="0.12827027777777777"/>
          <c:h val="0.289612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STREAM</a:t>
            </a:r>
            <a:r>
              <a:rPr lang="en-US"/>
              <a:t> (WRAM,</a:t>
            </a:r>
            <a:r>
              <a:rPr lang="en-US" baseline="0"/>
              <a:t> INT64, 1DPU)</a:t>
            </a:r>
            <a:endParaRPr lang="en-US"/>
          </a:p>
        </c:rich>
      </c:tx>
      <c:layout>
        <c:manualLayout>
          <c:xMode val="edge"/>
          <c:yMode val="edge"/>
          <c:x val="0.15044055555555555"/>
          <c:y val="3.96875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4921361111111112"/>
          <c:y val="3.7680902777777775E-2"/>
          <c:w val="0.84567819444444448"/>
          <c:h val="0.73750416666666652"/>
        </c:manualLayout>
      </c:layout>
      <c:lineChart>
        <c:grouping val="standard"/>
        <c:varyColors val="0"/>
        <c:ser>
          <c:idx val="1"/>
          <c:order val="0"/>
          <c:tx>
            <c:strRef>
              <c:f>'stream_output-camera-ready'!$Q$2</c:f>
              <c:strCache>
                <c:ptCount val="1"/>
                <c:pt idx="0">
                  <c:v>COPY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763888888888902E-2"/>
                  <c:y val="7.579722222222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'stream_output-camera-ready'!$Q$3:$Q$18</c:f>
              <c:numCache>
                <c:formatCode>General</c:formatCode>
                <c:ptCount val="16"/>
                <c:pt idx="0">
                  <c:v>252.07993371769001</c:v>
                </c:pt>
                <c:pt idx="1">
                  <c:v>504.177182475797</c:v>
                </c:pt>
                <c:pt idx="2">
                  <c:v>755.96395282970195</c:v>
                </c:pt>
                <c:pt idx="3">
                  <c:v>1008.03845361532</c:v>
                </c:pt>
                <c:pt idx="4">
                  <c:v>1259.73449580805</c:v>
                </c:pt>
                <c:pt idx="5">
                  <c:v>1511.35197463245</c:v>
                </c:pt>
                <c:pt idx="6">
                  <c:v>1762.7093733583399</c:v>
                </c:pt>
                <c:pt idx="7">
                  <c:v>2014.4239259825899</c:v>
                </c:pt>
                <c:pt idx="8">
                  <c:v>2265.4987875853299</c:v>
                </c:pt>
                <c:pt idx="9">
                  <c:v>2516.4835381467101</c:v>
                </c:pt>
                <c:pt idx="10">
                  <c:v>2767.1736968845798</c:v>
                </c:pt>
                <c:pt idx="11">
                  <c:v>2779.6834052866702</c:v>
                </c:pt>
                <c:pt idx="12">
                  <c:v>2790.2899094775298</c:v>
                </c:pt>
                <c:pt idx="13">
                  <c:v>2798.9216190966399</c:v>
                </c:pt>
                <c:pt idx="14">
                  <c:v>2808.5737653951901</c:v>
                </c:pt>
                <c:pt idx="15">
                  <c:v>2818.9827318857601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E3-A844-914D-B65521A9AE8B}"/>
            </c:ext>
          </c:extLst>
        </c:ser>
        <c:ser>
          <c:idx val="0"/>
          <c:order val="1"/>
          <c:tx>
            <c:strRef>
              <c:f>'stream_output-camera-ready'!$P$2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5875000000000129E-2"/>
                  <c:y val="-7.4965277777777825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'stream_output-camera-ready'!$P$3:$P$18</c:f>
              <c:numCache>
                <c:formatCode>General</c:formatCode>
                <c:ptCount val="16"/>
                <c:pt idx="0">
                  <c:v>151.96098166918199</c:v>
                </c:pt>
                <c:pt idx="1">
                  <c:v>303.914098405907</c:v>
                </c:pt>
                <c:pt idx="2">
                  <c:v>455.798803585104</c:v>
                </c:pt>
                <c:pt idx="3">
                  <c:v>607.77786671450804</c:v>
                </c:pt>
                <c:pt idx="4">
                  <c:v>759.61160627659899</c:v>
                </c:pt>
                <c:pt idx="5">
                  <c:v>911.39480668643</c:v>
                </c:pt>
                <c:pt idx="6">
                  <c:v>1063.15643105446</c:v>
                </c:pt>
                <c:pt idx="7">
                  <c:v>1215.1616414543701</c:v>
                </c:pt>
                <c:pt idx="8">
                  <c:v>1366.4453494054401</c:v>
                </c:pt>
                <c:pt idx="9">
                  <c:v>1518.1038262668001</c:v>
                </c:pt>
                <c:pt idx="10">
                  <c:v>1669.8969400523199</c:v>
                </c:pt>
                <c:pt idx="11">
                  <c:v>1672.7034895314</c:v>
                </c:pt>
                <c:pt idx="12">
                  <c:v>1675.16896158235</c:v>
                </c:pt>
                <c:pt idx="13">
                  <c:v>1676.8911396260801</c:v>
                </c:pt>
                <c:pt idx="14">
                  <c:v>1679.4010010009999</c:v>
                </c:pt>
                <c:pt idx="15">
                  <c:v>1682.46454767726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E3-A844-914D-B65521A9AE8B}"/>
            </c:ext>
          </c:extLst>
        </c:ser>
        <c:ser>
          <c:idx val="2"/>
          <c:order val="2"/>
          <c:tx>
            <c:strRef>
              <c:f>'stream_output-camera-ready'!$R$2</c:f>
              <c:strCache>
                <c:ptCount val="1"/>
                <c:pt idx="0">
                  <c:v>SCALE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0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5.8208333333333334E-2"/>
                  <c:y val="-7.4965277777777853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'stream_output-camera-ready'!$R$3:$R$18</c:f>
              <c:numCache>
                <c:formatCode>General</c:formatCode>
                <c:ptCount val="16"/>
                <c:pt idx="0">
                  <c:v>3.8203590679457502</c:v>
                </c:pt>
                <c:pt idx="1">
                  <c:v>7.6406932805912602</c:v>
                </c:pt>
                <c:pt idx="2">
                  <c:v>11.4596233484904</c:v>
                </c:pt>
                <c:pt idx="3">
                  <c:v>15.2812871409518</c:v>
                </c:pt>
                <c:pt idx="4">
                  <c:v>19.1004594564264</c:v>
                </c:pt>
                <c:pt idx="5">
                  <c:v>22.918888875878601</c:v>
                </c:pt>
                <c:pt idx="6">
                  <c:v>26.736842680411399</c:v>
                </c:pt>
                <c:pt idx="7">
                  <c:v>30.561898243687398</c:v>
                </c:pt>
                <c:pt idx="8">
                  <c:v>34.372698643127201</c:v>
                </c:pt>
                <c:pt idx="9">
                  <c:v>38.188434911829397</c:v>
                </c:pt>
                <c:pt idx="10">
                  <c:v>42.007100828763797</c:v>
                </c:pt>
                <c:pt idx="11">
                  <c:v>42.004546657605701</c:v>
                </c:pt>
                <c:pt idx="12">
                  <c:v>42.004095953761301</c:v>
                </c:pt>
                <c:pt idx="13">
                  <c:v>42.0111580920492</c:v>
                </c:pt>
                <c:pt idx="14">
                  <c:v>42.003645259588801</c:v>
                </c:pt>
                <c:pt idx="15">
                  <c:v>42.033562278764599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5E3-A844-914D-B65521A9AE8B}"/>
            </c:ext>
          </c:extLst>
        </c:ser>
        <c:ser>
          <c:idx val="3"/>
          <c:order val="3"/>
          <c:tx>
            <c:strRef>
              <c:f>'stream_output-camera-ready'!$S$2</c:f>
              <c:strCache>
                <c:ptCount val="1"/>
                <c:pt idx="0">
                  <c:v>TRIAD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0583333333333333E-2"/>
                  <c:y val="-0.136701388888888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'stream_output-camera-ready'!$S$3:$S$18</c:f>
              <c:numCache>
                <c:formatCode>General</c:formatCode>
                <c:ptCount val="16"/>
                <c:pt idx="0">
                  <c:v>5.6040938719806004</c:v>
                </c:pt>
                <c:pt idx="1">
                  <c:v>11.208223399991001</c:v>
                </c:pt>
                <c:pt idx="2">
                  <c:v>16.810196003587901</c:v>
                </c:pt>
                <c:pt idx="3">
                  <c:v>22.416218602988</c:v>
                </c:pt>
                <c:pt idx="4">
                  <c:v>28.017839982822899</c:v>
                </c:pt>
                <c:pt idx="5">
                  <c:v>33.620199514097102</c:v>
                </c:pt>
                <c:pt idx="6">
                  <c:v>39.220921295780897</c:v>
                </c:pt>
                <c:pt idx="7">
                  <c:v>44.831239215965702</c:v>
                </c:pt>
                <c:pt idx="8">
                  <c:v>50.420099259844399</c:v>
                </c:pt>
                <c:pt idx="9">
                  <c:v>56.0186626302199</c:v>
                </c:pt>
                <c:pt idx="10">
                  <c:v>61.620528893241897</c:v>
                </c:pt>
                <c:pt idx="11">
                  <c:v>61.617080336905701</c:v>
                </c:pt>
                <c:pt idx="12">
                  <c:v>61.616649294503603</c:v>
                </c:pt>
                <c:pt idx="13">
                  <c:v>61.626349207459697</c:v>
                </c:pt>
                <c:pt idx="14">
                  <c:v>61.6155717148823</c:v>
                </c:pt>
                <c:pt idx="15">
                  <c:v>61.659567586865897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5E3-A844-914D-B65521A9AE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WRAM</a:t>
                </a:r>
                <a:r>
                  <a:rPr lang="en-US" sz="1600" baseline="0"/>
                  <a:t> </a:t>
                </a:r>
                <a:r>
                  <a:rPr lang="en-US" sz="1600"/>
                  <a:t>Bandwidth</a:t>
                </a:r>
                <a:r>
                  <a:rPr lang="en-US" sz="1600" baseline="0"/>
                  <a:t> (MB/s)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6793805555555552"/>
          <c:y val="0.17441701388888889"/>
          <c:w val="0.12827027777777777"/>
          <c:h val="0.289612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STREAM</a:t>
            </a:r>
            <a:r>
              <a:rPr lang="en-US"/>
              <a:t> (WRAM,</a:t>
            </a:r>
            <a:r>
              <a:rPr lang="en-US" baseline="0"/>
              <a:t> INT64, 1DPU)</a:t>
            </a:r>
            <a:endParaRPr lang="en-US"/>
          </a:p>
        </c:rich>
      </c:tx>
      <c:layout>
        <c:manualLayout>
          <c:xMode val="edge"/>
          <c:yMode val="edge"/>
          <c:x val="0.15044055555555555"/>
          <c:y val="3.96875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4921361111111112"/>
          <c:y val="3.7680902777777775E-2"/>
          <c:w val="0.84567819444444448"/>
          <c:h val="0.73750416666666652"/>
        </c:manualLayout>
      </c:layout>
      <c:lineChart>
        <c:grouping val="standard"/>
        <c:varyColors val="0"/>
        <c:ser>
          <c:idx val="1"/>
          <c:order val="0"/>
          <c:tx>
            <c:strRef>
              <c:f>'stream_output-camera-ready'!$Q$2</c:f>
              <c:strCache>
                <c:ptCount val="1"/>
                <c:pt idx="0">
                  <c:v>COPY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763888888888902E-2"/>
                  <c:y val="7.5797222222222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'stream_output-camera-ready'!$Q$3:$Q$18</c:f>
              <c:numCache>
                <c:formatCode>General</c:formatCode>
                <c:ptCount val="16"/>
                <c:pt idx="0">
                  <c:v>252.07993371769001</c:v>
                </c:pt>
                <c:pt idx="1">
                  <c:v>504.177182475797</c:v>
                </c:pt>
                <c:pt idx="2">
                  <c:v>755.96395282970195</c:v>
                </c:pt>
                <c:pt idx="3">
                  <c:v>1008.03845361532</c:v>
                </c:pt>
                <c:pt idx="4">
                  <c:v>1259.73449580805</c:v>
                </c:pt>
                <c:pt idx="5">
                  <c:v>1511.35197463245</c:v>
                </c:pt>
                <c:pt idx="6">
                  <c:v>1762.7093733583399</c:v>
                </c:pt>
                <c:pt idx="7">
                  <c:v>2014.4239259825899</c:v>
                </c:pt>
                <c:pt idx="8">
                  <c:v>2265.4987875853299</c:v>
                </c:pt>
                <c:pt idx="9">
                  <c:v>2516.4835381467101</c:v>
                </c:pt>
                <c:pt idx="10">
                  <c:v>2767.1736968845798</c:v>
                </c:pt>
                <c:pt idx="11">
                  <c:v>2779.6834052866702</c:v>
                </c:pt>
                <c:pt idx="12">
                  <c:v>2790.2899094775298</c:v>
                </c:pt>
                <c:pt idx="13">
                  <c:v>2798.9216190966399</c:v>
                </c:pt>
                <c:pt idx="14">
                  <c:v>2808.5737653951901</c:v>
                </c:pt>
                <c:pt idx="15">
                  <c:v>2818.9827318857601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E3-A844-914D-B65521A9AE8B}"/>
            </c:ext>
          </c:extLst>
        </c:ser>
        <c:ser>
          <c:idx val="0"/>
          <c:order val="1"/>
          <c:tx>
            <c:strRef>
              <c:f>'stream_output-camera-ready'!$P$2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5875000000000129E-2"/>
                  <c:y val="-7.4965277777777825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'stream_output-camera-ready'!$P$3:$P$18</c:f>
              <c:numCache>
                <c:formatCode>General</c:formatCode>
                <c:ptCount val="16"/>
                <c:pt idx="0">
                  <c:v>151.96098166918199</c:v>
                </c:pt>
                <c:pt idx="1">
                  <c:v>303.914098405907</c:v>
                </c:pt>
                <c:pt idx="2">
                  <c:v>455.798803585104</c:v>
                </c:pt>
                <c:pt idx="3">
                  <c:v>607.77786671450804</c:v>
                </c:pt>
                <c:pt idx="4">
                  <c:v>759.61160627659899</c:v>
                </c:pt>
                <c:pt idx="5">
                  <c:v>911.39480668643</c:v>
                </c:pt>
                <c:pt idx="6">
                  <c:v>1063.15643105446</c:v>
                </c:pt>
                <c:pt idx="7">
                  <c:v>1215.1616414543701</c:v>
                </c:pt>
                <c:pt idx="8">
                  <c:v>1366.4453494054401</c:v>
                </c:pt>
                <c:pt idx="9">
                  <c:v>1518.1038262668001</c:v>
                </c:pt>
                <c:pt idx="10">
                  <c:v>1669.8969400523199</c:v>
                </c:pt>
                <c:pt idx="11">
                  <c:v>1672.7034895314</c:v>
                </c:pt>
                <c:pt idx="12">
                  <c:v>1675.16896158235</c:v>
                </c:pt>
                <c:pt idx="13">
                  <c:v>1676.8911396260801</c:v>
                </c:pt>
                <c:pt idx="14">
                  <c:v>1679.4010010009999</c:v>
                </c:pt>
                <c:pt idx="15">
                  <c:v>1682.46454767726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E3-A844-914D-B65521A9AE8B}"/>
            </c:ext>
          </c:extLst>
        </c:ser>
        <c:ser>
          <c:idx val="2"/>
          <c:order val="2"/>
          <c:tx>
            <c:strRef>
              <c:f>'stream_output-camera-ready'!$R$2</c:f>
              <c:strCache>
                <c:ptCount val="1"/>
                <c:pt idx="0">
                  <c:v>SCALE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0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5.8208333333333334E-2"/>
                  <c:y val="-7.4965277777777853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'stream_output-camera-ready'!$R$3:$R$18</c:f>
              <c:numCache>
                <c:formatCode>General</c:formatCode>
                <c:ptCount val="16"/>
                <c:pt idx="0">
                  <c:v>3.8203590679457502</c:v>
                </c:pt>
                <c:pt idx="1">
                  <c:v>7.6406932805912602</c:v>
                </c:pt>
                <c:pt idx="2">
                  <c:v>11.4596233484904</c:v>
                </c:pt>
                <c:pt idx="3">
                  <c:v>15.2812871409518</c:v>
                </c:pt>
                <c:pt idx="4">
                  <c:v>19.1004594564264</c:v>
                </c:pt>
                <c:pt idx="5">
                  <c:v>22.918888875878601</c:v>
                </c:pt>
                <c:pt idx="6">
                  <c:v>26.736842680411399</c:v>
                </c:pt>
                <c:pt idx="7">
                  <c:v>30.561898243687398</c:v>
                </c:pt>
                <c:pt idx="8">
                  <c:v>34.372698643127201</c:v>
                </c:pt>
                <c:pt idx="9">
                  <c:v>38.188434911829397</c:v>
                </c:pt>
                <c:pt idx="10">
                  <c:v>42.007100828763797</c:v>
                </c:pt>
                <c:pt idx="11">
                  <c:v>42.004546657605701</c:v>
                </c:pt>
                <c:pt idx="12">
                  <c:v>42.004095953761301</c:v>
                </c:pt>
                <c:pt idx="13">
                  <c:v>42.0111580920492</c:v>
                </c:pt>
                <c:pt idx="14">
                  <c:v>42.003645259588801</c:v>
                </c:pt>
                <c:pt idx="15">
                  <c:v>42.033562278764599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5E3-A844-914D-B65521A9AE8B}"/>
            </c:ext>
          </c:extLst>
        </c:ser>
        <c:ser>
          <c:idx val="3"/>
          <c:order val="3"/>
          <c:tx>
            <c:strRef>
              <c:f>'stream_output-camera-ready'!$S$2</c:f>
              <c:strCache>
                <c:ptCount val="1"/>
                <c:pt idx="0">
                  <c:v>TRIAD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0583333333333333E-2"/>
                  <c:y val="-0.136701388888888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5E3-A844-914D-B65521A9AE8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'stream_output-camera-ready'!$O$3:$O$18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'stream_output-camera-ready'!$S$3:$S$18</c:f>
              <c:numCache>
                <c:formatCode>General</c:formatCode>
                <c:ptCount val="16"/>
                <c:pt idx="0">
                  <c:v>5.6040938719806004</c:v>
                </c:pt>
                <c:pt idx="1">
                  <c:v>11.208223399991001</c:v>
                </c:pt>
                <c:pt idx="2">
                  <c:v>16.810196003587901</c:v>
                </c:pt>
                <c:pt idx="3">
                  <c:v>22.416218602988</c:v>
                </c:pt>
                <c:pt idx="4">
                  <c:v>28.017839982822899</c:v>
                </c:pt>
                <c:pt idx="5">
                  <c:v>33.620199514097102</c:v>
                </c:pt>
                <c:pt idx="6">
                  <c:v>39.220921295780897</c:v>
                </c:pt>
                <c:pt idx="7">
                  <c:v>44.831239215965702</c:v>
                </c:pt>
                <c:pt idx="8">
                  <c:v>50.420099259844399</c:v>
                </c:pt>
                <c:pt idx="9">
                  <c:v>56.0186626302199</c:v>
                </c:pt>
                <c:pt idx="10">
                  <c:v>61.620528893241897</c:v>
                </c:pt>
                <c:pt idx="11">
                  <c:v>61.617080336905701</c:v>
                </c:pt>
                <c:pt idx="12">
                  <c:v>61.616649294503603</c:v>
                </c:pt>
                <c:pt idx="13">
                  <c:v>61.626349207459697</c:v>
                </c:pt>
                <c:pt idx="14">
                  <c:v>61.6155717148823</c:v>
                </c:pt>
                <c:pt idx="15">
                  <c:v>61.659567586865897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5E3-A844-914D-B65521A9AE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WRAM</a:t>
                </a:r>
                <a:r>
                  <a:rPr lang="en-US" sz="1600" baseline="0"/>
                  <a:t> </a:t>
                </a:r>
                <a:r>
                  <a:rPr lang="en-US" sz="1600"/>
                  <a:t>Bandwidth</a:t>
                </a:r>
                <a:r>
                  <a:rPr lang="en-US" sz="1600" baseline="0"/>
                  <a:t> (MB/s)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6793805555555552"/>
          <c:y val="0.17441701388888889"/>
          <c:w val="0.12827027777777777"/>
          <c:h val="0.289612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Read</a:t>
            </a:r>
          </a:p>
        </c:rich>
      </c:tx>
      <c:layout>
        <c:manualLayout>
          <c:xMode val="edge"/>
          <c:yMode val="edge"/>
          <c:x val="0.19185740740740742"/>
          <c:y val="8.23148148148148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3399236111111112"/>
          <c:h val="0.62914523809523815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05138888888889"/>
                  <c:y val="-7.2571428571428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3B-9945-A671-3A26BFA4B71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mram_output!$I$2:$I$10</c:f>
              <c:numCache>
                <c:formatCode>General</c:formatCode>
                <c:ptCount val="9"/>
                <c:pt idx="0">
                  <c:v>34.3749120434601</c:v>
                </c:pt>
                <c:pt idx="1">
                  <c:v>63.742045576666499</c:v>
                </c:pt>
                <c:pt idx="2">
                  <c:v>113.018548279996</c:v>
                </c:pt>
                <c:pt idx="3">
                  <c:v>201.26563726414199</c:v>
                </c:pt>
                <c:pt idx="4">
                  <c:v>308.83454387671901</c:v>
                </c:pt>
                <c:pt idx="5">
                  <c:v>419.13999586001103</c:v>
                </c:pt>
                <c:pt idx="6">
                  <c:v>534.23818621831595</c:v>
                </c:pt>
                <c:pt idx="7">
                  <c:v>605.03038533425899</c:v>
                </c:pt>
                <c:pt idx="8">
                  <c:v>628.22637020046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mram_output!$G$2:$G$10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87.854099273681641</c:v>
                </c:pt>
                <c:pt idx="2">
                  <c:v>99.098777770996094</c:v>
                </c:pt>
                <c:pt idx="3">
                  <c:v>111.29570007324219</c:v>
                </c:pt>
                <c:pt idx="4">
                  <c:v>145.06149291992188</c:v>
                </c:pt>
                <c:pt idx="5">
                  <c:v>213.77105712890625</c:v>
                </c:pt>
                <c:pt idx="6">
                  <c:v>335.430908203125</c:v>
                </c:pt>
                <c:pt idx="7">
                  <c:v>592.366943359375</c:v>
                </c:pt>
                <c:pt idx="8">
                  <c:v>1140.989990234375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3B-9945-A671-3A26BFA4B71B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val>
            <c:numRef>
              <c:f>mram_output!$J$2:$J$10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85.454753875732422</c:v>
                </c:pt>
                <c:pt idx="2">
                  <c:v>93.454753875732422</c:v>
                </c:pt>
                <c:pt idx="3">
                  <c:v>109.45475387573242</c:v>
                </c:pt>
                <c:pt idx="4">
                  <c:v>141.45475387573242</c:v>
                </c:pt>
                <c:pt idx="5">
                  <c:v>205.45475387573242</c:v>
                </c:pt>
                <c:pt idx="6">
                  <c:v>333.45475387573242</c:v>
                </c:pt>
                <c:pt idx="7">
                  <c:v>589.45475387573242</c:v>
                </c:pt>
                <c:pt idx="8">
                  <c:v>1101.4547538757324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Data transfer size (bytes)</a:t>
                </a:r>
              </a:p>
            </c:rich>
          </c:tx>
          <c:layout>
            <c:manualLayout>
              <c:xMode val="edge"/>
              <c:yMode val="edge"/>
              <c:x val="0.25914490740740742"/>
              <c:y val="0.882651190476190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</a:t>
                </a:r>
                <a:r>
                  <a:rPr lang="en-US" sz="1600" baseline="0">
                    <a:solidFill>
                      <a:srgbClr val="002060"/>
                    </a:solidFill>
                  </a:rPr>
                  <a:t>)</a:t>
                </a:r>
                <a:endParaRPr lang="en-US" sz="1600">
                  <a:solidFill>
                    <a:srgbClr val="00206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00-6B41-8A32-3EE0779DB6AB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00-6B41-8A32-3EE0779DB6AB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00-6B41-8A32-3EE0779DB6AB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00-6B41-8A32-3EE0779DB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Write</a:t>
            </a:r>
          </a:p>
        </c:rich>
      </c:tx>
      <c:layout>
        <c:manualLayout>
          <c:xMode val="edge"/>
          <c:yMode val="edge"/>
          <c:x val="0.19185740740740742"/>
          <c:y val="7.93750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428118055555555"/>
          <c:h val="0.62704484126984128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639351851851852"/>
                  <c:y val="-7.7611111111111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65-7B46-9E1B-BF8C4A524AC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mram_output!$I$12:$I$20</c:f>
              <c:numCache>
                <c:formatCode>General</c:formatCode>
                <c:ptCount val="9"/>
                <c:pt idx="0">
                  <c:v>42.613595361292298</c:v>
                </c:pt>
                <c:pt idx="1">
                  <c:v>79.395901501917194</c:v>
                </c:pt>
                <c:pt idx="2">
                  <c:v>142.78620582327801</c:v>
                </c:pt>
                <c:pt idx="3">
                  <c:v>239.42629274140199</c:v>
                </c:pt>
                <c:pt idx="4">
                  <c:v>355.32904100304899</c:v>
                </c:pt>
                <c:pt idx="5">
                  <c:v>467.00485135758402</c:v>
                </c:pt>
                <c:pt idx="6">
                  <c:v>555.58425977613899</c:v>
                </c:pt>
                <c:pt idx="7">
                  <c:v>616.74851432736602</c:v>
                </c:pt>
                <c:pt idx="8">
                  <c:v>633.21991787156196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mram_output!$G$12:$G$20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70.532608032226562</c:v>
                </c:pt>
                <c:pt idx="2">
                  <c:v>78.438949584960938</c:v>
                </c:pt>
                <c:pt idx="3">
                  <c:v>93.556976318359375</c:v>
                </c:pt>
                <c:pt idx="4">
                  <c:v>126.080322265625</c:v>
                </c:pt>
                <c:pt idx="5">
                  <c:v>191.8609619140625</c:v>
                </c:pt>
                <c:pt idx="6">
                  <c:v>322.5433349609375</c:v>
                </c:pt>
                <c:pt idx="7">
                  <c:v>581.112060546875</c:v>
                </c:pt>
                <c:pt idx="8">
                  <c:v>1131.9921875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65-7B46-9E1B-BF8C4A524AC9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  <a:prstDash val="solid"/>
              </a:ln>
              <a:effectLst/>
            </c:spPr>
          </c:marker>
          <c:val>
            <c:numRef>
              <c:f>mram_output!$J$12:$J$20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69.706729888916016</c:v>
                </c:pt>
                <c:pt idx="2">
                  <c:v>77.706729888916016</c:v>
                </c:pt>
                <c:pt idx="3">
                  <c:v>93.706729888916016</c:v>
                </c:pt>
                <c:pt idx="4">
                  <c:v>125.70672988891602</c:v>
                </c:pt>
                <c:pt idx="5">
                  <c:v>189.70672988891602</c:v>
                </c:pt>
                <c:pt idx="6">
                  <c:v>317.70672988891602</c:v>
                </c:pt>
                <c:pt idx="7">
                  <c:v>573.70672988891602</c:v>
                </c:pt>
                <c:pt idx="8">
                  <c:v>1085.706729888916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Data transfer </a:t>
                </a:r>
                <a:r>
                  <a:rPr lang="en-US" sz="1600"/>
                  <a:t>size (bytes)</a:t>
                </a:r>
              </a:p>
            </c:rich>
          </c:tx>
          <c:layout>
            <c:manualLayout>
              <c:xMode val="edge"/>
              <c:yMode val="edge"/>
              <c:x val="0.27031620370370368"/>
              <c:y val="0.883009920634920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Read</a:t>
            </a:r>
          </a:p>
        </c:rich>
      </c:tx>
      <c:layout>
        <c:manualLayout>
          <c:xMode val="edge"/>
          <c:yMode val="edge"/>
          <c:x val="0.19185740740740742"/>
          <c:y val="8.23148148148148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3399236111111112"/>
          <c:h val="0.62914523809523815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05138888888889"/>
                  <c:y val="-7.2571428571428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3B-9945-A671-3A26BFA4B71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mram_output!$I$2:$I$10</c:f>
              <c:numCache>
                <c:formatCode>General</c:formatCode>
                <c:ptCount val="9"/>
                <c:pt idx="0">
                  <c:v>34.3749120434601</c:v>
                </c:pt>
                <c:pt idx="1">
                  <c:v>63.742045576666499</c:v>
                </c:pt>
                <c:pt idx="2">
                  <c:v>113.018548279996</c:v>
                </c:pt>
                <c:pt idx="3">
                  <c:v>201.26563726414199</c:v>
                </c:pt>
                <c:pt idx="4">
                  <c:v>308.83454387671901</c:v>
                </c:pt>
                <c:pt idx="5">
                  <c:v>419.13999586001103</c:v>
                </c:pt>
                <c:pt idx="6">
                  <c:v>534.23818621831595</c:v>
                </c:pt>
                <c:pt idx="7">
                  <c:v>605.03038533425899</c:v>
                </c:pt>
                <c:pt idx="8">
                  <c:v>628.22637020046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mram_output!$G$2:$G$10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87.854099273681641</c:v>
                </c:pt>
                <c:pt idx="2">
                  <c:v>99.098777770996094</c:v>
                </c:pt>
                <c:pt idx="3">
                  <c:v>111.29570007324219</c:v>
                </c:pt>
                <c:pt idx="4">
                  <c:v>145.06149291992188</c:v>
                </c:pt>
                <c:pt idx="5">
                  <c:v>213.77105712890625</c:v>
                </c:pt>
                <c:pt idx="6">
                  <c:v>335.430908203125</c:v>
                </c:pt>
                <c:pt idx="7">
                  <c:v>592.366943359375</c:v>
                </c:pt>
                <c:pt idx="8">
                  <c:v>1140.989990234375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3B-9945-A671-3A26BFA4B71B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val>
            <c:numRef>
              <c:f>mram_output!$J$2:$J$10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85.454753875732422</c:v>
                </c:pt>
                <c:pt idx="2">
                  <c:v>93.454753875732422</c:v>
                </c:pt>
                <c:pt idx="3">
                  <c:v>109.45475387573242</c:v>
                </c:pt>
                <c:pt idx="4">
                  <c:v>141.45475387573242</c:v>
                </c:pt>
                <c:pt idx="5">
                  <c:v>205.45475387573242</c:v>
                </c:pt>
                <c:pt idx="6">
                  <c:v>333.45475387573242</c:v>
                </c:pt>
                <c:pt idx="7">
                  <c:v>589.45475387573242</c:v>
                </c:pt>
                <c:pt idx="8">
                  <c:v>1101.4547538757324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Data transfer size (bytes)</a:t>
                </a:r>
              </a:p>
            </c:rich>
          </c:tx>
          <c:layout>
            <c:manualLayout>
              <c:xMode val="edge"/>
              <c:yMode val="edge"/>
              <c:x val="0.25914490740740742"/>
              <c:y val="0.882651190476190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</a:t>
                </a:r>
                <a:r>
                  <a:rPr lang="en-US" sz="1600" baseline="0">
                    <a:solidFill>
                      <a:srgbClr val="002060"/>
                    </a:solidFill>
                  </a:rPr>
                  <a:t>)</a:t>
                </a:r>
                <a:endParaRPr lang="en-US" sz="1600">
                  <a:solidFill>
                    <a:srgbClr val="00206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Write</a:t>
            </a:r>
          </a:p>
        </c:rich>
      </c:tx>
      <c:layout>
        <c:manualLayout>
          <c:xMode val="edge"/>
          <c:yMode val="edge"/>
          <c:x val="0.19185740740740742"/>
          <c:y val="7.93750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428118055555555"/>
          <c:h val="0.62704484126984128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639351851851852"/>
                  <c:y val="-7.7611111111111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65-7B46-9E1B-BF8C4A524AC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mram_output!$I$12:$I$20</c:f>
              <c:numCache>
                <c:formatCode>General</c:formatCode>
                <c:ptCount val="9"/>
                <c:pt idx="0">
                  <c:v>42.613595361292298</c:v>
                </c:pt>
                <c:pt idx="1">
                  <c:v>79.395901501917194</c:v>
                </c:pt>
                <c:pt idx="2">
                  <c:v>142.78620582327801</c:v>
                </c:pt>
                <c:pt idx="3">
                  <c:v>239.42629274140199</c:v>
                </c:pt>
                <c:pt idx="4">
                  <c:v>355.32904100304899</c:v>
                </c:pt>
                <c:pt idx="5">
                  <c:v>467.00485135758402</c:v>
                </c:pt>
                <c:pt idx="6">
                  <c:v>555.58425977613899</c:v>
                </c:pt>
                <c:pt idx="7">
                  <c:v>616.74851432736602</c:v>
                </c:pt>
                <c:pt idx="8">
                  <c:v>633.21991787156196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mram_output!$G$12:$G$20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70.532608032226562</c:v>
                </c:pt>
                <c:pt idx="2">
                  <c:v>78.438949584960938</c:v>
                </c:pt>
                <c:pt idx="3">
                  <c:v>93.556976318359375</c:v>
                </c:pt>
                <c:pt idx="4">
                  <c:v>126.080322265625</c:v>
                </c:pt>
                <c:pt idx="5">
                  <c:v>191.8609619140625</c:v>
                </c:pt>
                <c:pt idx="6">
                  <c:v>322.5433349609375</c:v>
                </c:pt>
                <c:pt idx="7">
                  <c:v>581.112060546875</c:v>
                </c:pt>
                <c:pt idx="8">
                  <c:v>1131.9921875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65-7B46-9E1B-BF8C4A524AC9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  <a:prstDash val="solid"/>
              </a:ln>
              <a:effectLst/>
            </c:spPr>
          </c:marker>
          <c:val>
            <c:numRef>
              <c:f>mram_output!$J$12:$J$20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69.706729888916016</c:v>
                </c:pt>
                <c:pt idx="2">
                  <c:v>77.706729888916016</c:v>
                </c:pt>
                <c:pt idx="3">
                  <c:v>93.706729888916016</c:v>
                </c:pt>
                <c:pt idx="4">
                  <c:v>125.70672988891602</c:v>
                </c:pt>
                <c:pt idx="5">
                  <c:v>189.70672988891602</c:v>
                </c:pt>
                <c:pt idx="6">
                  <c:v>317.70672988891602</c:v>
                </c:pt>
                <c:pt idx="7">
                  <c:v>573.70672988891602</c:v>
                </c:pt>
                <c:pt idx="8">
                  <c:v>1085.706729888916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Data transfer </a:t>
                </a:r>
                <a:r>
                  <a:rPr lang="en-US" sz="1600"/>
                  <a:t>size (bytes)</a:t>
                </a:r>
              </a:p>
            </c:rich>
          </c:tx>
          <c:layout>
            <c:manualLayout>
              <c:xMode val="edge"/>
              <c:yMode val="edge"/>
              <c:x val="0.27031620370370368"/>
              <c:y val="0.883009920634920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Read</a:t>
            </a:r>
          </a:p>
        </c:rich>
      </c:tx>
      <c:layout>
        <c:manualLayout>
          <c:xMode val="edge"/>
          <c:yMode val="edge"/>
          <c:x val="0.19185740740740742"/>
          <c:y val="8.23148148148148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3399236111111112"/>
          <c:h val="0.62914523809523815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05138888888889"/>
                  <c:y val="-7.2571428571428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3B-9945-A671-3A26BFA4B71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mram_output!$I$2:$I$10</c:f>
              <c:numCache>
                <c:formatCode>General</c:formatCode>
                <c:ptCount val="9"/>
                <c:pt idx="0">
                  <c:v>34.3749120434601</c:v>
                </c:pt>
                <c:pt idx="1">
                  <c:v>63.742045576666499</c:v>
                </c:pt>
                <c:pt idx="2">
                  <c:v>113.018548279996</c:v>
                </c:pt>
                <c:pt idx="3">
                  <c:v>201.26563726414199</c:v>
                </c:pt>
                <c:pt idx="4">
                  <c:v>308.83454387671901</c:v>
                </c:pt>
                <c:pt idx="5">
                  <c:v>419.13999586001103</c:v>
                </c:pt>
                <c:pt idx="6">
                  <c:v>534.23818621831595</c:v>
                </c:pt>
                <c:pt idx="7">
                  <c:v>605.03038533425899</c:v>
                </c:pt>
                <c:pt idx="8">
                  <c:v>628.22637020046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mram_output!$G$2:$G$10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87.854099273681641</c:v>
                </c:pt>
                <c:pt idx="2">
                  <c:v>99.098777770996094</c:v>
                </c:pt>
                <c:pt idx="3">
                  <c:v>111.29570007324219</c:v>
                </c:pt>
                <c:pt idx="4">
                  <c:v>145.06149291992188</c:v>
                </c:pt>
                <c:pt idx="5">
                  <c:v>213.77105712890625</c:v>
                </c:pt>
                <c:pt idx="6">
                  <c:v>335.430908203125</c:v>
                </c:pt>
                <c:pt idx="7">
                  <c:v>592.366943359375</c:v>
                </c:pt>
                <c:pt idx="8">
                  <c:v>1140.989990234375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3B-9945-A671-3A26BFA4B71B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val>
            <c:numRef>
              <c:f>mram_output!$J$2:$J$10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85.454753875732422</c:v>
                </c:pt>
                <c:pt idx="2">
                  <c:v>93.454753875732422</c:v>
                </c:pt>
                <c:pt idx="3">
                  <c:v>109.45475387573242</c:v>
                </c:pt>
                <c:pt idx="4">
                  <c:v>141.45475387573242</c:v>
                </c:pt>
                <c:pt idx="5">
                  <c:v>205.45475387573242</c:v>
                </c:pt>
                <c:pt idx="6">
                  <c:v>333.45475387573242</c:v>
                </c:pt>
                <c:pt idx="7">
                  <c:v>589.45475387573242</c:v>
                </c:pt>
                <c:pt idx="8">
                  <c:v>1101.4547538757324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Data transfer size (bytes)</a:t>
                </a:r>
              </a:p>
            </c:rich>
          </c:tx>
          <c:layout>
            <c:manualLayout>
              <c:xMode val="edge"/>
              <c:yMode val="edge"/>
              <c:x val="0.25914490740740742"/>
              <c:y val="0.882651190476190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</a:t>
                </a:r>
                <a:r>
                  <a:rPr lang="en-US" sz="1600" baseline="0">
                    <a:solidFill>
                      <a:srgbClr val="002060"/>
                    </a:solidFill>
                  </a:rPr>
                  <a:t>)</a:t>
                </a:r>
                <a:endParaRPr lang="en-US" sz="1600">
                  <a:solidFill>
                    <a:srgbClr val="00206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Write</a:t>
            </a:r>
          </a:p>
        </c:rich>
      </c:tx>
      <c:layout>
        <c:manualLayout>
          <c:xMode val="edge"/>
          <c:yMode val="edge"/>
          <c:x val="0.19185740740740742"/>
          <c:y val="7.93750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428118055555555"/>
          <c:h val="0.62704484126984128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639351851851852"/>
                  <c:y val="-7.7611111111111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65-7B46-9E1B-BF8C4A524AC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mram_output!$I$12:$I$20</c:f>
              <c:numCache>
                <c:formatCode>General</c:formatCode>
                <c:ptCount val="9"/>
                <c:pt idx="0">
                  <c:v>42.613595361292298</c:v>
                </c:pt>
                <c:pt idx="1">
                  <c:v>79.395901501917194</c:v>
                </c:pt>
                <c:pt idx="2">
                  <c:v>142.78620582327801</c:v>
                </c:pt>
                <c:pt idx="3">
                  <c:v>239.42629274140199</c:v>
                </c:pt>
                <c:pt idx="4">
                  <c:v>355.32904100304899</c:v>
                </c:pt>
                <c:pt idx="5">
                  <c:v>467.00485135758402</c:v>
                </c:pt>
                <c:pt idx="6">
                  <c:v>555.58425977613899</c:v>
                </c:pt>
                <c:pt idx="7">
                  <c:v>616.74851432736602</c:v>
                </c:pt>
                <c:pt idx="8">
                  <c:v>633.21991787156196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mram_output!$G$12:$G$20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70.532608032226562</c:v>
                </c:pt>
                <c:pt idx="2">
                  <c:v>78.438949584960938</c:v>
                </c:pt>
                <c:pt idx="3">
                  <c:v>93.556976318359375</c:v>
                </c:pt>
                <c:pt idx="4">
                  <c:v>126.080322265625</c:v>
                </c:pt>
                <c:pt idx="5">
                  <c:v>191.8609619140625</c:v>
                </c:pt>
                <c:pt idx="6">
                  <c:v>322.5433349609375</c:v>
                </c:pt>
                <c:pt idx="7">
                  <c:v>581.112060546875</c:v>
                </c:pt>
                <c:pt idx="8">
                  <c:v>1131.9921875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65-7B46-9E1B-BF8C4A524AC9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  <a:prstDash val="solid"/>
              </a:ln>
              <a:effectLst/>
            </c:spPr>
          </c:marker>
          <c:val>
            <c:numRef>
              <c:f>mram_output!$J$12:$J$20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69.706729888916016</c:v>
                </c:pt>
                <c:pt idx="2">
                  <c:v>77.706729888916016</c:v>
                </c:pt>
                <c:pt idx="3">
                  <c:v>93.706729888916016</c:v>
                </c:pt>
                <c:pt idx="4">
                  <c:v>125.70672988891602</c:v>
                </c:pt>
                <c:pt idx="5">
                  <c:v>189.70672988891602</c:v>
                </c:pt>
                <c:pt idx="6">
                  <c:v>317.70672988891602</c:v>
                </c:pt>
                <c:pt idx="7">
                  <c:v>573.70672988891602</c:v>
                </c:pt>
                <c:pt idx="8">
                  <c:v>1085.706729888916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Data transfer </a:t>
                </a:r>
                <a:r>
                  <a:rPr lang="en-US" sz="1600"/>
                  <a:t>size (bytes)</a:t>
                </a:r>
              </a:p>
            </c:rich>
          </c:tx>
          <c:layout>
            <c:manualLayout>
              <c:xMode val="edge"/>
              <c:yMode val="edge"/>
              <c:x val="0.27031620370370368"/>
              <c:y val="0.883009920634920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Read</a:t>
            </a:r>
          </a:p>
        </c:rich>
      </c:tx>
      <c:layout>
        <c:manualLayout>
          <c:xMode val="edge"/>
          <c:yMode val="edge"/>
          <c:x val="0.19185740740740742"/>
          <c:y val="8.23148148148148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3399236111111112"/>
          <c:h val="0.62914523809523815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05138888888889"/>
                  <c:y val="-7.2571428571428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3B-9945-A671-3A26BFA4B71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mram_output!$I$2:$I$10</c:f>
              <c:numCache>
                <c:formatCode>General</c:formatCode>
                <c:ptCount val="9"/>
                <c:pt idx="0">
                  <c:v>34.3749120434601</c:v>
                </c:pt>
                <c:pt idx="1">
                  <c:v>63.742045576666499</c:v>
                </c:pt>
                <c:pt idx="2">
                  <c:v>113.018548279996</c:v>
                </c:pt>
                <c:pt idx="3">
                  <c:v>201.26563726414199</c:v>
                </c:pt>
                <c:pt idx="4">
                  <c:v>308.83454387671901</c:v>
                </c:pt>
                <c:pt idx="5">
                  <c:v>419.13999586001103</c:v>
                </c:pt>
                <c:pt idx="6">
                  <c:v>534.23818621831595</c:v>
                </c:pt>
                <c:pt idx="7">
                  <c:v>605.03038533425899</c:v>
                </c:pt>
                <c:pt idx="8">
                  <c:v>628.22637020046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mram_output!$G$2:$G$10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87.854099273681641</c:v>
                </c:pt>
                <c:pt idx="2">
                  <c:v>99.098777770996094</c:v>
                </c:pt>
                <c:pt idx="3">
                  <c:v>111.29570007324219</c:v>
                </c:pt>
                <c:pt idx="4">
                  <c:v>145.06149291992188</c:v>
                </c:pt>
                <c:pt idx="5">
                  <c:v>213.77105712890625</c:v>
                </c:pt>
                <c:pt idx="6">
                  <c:v>335.430908203125</c:v>
                </c:pt>
                <c:pt idx="7">
                  <c:v>592.366943359375</c:v>
                </c:pt>
                <c:pt idx="8">
                  <c:v>1140.989990234375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3B-9945-A671-3A26BFA4B71B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val>
            <c:numRef>
              <c:f>mram_output!$J$2:$J$10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85.454753875732422</c:v>
                </c:pt>
                <c:pt idx="2">
                  <c:v>93.454753875732422</c:v>
                </c:pt>
                <c:pt idx="3">
                  <c:v>109.45475387573242</c:v>
                </c:pt>
                <c:pt idx="4">
                  <c:v>141.45475387573242</c:v>
                </c:pt>
                <c:pt idx="5">
                  <c:v>205.45475387573242</c:v>
                </c:pt>
                <c:pt idx="6">
                  <c:v>333.45475387573242</c:v>
                </c:pt>
                <c:pt idx="7">
                  <c:v>589.45475387573242</c:v>
                </c:pt>
                <c:pt idx="8">
                  <c:v>1101.4547538757324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Data transfer size (bytes)</a:t>
                </a:r>
              </a:p>
            </c:rich>
          </c:tx>
          <c:layout>
            <c:manualLayout>
              <c:xMode val="edge"/>
              <c:yMode val="edge"/>
              <c:x val="0.25914490740740742"/>
              <c:y val="0.882651190476190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</a:t>
                </a:r>
                <a:r>
                  <a:rPr lang="en-US" sz="1600" baseline="0">
                    <a:solidFill>
                      <a:srgbClr val="002060"/>
                    </a:solidFill>
                  </a:rPr>
                  <a:t>)</a:t>
                </a:r>
                <a:endParaRPr lang="en-US" sz="1600">
                  <a:solidFill>
                    <a:srgbClr val="00206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Write</a:t>
            </a:r>
          </a:p>
        </c:rich>
      </c:tx>
      <c:layout>
        <c:manualLayout>
          <c:xMode val="edge"/>
          <c:yMode val="edge"/>
          <c:x val="0.19185740740740742"/>
          <c:y val="7.93750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428118055555555"/>
          <c:h val="0.62704484126984128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639351851851852"/>
                  <c:y val="-7.7611111111111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65-7B46-9E1B-BF8C4A524AC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mram_output!$I$12:$I$20</c:f>
              <c:numCache>
                <c:formatCode>General</c:formatCode>
                <c:ptCount val="9"/>
                <c:pt idx="0">
                  <c:v>42.613595361292298</c:v>
                </c:pt>
                <c:pt idx="1">
                  <c:v>79.395901501917194</c:v>
                </c:pt>
                <c:pt idx="2">
                  <c:v>142.78620582327801</c:v>
                </c:pt>
                <c:pt idx="3">
                  <c:v>239.42629274140199</c:v>
                </c:pt>
                <c:pt idx="4">
                  <c:v>355.32904100304899</c:v>
                </c:pt>
                <c:pt idx="5">
                  <c:v>467.00485135758402</c:v>
                </c:pt>
                <c:pt idx="6">
                  <c:v>555.58425977613899</c:v>
                </c:pt>
                <c:pt idx="7">
                  <c:v>616.74851432736602</c:v>
                </c:pt>
                <c:pt idx="8">
                  <c:v>633.21991787156196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mram_output!$G$12:$G$20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70.532608032226562</c:v>
                </c:pt>
                <c:pt idx="2">
                  <c:v>78.438949584960938</c:v>
                </c:pt>
                <c:pt idx="3">
                  <c:v>93.556976318359375</c:v>
                </c:pt>
                <c:pt idx="4">
                  <c:v>126.080322265625</c:v>
                </c:pt>
                <c:pt idx="5">
                  <c:v>191.8609619140625</c:v>
                </c:pt>
                <c:pt idx="6">
                  <c:v>322.5433349609375</c:v>
                </c:pt>
                <c:pt idx="7">
                  <c:v>581.112060546875</c:v>
                </c:pt>
                <c:pt idx="8">
                  <c:v>1131.9921875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65-7B46-9E1B-BF8C4A524AC9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  <a:prstDash val="solid"/>
              </a:ln>
              <a:effectLst/>
            </c:spPr>
          </c:marker>
          <c:val>
            <c:numRef>
              <c:f>mram_output!$J$12:$J$20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69.706729888916016</c:v>
                </c:pt>
                <c:pt idx="2">
                  <c:v>77.706729888916016</c:v>
                </c:pt>
                <c:pt idx="3">
                  <c:v>93.706729888916016</c:v>
                </c:pt>
                <c:pt idx="4">
                  <c:v>125.70672988891602</c:v>
                </c:pt>
                <c:pt idx="5">
                  <c:v>189.70672988891602</c:v>
                </c:pt>
                <c:pt idx="6">
                  <c:v>317.70672988891602</c:v>
                </c:pt>
                <c:pt idx="7">
                  <c:v>573.70672988891602</c:v>
                </c:pt>
                <c:pt idx="8">
                  <c:v>1085.706729888916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Data transfer </a:t>
                </a:r>
                <a:r>
                  <a:rPr lang="en-US" sz="1600"/>
                  <a:t>size (bytes)</a:t>
                </a:r>
              </a:p>
            </c:rich>
          </c:tx>
          <c:layout>
            <c:manualLayout>
              <c:xMode val="edge"/>
              <c:yMode val="edge"/>
              <c:x val="0.27031620370370368"/>
              <c:y val="0.883009920634920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Read</a:t>
            </a:r>
          </a:p>
        </c:rich>
      </c:tx>
      <c:layout>
        <c:manualLayout>
          <c:xMode val="edge"/>
          <c:yMode val="edge"/>
          <c:x val="0.19185740740740742"/>
          <c:y val="8.23148148148148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3399236111111112"/>
          <c:h val="0.62914523809523815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05138888888889"/>
                  <c:y val="-7.2571428571428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3B-9945-A671-3A26BFA4B71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mram_output!$I$2:$I$10</c:f>
              <c:numCache>
                <c:formatCode>General</c:formatCode>
                <c:ptCount val="9"/>
                <c:pt idx="0">
                  <c:v>34.3749120434601</c:v>
                </c:pt>
                <c:pt idx="1">
                  <c:v>63.742045576666499</c:v>
                </c:pt>
                <c:pt idx="2">
                  <c:v>113.018548279996</c:v>
                </c:pt>
                <c:pt idx="3">
                  <c:v>201.26563726414199</c:v>
                </c:pt>
                <c:pt idx="4">
                  <c:v>308.83454387671901</c:v>
                </c:pt>
                <c:pt idx="5">
                  <c:v>419.13999586001103</c:v>
                </c:pt>
                <c:pt idx="6">
                  <c:v>534.23818621831595</c:v>
                </c:pt>
                <c:pt idx="7">
                  <c:v>605.03038533425899</c:v>
                </c:pt>
                <c:pt idx="8">
                  <c:v>628.22637020046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mram_output!$G$2:$G$10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87.854099273681641</c:v>
                </c:pt>
                <c:pt idx="2">
                  <c:v>99.098777770996094</c:v>
                </c:pt>
                <c:pt idx="3">
                  <c:v>111.29570007324219</c:v>
                </c:pt>
                <c:pt idx="4">
                  <c:v>145.06149291992188</c:v>
                </c:pt>
                <c:pt idx="5">
                  <c:v>213.77105712890625</c:v>
                </c:pt>
                <c:pt idx="6">
                  <c:v>335.430908203125</c:v>
                </c:pt>
                <c:pt idx="7">
                  <c:v>592.366943359375</c:v>
                </c:pt>
                <c:pt idx="8">
                  <c:v>1140.989990234375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A3B-9945-A671-3A26BFA4B71B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</a:ln>
              <a:effectLst/>
            </c:spPr>
          </c:marker>
          <c:val>
            <c:numRef>
              <c:f>mram_output!$J$2:$J$10</c:f>
              <c:numCache>
                <c:formatCode>General</c:formatCode>
                <c:ptCount val="9"/>
                <c:pt idx="0">
                  <c:v>81.454753875732422</c:v>
                </c:pt>
                <c:pt idx="1">
                  <c:v>85.454753875732422</c:v>
                </c:pt>
                <c:pt idx="2">
                  <c:v>93.454753875732422</c:v>
                </c:pt>
                <c:pt idx="3">
                  <c:v>109.45475387573242</c:v>
                </c:pt>
                <c:pt idx="4">
                  <c:v>141.45475387573242</c:v>
                </c:pt>
                <c:pt idx="5">
                  <c:v>205.45475387573242</c:v>
                </c:pt>
                <c:pt idx="6">
                  <c:v>333.45475387573242</c:v>
                </c:pt>
                <c:pt idx="7">
                  <c:v>589.45475387573242</c:v>
                </c:pt>
                <c:pt idx="8">
                  <c:v>1101.4547538757324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A3B-9945-A671-3A26BFA4B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Data transfer size (bytes)</a:t>
                </a:r>
              </a:p>
            </c:rich>
          </c:tx>
          <c:layout>
            <c:manualLayout>
              <c:xMode val="edge"/>
              <c:yMode val="edge"/>
              <c:x val="0.25914490740740742"/>
              <c:y val="0.882651190476190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</a:t>
                </a:r>
                <a:r>
                  <a:rPr lang="en-US" sz="1600" baseline="0">
                    <a:solidFill>
                      <a:srgbClr val="002060"/>
                    </a:solidFill>
                  </a:rPr>
                  <a:t>)</a:t>
                </a:r>
                <a:endParaRPr lang="en-US" sz="1600">
                  <a:solidFill>
                    <a:srgbClr val="002060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MRAM Write</a:t>
            </a:r>
          </a:p>
        </c:rich>
      </c:tx>
      <c:layout>
        <c:manualLayout>
          <c:xMode val="edge"/>
          <c:yMode val="edge"/>
          <c:x val="0.19185740740740742"/>
          <c:y val="7.93750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9035333333333335"/>
          <c:y val="7.7787499999999996E-2"/>
          <c:w val="0.6428118055555555"/>
          <c:h val="0.62704484126984128"/>
        </c:manualLayout>
      </c:layout>
      <c:lineChart>
        <c:grouping val="standard"/>
        <c:varyColors val="0"/>
        <c:ser>
          <c:idx val="0"/>
          <c:order val="1"/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0.16639351851851852"/>
                  <c:y val="-7.7611111111111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65-7B46-9E1B-BF8C4A524AC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mram_output!$H$2:$H$10</c:f>
              <c:numCache>
                <c:formatCode>General</c:formatCode>
                <c:ptCount val="9"/>
                <c:pt idx="0">
                  <c:v>8</c:v>
                </c:pt>
                <c:pt idx="1">
                  <c:v>16</c:v>
                </c:pt>
                <c:pt idx="2">
                  <c:v>32</c:v>
                </c:pt>
                <c:pt idx="3">
                  <c:v>64</c:v>
                </c:pt>
                <c:pt idx="4">
                  <c:v>128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</c:numCache>
            </c:numRef>
          </c:cat>
          <c:val>
            <c:numRef>
              <c:f>mram_output!$I$12:$I$20</c:f>
              <c:numCache>
                <c:formatCode>General</c:formatCode>
                <c:ptCount val="9"/>
                <c:pt idx="0">
                  <c:v>42.613595361292298</c:v>
                </c:pt>
                <c:pt idx="1">
                  <c:v>79.395901501917194</c:v>
                </c:pt>
                <c:pt idx="2">
                  <c:v>142.78620582327801</c:v>
                </c:pt>
                <c:pt idx="3">
                  <c:v>239.42629274140199</c:v>
                </c:pt>
                <c:pt idx="4">
                  <c:v>355.32904100304899</c:v>
                </c:pt>
                <c:pt idx="5">
                  <c:v>467.00485135758402</c:v>
                </c:pt>
                <c:pt idx="6">
                  <c:v>555.58425977613899</c:v>
                </c:pt>
                <c:pt idx="7">
                  <c:v>616.74851432736602</c:v>
                </c:pt>
                <c:pt idx="8">
                  <c:v>633.21991787156196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328800"/>
        <c:axId val="69330480"/>
      </c:lineChart>
      <c:lineChart>
        <c:grouping val="standard"/>
        <c:varyColors val="0"/>
        <c:ser>
          <c:idx val="1"/>
          <c:order val="0"/>
          <c:tx>
            <c:v>Latency</c:v>
          </c:tx>
          <c:spPr>
            <a:ln w="381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val>
            <c:numRef>
              <c:f>mram_output!$G$12:$G$20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70.532608032226562</c:v>
                </c:pt>
                <c:pt idx="2">
                  <c:v>78.438949584960938</c:v>
                </c:pt>
                <c:pt idx="3">
                  <c:v>93.556976318359375</c:v>
                </c:pt>
                <c:pt idx="4">
                  <c:v>126.080322265625</c:v>
                </c:pt>
                <c:pt idx="5">
                  <c:v>191.8609619140625</c:v>
                </c:pt>
                <c:pt idx="6">
                  <c:v>322.5433349609375</c:v>
                </c:pt>
                <c:pt idx="7">
                  <c:v>581.112060546875</c:v>
                </c:pt>
                <c:pt idx="8">
                  <c:v>1131.9921875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65-7B46-9E1B-BF8C4A524AC9}"/>
            </c:ext>
          </c:extLst>
        </c:ser>
        <c:ser>
          <c:idx val="2"/>
          <c:order val="2"/>
          <c:spPr>
            <a:ln w="1587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x"/>
            <c:size val="12"/>
            <c:spPr>
              <a:noFill/>
              <a:ln w="12700">
                <a:solidFill>
                  <a:schemeClr val="tx1"/>
                </a:solidFill>
                <a:prstDash val="solid"/>
              </a:ln>
              <a:effectLst/>
            </c:spPr>
          </c:marker>
          <c:val>
            <c:numRef>
              <c:f>mram_output!$J$12:$J$20</c:f>
              <c:numCache>
                <c:formatCode>General</c:formatCode>
                <c:ptCount val="9"/>
                <c:pt idx="0">
                  <c:v>65.706729888916016</c:v>
                </c:pt>
                <c:pt idx="1">
                  <c:v>69.706729888916016</c:v>
                </c:pt>
                <c:pt idx="2">
                  <c:v>77.706729888916016</c:v>
                </c:pt>
                <c:pt idx="3">
                  <c:v>93.706729888916016</c:v>
                </c:pt>
                <c:pt idx="4">
                  <c:v>125.70672988891602</c:v>
                </c:pt>
                <c:pt idx="5">
                  <c:v>189.70672988891602</c:v>
                </c:pt>
                <c:pt idx="6">
                  <c:v>317.70672988891602</c:v>
                </c:pt>
                <c:pt idx="7">
                  <c:v>573.70672988891602</c:v>
                </c:pt>
                <c:pt idx="8">
                  <c:v>1085.706729888916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565-7B46-9E1B-BF8C4A524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8560"/>
        <c:axId val="81347600"/>
      </c:lineChart>
      <c:catAx>
        <c:axId val="693288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Data transfer </a:t>
                </a:r>
                <a:r>
                  <a:rPr lang="en-US" sz="1600"/>
                  <a:t>size (bytes)</a:t>
                </a:r>
              </a:p>
            </c:rich>
          </c:tx>
          <c:layout>
            <c:manualLayout>
              <c:xMode val="edge"/>
              <c:yMode val="edge"/>
              <c:x val="0.27031620370370368"/>
              <c:y val="0.883009920634920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30480"/>
        <c:crosses val="autoZero"/>
        <c:auto val="1"/>
        <c:lblAlgn val="ctr"/>
        <c:lblOffset val="100"/>
        <c:noMultiLvlLbl val="0"/>
      </c:catAx>
      <c:valAx>
        <c:axId val="6933048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2060"/>
                    </a:solidFill>
                  </a:rPr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206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9328800"/>
        <c:crosses val="autoZero"/>
        <c:crossBetween val="between"/>
      </c:valAx>
      <c:valAx>
        <c:axId val="81347600"/>
        <c:scaling>
          <c:logBase val="2"/>
          <c:orientation val="minMax"/>
          <c:max val="3200"/>
          <c:min val="32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rgbClr val="00B0F0"/>
                    </a:solidFill>
                  </a:rPr>
                  <a:t>Latency (cycles)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82778560"/>
        <c:crosses val="max"/>
        <c:crossBetween val="between"/>
      </c:valAx>
      <c:catAx>
        <c:axId val="82778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34760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STREAM</a:t>
            </a:r>
            <a:r>
              <a:rPr lang="en-US"/>
              <a:t> (MRAM,</a:t>
            </a:r>
            <a:r>
              <a:rPr lang="en-US" baseline="0"/>
              <a:t> INT64, 1DPU)</a:t>
            </a:r>
            <a:endParaRPr lang="en-US"/>
          </a:p>
        </c:rich>
      </c:tx>
      <c:layout>
        <c:manualLayout>
          <c:xMode val="edge"/>
          <c:yMode val="edge"/>
          <c:x val="0.13590611111111112"/>
          <c:y val="3.52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3457180555555556"/>
          <c:y val="3.7680902777777775E-2"/>
          <c:w val="0.86314250000000003"/>
          <c:h val="0.73750416666666652"/>
        </c:manualLayout>
      </c:layout>
      <c:lineChart>
        <c:grouping val="standard"/>
        <c:varyColors val="0"/>
        <c:ser>
          <c:idx val="1"/>
          <c:order val="0"/>
          <c:tx>
            <c:strRef>
              <c:f>'stream_output-camera-ready'!$K$2</c:f>
              <c:strCache>
                <c:ptCount val="1"/>
                <c:pt idx="0">
                  <c:v>COPY-DMA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2.7719583333333332E-2"/>
                  <c:y val="7.860347222222222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9F4-1943-A807-64B585CD3B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'stream_output-camera-ready'!$K$3:$K$18</c:f>
              <c:numCache>
                <c:formatCode>General</c:formatCode>
                <c:ptCount val="16"/>
                <c:pt idx="0">
                  <c:v>596.04186079559804</c:v>
                </c:pt>
                <c:pt idx="1">
                  <c:v>624.20877736615205</c:v>
                </c:pt>
                <c:pt idx="2">
                  <c:v>624.38798653828701</c:v>
                </c:pt>
                <c:pt idx="3">
                  <c:v>624.45438642200395</c:v>
                </c:pt>
                <c:pt idx="4">
                  <c:v>624.63041443281395</c:v>
                </c:pt>
                <c:pt idx="5">
                  <c:v>623.82084351428796</c:v>
                </c:pt>
                <c:pt idx="6">
                  <c:v>624.22536648630205</c:v>
                </c:pt>
                <c:pt idx="7">
                  <c:v>624.34483418570699</c:v>
                </c:pt>
                <c:pt idx="8">
                  <c:v>624.03961869135003</c:v>
                </c:pt>
                <c:pt idx="9">
                  <c:v>624.04956666365501</c:v>
                </c:pt>
                <c:pt idx="10">
                  <c:v>623.91363848867297</c:v>
                </c:pt>
                <c:pt idx="11">
                  <c:v>623.89706593283995</c:v>
                </c:pt>
                <c:pt idx="12">
                  <c:v>623.93352671788102</c:v>
                </c:pt>
                <c:pt idx="13">
                  <c:v>623.52938178265697</c:v>
                </c:pt>
                <c:pt idx="14">
                  <c:v>623.65189500347799</c:v>
                </c:pt>
                <c:pt idx="15">
                  <c:v>624.02303944229197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F4-1943-A807-64B585CD3BE8}"/>
            </c:ext>
          </c:extLst>
        </c:ser>
        <c:ser>
          <c:idx val="2"/>
          <c:order val="1"/>
          <c:tx>
            <c:strRef>
              <c:f>'stream_output-camera-ready'!$L$2</c:f>
              <c:strCache>
                <c:ptCount val="1"/>
                <c:pt idx="0">
                  <c:v>COPY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'stream_output-camera-ready'!$L$3:$L$18</c:f>
              <c:numCache>
                <c:formatCode>General</c:formatCode>
                <c:ptCount val="16"/>
                <c:pt idx="0">
                  <c:v>178.436005506209</c:v>
                </c:pt>
                <c:pt idx="1">
                  <c:v>356.56212940501302</c:v>
                </c:pt>
                <c:pt idx="2">
                  <c:v>534.17743674182202</c:v>
                </c:pt>
                <c:pt idx="3">
                  <c:v>622.45531687098799</c:v>
                </c:pt>
                <c:pt idx="4">
                  <c:v>623.31758062119104</c:v>
                </c:pt>
                <c:pt idx="5">
                  <c:v>623.29442359846905</c:v>
                </c:pt>
                <c:pt idx="6">
                  <c:v>622.85146351423703</c:v>
                </c:pt>
                <c:pt idx="7">
                  <c:v>623.31758062119104</c:v>
                </c:pt>
                <c:pt idx="8">
                  <c:v>623.436701065953</c:v>
                </c:pt>
                <c:pt idx="9">
                  <c:v>623.03319929123904</c:v>
                </c:pt>
                <c:pt idx="10">
                  <c:v>623.07286482815698</c:v>
                </c:pt>
                <c:pt idx="11">
                  <c:v>623.06294797043802</c:v>
                </c:pt>
                <c:pt idx="12">
                  <c:v>623.19519870097395</c:v>
                </c:pt>
                <c:pt idx="13">
                  <c:v>622.96710128475797</c:v>
                </c:pt>
                <c:pt idx="14">
                  <c:v>622.90432116772797</c:v>
                </c:pt>
                <c:pt idx="15">
                  <c:v>623.29773163922698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F4-1943-A807-64B585CD3BE8}"/>
            </c:ext>
          </c:extLst>
        </c:ser>
        <c:ser>
          <c:idx val="0"/>
          <c:order val="2"/>
          <c:tx>
            <c:strRef>
              <c:f>'stream_output-camera-ready'!$J$2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'stream_output-camera-ready'!$J$3:$J$18</c:f>
              <c:numCache>
                <c:formatCode>General</c:formatCode>
                <c:ptCount val="16"/>
                <c:pt idx="0">
                  <c:v>121.60172295968</c:v>
                </c:pt>
                <c:pt idx="1">
                  <c:v>243.10980466841599</c:v>
                </c:pt>
                <c:pt idx="2">
                  <c:v>364.46703549069099</c:v>
                </c:pt>
                <c:pt idx="3">
                  <c:v>485.81733943360098</c:v>
                </c:pt>
                <c:pt idx="4">
                  <c:v>604.09714344501197</c:v>
                </c:pt>
                <c:pt idx="5">
                  <c:v>622.00146884356798</c:v>
                </c:pt>
                <c:pt idx="6">
                  <c:v>622.14205797592797</c:v>
                </c:pt>
                <c:pt idx="7">
                  <c:v>622.17282032083199</c:v>
                </c:pt>
                <c:pt idx="8">
                  <c:v>622.10470778934098</c:v>
                </c:pt>
                <c:pt idx="9">
                  <c:v>622.07614890776904</c:v>
                </c:pt>
                <c:pt idx="10">
                  <c:v>621.91363289744902</c:v>
                </c:pt>
                <c:pt idx="11">
                  <c:v>621.94876429882697</c:v>
                </c:pt>
                <c:pt idx="12">
                  <c:v>622.00586129216697</c:v>
                </c:pt>
                <c:pt idx="13">
                  <c:v>622.18380760985099</c:v>
                </c:pt>
                <c:pt idx="14">
                  <c:v>622.21677180539496</c:v>
                </c:pt>
                <c:pt idx="15">
                  <c:v>622.38604301143596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9F4-1943-A807-64B585CD3BE8}"/>
            </c:ext>
          </c:extLst>
        </c:ser>
        <c:ser>
          <c:idx val="3"/>
          <c:order val="3"/>
          <c:tx>
            <c:strRef>
              <c:f>'stream_output-camera-ready'!$M$2</c:f>
              <c:strCache>
                <c:ptCount val="1"/>
                <c:pt idx="0">
                  <c:v>SCALE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0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5.4680555555555559E-2"/>
                  <c:y val="-7.9375000000000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F4-1943-A807-64B585CD3BE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'stream_output-camera-ready'!$M$3:$M$18</c:f>
              <c:numCache>
                <c:formatCode>General</c:formatCode>
                <c:ptCount val="16"/>
                <c:pt idx="0">
                  <c:v>3.79648645503329</c:v>
                </c:pt>
                <c:pt idx="1">
                  <c:v>7.5928747284576303</c:v>
                </c:pt>
                <c:pt idx="2">
                  <c:v>11.387839578000101</c:v>
                </c:pt>
                <c:pt idx="3">
                  <c:v>15.185081859957499</c:v>
                </c:pt>
                <c:pt idx="4">
                  <c:v>18.9799166723231</c:v>
                </c:pt>
                <c:pt idx="5">
                  <c:v>22.774839962067901</c:v>
                </c:pt>
                <c:pt idx="6">
                  <c:v>26.568027563303499</c:v>
                </c:pt>
                <c:pt idx="7">
                  <c:v>30.369221300771301</c:v>
                </c:pt>
                <c:pt idx="8">
                  <c:v>34.1542787179405</c:v>
                </c:pt>
                <c:pt idx="9">
                  <c:v>37.946096357591202</c:v>
                </c:pt>
                <c:pt idx="10">
                  <c:v>41.740004691465003</c:v>
                </c:pt>
                <c:pt idx="11">
                  <c:v>41.984424647152103</c:v>
                </c:pt>
                <c:pt idx="12">
                  <c:v>41.982323459808804</c:v>
                </c:pt>
                <c:pt idx="13">
                  <c:v>41.977971669281899</c:v>
                </c:pt>
                <c:pt idx="14">
                  <c:v>41.978421812670597</c:v>
                </c:pt>
                <c:pt idx="15">
                  <c:v>42.006650070106097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9F4-1943-A807-64B585CD3BE8}"/>
            </c:ext>
          </c:extLst>
        </c:ser>
        <c:ser>
          <c:idx val="4"/>
          <c:order val="4"/>
          <c:tx>
            <c:strRef>
              <c:f>'stream_output-camera-ready'!$N$2</c:f>
              <c:strCache>
                <c:ptCount val="1"/>
                <c:pt idx="0">
                  <c:v>TRIAD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4111111111111111E-2"/>
                  <c:y val="-0.12788194444444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F4-1943-A807-64B585CD3BE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'stream_output-camera-ready'!$N$3:$N$18</c:f>
              <c:numCache>
                <c:formatCode>General</c:formatCode>
                <c:ptCount val="16"/>
                <c:pt idx="0">
                  <c:v>5.5522703505138997</c:v>
                </c:pt>
                <c:pt idx="1">
                  <c:v>11.104435703479499</c:v>
                </c:pt>
                <c:pt idx="2">
                  <c:v>16.653976573357099</c:v>
                </c:pt>
                <c:pt idx="3">
                  <c:v>22.2081154574919</c:v>
                </c:pt>
                <c:pt idx="4">
                  <c:v>27.758508333346398</c:v>
                </c:pt>
                <c:pt idx="5">
                  <c:v>33.3075123087511</c:v>
                </c:pt>
                <c:pt idx="6">
                  <c:v>38.855678780339296</c:v>
                </c:pt>
                <c:pt idx="7">
                  <c:v>44.413263412666304</c:v>
                </c:pt>
                <c:pt idx="8">
                  <c:v>49.9480469990473</c:v>
                </c:pt>
                <c:pt idx="9">
                  <c:v>55.4920958129103</c:v>
                </c:pt>
                <c:pt idx="10">
                  <c:v>61.0389211514739</c:v>
                </c:pt>
                <c:pt idx="11">
                  <c:v>61.563677029747197</c:v>
                </c:pt>
                <c:pt idx="12">
                  <c:v>61.560665087119702</c:v>
                </c:pt>
                <c:pt idx="13">
                  <c:v>61.549265402098399</c:v>
                </c:pt>
                <c:pt idx="14">
                  <c:v>61.552491299668702</c:v>
                </c:pt>
                <c:pt idx="15">
                  <c:v>61.5946741258741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9F4-1943-A807-64B585CD3B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</a:t>
                </a:r>
                <a:r>
                  <a:rPr lang="en-US" sz="1600" baseline="0"/>
                  <a:t> MRAM </a:t>
                </a:r>
                <a:r>
                  <a:rPr lang="en-US" sz="1600"/>
                  <a:t>Bandwidth</a:t>
                </a:r>
                <a:r>
                  <a:rPr lang="en-US" sz="1600" baseline="0"/>
                  <a:t> (MB/s)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  <c:majorUnit val="100"/>
        <c:minorUnit val="50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6776402777777778"/>
          <c:y val="0.25617569444444444"/>
          <c:w val="0.16537361111111112"/>
          <c:h val="0.3686302083333334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00-6B41-8A32-3EE0779DB6AB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00-6B41-8A32-3EE0779DB6AB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00-6B41-8A32-3EE0779DB6AB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00-6B41-8A32-3EE0779DB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STREAM</a:t>
            </a:r>
            <a:r>
              <a:rPr lang="en-US"/>
              <a:t> (MRAM,</a:t>
            </a:r>
            <a:r>
              <a:rPr lang="en-US" baseline="0"/>
              <a:t> INT64, 1DPU)</a:t>
            </a:r>
            <a:endParaRPr lang="en-US"/>
          </a:p>
        </c:rich>
      </c:tx>
      <c:layout>
        <c:manualLayout>
          <c:xMode val="edge"/>
          <c:yMode val="edge"/>
          <c:x val="0.13590611111111112"/>
          <c:y val="3.52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3457180555555556"/>
          <c:y val="3.7680902777777775E-2"/>
          <c:w val="0.86314250000000003"/>
          <c:h val="0.73750416666666652"/>
        </c:manualLayout>
      </c:layout>
      <c:lineChart>
        <c:grouping val="standard"/>
        <c:varyColors val="0"/>
        <c:ser>
          <c:idx val="1"/>
          <c:order val="0"/>
          <c:tx>
            <c:strRef>
              <c:f>'stream_output-camera-ready'!$K$2</c:f>
              <c:strCache>
                <c:ptCount val="1"/>
                <c:pt idx="0">
                  <c:v>COPY-DMA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2.7719583333333332E-2"/>
                  <c:y val="7.860347222222222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9F4-1943-A807-64B585CD3B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'stream_output-camera-ready'!$K$3:$K$18</c:f>
              <c:numCache>
                <c:formatCode>General</c:formatCode>
                <c:ptCount val="16"/>
                <c:pt idx="0">
                  <c:v>596.04186079559804</c:v>
                </c:pt>
                <c:pt idx="1">
                  <c:v>624.20877736615205</c:v>
                </c:pt>
                <c:pt idx="2">
                  <c:v>624.38798653828701</c:v>
                </c:pt>
                <c:pt idx="3">
                  <c:v>624.45438642200395</c:v>
                </c:pt>
                <c:pt idx="4">
                  <c:v>624.63041443281395</c:v>
                </c:pt>
                <c:pt idx="5">
                  <c:v>623.82084351428796</c:v>
                </c:pt>
                <c:pt idx="6">
                  <c:v>624.22536648630205</c:v>
                </c:pt>
                <c:pt idx="7">
                  <c:v>624.34483418570699</c:v>
                </c:pt>
                <c:pt idx="8">
                  <c:v>624.03961869135003</c:v>
                </c:pt>
                <c:pt idx="9">
                  <c:v>624.04956666365501</c:v>
                </c:pt>
                <c:pt idx="10">
                  <c:v>623.91363848867297</c:v>
                </c:pt>
                <c:pt idx="11">
                  <c:v>623.89706593283995</c:v>
                </c:pt>
                <c:pt idx="12">
                  <c:v>623.93352671788102</c:v>
                </c:pt>
                <c:pt idx="13">
                  <c:v>623.52938178265697</c:v>
                </c:pt>
                <c:pt idx="14">
                  <c:v>623.65189500347799</c:v>
                </c:pt>
                <c:pt idx="15">
                  <c:v>624.02303944229197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F4-1943-A807-64B585CD3BE8}"/>
            </c:ext>
          </c:extLst>
        </c:ser>
        <c:ser>
          <c:idx val="2"/>
          <c:order val="1"/>
          <c:tx>
            <c:strRef>
              <c:f>'stream_output-camera-ready'!$L$2</c:f>
              <c:strCache>
                <c:ptCount val="1"/>
                <c:pt idx="0">
                  <c:v>COPY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'stream_output-camera-ready'!$L$3:$L$18</c:f>
              <c:numCache>
                <c:formatCode>General</c:formatCode>
                <c:ptCount val="16"/>
                <c:pt idx="0">
                  <c:v>178.436005506209</c:v>
                </c:pt>
                <c:pt idx="1">
                  <c:v>356.56212940501302</c:v>
                </c:pt>
                <c:pt idx="2">
                  <c:v>534.17743674182202</c:v>
                </c:pt>
                <c:pt idx="3">
                  <c:v>622.45531687098799</c:v>
                </c:pt>
                <c:pt idx="4">
                  <c:v>623.31758062119104</c:v>
                </c:pt>
                <c:pt idx="5">
                  <c:v>623.29442359846905</c:v>
                </c:pt>
                <c:pt idx="6">
                  <c:v>622.85146351423703</c:v>
                </c:pt>
                <c:pt idx="7">
                  <c:v>623.31758062119104</c:v>
                </c:pt>
                <c:pt idx="8">
                  <c:v>623.436701065953</c:v>
                </c:pt>
                <c:pt idx="9">
                  <c:v>623.03319929123904</c:v>
                </c:pt>
                <c:pt idx="10">
                  <c:v>623.07286482815698</c:v>
                </c:pt>
                <c:pt idx="11">
                  <c:v>623.06294797043802</c:v>
                </c:pt>
                <c:pt idx="12">
                  <c:v>623.19519870097395</c:v>
                </c:pt>
                <c:pt idx="13">
                  <c:v>622.96710128475797</c:v>
                </c:pt>
                <c:pt idx="14">
                  <c:v>622.90432116772797</c:v>
                </c:pt>
                <c:pt idx="15">
                  <c:v>623.29773163922698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F4-1943-A807-64B585CD3BE8}"/>
            </c:ext>
          </c:extLst>
        </c:ser>
        <c:ser>
          <c:idx val="0"/>
          <c:order val="2"/>
          <c:tx>
            <c:strRef>
              <c:f>'stream_output-camera-ready'!$J$2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'stream_output-camera-ready'!$J$3:$J$18</c:f>
              <c:numCache>
                <c:formatCode>General</c:formatCode>
                <c:ptCount val="16"/>
                <c:pt idx="0">
                  <c:v>121.60172295968</c:v>
                </c:pt>
                <c:pt idx="1">
                  <c:v>243.10980466841599</c:v>
                </c:pt>
                <c:pt idx="2">
                  <c:v>364.46703549069099</c:v>
                </c:pt>
                <c:pt idx="3">
                  <c:v>485.81733943360098</c:v>
                </c:pt>
                <c:pt idx="4">
                  <c:v>604.09714344501197</c:v>
                </c:pt>
                <c:pt idx="5">
                  <c:v>622.00146884356798</c:v>
                </c:pt>
                <c:pt idx="6">
                  <c:v>622.14205797592797</c:v>
                </c:pt>
                <c:pt idx="7">
                  <c:v>622.17282032083199</c:v>
                </c:pt>
                <c:pt idx="8">
                  <c:v>622.10470778934098</c:v>
                </c:pt>
                <c:pt idx="9">
                  <c:v>622.07614890776904</c:v>
                </c:pt>
                <c:pt idx="10">
                  <c:v>621.91363289744902</c:v>
                </c:pt>
                <c:pt idx="11">
                  <c:v>621.94876429882697</c:v>
                </c:pt>
                <c:pt idx="12">
                  <c:v>622.00586129216697</c:v>
                </c:pt>
                <c:pt idx="13">
                  <c:v>622.18380760985099</c:v>
                </c:pt>
                <c:pt idx="14">
                  <c:v>622.21677180539496</c:v>
                </c:pt>
                <c:pt idx="15">
                  <c:v>622.38604301143596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9F4-1943-A807-64B585CD3BE8}"/>
            </c:ext>
          </c:extLst>
        </c:ser>
        <c:ser>
          <c:idx val="3"/>
          <c:order val="3"/>
          <c:tx>
            <c:strRef>
              <c:f>'stream_output-camera-ready'!$M$2</c:f>
              <c:strCache>
                <c:ptCount val="1"/>
                <c:pt idx="0">
                  <c:v>SCALE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0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5.4680555555555559E-2"/>
                  <c:y val="-7.9375000000000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F4-1943-A807-64B585CD3BE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'stream_output-camera-ready'!$M$3:$M$18</c:f>
              <c:numCache>
                <c:formatCode>General</c:formatCode>
                <c:ptCount val="16"/>
                <c:pt idx="0">
                  <c:v>3.79648645503329</c:v>
                </c:pt>
                <c:pt idx="1">
                  <c:v>7.5928747284576303</c:v>
                </c:pt>
                <c:pt idx="2">
                  <c:v>11.387839578000101</c:v>
                </c:pt>
                <c:pt idx="3">
                  <c:v>15.185081859957499</c:v>
                </c:pt>
                <c:pt idx="4">
                  <c:v>18.9799166723231</c:v>
                </c:pt>
                <c:pt idx="5">
                  <c:v>22.774839962067901</c:v>
                </c:pt>
                <c:pt idx="6">
                  <c:v>26.568027563303499</c:v>
                </c:pt>
                <c:pt idx="7">
                  <c:v>30.369221300771301</c:v>
                </c:pt>
                <c:pt idx="8">
                  <c:v>34.1542787179405</c:v>
                </c:pt>
                <c:pt idx="9">
                  <c:v>37.946096357591202</c:v>
                </c:pt>
                <c:pt idx="10">
                  <c:v>41.740004691465003</c:v>
                </c:pt>
                <c:pt idx="11">
                  <c:v>41.984424647152103</c:v>
                </c:pt>
                <c:pt idx="12">
                  <c:v>41.982323459808804</c:v>
                </c:pt>
                <c:pt idx="13">
                  <c:v>41.977971669281899</c:v>
                </c:pt>
                <c:pt idx="14">
                  <c:v>41.978421812670597</c:v>
                </c:pt>
                <c:pt idx="15">
                  <c:v>42.006650070106097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9F4-1943-A807-64B585CD3BE8}"/>
            </c:ext>
          </c:extLst>
        </c:ser>
        <c:ser>
          <c:idx val="4"/>
          <c:order val="4"/>
          <c:tx>
            <c:strRef>
              <c:f>'stream_output-camera-ready'!$N$2</c:f>
              <c:strCache>
                <c:ptCount val="1"/>
                <c:pt idx="0">
                  <c:v>TRIAD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4111111111111111E-2"/>
                  <c:y val="-0.12788194444444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F4-1943-A807-64B585CD3BE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'stream_output-camera-ready'!$N$3:$N$18</c:f>
              <c:numCache>
                <c:formatCode>General</c:formatCode>
                <c:ptCount val="16"/>
                <c:pt idx="0">
                  <c:v>5.5522703505138997</c:v>
                </c:pt>
                <c:pt idx="1">
                  <c:v>11.104435703479499</c:v>
                </c:pt>
                <c:pt idx="2">
                  <c:v>16.653976573357099</c:v>
                </c:pt>
                <c:pt idx="3">
                  <c:v>22.2081154574919</c:v>
                </c:pt>
                <c:pt idx="4">
                  <c:v>27.758508333346398</c:v>
                </c:pt>
                <c:pt idx="5">
                  <c:v>33.3075123087511</c:v>
                </c:pt>
                <c:pt idx="6">
                  <c:v>38.855678780339296</c:v>
                </c:pt>
                <c:pt idx="7">
                  <c:v>44.413263412666304</c:v>
                </c:pt>
                <c:pt idx="8">
                  <c:v>49.9480469990473</c:v>
                </c:pt>
                <c:pt idx="9">
                  <c:v>55.4920958129103</c:v>
                </c:pt>
                <c:pt idx="10">
                  <c:v>61.0389211514739</c:v>
                </c:pt>
                <c:pt idx="11">
                  <c:v>61.563677029747197</c:v>
                </c:pt>
                <c:pt idx="12">
                  <c:v>61.560665087119702</c:v>
                </c:pt>
                <c:pt idx="13">
                  <c:v>61.549265402098399</c:v>
                </c:pt>
                <c:pt idx="14">
                  <c:v>61.552491299668702</c:v>
                </c:pt>
                <c:pt idx="15">
                  <c:v>61.5946741258741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9F4-1943-A807-64B585CD3B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</a:t>
                </a:r>
                <a:r>
                  <a:rPr lang="en-US" sz="1600" baseline="0"/>
                  <a:t> MRAM </a:t>
                </a:r>
                <a:r>
                  <a:rPr lang="en-US" sz="1600"/>
                  <a:t>Bandwidth</a:t>
                </a:r>
                <a:r>
                  <a:rPr lang="en-US" sz="1600" baseline="0"/>
                  <a:t> (MB/s)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  <c:majorUnit val="100"/>
        <c:minorUnit val="50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6776402777777778"/>
          <c:y val="0.25617569444444444"/>
          <c:w val="0.16537361111111112"/>
          <c:h val="0.3686302083333334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STREAM</a:t>
            </a:r>
            <a:r>
              <a:rPr lang="en-US"/>
              <a:t> (MRAM,</a:t>
            </a:r>
            <a:r>
              <a:rPr lang="en-US" baseline="0"/>
              <a:t> INT64, 1DPU)</a:t>
            </a:r>
            <a:endParaRPr lang="en-US"/>
          </a:p>
        </c:rich>
      </c:tx>
      <c:layout>
        <c:manualLayout>
          <c:xMode val="edge"/>
          <c:yMode val="edge"/>
          <c:x val="0.13590611111111112"/>
          <c:y val="3.52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3457180555555556"/>
          <c:y val="3.7680902777777775E-2"/>
          <c:w val="0.86314250000000003"/>
          <c:h val="0.73750416666666652"/>
        </c:manualLayout>
      </c:layout>
      <c:lineChart>
        <c:grouping val="standard"/>
        <c:varyColors val="0"/>
        <c:ser>
          <c:idx val="1"/>
          <c:order val="0"/>
          <c:tx>
            <c:strRef>
              <c:f>'stream_output-camera-ready'!$K$2</c:f>
              <c:strCache>
                <c:ptCount val="1"/>
                <c:pt idx="0">
                  <c:v>COPY-DMA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2.7719583333333332E-2"/>
                  <c:y val="7.860347222222222E-2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9F4-1943-A807-64B585CD3B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'stream_output-camera-ready'!$K$3:$K$18</c:f>
              <c:numCache>
                <c:formatCode>General</c:formatCode>
                <c:ptCount val="16"/>
                <c:pt idx="0">
                  <c:v>596.04186079559804</c:v>
                </c:pt>
                <c:pt idx="1">
                  <c:v>624.20877736615205</c:v>
                </c:pt>
                <c:pt idx="2">
                  <c:v>624.38798653828701</c:v>
                </c:pt>
                <c:pt idx="3">
                  <c:v>624.45438642200395</c:v>
                </c:pt>
                <c:pt idx="4">
                  <c:v>624.63041443281395</c:v>
                </c:pt>
                <c:pt idx="5">
                  <c:v>623.82084351428796</c:v>
                </c:pt>
                <c:pt idx="6">
                  <c:v>624.22536648630205</c:v>
                </c:pt>
                <c:pt idx="7">
                  <c:v>624.34483418570699</c:v>
                </c:pt>
                <c:pt idx="8">
                  <c:v>624.03961869135003</c:v>
                </c:pt>
                <c:pt idx="9">
                  <c:v>624.04956666365501</c:v>
                </c:pt>
                <c:pt idx="10">
                  <c:v>623.91363848867297</c:v>
                </c:pt>
                <c:pt idx="11">
                  <c:v>623.89706593283995</c:v>
                </c:pt>
                <c:pt idx="12">
                  <c:v>623.93352671788102</c:v>
                </c:pt>
                <c:pt idx="13">
                  <c:v>623.52938178265697</c:v>
                </c:pt>
                <c:pt idx="14">
                  <c:v>623.65189500347799</c:v>
                </c:pt>
                <c:pt idx="15">
                  <c:v>624.02303944229197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9F4-1943-A807-64B585CD3BE8}"/>
            </c:ext>
          </c:extLst>
        </c:ser>
        <c:ser>
          <c:idx val="2"/>
          <c:order val="1"/>
          <c:tx>
            <c:strRef>
              <c:f>'stream_output-camera-ready'!$L$2</c:f>
              <c:strCache>
                <c:ptCount val="1"/>
                <c:pt idx="0">
                  <c:v>COPY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diamond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'stream_output-camera-ready'!$L$3:$L$18</c:f>
              <c:numCache>
                <c:formatCode>General</c:formatCode>
                <c:ptCount val="16"/>
                <c:pt idx="0">
                  <c:v>178.436005506209</c:v>
                </c:pt>
                <c:pt idx="1">
                  <c:v>356.56212940501302</c:v>
                </c:pt>
                <c:pt idx="2">
                  <c:v>534.17743674182202</c:v>
                </c:pt>
                <c:pt idx="3">
                  <c:v>622.45531687098799</c:v>
                </c:pt>
                <c:pt idx="4">
                  <c:v>623.31758062119104</c:v>
                </c:pt>
                <c:pt idx="5">
                  <c:v>623.29442359846905</c:v>
                </c:pt>
                <c:pt idx="6">
                  <c:v>622.85146351423703</c:v>
                </c:pt>
                <c:pt idx="7">
                  <c:v>623.31758062119104</c:v>
                </c:pt>
                <c:pt idx="8">
                  <c:v>623.436701065953</c:v>
                </c:pt>
                <c:pt idx="9">
                  <c:v>623.03319929123904</c:v>
                </c:pt>
                <c:pt idx="10">
                  <c:v>623.07286482815698</c:v>
                </c:pt>
                <c:pt idx="11">
                  <c:v>623.06294797043802</c:v>
                </c:pt>
                <c:pt idx="12">
                  <c:v>623.19519870097395</c:v>
                </c:pt>
                <c:pt idx="13">
                  <c:v>622.96710128475797</c:v>
                </c:pt>
                <c:pt idx="14">
                  <c:v>622.90432116772797</c:v>
                </c:pt>
                <c:pt idx="15">
                  <c:v>623.29773163922698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9F4-1943-A807-64B585CD3BE8}"/>
            </c:ext>
          </c:extLst>
        </c:ser>
        <c:ser>
          <c:idx val="0"/>
          <c:order val="2"/>
          <c:tx>
            <c:strRef>
              <c:f>'stream_output-camera-ready'!$J$2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'stream_output-camera-ready'!$J$3:$J$18</c:f>
              <c:numCache>
                <c:formatCode>General</c:formatCode>
                <c:ptCount val="16"/>
                <c:pt idx="0">
                  <c:v>121.60172295968</c:v>
                </c:pt>
                <c:pt idx="1">
                  <c:v>243.10980466841599</c:v>
                </c:pt>
                <c:pt idx="2">
                  <c:v>364.46703549069099</c:v>
                </c:pt>
                <c:pt idx="3">
                  <c:v>485.81733943360098</c:v>
                </c:pt>
                <c:pt idx="4">
                  <c:v>604.09714344501197</c:v>
                </c:pt>
                <c:pt idx="5">
                  <c:v>622.00146884356798</c:v>
                </c:pt>
                <c:pt idx="6">
                  <c:v>622.14205797592797</c:v>
                </c:pt>
                <c:pt idx="7">
                  <c:v>622.17282032083199</c:v>
                </c:pt>
                <c:pt idx="8">
                  <c:v>622.10470778934098</c:v>
                </c:pt>
                <c:pt idx="9">
                  <c:v>622.07614890776904</c:v>
                </c:pt>
                <c:pt idx="10">
                  <c:v>621.91363289744902</c:v>
                </c:pt>
                <c:pt idx="11">
                  <c:v>621.94876429882697</c:v>
                </c:pt>
                <c:pt idx="12">
                  <c:v>622.00586129216697</c:v>
                </c:pt>
                <c:pt idx="13">
                  <c:v>622.18380760985099</c:v>
                </c:pt>
                <c:pt idx="14">
                  <c:v>622.21677180539496</c:v>
                </c:pt>
                <c:pt idx="15">
                  <c:v>622.38604301143596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9F4-1943-A807-64B585CD3BE8}"/>
            </c:ext>
          </c:extLst>
        </c:ser>
        <c:ser>
          <c:idx val="3"/>
          <c:order val="3"/>
          <c:tx>
            <c:strRef>
              <c:f>'stream_output-camera-ready'!$M$2</c:f>
              <c:strCache>
                <c:ptCount val="1"/>
                <c:pt idx="0">
                  <c:v>SCALE</c:v>
                </c:pt>
              </c:strCache>
            </c:strRef>
          </c:tx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0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5.4680555555555559E-2"/>
                  <c:y val="-7.93750000000000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F4-1943-A807-64B585CD3BE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'stream_output-camera-ready'!$M$3:$M$18</c:f>
              <c:numCache>
                <c:formatCode>General</c:formatCode>
                <c:ptCount val="16"/>
                <c:pt idx="0">
                  <c:v>3.79648645503329</c:v>
                </c:pt>
                <c:pt idx="1">
                  <c:v>7.5928747284576303</c:v>
                </c:pt>
                <c:pt idx="2">
                  <c:v>11.387839578000101</c:v>
                </c:pt>
                <c:pt idx="3">
                  <c:v>15.185081859957499</c:v>
                </c:pt>
                <c:pt idx="4">
                  <c:v>18.9799166723231</c:v>
                </c:pt>
                <c:pt idx="5">
                  <c:v>22.774839962067901</c:v>
                </c:pt>
                <c:pt idx="6">
                  <c:v>26.568027563303499</c:v>
                </c:pt>
                <c:pt idx="7">
                  <c:v>30.369221300771301</c:v>
                </c:pt>
                <c:pt idx="8">
                  <c:v>34.1542787179405</c:v>
                </c:pt>
                <c:pt idx="9">
                  <c:v>37.946096357591202</c:v>
                </c:pt>
                <c:pt idx="10">
                  <c:v>41.740004691465003</c:v>
                </c:pt>
                <c:pt idx="11">
                  <c:v>41.984424647152103</c:v>
                </c:pt>
                <c:pt idx="12">
                  <c:v>41.982323459808804</c:v>
                </c:pt>
                <c:pt idx="13">
                  <c:v>41.977971669281899</c:v>
                </c:pt>
                <c:pt idx="14">
                  <c:v>41.978421812670597</c:v>
                </c:pt>
                <c:pt idx="15">
                  <c:v>42.006650070106097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9F4-1943-A807-64B585CD3BE8}"/>
            </c:ext>
          </c:extLst>
        </c:ser>
        <c:ser>
          <c:idx val="4"/>
          <c:order val="4"/>
          <c:tx>
            <c:strRef>
              <c:f>'stream_output-camera-ready'!$N$2</c:f>
              <c:strCache>
                <c:ptCount val="1"/>
                <c:pt idx="0">
                  <c:v>TRIAD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dLbls>
            <c:dLbl>
              <c:idx val="15"/>
              <c:layout>
                <c:manualLayout>
                  <c:x val="-1.4111111111111111E-2"/>
                  <c:y val="-0.127881944444444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F4-1943-A807-64B585CD3BE8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'stream_output-camera-ready'!$I$3:$I$18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</c:numCache>
            </c:numRef>
          </c:cat>
          <c:val>
            <c:numRef>
              <c:f>'stream_output-camera-ready'!$N$3:$N$18</c:f>
              <c:numCache>
                <c:formatCode>General</c:formatCode>
                <c:ptCount val="16"/>
                <c:pt idx="0">
                  <c:v>5.5522703505138997</c:v>
                </c:pt>
                <c:pt idx="1">
                  <c:v>11.104435703479499</c:v>
                </c:pt>
                <c:pt idx="2">
                  <c:v>16.653976573357099</c:v>
                </c:pt>
                <c:pt idx="3">
                  <c:v>22.2081154574919</c:v>
                </c:pt>
                <c:pt idx="4">
                  <c:v>27.758508333346398</c:v>
                </c:pt>
                <c:pt idx="5">
                  <c:v>33.3075123087511</c:v>
                </c:pt>
                <c:pt idx="6">
                  <c:v>38.855678780339296</c:v>
                </c:pt>
                <c:pt idx="7">
                  <c:v>44.413263412666304</c:v>
                </c:pt>
                <c:pt idx="8">
                  <c:v>49.9480469990473</c:v>
                </c:pt>
                <c:pt idx="9">
                  <c:v>55.4920958129103</c:v>
                </c:pt>
                <c:pt idx="10">
                  <c:v>61.0389211514739</c:v>
                </c:pt>
                <c:pt idx="11">
                  <c:v>61.563677029747197</c:v>
                </c:pt>
                <c:pt idx="12">
                  <c:v>61.560665087119702</c:v>
                </c:pt>
                <c:pt idx="13">
                  <c:v>61.549265402098399</c:v>
                </c:pt>
                <c:pt idx="14">
                  <c:v>61.552491299668702</c:v>
                </c:pt>
                <c:pt idx="15">
                  <c:v>61.5946741258741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9F4-1943-A807-64B585CD3B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7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</a:t>
                </a:r>
                <a:r>
                  <a:rPr lang="en-US" sz="1600" baseline="0"/>
                  <a:t> MRAM </a:t>
                </a:r>
                <a:r>
                  <a:rPr lang="en-US" sz="1600"/>
                  <a:t>Bandwidth</a:t>
                </a:r>
                <a:r>
                  <a:rPr lang="en-US" sz="1600" baseline="0"/>
                  <a:t> (MB/s)</a:t>
                </a:r>
                <a:endParaRPr lang="en-US" sz="16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  <c:majorUnit val="100"/>
        <c:minorUnit val="50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6776402777777778"/>
          <c:y val="0.25617569444444444"/>
          <c:w val="0.16537361111111112"/>
          <c:h val="0.3686302083333334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(a)</a:t>
            </a:r>
            <a:r>
              <a:rPr lang="en-US" sz="1500" b="1" baseline="0"/>
              <a:t> </a:t>
            </a:r>
            <a:r>
              <a:rPr lang="en-US" sz="1500" b="1"/>
              <a:t>Coarse-grained</a:t>
            </a:r>
            <a:r>
              <a:rPr lang="en-US" sz="1500" b="1" baseline="0"/>
              <a:t> Strided</a:t>
            </a:r>
            <a:r>
              <a:rPr lang="en-US" sz="1500" baseline="0"/>
              <a:t> (MRAM,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37774745768675888"/>
          <c:y val="3.381277777777778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8144252084872797"/>
          <c:y val="2.8707407407407407E-2"/>
          <c:w val="0.79397885217636088"/>
          <c:h val="0.7592533333333333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C5-3942-B8F3-2457FE8AC93C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C5-3942-B8F3-2457FE8AC93C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C5-3942-B8F3-2457FE8AC93C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DC5-3942-B8F3-2457FE8AC93C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DC5-3942-B8F3-2457FE8AC93C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DC5-3942-B8F3-2457FE8AC93C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DC5-3942-B8F3-2457FE8AC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MRAM</a:t>
                </a:r>
                <a:r>
                  <a:rPr lang="en-US" sz="1600" baseline="0"/>
                  <a:t>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3572187620957801"/>
          <c:y val="0.33076083333333334"/>
          <c:w val="0.42906961805555549"/>
          <c:h val="0.2316933333333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(b) Fine-grained Strided &amp; Random</a:t>
            </a:r>
            <a:r>
              <a:rPr lang="en-US" sz="1500"/>
              <a:t> (MRAM,</a:t>
            </a:r>
            <a:r>
              <a:rPr lang="en-US" sz="1500" baseline="0"/>
              <a:t>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2544284177672762"/>
          <c:y val="3.440083333333333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816596427500841"/>
          <c:y val="2.8707407407407407E-2"/>
          <c:w val="0.80720036677187845"/>
          <c:h val="0.7586811111111111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94-F54B-B94A-F7E34F8F5259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94-F54B-B94A-F7E34F8F5259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294-F54B-B94A-F7E34F8F5259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294-F54B-B94A-F7E34F8F5259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119712225141507E-2"/>
                  <c:y val="-2.9398055555555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94-F54B-B94A-F7E34F8F525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294-F54B-B94A-F7E34F8F52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Sustained MRAM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310310169102996"/>
          <c:y val="0.54654333333333327"/>
          <c:w val="0.39886547583361259"/>
          <c:h val="0.227577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(a) Coarse-grained </a:t>
            </a:r>
            <a:r>
              <a:rPr lang="en-US" b="1" dirty="0" err="1"/>
              <a:t>Strided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3635976516166583"/>
          <c:y val="2.9344878490179443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088057021852925"/>
          <c:y val="2.8707407407407407E-2"/>
          <c:w val="0.81454082206786893"/>
          <c:h val="0.78348116594263162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68-0443-B1B3-C93F65ADD4E1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68-0443-B1B3-C93F65ADD4E1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D68-0443-B1B3-C93F65ADD4E1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D68-0443-B1B3-C93F65ADD4E1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D68-0443-B1B3-C93F65ADD4E1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68-0443-B1B3-C93F65ADD4E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D68-0443-B1B3-C93F65ADD4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46214271373445942"/>
          <c:y val="0.35756915624942837"/>
          <c:w val="0.48283891709819959"/>
          <c:h val="0.2495655086328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(b) Fine-grained </a:t>
            </a:r>
            <a:r>
              <a:rPr lang="en-US" b="1" dirty="0" err="1"/>
              <a:t>Strided</a:t>
            </a:r>
            <a:r>
              <a:rPr lang="en-US" b="1" dirty="0"/>
              <a:t> &amp; Random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23741060054635735"/>
          <c:y val="2.9932761141625186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4472147927397727"/>
          <c:y val="2.8707407407407407E-2"/>
          <c:w val="0.83064464978997932"/>
          <c:h val="0.77938111542201605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3C-8944-BC08-4A118738BC9A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3C-8944-BC08-4A118738BC9A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3C-8944-BC08-4A118738BC9A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3C-8944-BC08-4A118738BC9A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6869764001522434E-2"/>
                  <c:y val="-2.939800253588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13C-8944-BC08-4A118738BC9A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13C-8944-BC08-4A118738BC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429677491973478"/>
          <c:y val="0.55219208810570208"/>
          <c:w val="0.44991888613149378"/>
          <c:h val="0.2454496264429686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(a)</a:t>
            </a:r>
            <a:r>
              <a:rPr lang="en-US" sz="1500" b="1" baseline="0"/>
              <a:t> </a:t>
            </a:r>
            <a:r>
              <a:rPr lang="en-US" sz="1500" b="1"/>
              <a:t>Coarse-grained</a:t>
            </a:r>
            <a:r>
              <a:rPr lang="en-US" sz="1500" b="1" baseline="0"/>
              <a:t> Strided</a:t>
            </a:r>
            <a:r>
              <a:rPr lang="en-US" sz="1500" baseline="0"/>
              <a:t> (MRAM,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37774745768675888"/>
          <c:y val="3.381277777777778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8144252084872797"/>
          <c:y val="2.8707407407407407E-2"/>
          <c:w val="0.79397885217636088"/>
          <c:h val="0.7592533333333333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C5-3942-B8F3-2457FE8AC93C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C5-3942-B8F3-2457FE8AC93C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C5-3942-B8F3-2457FE8AC93C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DC5-3942-B8F3-2457FE8AC93C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DC5-3942-B8F3-2457FE8AC93C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DC5-3942-B8F3-2457FE8AC93C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DC5-3942-B8F3-2457FE8AC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MRAM</a:t>
                </a:r>
                <a:r>
                  <a:rPr lang="en-US" sz="1600" baseline="0"/>
                  <a:t>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3572187620957801"/>
          <c:y val="0.33076083333333334"/>
          <c:w val="0.42906961805555549"/>
          <c:h val="0.2316933333333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(b) Fine-grained Strided &amp; Random</a:t>
            </a:r>
            <a:r>
              <a:rPr lang="en-US" sz="1500"/>
              <a:t> (MRAM,</a:t>
            </a:r>
            <a:r>
              <a:rPr lang="en-US" sz="1500" baseline="0"/>
              <a:t>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2544284177672762"/>
          <c:y val="3.440083333333333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816596427500841"/>
          <c:y val="2.8707407407407407E-2"/>
          <c:w val="0.80720036677187845"/>
          <c:h val="0.7586811111111111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94-F54B-B94A-F7E34F8F5259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94-F54B-B94A-F7E34F8F5259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294-F54B-B94A-F7E34F8F5259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294-F54B-B94A-F7E34F8F5259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119712225141507E-2"/>
                  <c:y val="-2.9398055555555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94-F54B-B94A-F7E34F8F525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294-F54B-B94A-F7E34F8F52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Sustained MRAM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310310169102996"/>
          <c:y val="0.54654333333333327"/>
          <c:w val="0.39886547583361259"/>
          <c:h val="0.227577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(a) Coarse-grained </a:t>
            </a:r>
            <a:r>
              <a:rPr lang="en-US" b="1" dirty="0" err="1"/>
              <a:t>Strided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3635976516166583"/>
          <c:y val="2.9344878490179443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088057021852925"/>
          <c:y val="2.8707407407407407E-2"/>
          <c:w val="0.81454082206786893"/>
          <c:h val="0.78348116594263162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68-0443-B1B3-C93F65ADD4E1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68-0443-B1B3-C93F65ADD4E1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D68-0443-B1B3-C93F65ADD4E1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D68-0443-B1B3-C93F65ADD4E1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D68-0443-B1B3-C93F65ADD4E1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68-0443-B1B3-C93F65ADD4E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D68-0443-B1B3-C93F65ADD4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46214271373445942"/>
          <c:y val="0.35756915624942837"/>
          <c:w val="0.48283891709819959"/>
          <c:h val="0.2495655086328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(b) Fine-grained </a:t>
            </a:r>
            <a:r>
              <a:rPr lang="en-US" b="1" dirty="0" err="1"/>
              <a:t>Strided</a:t>
            </a:r>
            <a:r>
              <a:rPr lang="en-US" b="1" dirty="0"/>
              <a:t> &amp; Random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23741060054635735"/>
          <c:y val="2.9932761141625186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4472147927397727"/>
          <c:y val="2.8707407407407407E-2"/>
          <c:w val="0.83064464978997932"/>
          <c:h val="0.77938111542201605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3C-8944-BC08-4A118738BC9A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3C-8944-BC08-4A118738BC9A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3C-8944-BC08-4A118738BC9A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3C-8944-BC08-4A118738BC9A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6869764001522434E-2"/>
                  <c:y val="-2.939800253588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13C-8944-BC08-4A118738BC9A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13C-8944-BC08-4A118738BC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429677491973478"/>
          <c:y val="0.55219208810570208"/>
          <c:w val="0.44991888613149378"/>
          <c:h val="0.2454496264429686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546132772790708"/>
          <c:y val="5.207888888888889E-2"/>
          <c:w val="0.75915418942435275"/>
          <c:h val="0.65173373015873015"/>
        </c:manualLayout>
      </c:layout>
      <c:lineChart>
        <c:grouping val="standard"/>
        <c:varyColors val="0"/>
        <c:ser>
          <c:idx val="1"/>
          <c:order val="0"/>
          <c:tx>
            <c:strRef>
              <c:f>'cpudpu_output (6)'!$V$13</c:f>
              <c:strCache>
                <c:ptCount val="1"/>
                <c:pt idx="0">
                  <c:v>CPU-DPU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cat>
            <c:strRef>
              <c:f>'cpudpu_output (6)'!$U$14:$U$25</c:f>
              <c:strCache>
                <c:ptCount val="12"/>
                <c:pt idx="0">
                  <c:v>8</c:v>
                </c:pt>
                <c:pt idx="1">
                  <c:v>32</c:v>
                </c:pt>
                <c:pt idx="2">
                  <c:v>128</c:v>
                </c:pt>
                <c:pt idx="3">
                  <c:v>512</c:v>
                </c:pt>
                <c:pt idx="4">
                  <c:v>2K</c:v>
                </c:pt>
                <c:pt idx="5">
                  <c:v>8K</c:v>
                </c:pt>
                <c:pt idx="6">
                  <c:v>32K</c:v>
                </c:pt>
                <c:pt idx="7">
                  <c:v>128K</c:v>
                </c:pt>
                <c:pt idx="8">
                  <c:v>512K</c:v>
                </c:pt>
                <c:pt idx="9">
                  <c:v>2M</c:v>
                </c:pt>
                <c:pt idx="10">
                  <c:v>8M</c:v>
                </c:pt>
                <c:pt idx="11">
                  <c:v>32M</c:v>
                </c:pt>
              </c:strCache>
            </c:strRef>
          </c:cat>
          <c:val>
            <c:numRef>
              <c:f>'cpudpu_output (6)'!$V$14:$V$25</c:f>
              <c:numCache>
                <c:formatCode>General</c:formatCode>
                <c:ptCount val="12"/>
                <c:pt idx="0">
                  <c:v>1.55E-4</c:v>
                </c:pt>
                <c:pt idx="1">
                  <c:v>6.5200000000000002E-4</c:v>
                </c:pt>
                <c:pt idx="2">
                  <c:v>2.771E-3</c:v>
                </c:pt>
                <c:pt idx="3">
                  <c:v>1.0059E-2</c:v>
                </c:pt>
                <c:pt idx="4">
                  <c:v>3.6637000000000003E-2</c:v>
                </c:pt>
                <c:pt idx="5">
                  <c:v>0.104891</c:v>
                </c:pt>
                <c:pt idx="6">
                  <c:v>0.20327500000000001</c:v>
                </c:pt>
                <c:pt idx="7">
                  <c:v>0.29401500000000003</c:v>
                </c:pt>
                <c:pt idx="8">
                  <c:v>0.60928300000000002</c:v>
                </c:pt>
                <c:pt idx="9">
                  <c:v>0.66016699999999995</c:v>
                </c:pt>
                <c:pt idx="10">
                  <c:v>0.38165100000000002</c:v>
                </c:pt>
                <c:pt idx="11">
                  <c:v>0.33247700000000002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A26-7641-B7BE-D6491285D7AA}"/>
            </c:ext>
          </c:extLst>
        </c:ser>
        <c:ser>
          <c:idx val="2"/>
          <c:order val="1"/>
          <c:tx>
            <c:strRef>
              <c:f>'cpudpu_output (6)'!$W$13</c:f>
              <c:strCache>
                <c:ptCount val="1"/>
                <c:pt idx="0">
                  <c:v>DPU-CPU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Pt>
            <c:idx val="34"/>
            <c:marker>
              <c:symbol val="circle"/>
              <c:size val="10"/>
              <c:spPr>
                <a:solidFill>
                  <a:srgbClr val="002060"/>
                </a:solidFill>
                <a:ln w="25400">
                  <a:solidFill>
                    <a:srgbClr val="00206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206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DA26-7641-B7BE-D6491285D7AA}"/>
              </c:ext>
            </c:extLst>
          </c:dPt>
          <c:cat>
            <c:strRef>
              <c:f>'cpudpu_output (6)'!$U$14:$U$25</c:f>
              <c:strCache>
                <c:ptCount val="12"/>
                <c:pt idx="0">
                  <c:v>8</c:v>
                </c:pt>
                <c:pt idx="1">
                  <c:v>32</c:v>
                </c:pt>
                <c:pt idx="2">
                  <c:v>128</c:v>
                </c:pt>
                <c:pt idx="3">
                  <c:v>512</c:v>
                </c:pt>
                <c:pt idx="4">
                  <c:v>2K</c:v>
                </c:pt>
                <c:pt idx="5">
                  <c:v>8K</c:v>
                </c:pt>
                <c:pt idx="6">
                  <c:v>32K</c:v>
                </c:pt>
                <c:pt idx="7">
                  <c:v>128K</c:v>
                </c:pt>
                <c:pt idx="8">
                  <c:v>512K</c:v>
                </c:pt>
                <c:pt idx="9">
                  <c:v>2M</c:v>
                </c:pt>
                <c:pt idx="10">
                  <c:v>8M</c:v>
                </c:pt>
                <c:pt idx="11">
                  <c:v>32M</c:v>
                </c:pt>
              </c:strCache>
            </c:strRef>
          </c:cat>
          <c:val>
            <c:numRef>
              <c:f>'cpudpu_output (6)'!$W$14:$W$25</c:f>
              <c:numCache>
                <c:formatCode>General</c:formatCode>
                <c:ptCount val="12"/>
                <c:pt idx="0">
                  <c:v>1.55E-4</c:v>
                </c:pt>
                <c:pt idx="1">
                  <c:v>6.6799999999999997E-4</c:v>
                </c:pt>
                <c:pt idx="2">
                  <c:v>2.7950000000000002E-3</c:v>
                </c:pt>
                <c:pt idx="3">
                  <c:v>9.0939999999999997E-3</c:v>
                </c:pt>
                <c:pt idx="4">
                  <c:v>2.7453000000000002E-2</c:v>
                </c:pt>
                <c:pt idx="5">
                  <c:v>5.2311999999999997E-2</c:v>
                </c:pt>
                <c:pt idx="6">
                  <c:v>7.2383000000000003E-2</c:v>
                </c:pt>
                <c:pt idx="7">
                  <c:v>8.8080000000000006E-2</c:v>
                </c:pt>
                <c:pt idx="8">
                  <c:v>0.11748500000000001</c:v>
                </c:pt>
                <c:pt idx="9">
                  <c:v>0.12198000000000001</c:v>
                </c:pt>
                <c:pt idx="10">
                  <c:v>0.122519</c:v>
                </c:pt>
                <c:pt idx="11">
                  <c:v>0.122087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A26-7641-B7BE-D6491285D7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8528383"/>
        <c:axId val="1598601583"/>
      </c:lineChart>
      <c:catAx>
        <c:axId val="15985283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Data transfer size (bytes)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1.0000000000000003E-4"/>
        <c:auto val="1"/>
        <c:lblAlgn val="ctr"/>
        <c:lblOffset val="100"/>
        <c:noMultiLvlLbl val="0"/>
      </c:catAx>
      <c:valAx>
        <c:axId val="1598601583"/>
        <c:scaling>
          <c:logBase val="10"/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Sustained CPU-DPU Bandwidth</a:t>
                </a:r>
              </a:p>
              <a:p>
                <a:pPr>
                  <a:defRPr sz="1400"/>
                </a:pPr>
                <a:r>
                  <a:rPr lang="en-US" sz="1400"/>
                  <a:t>(GB/s,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319462775030583"/>
          <c:y val="6.2702777777777774E-2"/>
          <c:w val="0.2181661330795189"/>
          <c:h val="0.2258620370370370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(a)</a:t>
            </a:r>
            <a:r>
              <a:rPr lang="en-US" sz="1500" b="1" baseline="0"/>
              <a:t> </a:t>
            </a:r>
            <a:r>
              <a:rPr lang="en-US" sz="1500" b="1"/>
              <a:t>Coarse-grained</a:t>
            </a:r>
            <a:r>
              <a:rPr lang="en-US" sz="1500" b="1" baseline="0"/>
              <a:t> Strided</a:t>
            </a:r>
            <a:r>
              <a:rPr lang="en-US" sz="1500" baseline="0"/>
              <a:t> (MRAM,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37774745768675888"/>
          <c:y val="3.381277777777778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8144252084872797"/>
          <c:y val="2.8707407407407407E-2"/>
          <c:w val="0.79397885217636088"/>
          <c:h val="0.7592533333333333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C5-3942-B8F3-2457FE8AC93C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C5-3942-B8F3-2457FE8AC93C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C5-3942-B8F3-2457FE8AC93C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DC5-3942-B8F3-2457FE8AC93C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DC5-3942-B8F3-2457FE8AC93C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DC5-3942-B8F3-2457FE8AC93C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DC5-3942-B8F3-2457FE8AC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MRAM</a:t>
                </a:r>
                <a:r>
                  <a:rPr lang="en-US" sz="1600" baseline="0"/>
                  <a:t>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3572187620957801"/>
          <c:y val="0.33076083333333334"/>
          <c:w val="0.42906961805555549"/>
          <c:h val="0.2316933333333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(b) Fine-grained Strided &amp; Random</a:t>
            </a:r>
            <a:r>
              <a:rPr lang="en-US" sz="1500"/>
              <a:t> (MRAM,</a:t>
            </a:r>
            <a:r>
              <a:rPr lang="en-US" sz="1500" baseline="0"/>
              <a:t>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2544284177672762"/>
          <c:y val="3.440083333333333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816596427500841"/>
          <c:y val="2.8707407407407407E-2"/>
          <c:w val="0.80720036677187845"/>
          <c:h val="0.7586811111111111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94-F54B-B94A-F7E34F8F5259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94-F54B-B94A-F7E34F8F5259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294-F54B-B94A-F7E34F8F5259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294-F54B-B94A-F7E34F8F5259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119712225141507E-2"/>
                  <c:y val="-2.9398055555555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94-F54B-B94A-F7E34F8F525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294-F54B-B94A-F7E34F8F52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Sustained MRAM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310310169102996"/>
          <c:y val="0.54654333333333327"/>
          <c:w val="0.39886547583361259"/>
          <c:h val="0.227577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(a) Coarse-grained </a:t>
            </a:r>
            <a:r>
              <a:rPr lang="en-US" b="1" dirty="0" err="1"/>
              <a:t>Strided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3635976516166583"/>
          <c:y val="2.9344878490179443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088057021852925"/>
          <c:y val="2.8707407407407407E-2"/>
          <c:w val="0.81454082206786893"/>
          <c:h val="0.78348116594263162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68-0443-B1B3-C93F65ADD4E1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68-0443-B1B3-C93F65ADD4E1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D68-0443-B1B3-C93F65ADD4E1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D68-0443-B1B3-C93F65ADD4E1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D68-0443-B1B3-C93F65ADD4E1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68-0443-B1B3-C93F65ADD4E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D68-0443-B1B3-C93F65ADD4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46214271373445942"/>
          <c:y val="0.35756915624942837"/>
          <c:w val="0.48283891709819959"/>
          <c:h val="0.2495655086328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(b) Fine-grained </a:t>
            </a:r>
            <a:r>
              <a:rPr lang="en-US" b="1" dirty="0" err="1"/>
              <a:t>Strided</a:t>
            </a:r>
            <a:r>
              <a:rPr lang="en-US" b="1" dirty="0"/>
              <a:t> &amp; Random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23741060054635735"/>
          <c:y val="2.9932761141625186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4472147927397727"/>
          <c:y val="2.8707407407407407E-2"/>
          <c:w val="0.83064464978997932"/>
          <c:h val="0.77938111542201605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3C-8944-BC08-4A118738BC9A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3C-8944-BC08-4A118738BC9A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3C-8944-BC08-4A118738BC9A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3C-8944-BC08-4A118738BC9A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6869764001522434E-2"/>
                  <c:y val="-2.939800253588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13C-8944-BC08-4A118738BC9A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13C-8944-BC08-4A118738BC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429677491973478"/>
          <c:y val="0.55219208810570208"/>
          <c:w val="0.44991888613149378"/>
          <c:h val="0.2454496264429686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(a)</a:t>
            </a:r>
            <a:r>
              <a:rPr lang="en-US" sz="1500" b="1" baseline="0"/>
              <a:t> </a:t>
            </a:r>
            <a:r>
              <a:rPr lang="en-US" sz="1500" b="1"/>
              <a:t>Coarse-grained</a:t>
            </a:r>
            <a:r>
              <a:rPr lang="en-US" sz="1500" b="1" baseline="0"/>
              <a:t> Strided</a:t>
            </a:r>
            <a:r>
              <a:rPr lang="en-US" sz="1500" baseline="0"/>
              <a:t> (MRAM,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37774745768675888"/>
          <c:y val="3.381277777777778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8144252084872797"/>
          <c:y val="2.8707407407407407E-2"/>
          <c:w val="0.79397885217636088"/>
          <c:h val="0.7592533333333333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C5-3942-B8F3-2457FE8AC93C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C5-3942-B8F3-2457FE8AC93C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C5-3942-B8F3-2457FE8AC93C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DC5-3942-B8F3-2457FE8AC93C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DC5-3942-B8F3-2457FE8AC93C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DC5-3942-B8F3-2457FE8AC93C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DC5-3942-B8F3-2457FE8AC9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Sustained MRAM</a:t>
                </a:r>
                <a:r>
                  <a:rPr lang="en-US" sz="1600" baseline="0"/>
                  <a:t>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3572187620957801"/>
          <c:y val="0.33076083333333334"/>
          <c:w val="0.42906961805555549"/>
          <c:h val="0.2316933333333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500" b="1"/>
              <a:t>(b) Fine-grained Strided &amp; Random</a:t>
            </a:r>
            <a:r>
              <a:rPr lang="en-US" sz="1500"/>
              <a:t> (MRAM,</a:t>
            </a:r>
            <a:r>
              <a:rPr lang="en-US" sz="1500" baseline="0"/>
              <a:t> </a:t>
            </a:r>
            <a:r>
              <a:rPr lang="en-US" sz="1500"/>
              <a:t>1 DPU)</a:t>
            </a:r>
          </a:p>
        </c:rich>
      </c:tx>
      <c:layout>
        <c:manualLayout>
          <c:xMode val="edge"/>
          <c:yMode val="edge"/>
          <c:x val="0.2544284177672762"/>
          <c:y val="3.4400833333333332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816596427500841"/>
          <c:y val="2.8707407407407407E-2"/>
          <c:w val="0.80720036677187845"/>
          <c:h val="0.75868111111111114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94-F54B-B94A-F7E34F8F5259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94-F54B-B94A-F7E34F8F5259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294-F54B-B94A-F7E34F8F5259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294-F54B-B94A-F7E34F8F5259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119712225141507E-2"/>
                  <c:y val="-2.9398055555555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94-F54B-B94A-F7E34F8F5259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294-F54B-B94A-F7E34F8F52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Sustained MRAM </a:t>
                </a:r>
                <a:r>
                  <a:rPr lang="en-US" sz="1600"/>
                  <a:t>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310310169102996"/>
          <c:y val="0.54654333333333327"/>
          <c:w val="0.39886547583361259"/>
          <c:h val="0.2275774999999999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(a) Coarse-grained </a:t>
            </a:r>
            <a:r>
              <a:rPr lang="en-US" b="1" dirty="0" err="1"/>
              <a:t>Strided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3635976516166583"/>
          <c:y val="2.9344878490179443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088057021852925"/>
          <c:y val="2.8707407407407407E-2"/>
          <c:w val="0.81454082206786893"/>
          <c:h val="0.78348116594263162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strided_output!$K$1:$K$2</c:f>
              <c:strCache>
                <c:ptCount val="2"/>
                <c:pt idx="0">
                  <c:v>Coarse-grained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strided_output!$K$3:$K$15</c:f>
              <c:numCache>
                <c:formatCode>General</c:formatCode>
                <c:ptCount val="13"/>
                <c:pt idx="0">
                  <c:v>104.44107903005801</c:v>
                </c:pt>
                <c:pt idx="1">
                  <c:v>88.682359858721</c:v>
                </c:pt>
                <c:pt idx="2">
                  <c:v>68.067671706290199</c:v>
                </c:pt>
                <c:pt idx="3">
                  <c:v>46.516743419662802</c:v>
                </c:pt>
                <c:pt idx="4">
                  <c:v>28.472617529849501</c:v>
                </c:pt>
                <c:pt idx="5">
                  <c:v>16.030797634266399</c:v>
                </c:pt>
                <c:pt idx="6">
                  <c:v>8.5606160506574707</c:v>
                </c:pt>
                <c:pt idx="7">
                  <c:v>4.4253031379723904</c:v>
                </c:pt>
                <c:pt idx="8">
                  <c:v>2.2599956647683599</c:v>
                </c:pt>
                <c:pt idx="9">
                  <c:v>1.14206808646237</c:v>
                </c:pt>
                <c:pt idx="10">
                  <c:v>0.57485414118732003</c:v>
                </c:pt>
                <c:pt idx="11">
                  <c:v>0.28774725771002402</c:v>
                </c:pt>
                <c:pt idx="12">
                  <c:v>0.14390299396389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68-0443-B1B3-C93F65ADD4E1}"/>
            </c:ext>
          </c:extLst>
        </c:ser>
        <c:ser>
          <c:idx val="1"/>
          <c:order val="1"/>
          <c:tx>
            <c:strRef>
              <c:f>strided_output!$L$1:$L$2</c:f>
              <c:strCache>
                <c:ptCount val="2"/>
                <c:pt idx="0">
                  <c:v>Coarse-grained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strided_output!$L$3:$L$15</c:f>
              <c:numCache>
                <c:formatCode>General</c:formatCode>
                <c:ptCount val="13"/>
                <c:pt idx="0">
                  <c:v>208.82000851113199</c:v>
                </c:pt>
                <c:pt idx="1">
                  <c:v>177.26049209294399</c:v>
                </c:pt>
                <c:pt idx="2">
                  <c:v>136.03526275633899</c:v>
                </c:pt>
                <c:pt idx="3">
                  <c:v>76.711174282011598</c:v>
                </c:pt>
                <c:pt idx="4">
                  <c:v>38.8606845239145</c:v>
                </c:pt>
                <c:pt idx="5">
                  <c:v>19.4646932158503</c:v>
                </c:pt>
                <c:pt idx="6">
                  <c:v>9.73623668237191</c:v>
                </c:pt>
                <c:pt idx="7">
                  <c:v>4.86755016074782</c:v>
                </c:pt>
                <c:pt idx="8">
                  <c:v>2.4336115433583201</c:v>
                </c:pt>
                <c:pt idx="9">
                  <c:v>1.21668098829869</c:v>
                </c:pt>
                <c:pt idx="10">
                  <c:v>0.60834909913892099</c:v>
                </c:pt>
                <c:pt idx="11">
                  <c:v>0.30422834102604901</c:v>
                </c:pt>
                <c:pt idx="12">
                  <c:v>0.152087812606088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68-0443-B1B3-C93F65ADD4E1}"/>
            </c:ext>
          </c:extLst>
        </c:ser>
        <c:ser>
          <c:idx val="2"/>
          <c:order val="2"/>
          <c:tx>
            <c:strRef>
              <c:f>strided_output!$M$1:$M$2</c:f>
              <c:strCache>
                <c:ptCount val="2"/>
                <c:pt idx="0">
                  <c:v>Coarse-grained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strided_output!$M$3:$M$15</c:f>
              <c:numCache>
                <c:formatCode>General</c:formatCode>
                <c:ptCount val="13"/>
                <c:pt idx="0">
                  <c:v>417.28831995755098</c:v>
                </c:pt>
                <c:pt idx="1">
                  <c:v>307.40477927190602</c:v>
                </c:pt>
                <c:pt idx="2">
                  <c:v>155.543205080208</c:v>
                </c:pt>
                <c:pt idx="3">
                  <c:v>77.840882899825303</c:v>
                </c:pt>
                <c:pt idx="4">
                  <c:v>38.970310486896601</c:v>
                </c:pt>
                <c:pt idx="5">
                  <c:v>19.4812248523432</c:v>
                </c:pt>
                <c:pt idx="6">
                  <c:v>9.7413708287472698</c:v>
                </c:pt>
                <c:pt idx="7">
                  <c:v>4.8704613337485601</c:v>
                </c:pt>
                <c:pt idx="8">
                  <c:v>2.4348687609247901</c:v>
                </c:pt>
                <c:pt idx="9">
                  <c:v>1.2175205418374</c:v>
                </c:pt>
                <c:pt idx="10">
                  <c:v>0.60878827663572499</c:v>
                </c:pt>
                <c:pt idx="11">
                  <c:v>0.30441029706334</c:v>
                </c:pt>
                <c:pt idx="12">
                  <c:v>0.15219599197403899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D68-0443-B1B3-C93F65ADD4E1}"/>
            </c:ext>
          </c:extLst>
        </c:ser>
        <c:ser>
          <c:idx val="3"/>
          <c:order val="3"/>
          <c:tx>
            <c:strRef>
              <c:f>strided_output!$N$1:$N$2</c:f>
              <c:strCache>
                <c:ptCount val="2"/>
                <c:pt idx="0">
                  <c:v>Coarse-grained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25400">
                <a:solidFill>
                  <a:schemeClr val="accent4"/>
                </a:solidFill>
              </a:ln>
              <a:effectLst/>
            </c:spPr>
          </c:marker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strided_output!$N$3:$N$15</c:f>
              <c:numCache>
                <c:formatCode>General</c:formatCode>
                <c:ptCount val="13"/>
                <c:pt idx="0">
                  <c:v>622.58400924541695</c:v>
                </c:pt>
                <c:pt idx="1">
                  <c:v>311.09849643446199</c:v>
                </c:pt>
                <c:pt idx="2">
                  <c:v>155.57122721990001</c:v>
                </c:pt>
                <c:pt idx="3">
                  <c:v>77.886311947113896</c:v>
                </c:pt>
                <c:pt idx="4">
                  <c:v>38.9394372373986</c:v>
                </c:pt>
                <c:pt idx="5">
                  <c:v>19.476055700215099</c:v>
                </c:pt>
                <c:pt idx="6">
                  <c:v>9.7361678044639302</c:v>
                </c:pt>
                <c:pt idx="7">
                  <c:v>4.8683077641432302</c:v>
                </c:pt>
                <c:pt idx="8">
                  <c:v>2.4343002688552402</c:v>
                </c:pt>
                <c:pt idx="9">
                  <c:v>1.21704680513894</c:v>
                </c:pt>
                <c:pt idx="10">
                  <c:v>0.60855999745301304</c:v>
                </c:pt>
                <c:pt idx="11">
                  <c:v>0.30428538074585498</c:v>
                </c:pt>
                <c:pt idx="12">
                  <c:v>0.15212869816206101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D68-0443-B1B3-C93F65ADD4E1}"/>
            </c:ext>
          </c:extLst>
        </c:ser>
        <c:ser>
          <c:idx val="4"/>
          <c:order val="4"/>
          <c:tx>
            <c:strRef>
              <c:f>strided_output!$O$1:$O$2</c:f>
              <c:strCache>
                <c:ptCount val="2"/>
                <c:pt idx="0">
                  <c:v>Coarse-grained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7981632006756E-3"/>
                  <c:y val="-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D68-0443-B1B3-C93F65ADD4E1}"/>
                </c:ext>
              </c:extLst>
            </c:dLbl>
            <c:dLbl>
              <c:idx val="3"/>
              <c:layout>
                <c:manualLayout>
                  <c:x val="-9.9212600885674671E-3"/>
                  <c:y val="-3.8217592592592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68-0443-B1B3-C93F65ADD4E1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strided_output!$J$3:$J$15</c:f>
              <c:numCache>
                <c:formatCode>General</c:formatCode>
                <c:ptCount val="1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</c:numCache>
            </c:numRef>
          </c:cat>
          <c:val>
            <c:numRef>
              <c:f>strided_output!$O$3:$O$15</c:f>
              <c:numCache>
                <c:formatCode>General</c:formatCode>
                <c:ptCount val="13"/>
                <c:pt idx="0">
                  <c:v>622.35745829417704</c:v>
                </c:pt>
                <c:pt idx="1">
                  <c:v>311.18092788604201</c:v>
                </c:pt>
                <c:pt idx="2">
                  <c:v>155.66855890565901</c:v>
                </c:pt>
                <c:pt idx="3">
                  <c:v>77.864829790770102</c:v>
                </c:pt>
                <c:pt idx="4">
                  <c:v>38.948666518089297</c:v>
                </c:pt>
                <c:pt idx="5">
                  <c:v>19.476400225012402</c:v>
                </c:pt>
                <c:pt idx="6">
                  <c:v>9.7364088814055698</c:v>
                </c:pt>
                <c:pt idx="7">
                  <c:v>4.8671542346267502</c:v>
                </c:pt>
                <c:pt idx="8">
                  <c:v>2.43396446648438</c:v>
                </c:pt>
                <c:pt idx="9">
                  <c:v>1.21696501522691</c:v>
                </c:pt>
                <c:pt idx="10">
                  <c:v>0.60849757353669398</c:v>
                </c:pt>
                <c:pt idx="11">
                  <c:v>0.30424878676834699</c:v>
                </c:pt>
                <c:pt idx="12">
                  <c:v>0.15212493146808601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D68-0443-B1B3-C93F65ADD4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1.0000000000000002E-2"/>
        <c:auto val="1"/>
        <c:lblAlgn val="ctr"/>
        <c:lblOffset val="100"/>
        <c:noMultiLvlLbl val="0"/>
      </c:catAx>
      <c:valAx>
        <c:axId val="50095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46214271373445942"/>
          <c:y val="0.35756915624942837"/>
          <c:w val="0.48283891709819959"/>
          <c:h val="0.2495655086328333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(b) Fine-grained </a:t>
            </a:r>
            <a:r>
              <a:rPr lang="en-US" b="1" dirty="0" err="1"/>
              <a:t>Strided</a:t>
            </a:r>
            <a:r>
              <a:rPr lang="en-US" b="1" dirty="0"/>
              <a:t> &amp; Random</a:t>
            </a:r>
            <a:r>
              <a:rPr lang="en-US" dirty="0"/>
              <a:t> (MRAM, 1 DPU)</a:t>
            </a:r>
          </a:p>
        </c:rich>
      </c:tx>
      <c:layout>
        <c:manualLayout>
          <c:xMode val="edge"/>
          <c:yMode val="edge"/>
          <c:x val="0.23741060054635735"/>
          <c:y val="2.9932761141625186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4472147927397727"/>
          <c:y val="2.8707407407407407E-2"/>
          <c:w val="0.83064464978997932"/>
          <c:h val="0.77938111542201605"/>
        </c:manualLayout>
      </c:layout>
      <c:lineChart>
        <c:grouping val="standard"/>
        <c:varyColors val="0"/>
        <c:ser>
          <c:idx val="0"/>
          <c:order val="0"/>
          <c:tx>
            <c:strRef>
              <c:f>strided_output!$P$1:$P$2</c:f>
              <c:strCache>
                <c:ptCount val="2"/>
                <c:pt idx="0">
                  <c:v>Fine-grained DMA - </c:v>
                </c:pt>
                <c:pt idx="1">
                  <c:v>1 tasklet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x"/>
            <c:size val="14"/>
            <c:spPr>
              <a:noFill/>
              <a:ln w="25400">
                <a:solidFill>
                  <a:schemeClr val="accent1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strided_output!$P$3:$P$17</c:f>
              <c:numCache>
                <c:formatCode>General</c:formatCode>
                <c:ptCount val="15"/>
                <c:pt idx="0">
                  <c:v>34.959920697528297</c:v>
                </c:pt>
                <c:pt idx="1">
                  <c:v>34.9527413853653</c:v>
                </c:pt>
                <c:pt idx="2">
                  <c:v>35.004414876811403</c:v>
                </c:pt>
                <c:pt idx="3">
                  <c:v>34.954530735089598</c:v>
                </c:pt>
                <c:pt idx="4">
                  <c:v>34.960524310318497</c:v>
                </c:pt>
                <c:pt idx="5">
                  <c:v>34.962855700254302</c:v>
                </c:pt>
                <c:pt idx="6">
                  <c:v>34.980984534087703</c:v>
                </c:pt>
                <c:pt idx="7">
                  <c:v>34.9829184968277</c:v>
                </c:pt>
                <c:pt idx="8">
                  <c:v>34.954397567870203</c:v>
                </c:pt>
                <c:pt idx="9">
                  <c:v>34.965000853637697</c:v>
                </c:pt>
                <c:pt idx="10">
                  <c:v>34.914758889430097</c:v>
                </c:pt>
                <c:pt idx="11">
                  <c:v>34.873990464143198</c:v>
                </c:pt>
                <c:pt idx="12">
                  <c:v>34.850252819914402</c:v>
                </c:pt>
                <c:pt idx="14">
                  <c:v>14.742373563263399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3C-8944-BC08-4A118738BC9A}"/>
            </c:ext>
          </c:extLst>
        </c:ser>
        <c:ser>
          <c:idx val="1"/>
          <c:order val="1"/>
          <c:tx>
            <c:strRef>
              <c:f>strided_output!$Q$1:$Q$2</c:f>
              <c:strCache>
                <c:ptCount val="2"/>
                <c:pt idx="0">
                  <c:v>Fine-grained DMA - </c:v>
                </c:pt>
                <c:pt idx="1">
                  <c:v>2 tasklets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strided_output!$Q$3:$Q$17</c:f>
              <c:numCache>
                <c:formatCode>General</c:formatCode>
                <c:ptCount val="15"/>
                <c:pt idx="0">
                  <c:v>65.556120461079004</c:v>
                </c:pt>
                <c:pt idx="1">
                  <c:v>65.549461050036996</c:v>
                </c:pt>
                <c:pt idx="2">
                  <c:v>65.553851718548302</c:v>
                </c:pt>
                <c:pt idx="3">
                  <c:v>65.552388097024206</c:v>
                </c:pt>
                <c:pt idx="4">
                  <c:v>65.574642199867696</c:v>
                </c:pt>
                <c:pt idx="5">
                  <c:v>65.566324425046503</c:v>
                </c:pt>
                <c:pt idx="6">
                  <c:v>65.564801680738299</c:v>
                </c:pt>
                <c:pt idx="7">
                  <c:v>65.5425542554255</c:v>
                </c:pt>
                <c:pt idx="8">
                  <c:v>65.531506410988897</c:v>
                </c:pt>
                <c:pt idx="9">
                  <c:v>65.491091822750107</c:v>
                </c:pt>
                <c:pt idx="10">
                  <c:v>65.377599416271394</c:v>
                </c:pt>
                <c:pt idx="11">
                  <c:v>65.104450499545806</c:v>
                </c:pt>
                <c:pt idx="12">
                  <c:v>64.927536231884005</c:v>
                </c:pt>
                <c:pt idx="14">
                  <c:v>28.9638661068259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3C-8944-BC08-4A118738BC9A}"/>
            </c:ext>
          </c:extLst>
        </c:ser>
        <c:ser>
          <c:idx val="2"/>
          <c:order val="2"/>
          <c:tx>
            <c:strRef>
              <c:f>strided_output!$R$1:$R$2</c:f>
              <c:strCache>
                <c:ptCount val="2"/>
                <c:pt idx="0">
                  <c:v>Fine-grained DMA - </c:v>
                </c:pt>
                <c:pt idx="1">
                  <c:v>4 tasklets</c:v>
                </c:pt>
              </c:strCache>
            </c:strRef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3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strided_output!$R$3:$R$17</c:f>
              <c:numCache>
                <c:formatCode>General</c:formatCode>
                <c:ptCount val="15"/>
                <c:pt idx="0">
                  <c:v>72.201326718186095</c:v>
                </c:pt>
                <c:pt idx="1">
                  <c:v>72.196266761091806</c:v>
                </c:pt>
                <c:pt idx="2">
                  <c:v>72.196799354756195</c:v>
                </c:pt>
                <c:pt idx="3">
                  <c:v>72.201770607908699</c:v>
                </c:pt>
                <c:pt idx="4">
                  <c:v>72.208163225152703</c:v>
                </c:pt>
                <c:pt idx="5">
                  <c:v>72.2435561784703</c:v>
                </c:pt>
                <c:pt idx="6">
                  <c:v>72.167695756479304</c:v>
                </c:pt>
                <c:pt idx="7">
                  <c:v>72.170534098953794</c:v>
                </c:pt>
                <c:pt idx="8">
                  <c:v>72.248960564444999</c:v>
                </c:pt>
                <c:pt idx="9">
                  <c:v>72.159863089545397</c:v>
                </c:pt>
                <c:pt idx="10">
                  <c:v>71.888476582088003</c:v>
                </c:pt>
                <c:pt idx="11">
                  <c:v>71.651339464214303</c:v>
                </c:pt>
                <c:pt idx="12">
                  <c:v>71.766119343211798</c:v>
                </c:pt>
                <c:pt idx="14">
                  <c:v>54.352364137037299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3C-8944-BC08-4A118738BC9A}"/>
            </c:ext>
          </c:extLst>
        </c:ser>
        <c:ser>
          <c:idx val="3"/>
          <c:order val="3"/>
          <c:tx>
            <c:strRef>
              <c:f>strided_output!$S$1:$S$2</c:f>
              <c:strCache>
                <c:ptCount val="2"/>
                <c:pt idx="0">
                  <c:v>Fine-grained DMA - </c:v>
                </c:pt>
                <c:pt idx="1">
                  <c:v>8 tasklets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square"/>
            <c:size val="14"/>
            <c:spPr>
              <a:solidFill>
                <a:schemeClr val="accent4">
                  <a:alpha val="70000"/>
                </a:schemeClr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strided_output!$S$3:$S$17</c:f>
              <c:numCache>
                <c:formatCode>General</c:formatCode>
                <c:ptCount val="15"/>
                <c:pt idx="0">
                  <c:v>72.923129272820901</c:v>
                </c:pt>
                <c:pt idx="1">
                  <c:v>72.914798584922593</c:v>
                </c:pt>
                <c:pt idx="2">
                  <c:v>74.431380701162794</c:v>
                </c:pt>
                <c:pt idx="3">
                  <c:v>74.417608711080405</c:v>
                </c:pt>
                <c:pt idx="4">
                  <c:v>71.513786316958601</c:v>
                </c:pt>
                <c:pt idx="5">
                  <c:v>72.920792866112393</c:v>
                </c:pt>
                <c:pt idx="6">
                  <c:v>74.4090085194902</c:v>
                </c:pt>
                <c:pt idx="7">
                  <c:v>72.886036129073204</c:v>
                </c:pt>
                <c:pt idx="8">
                  <c:v>73.006900415043404</c:v>
                </c:pt>
                <c:pt idx="9">
                  <c:v>71.259568545581004</c:v>
                </c:pt>
                <c:pt idx="10">
                  <c:v>71.1111111111111</c:v>
                </c:pt>
                <c:pt idx="11">
                  <c:v>72.624113475177296</c:v>
                </c:pt>
                <c:pt idx="12">
                  <c:v>71.167593328038095</c:v>
                </c:pt>
                <c:pt idx="14">
                  <c:v>72.660376246582601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3C-8944-BC08-4A118738BC9A}"/>
            </c:ext>
          </c:extLst>
        </c:ser>
        <c:ser>
          <c:idx val="4"/>
          <c:order val="4"/>
          <c:tx>
            <c:strRef>
              <c:f>strided_output!$T$1:$T$2</c:f>
              <c:strCache>
                <c:ptCount val="2"/>
                <c:pt idx="0">
                  <c:v>Fine-grained DMA - </c:v>
                </c:pt>
                <c:pt idx="1">
                  <c:v>16 tasklets</c:v>
                </c:pt>
              </c:strCache>
            </c:strRef>
          </c:tx>
          <c:spPr>
            <a:ln w="254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4"/>
            <c:spPr>
              <a:solidFill>
                <a:schemeClr val="bg1">
                  <a:alpha val="70000"/>
                </a:schemeClr>
              </a:solidFill>
              <a:ln w="25400">
                <a:solidFill>
                  <a:schemeClr val="accent6"/>
                </a:solidFill>
              </a:ln>
              <a:effectLst/>
            </c:spPr>
          </c:marker>
          <c:dLbls>
            <c:dLbl>
              <c:idx val="12"/>
              <c:layout>
                <c:manualLayout>
                  <c:x val="-1.6869764001522434E-2"/>
                  <c:y val="-2.939800253588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13C-8944-BC08-4A118738BC9A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strided_output!$J$3:$J$17</c:f>
              <c:strCache>
                <c:ptCount val="1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4">
                  <c:v>GUPS</c:v>
                </c:pt>
              </c:strCache>
            </c:strRef>
          </c:cat>
          <c:val>
            <c:numRef>
              <c:f>strided_output!$T$3:$T$17</c:f>
              <c:numCache>
                <c:formatCode>General</c:formatCode>
                <c:ptCount val="15"/>
                <c:pt idx="0">
                  <c:v>74.038438794358797</c:v>
                </c:pt>
                <c:pt idx="1">
                  <c:v>72.567606712968598</c:v>
                </c:pt>
                <c:pt idx="2">
                  <c:v>73.290384423364898</c:v>
                </c:pt>
                <c:pt idx="3">
                  <c:v>73.284164599110397</c:v>
                </c:pt>
                <c:pt idx="4">
                  <c:v>73.290384423364898</c:v>
                </c:pt>
                <c:pt idx="5">
                  <c:v>73.316299520749197</c:v>
                </c:pt>
                <c:pt idx="6">
                  <c:v>74.022702885864305</c:v>
                </c:pt>
                <c:pt idx="7">
                  <c:v>73.220490475392396</c:v>
                </c:pt>
                <c:pt idx="8">
                  <c:v>73.290560057258205</c:v>
                </c:pt>
                <c:pt idx="9">
                  <c:v>73.240012261162704</c:v>
                </c:pt>
                <c:pt idx="10">
                  <c:v>73.299928418038604</c:v>
                </c:pt>
                <c:pt idx="11">
                  <c:v>72.875152501016601</c:v>
                </c:pt>
                <c:pt idx="12">
                  <c:v>72.5799918995544</c:v>
                </c:pt>
                <c:pt idx="14">
                  <c:v>72.581509842093794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13C-8944-BC08-4A118738BC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0958352"/>
        <c:axId val="500959008"/>
      </c:lineChart>
      <c:catAx>
        <c:axId val="500958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Stride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9008"/>
        <c:crossesAt val="0"/>
        <c:auto val="1"/>
        <c:lblAlgn val="ctr"/>
        <c:lblOffset val="100"/>
        <c:noMultiLvlLbl val="0"/>
      </c:catAx>
      <c:valAx>
        <c:axId val="500959008"/>
        <c:scaling>
          <c:orientation val="minMax"/>
          <c:max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Sustained MRAM Bandwidth (MB/s)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0095835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17429677491973478"/>
          <c:y val="0.55219208810570208"/>
          <c:w val="0.44991888613149378"/>
          <c:h val="0.24544962644296869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05042735042736"/>
          <c:y val="3.4725185185185185E-2"/>
          <c:w val="0.80509358974358969"/>
          <c:h val="0.68869192724792083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chemeClr val="accent6">
                  <a:lumMod val="20000"/>
                  <a:lumOff val="8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tx>
                <c:strRef>
                  <c:f>'/Users/el1goluj/Documents/ZURICH/PROJECTS/UPMEM/upmem-workloads/Microbenchmarks/AI/[ai_output.xlsx]ai_output (4)'!$J$2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{780A2557-CD13-DD4A-92A2-37A1757DE469}</c15:txfldGUID>
                      <c15:f>'/Users/el1goluj/Documents/ZURICH/PROJECTS/UPMEM/upmem-workloads/Microbenchmarks/AI/[ai_output.xlsx]ai_output (4)'!$J$2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051A-7C4B-8DA7-A6CA2798094A}"/>
                </c:ext>
              </c:extLst>
            </c:dLbl>
            <c:dLbl>
              <c:idx val="1"/>
              <c:tx>
                <c:strRef>
                  <c:f>'/Users/el1goluj/Documents/ZURICH/PROJECTS/UPMEM/upmem-workloads/Microbenchmarks/AI/[ai_output.xlsx]ai_output (4)'!$J$3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{EC0D18E3-8D1E-DA46-A4EE-196F25ACCD66}</c15:txfldGUID>
                      <c15:f>'/Users/el1goluj/Documents/ZURICH/PROJECTS/UPMEM/upmem-workloads/Microbenchmarks/AI/[ai_output.xlsx]ai_output (4)'!$J$3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051A-7C4B-8DA7-A6CA2798094A}"/>
                </c:ext>
              </c:extLst>
            </c:dLbl>
            <c:dLbl>
              <c:idx val="2"/>
              <c:tx>
                <c:strRef>
                  <c:f>'/Users/el1goluj/Documents/ZURICH/PROJECTS/UPMEM/upmem-workloads/Microbenchmarks/AI/[ai_output.xlsx]ai_output (4)'!$J$4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{850CF138-52FA-7A40-9122-1F8990F6DF7D}</c15:txfldGUID>
                      <c15:f>'/Users/el1goluj/Documents/ZURICH/PROJECTS/UPMEM/upmem-workloads/Microbenchmarks/AI/[ai_output.xlsx]ai_output (4)'!$J$4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051A-7C4B-8DA7-A6CA2798094A}"/>
                </c:ext>
              </c:extLst>
            </c:dLbl>
            <c:dLbl>
              <c:idx val="3"/>
              <c:tx>
                <c:strRef>
                  <c:f>'/Users/el1goluj/Documents/ZURICH/PROJECTS/UPMEM/upmem-workloads/Microbenchmarks/AI/[ai_output.xlsx]ai_output (4)'!$J$5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{8C33A843-6953-D649-BCD3-9D96F22FAD42}</c15:txfldGUID>
                      <c15:f>'/Users/el1goluj/Documents/ZURICH/PROJECTS/UPMEM/upmem-workloads/Microbenchmarks/AI/[ai_output.xlsx]ai_output (4)'!$J$5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051A-7C4B-8DA7-A6CA2798094A}"/>
                </c:ext>
              </c:extLst>
            </c:dLbl>
            <c:dLbl>
              <c:idx val="4"/>
              <c:tx>
                <c:strRef>
                  <c:f>'/Users/el1goluj/Documents/ZURICH/PROJECTS/UPMEM/upmem-workloads/Microbenchmarks/AI/[ai_output.xlsx]ai_output (4)'!$J$6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{E5F5396E-F852-8B41-8CD0-990CE99259BC}</c15:txfldGUID>
                      <c15:f>'/Users/el1goluj/Documents/ZURICH/PROJECTS/UPMEM/upmem-workloads/Microbenchmarks/AI/[ai_output.xlsx]ai_output (4)'!$J$6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051A-7C4B-8DA7-A6CA2798094A}"/>
                </c:ext>
              </c:extLst>
            </c:dLbl>
            <c:dLbl>
              <c:idx val="5"/>
              <c:tx>
                <c:strRef>
                  <c:f>'/Users/el1goluj/Documents/ZURICH/PROJECTS/UPMEM/upmem-workloads/Microbenchmarks/AI/[ai_output.xlsx]ai_output (4)'!$J$7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{44DE5F27-78F7-7C41-BD05-21BEBB8D2A97}</c15:txfldGUID>
                      <c15:f>'/Users/el1goluj/Documents/ZURICH/PROJECTS/UPMEM/upmem-workloads/Microbenchmarks/AI/[ai_output.xlsx]ai_output (4)'!$J$7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051A-7C4B-8DA7-A6CA2798094A}"/>
                </c:ext>
              </c:extLst>
            </c:dLbl>
            <c:dLbl>
              <c:idx val="6"/>
              <c:tx>
                <c:strRef>
                  <c:f>'/Users/el1goluj/Documents/ZURICH/PROJECTS/UPMEM/upmem-workloads/Microbenchmarks/AI/[ai_output.xlsx]ai_output (4)'!$J$8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{8CAC3C04-72BF-7B43-8CCF-3091F8A68C39}</c15:txfldGUID>
                      <c15:f>'/Users/el1goluj/Documents/ZURICH/PROJECTS/UPMEM/upmem-workloads/Microbenchmarks/AI/[ai_output.xlsx]ai_output (4)'!$J$8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051A-7C4B-8DA7-A6CA2798094A}"/>
                </c:ext>
              </c:extLst>
            </c:dLbl>
            <c:dLbl>
              <c:idx val="7"/>
              <c:tx>
                <c:strRef>
                  <c:f>'/Users/el1goluj/Documents/ZURICH/PROJECTS/UPMEM/upmem-workloads/Microbenchmarks/AI/[ai_output.xlsx]ai_output (4)'!$J$9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{A67678EE-1B9C-EA45-BC4F-662E6E40766C}</c15:txfldGUID>
                      <c15:f>'/Users/el1goluj/Documents/ZURICH/PROJECTS/UPMEM/upmem-workloads/Microbenchmarks/AI/[ai_output.xlsx]ai_output (4)'!$J$9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051A-7C4B-8DA7-A6CA2798094A}"/>
                </c:ext>
              </c:extLst>
            </c:dLbl>
            <c:dLbl>
              <c:idx val="8"/>
              <c:tx>
                <c:strRef>
                  <c:f>'/Users/el1goluj/Documents/ZURICH/PROJECTS/UPMEM/upmem-workloads/Microbenchmarks/AI/[ai_output.xlsx]ai_output (4)'!$J$10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{A957112C-A35F-254B-AE78-646141887245}</c15:txfldGUID>
                      <c15:f>'/Users/el1goluj/Documents/ZURICH/PROJECTS/UPMEM/upmem-workloads/Microbenchmarks/AI/[ai_output.xlsx]ai_output (4)'!$J$10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051A-7C4B-8DA7-A6CA2798094A}"/>
                </c:ext>
              </c:extLst>
            </c:dLbl>
            <c:dLbl>
              <c:idx val="9"/>
              <c:tx>
                <c:strRef>
                  <c:f>'/Users/el1goluj/Documents/ZURICH/PROJECTS/UPMEM/upmem-workloads/Microbenchmarks/AI/[ai_output.xlsx]ai_output (4)'!$J$11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{83F86413-2204-E244-B450-594C80275658}</c15:txfldGUID>
                      <c15:f>'/Users/el1goluj/Documents/ZURICH/PROJECTS/UPMEM/upmem-workloads/Microbenchmarks/AI/[ai_output.xlsx]ai_output (4)'!$J$11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051A-7C4B-8DA7-A6CA2798094A}"/>
                </c:ext>
              </c:extLst>
            </c:dLbl>
            <c:dLbl>
              <c:idx val="10"/>
              <c:tx>
                <c:strRef>
                  <c:f>'/Users/el1goluj/Documents/ZURICH/PROJECTS/UPMEM/upmem-workloads/Microbenchmarks/AI/[ai_output.xlsx]ai_output (4)'!$J$12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{B54D0091-234F-764C-948F-061CDF0CC97A}</c15:txfldGUID>
                      <c15:f>'/Users/el1goluj/Documents/ZURICH/PROJECTS/UPMEM/upmem-workloads/Microbenchmarks/AI/[ai_output.xlsx]ai_output (4)'!$J$12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051A-7C4B-8DA7-A6CA2798094A}"/>
                </c:ext>
              </c:extLst>
            </c:dLbl>
            <c:dLbl>
              <c:idx val="11"/>
              <c:tx>
                <c:strRef>
                  <c:f>'/Users/el1goluj/Documents/ZURICH/PROJECTS/UPMEM/upmem-workloads/Microbenchmarks/AI/[ai_output.xlsx]ai_output (4)'!$J$13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{68CD9F22-C39C-7E44-9B62-DC9840E7B3EE}</c15:txfldGUID>
                      <c15:f>'/Users/el1goluj/Documents/ZURICH/PROJECTS/UPMEM/upmem-workloads/Microbenchmarks/AI/[ai_output.xlsx]ai_output (4)'!$J$13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051A-7C4B-8DA7-A6CA2798094A}"/>
                </c:ext>
              </c:extLst>
            </c:dLbl>
            <c:dLbl>
              <c:idx val="12"/>
              <c:tx>
                <c:strRef>
                  <c:f>'/Users/el1goluj/Documents/ZURICH/PROJECTS/UPMEM/upmem-workloads/Microbenchmarks/AI/[ai_output.xlsx]ai_output (4)'!$J$14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{169D236B-80C4-AF4A-86AE-4836E95AFB47}</c15:txfldGUID>
                      <c15:f>'/Users/el1goluj/Documents/ZURICH/PROJECTS/UPMEM/upmem-workloads/Microbenchmarks/AI/[ai_output.xlsx]ai_output (4)'!$J$14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051A-7C4B-8DA7-A6CA2798094A}"/>
                </c:ext>
              </c:extLst>
            </c:dLbl>
            <c:dLbl>
              <c:idx val="13"/>
              <c:tx>
                <c:strRef>
                  <c:f>'/Users/el1goluj/Documents/ZURICH/PROJECTS/UPMEM/upmem-workloads/Microbenchmarks/AI/[ai_output.xlsx]ai_output (4)'!$J$15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{4D056FBA-23BB-2A49-BDBC-EBAD1983BF05}</c15:txfldGUID>
                      <c15:f>'/Users/el1goluj/Documents/ZURICH/PROJECTS/UPMEM/upmem-workloads/Microbenchmarks/AI/[ai_output.xlsx]ai_output (4)'!$J$15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D-051A-7C4B-8DA7-A6CA2798094A}"/>
                </c:ext>
              </c:extLst>
            </c:dLbl>
            <c:dLbl>
              <c:idx val="14"/>
              <c:tx>
                <c:strRef>
                  <c:f>'/Users/el1goluj/Documents/ZURICH/PROJECTS/UPMEM/upmem-workloads/Microbenchmarks/AI/[ai_output.xlsx]ai_output (4)'!$J$16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{57B2F85F-D293-C642-9EEF-87A197F75559}</c15:txfldGUID>
                      <c15:f>'/Users/el1goluj/Documents/ZURICH/PROJECTS/UPMEM/upmem-workloads/Microbenchmarks/AI/[ai_output.xlsx]ai_output (4)'!$J$16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051A-7C4B-8DA7-A6CA2798094A}"/>
                </c:ext>
              </c:extLst>
            </c:dLbl>
            <c:dLbl>
              <c:idx val="15"/>
              <c:tx>
                <c:strRef>
                  <c:f>'/Users/el1goluj/Documents/ZURICH/PROJECTS/UPMEM/upmem-workloads/Microbenchmarks/AI/[ai_output.xlsx]ai_output (4)'!$J$17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{497D591B-47F7-9547-B147-A8DEFA315D16}</c15:txfldGUID>
                      <c15:f>'/Users/el1goluj/Documents/ZURICH/PROJECTS/UPMEM/upmem-workloads/Microbenchmarks/AI/[ai_output.xlsx]ai_output (4)'!$J$17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F-051A-7C4B-8DA7-A6CA2798094A}"/>
                </c:ext>
              </c:extLst>
            </c:dLbl>
            <c:dLbl>
              <c:idx val="16"/>
              <c:tx>
                <c:strRef>
                  <c:f>'/Users/el1goluj/Documents/ZURICH/PROJECTS/UPMEM/upmem-workloads/Microbenchmarks/AI/[ai_output.xlsx]ai_output (4)'!$J$18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{F10E254A-B371-D54D-B395-8203719BEBB5}</c15:txfldGUID>
                      <c15:f>'/Users/el1goluj/Documents/ZURICH/PROJECTS/UPMEM/upmem-workloads/Microbenchmarks/AI/[ai_output.xlsx]ai_output (4)'!$J$18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0-051A-7C4B-8DA7-A6CA2798094A}"/>
                </c:ext>
              </c:extLst>
            </c:dLbl>
            <c:dLbl>
              <c:idx val="17"/>
              <c:tx>
                <c:strRef>
                  <c:f>'/Users/el1goluj/Documents/ZURICH/PROJECTS/UPMEM/upmem-workloads/Microbenchmarks/AI/[ai_output.xlsx]ai_output (4)'!$J$19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{E8D37970-5D61-164E-AD9D-96DB25F0295F}</c15:txfldGUID>
                      <c15:f>'/Users/el1goluj/Documents/ZURICH/PROJECTS/UPMEM/upmem-workloads/Microbenchmarks/AI/[ai_output.xlsx]ai_output (4)'!$J$19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1-051A-7C4B-8DA7-A6CA2798094A}"/>
                </c:ext>
              </c:extLst>
            </c:dLbl>
            <c:dLbl>
              <c:idx val="18"/>
              <c:tx>
                <c:strRef>
                  <c:f>'/Users/el1goluj/Documents/ZURICH/PROJECTS/UPMEM/upmem-workloads/Microbenchmarks/AI/[ai_output.xlsx]ai_output (4)'!$J$20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{78BF45B9-9BB5-F048-93F3-34B34F6B4691}</c15:txfldGUID>
                      <c15:f>'/Users/el1goluj/Documents/ZURICH/PROJECTS/UPMEM/upmem-workloads/Microbenchmarks/AI/[ai_output.xlsx]ai_output (4)'!$J$20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2-051A-7C4B-8DA7-A6CA2798094A}"/>
                </c:ext>
              </c:extLst>
            </c:dLbl>
            <c:dLbl>
              <c:idx val="19"/>
              <c:tx>
                <c:strRef>
                  <c:f>'/Users/el1goluj/Documents/ZURICH/PROJECTS/UPMEM/upmem-workloads/Microbenchmarks/AI/[ai_output.xlsx]ai_output (4)'!$J$21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{1A599DBC-08BD-5B40-B5CB-C34DB2986540}</c15:txfldGUID>
                      <c15:f>'/Users/el1goluj/Documents/ZURICH/PROJECTS/UPMEM/upmem-workloads/Microbenchmarks/AI/[ai_output.xlsx]ai_output (4)'!$J$21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3-051A-7C4B-8DA7-A6CA2798094A}"/>
                </c:ext>
              </c:extLst>
            </c:dLbl>
            <c:dLbl>
              <c:idx val="20"/>
              <c:tx>
                <c:strRef>
                  <c:f>'/Users/el1goluj/Documents/ZURICH/PROJECTS/UPMEM/upmem-workloads/Microbenchmarks/AI/[ai_output.xlsx]ai_output (4)'!$J$22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{A18B4A88-6A15-4B41-AF06-570005EC2192}</c15:txfldGUID>
                      <c15:f>'/Users/el1goluj/Documents/ZURICH/PROJECTS/UPMEM/upmem-workloads/Microbenchmarks/AI/[ai_output.xlsx]ai_output (4)'!$J$22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4-051A-7C4B-8DA7-A6CA2798094A}"/>
                </c:ext>
              </c:extLst>
            </c:dLbl>
            <c:dLbl>
              <c:idx val="21"/>
              <c:tx>
                <c:strRef>
                  <c:f>'/Users/el1goluj/Documents/ZURICH/PROJECTS/UPMEM/upmem-workloads/Microbenchmarks/AI/[ai_output.xlsx]ai_output (4)'!$J$23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{DF4F8A43-8F85-D64E-B1BD-01765F7B0CFF}</c15:txfldGUID>
                      <c15:f>'/Users/el1goluj/Documents/ZURICH/PROJECTS/UPMEM/upmem-workloads/Microbenchmarks/AI/[ai_output.xlsx]ai_output (4)'!$J$23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5-051A-7C4B-8DA7-A6CA2798094A}"/>
                </c:ext>
              </c:extLst>
            </c:dLbl>
            <c:dLbl>
              <c:idx val="22"/>
              <c:tx>
                <c:strRef>
                  <c:f>'/Users/el1goluj/Documents/ZURICH/PROJECTS/UPMEM/upmem-workloads/Microbenchmarks/AI/[ai_output.xlsx]ai_output (4)'!$J$24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{CC2109C6-D23F-D14D-AEB3-1CBB6713F745}</c15:txfldGUID>
                      <c15:f>'/Users/el1goluj/Documents/ZURICH/PROJECTS/UPMEM/upmem-workloads/Microbenchmarks/AI/[ai_output.xlsx]ai_output (4)'!$J$24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6-051A-7C4B-8DA7-A6CA2798094A}"/>
                </c:ext>
              </c:extLst>
            </c:dLbl>
            <c:dLbl>
              <c:idx val="23"/>
              <c:tx>
                <c:strRef>
                  <c:f>'/Users/el1goluj/Documents/ZURICH/PROJECTS/UPMEM/upmem-workloads/Microbenchmarks/AI/[ai_output.xlsx]ai_output (4)'!$J$25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{8AF8C541-988B-544D-B762-5E00484D157A}</c15:txfldGUID>
                      <c15:f>'/Users/el1goluj/Documents/ZURICH/PROJECTS/UPMEM/upmem-workloads/Microbenchmarks/AI/[ai_output.xlsx]ai_output (4)'!$J$25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7-051A-7C4B-8DA7-A6CA2798094A}"/>
                </c:ext>
              </c:extLst>
            </c:dLbl>
            <c:dLbl>
              <c:idx val="24"/>
              <c:tx>
                <c:strRef>
                  <c:f>'/Users/el1goluj/Documents/ZURICH/PROJECTS/UPMEM/upmem-workloads/Microbenchmarks/AI/[ai_output.xlsx]ai_output (4)'!$J$26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{9903EC73-F3BD-1C49-B955-24CE5B5A4D2A}</c15:txfldGUID>
                      <c15:f>'/Users/el1goluj/Documents/ZURICH/PROJECTS/UPMEM/upmem-workloads/Microbenchmarks/AI/[ai_output.xlsx]ai_output (4)'!$J$26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8-051A-7C4B-8DA7-A6CA2798094A}"/>
                </c:ext>
              </c:extLst>
            </c:dLbl>
            <c:dLbl>
              <c:idx val="25"/>
              <c:tx>
                <c:strRef>
                  <c:f>'/Users/el1goluj/Documents/ZURICH/PROJECTS/UPMEM/upmem-workloads/Microbenchmarks/AI/[ai_output.xlsx]ai_output (4)'!$J$27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{59AFE666-1805-8043-815B-EE97726EB421}</c15:txfldGUID>
                      <c15:f>'/Users/el1goluj/Documents/ZURICH/PROJECTS/UPMEM/upmem-workloads/Microbenchmarks/AI/[ai_output.xlsx]ai_output (4)'!$J$27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9-051A-7C4B-8DA7-A6CA2798094A}"/>
                </c:ext>
              </c:extLst>
            </c:dLbl>
            <c:dLbl>
              <c:idx val="26"/>
              <c:tx>
                <c:strRef>
                  <c:f>'/Users/el1goluj/Documents/ZURICH/PROJECTS/UPMEM/upmem-workloads/Microbenchmarks/AI/[ai_output.xlsx]ai_output (4)'!$J$28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{415B503E-F39B-AF43-AB6F-578C7D6BFC05}</c15:txfldGUID>
                      <c15:f>'/Users/el1goluj/Documents/ZURICH/PROJECTS/UPMEM/upmem-workloads/Microbenchmarks/AI/[ai_output.xlsx]ai_output (4)'!$J$28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A-051A-7C4B-8DA7-A6CA2798094A}"/>
                </c:ext>
              </c:extLst>
            </c:dLbl>
            <c:dLbl>
              <c:idx val="27"/>
              <c:tx>
                <c:strRef>
                  <c:f>'/Users/el1goluj/Documents/ZURICH/PROJECTS/UPMEM/upmem-workloads/Microbenchmarks/AI/[ai_output.xlsx]ai_output (4)'!$J$29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{933E0C49-BDF5-7E4B-A36E-C85264638F89}</c15:txfldGUID>
                      <c15:f>'/Users/el1goluj/Documents/ZURICH/PROJECTS/UPMEM/upmem-workloads/Microbenchmarks/AI/[ai_output.xlsx]ai_output (4)'!$J$29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B-051A-7C4B-8DA7-A6CA2798094A}"/>
                </c:ext>
              </c:extLst>
            </c:dLbl>
            <c:dLbl>
              <c:idx val="28"/>
              <c:tx>
                <c:strRef>
                  <c:f>'/Users/el1goluj/Documents/ZURICH/PROJECTS/UPMEM/upmem-workloads/Microbenchmarks/AI/[ai_output.xlsx]ai_output (4)'!$J$30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{12913443-2466-8D47-BB8B-6555B07CCA11}</c15:txfldGUID>
                      <c15:f>'/Users/el1goluj/Documents/ZURICH/PROJECTS/UPMEM/upmem-workloads/Microbenchmarks/AI/[ai_output.xlsx]ai_output (4)'!$J$30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C-051A-7C4B-8DA7-A6CA2798094A}"/>
                </c:ext>
              </c:extLst>
            </c:dLbl>
            <c:dLbl>
              <c:idx val="29"/>
              <c:tx>
                <c:strRef>
                  <c:f>'/Users/el1goluj/Documents/ZURICH/PROJECTS/UPMEM/upmem-workloads/Microbenchmarks/AI/[ai_output.xlsx]ai_output (4)'!$J$31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{E03C4DC4-6C18-D741-BB6D-648DBB54C0D1}</c15:txfldGUID>
                      <c15:f>'/Users/el1goluj/Documents/ZURICH/PROJECTS/UPMEM/upmem-workloads/Microbenchmarks/AI/[ai_output.xlsx]ai_output (4)'!$J$31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D-051A-7C4B-8DA7-A6CA2798094A}"/>
                </c:ext>
              </c:extLst>
            </c:dLbl>
            <c:dLbl>
              <c:idx val="30"/>
              <c:tx>
                <c:strRef>
                  <c:f>'/Users/el1goluj/Documents/ZURICH/PROJECTS/UPMEM/upmem-workloads/Microbenchmarks/AI/[ai_output.xlsx]ai_output (4)'!$J$32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{BD791245-84DE-C349-BFED-09B9ED3AB804}</c15:txfldGUID>
                      <c15:f>'/Users/el1goluj/Documents/ZURICH/PROJECTS/UPMEM/upmem-workloads/Microbenchmarks/AI/[ai_output.xlsx]ai_output (4)'!$J$32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E-051A-7C4B-8DA7-A6CA2798094A}"/>
                </c:ext>
              </c:extLst>
            </c:dLbl>
            <c:dLbl>
              <c:idx val="31"/>
              <c:tx>
                <c:strRef>
                  <c:f>'/Users/el1goluj/Documents/ZURICH/PROJECTS/UPMEM/upmem-workloads/Microbenchmarks/AI/[ai_output.xlsx]ai_output (4)'!$J$33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{1B976D2B-9414-9D48-8C2B-5C06FD0272DF}</c15:txfldGUID>
                      <c15:f>'/Users/el1goluj/Documents/ZURICH/PROJECTS/UPMEM/upmem-workloads/Microbenchmarks/AI/[ai_output.xlsx]ai_output (4)'!$J$33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F-051A-7C4B-8DA7-A6CA2798094A}"/>
                </c:ext>
              </c:extLst>
            </c:dLbl>
            <c:dLbl>
              <c:idx val="32"/>
              <c:tx>
                <c:strRef>
                  <c:f>'/Users/el1goluj/Documents/ZURICH/PROJECTS/UPMEM/upmem-workloads/Microbenchmarks/AI/[ai_output.xlsx]ai_output (4)'!$J$34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{DAA1846C-9B0D-D74F-A7F5-7ECC7CBB75F3}</c15:txfldGUID>
                      <c15:f>'/Users/el1goluj/Documents/ZURICH/PROJECTS/UPMEM/upmem-workloads/Microbenchmarks/AI/[ai_output.xlsx]ai_output (4)'!$J$34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0-051A-7C4B-8DA7-A6CA2798094A}"/>
                </c:ext>
              </c:extLst>
            </c:dLbl>
            <c:dLbl>
              <c:idx val="33"/>
              <c:tx>
                <c:strRef>
                  <c:f>'/Users/el1goluj/Documents/ZURICH/PROJECTS/UPMEM/upmem-workloads/Microbenchmarks/AI/[ai_output.xlsx]ai_output (4)'!$J$35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{3F0FDE0F-6CF7-EA44-B9A0-E26B4C3439EF}</c15:txfldGUID>
                      <c15:f>'/Users/el1goluj/Documents/ZURICH/PROJECTS/UPMEM/upmem-workloads/Microbenchmarks/AI/[ai_output.xlsx]ai_output (4)'!$J$35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1-051A-7C4B-8DA7-A6CA2798094A}"/>
                </c:ext>
              </c:extLst>
            </c:dLbl>
            <c:dLbl>
              <c:idx val="34"/>
              <c:tx>
                <c:strRef>
                  <c:f>'/Users/el1goluj/Documents/ZURICH/PROJECTS/UPMEM/upmem-workloads/Microbenchmarks/AI/[ai_output.xlsx]ai_output (4)'!$J$36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{963380D7-A333-C746-A5F9-AAAFB04772F1}</c15:txfldGUID>
                      <c15:f>'/Users/el1goluj/Documents/ZURICH/PROJECTS/UPMEM/upmem-workloads/Microbenchmarks/AI/[ai_output.xlsx]ai_output (4)'!$J$36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2-051A-7C4B-8DA7-A6CA2798094A}"/>
                </c:ext>
              </c:extLst>
            </c:dLbl>
            <c:dLbl>
              <c:idx val="35"/>
              <c:tx>
                <c:strRef>
                  <c:f>'/Users/el1goluj/Documents/ZURICH/PROJECTS/UPMEM/upmem-workloads/Microbenchmarks/AI/[ai_output.xlsx]ai_output (4)'!$J$37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{A7E50347-3D9F-D647-BCE8-7A2928D192B3}</c15:txfldGUID>
                      <c15:f>'/Users/el1goluj/Documents/ZURICH/PROJECTS/UPMEM/upmem-workloads/Microbenchmarks/AI/[ai_output.xlsx]ai_output (4)'!$J$37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3-051A-7C4B-8DA7-A6CA2798094A}"/>
                </c:ext>
              </c:extLst>
            </c:dLbl>
            <c:dLbl>
              <c:idx val="36"/>
              <c:tx>
                <c:strRef>
                  <c:f>'/Users/el1goluj/Documents/ZURICH/PROJECTS/UPMEM/upmem-workloads/Microbenchmarks/AI/[ai_output.xlsx]ai_output (4)'!$J$38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{C9540C4F-2B53-1547-A56D-949369CCD315}</c15:txfldGUID>
                      <c15:f>'/Users/el1goluj/Documents/ZURICH/PROJECTS/UPMEM/upmem-workloads/Microbenchmarks/AI/[ai_output.xlsx]ai_output (4)'!$J$38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4-051A-7C4B-8DA7-A6CA2798094A}"/>
                </c:ext>
              </c:extLst>
            </c:dLbl>
            <c:dLbl>
              <c:idx val="37"/>
              <c:tx>
                <c:strRef>
                  <c:f>'/Users/el1goluj/Documents/ZURICH/PROJECTS/UPMEM/upmem-workloads/Microbenchmarks/AI/[ai_output.xlsx]ai_output (4)'!$J$39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{28B628BE-638B-D24F-885F-A6E19C4FFDD3}</c15:txfldGUID>
                      <c15:f>'/Users/el1goluj/Documents/ZURICH/PROJECTS/UPMEM/upmem-workloads/Microbenchmarks/AI/[ai_output.xlsx]ai_output (4)'!$J$39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5-051A-7C4B-8DA7-A6CA2798094A}"/>
                </c:ext>
              </c:extLst>
            </c:dLbl>
            <c:dLbl>
              <c:idx val="38"/>
              <c:tx>
                <c:strRef>
                  <c:f>'/Users/el1goluj/Documents/ZURICH/PROJECTS/UPMEM/upmem-workloads/Microbenchmarks/AI/[ai_output.xlsx]ai_output (4)'!$J$40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{B4347CB2-E3C0-C44E-909D-358E184A5704}</c15:txfldGUID>
                      <c15:f>'/Users/el1goluj/Documents/ZURICH/PROJECTS/UPMEM/upmem-workloads/Microbenchmarks/AI/[ai_output.xlsx]ai_output (4)'!$J$40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6-051A-7C4B-8DA7-A6CA2798094A}"/>
                </c:ext>
              </c:extLst>
            </c:dLbl>
            <c:dLbl>
              <c:idx val="39"/>
              <c:tx>
                <c:strRef>
                  <c:f>'/Users/el1goluj/Documents/ZURICH/PROJECTS/UPMEM/upmem-workloads/Microbenchmarks/AI/[ai_output.xlsx]ai_output (4)'!$J$41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{24D9AAAB-A7B5-6348-8EB3-8A1FD6520519}</c15:txfldGUID>
                      <c15:f>'/Users/el1goluj/Documents/ZURICH/PROJECTS/UPMEM/upmem-workloads/Microbenchmarks/AI/[ai_output.xlsx]ai_output (4)'!$J$41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7-051A-7C4B-8DA7-A6CA2798094A}"/>
                </c:ext>
              </c:extLst>
            </c:dLbl>
            <c:dLbl>
              <c:idx val="40"/>
              <c:tx>
                <c:strRef>
                  <c:f>'/Users/el1goluj/Documents/ZURICH/PROJECTS/UPMEM/upmem-workloads/Microbenchmarks/AI/[ai_output.xlsx]ai_output (4)'!$J$42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{1DD88F80-286E-6345-BE49-EB05FEAB1922}</c15:txfldGUID>
                      <c15:f>'/Users/el1goluj/Documents/ZURICH/PROJECTS/UPMEM/upmem-workloads/Microbenchmarks/AI/[ai_output.xlsx]ai_output (4)'!$J$42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8-051A-7C4B-8DA7-A6CA2798094A}"/>
                </c:ext>
              </c:extLst>
            </c:dLbl>
            <c:dLbl>
              <c:idx val="41"/>
              <c:tx>
                <c:strRef>
                  <c:f>'/Users/el1goluj/Documents/ZURICH/PROJECTS/UPMEM/upmem-workloads/Microbenchmarks/AI/[ai_output.xlsx]ai_output (4)'!$J$43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{55001AC1-697D-6C4C-8CCD-3EF946AB828D}</c15:txfldGUID>
                      <c15:f>'/Users/el1goluj/Documents/ZURICH/PROJECTS/UPMEM/upmem-workloads/Microbenchmarks/AI/[ai_output.xlsx]ai_output (4)'!$J$43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9-051A-7C4B-8DA7-A6CA2798094A}"/>
                </c:ext>
              </c:extLst>
            </c:dLbl>
            <c:dLbl>
              <c:idx val="42"/>
              <c:tx>
                <c:strRef>
                  <c:f>'/Users/el1goluj/Documents/ZURICH/PROJECTS/UPMEM/upmem-workloads/Microbenchmarks/AI/[ai_output.xlsx]ai_output (4)'!$J$44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{771B6B99-E156-C146-8E1E-393BE5A508FC}</c15:txfldGUID>
                      <c15:f>'/Users/el1goluj/Documents/ZURICH/PROJECTS/UPMEM/upmem-workloads/Microbenchmarks/AI/[ai_output.xlsx]ai_output (4)'!$J$44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A-051A-7C4B-8DA7-A6CA2798094A}"/>
                </c:ext>
              </c:extLst>
            </c:dLbl>
            <c:dLbl>
              <c:idx val="43"/>
              <c:tx>
                <c:strRef>
                  <c:f>'/Users/el1goluj/Documents/ZURICH/PROJECTS/UPMEM/upmem-workloads/Microbenchmarks/AI/[ai_output.xlsx]ai_output (4)'!$J$45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{604313FE-7AF5-254C-B3D3-5B6E1CA0098A}</c15:txfldGUID>
                      <c15:f>'/Users/el1goluj/Documents/ZURICH/PROJECTS/UPMEM/upmem-workloads/Microbenchmarks/AI/[ai_output.xlsx]ai_output (4)'!$J$45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B-051A-7C4B-8DA7-A6CA2798094A}"/>
                </c:ext>
              </c:extLst>
            </c:dLbl>
            <c:dLbl>
              <c:idx val="44"/>
              <c:tx>
                <c:strRef>
                  <c:f>'/Users/el1goluj/Documents/ZURICH/PROJECTS/UPMEM/upmem-workloads/Microbenchmarks/AI/[ai_output.xlsx]ai_output (4)'!$J$46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{60B9D396-59FB-F842-B36F-134FEC1016CF}</c15:txfldGUID>
                      <c15:f>'/Users/el1goluj/Documents/ZURICH/PROJECTS/UPMEM/upmem-workloads/Microbenchmarks/AI/[ai_output.xlsx]ai_output (4)'!$J$46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C-051A-7C4B-8DA7-A6CA2798094A}"/>
                </c:ext>
              </c:extLst>
            </c:dLbl>
            <c:dLbl>
              <c:idx val="45"/>
              <c:tx>
                <c:strRef>
                  <c:f>'/Users/el1goluj/Documents/ZURICH/PROJECTS/UPMEM/upmem-workloads/Microbenchmarks/AI/[ai_output.xlsx]ai_output (4)'!$J$47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{9D986A2A-95AC-F541-B616-D871BFEC382D}</c15:txfldGUID>
                      <c15:f>'/Users/el1goluj/Documents/ZURICH/PROJECTS/UPMEM/upmem-workloads/Microbenchmarks/AI/[ai_output.xlsx]ai_output (4)'!$J$47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D-051A-7C4B-8DA7-A6CA2798094A}"/>
                </c:ext>
              </c:extLst>
            </c:dLbl>
            <c:dLbl>
              <c:idx val="46"/>
              <c:tx>
                <c:strRef>
                  <c:f>'/Users/el1goluj/Documents/ZURICH/PROJECTS/UPMEM/upmem-workloads/Microbenchmarks/AI/[ai_output.xlsx]ai_output (4)'!$J$48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{59FE7817-B270-4948-ADCD-B6F5CD05E4D4}</c15:txfldGUID>
                      <c15:f>'/Users/el1goluj/Documents/ZURICH/PROJECTS/UPMEM/upmem-workloads/Microbenchmarks/AI/[ai_output.xlsx]ai_output (4)'!$J$48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E-051A-7C4B-8DA7-A6CA2798094A}"/>
                </c:ext>
              </c:extLst>
            </c:dLbl>
            <c:dLbl>
              <c:idx val="47"/>
              <c:tx>
                <c:strRef>
                  <c:f>'/Users/el1goluj/Documents/ZURICH/PROJECTS/UPMEM/upmem-workloads/Microbenchmarks/AI/[ai_output.xlsx]ai_output (4)'!$J$49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{34E9B4FB-FD85-564B-867B-2F57235376ED}</c15:txfldGUID>
                      <c15:f>'/Users/el1goluj/Documents/ZURICH/PROJECTS/UPMEM/upmem-workloads/Microbenchmarks/AI/[ai_output.xlsx]ai_output (4)'!$J$49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F-051A-7C4B-8DA7-A6CA2798094A}"/>
                </c:ext>
              </c:extLst>
            </c:dLbl>
            <c:dLbl>
              <c:idx val="48"/>
              <c:tx>
                <c:strRef>
                  <c:f>'/Users/el1goluj/Documents/ZURICH/PROJECTS/UPMEM/upmem-workloads/Microbenchmarks/AI/[ai_output.xlsx]ai_output (4)'!$J$50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{49D46BE7-C388-0F49-8CBD-CFD4895A60A1}</c15:txfldGUID>
                      <c15:f>'/Users/el1goluj/Documents/ZURICH/PROJECTS/UPMEM/upmem-workloads/Microbenchmarks/AI/[ai_output.xlsx]ai_output (4)'!$J$50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0-051A-7C4B-8DA7-A6CA2798094A}"/>
                </c:ext>
              </c:extLst>
            </c:dLbl>
            <c:dLbl>
              <c:idx val="49"/>
              <c:tx>
                <c:strRef>
                  <c:f>'/Users/el1goluj/Documents/ZURICH/PROJECTS/UPMEM/upmem-workloads/Microbenchmarks/AI/[ai_output.xlsx]ai_output (4)'!$J$51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{37B61CCF-8797-9A44-8E58-A0CD0D85F93F}</c15:txfldGUID>
                      <c15:f>'/Users/el1goluj/Documents/ZURICH/PROJECTS/UPMEM/upmem-workloads/Microbenchmarks/AI/[ai_output.xlsx]ai_output (4)'!$J$51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1-051A-7C4B-8DA7-A6CA2798094A}"/>
                </c:ext>
              </c:extLst>
            </c:dLbl>
            <c:dLbl>
              <c:idx val="50"/>
              <c:tx>
                <c:strRef>
                  <c:f>'/Users/el1goluj/Documents/ZURICH/PROJECTS/UPMEM/upmem-workloads/Microbenchmarks/AI/[ai_output.xlsx]ai_output (4)'!$J$52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{EE34F99A-C7DA-6240-85F0-304C32EEB521}</c15:txfldGUID>
                      <c15:f>'/Users/el1goluj/Documents/ZURICH/PROJECTS/UPMEM/upmem-workloads/Microbenchmarks/AI/[ai_output.xlsx]ai_output (4)'!$J$52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2-051A-7C4B-8DA7-A6CA2798094A}"/>
                </c:ext>
              </c:extLst>
            </c:dLbl>
            <c:dLbl>
              <c:idx val="51"/>
              <c:tx>
                <c:strRef>
                  <c:f>'/Users/el1goluj/Documents/ZURICH/PROJECTS/UPMEM/upmem-workloads/Microbenchmarks/AI/[ai_output.xlsx]ai_output (4)'!$J$53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{C8E09A0D-084A-0C4E-B7EF-A62C8C17E3FC}</c15:txfldGUID>
                      <c15:f>'/Users/el1goluj/Documents/ZURICH/PROJECTS/UPMEM/upmem-workloads/Microbenchmarks/AI/[ai_output.xlsx]ai_output (4)'!$J$53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3-051A-7C4B-8DA7-A6CA2798094A}"/>
                </c:ext>
              </c:extLst>
            </c:dLbl>
            <c:dLbl>
              <c:idx val="52"/>
              <c:tx>
                <c:strRef>
                  <c:f>'/Users/el1goluj/Documents/ZURICH/PROJECTS/UPMEM/upmem-workloads/Microbenchmarks/AI/[ai_output.xlsx]ai_output (4)'!$J$54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{440F0FAA-FCE0-5D4C-AE5C-0CCF7786B355}</c15:txfldGUID>
                      <c15:f>'/Users/el1goluj/Documents/ZURICH/PROJECTS/UPMEM/upmem-workloads/Microbenchmarks/AI/[ai_output.xlsx]ai_output (4)'!$J$54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4-051A-7C4B-8DA7-A6CA2798094A}"/>
                </c:ext>
              </c:extLst>
            </c:dLbl>
            <c:dLbl>
              <c:idx val="53"/>
              <c:tx>
                <c:strRef>
                  <c:f>'/Users/el1goluj/Documents/ZURICH/PROJECTS/UPMEM/upmem-workloads/Microbenchmarks/AI/[ai_output.xlsx]ai_output (4)'!$J$55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{A41836D8-F3EE-0F46-8E0C-6CB4BB93489B}</c15:txfldGUID>
                      <c15:f>'/Users/el1goluj/Documents/ZURICH/PROJECTS/UPMEM/upmem-workloads/Microbenchmarks/AI/[ai_output.xlsx]ai_output (4)'!$J$55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5-051A-7C4B-8DA7-A6CA2798094A}"/>
                </c:ext>
              </c:extLst>
            </c:dLbl>
            <c:dLbl>
              <c:idx val="54"/>
              <c:tx>
                <c:strRef>
                  <c:f>'/Users/el1goluj/Documents/ZURICH/PROJECTS/UPMEM/upmem-workloads/Microbenchmarks/AI/[ai_output.xlsx]ai_output (4)'!$J$56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{F7310C64-4CA1-254D-BE5E-54D76BEF78C2}</c15:txfldGUID>
                      <c15:f>'/Users/el1goluj/Documents/ZURICH/PROJECTS/UPMEM/upmem-workloads/Microbenchmarks/AI/[ai_output.xlsx]ai_output (4)'!$J$56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6-051A-7C4B-8DA7-A6CA2798094A}"/>
                </c:ext>
              </c:extLst>
            </c:dLbl>
            <c:dLbl>
              <c:idx val="55"/>
              <c:tx>
                <c:strRef>
                  <c:f>'/Users/el1goluj/Documents/ZURICH/PROJECTS/UPMEM/upmem-workloads/Microbenchmarks/AI/[ai_output.xlsx]ai_output (4)'!$J$57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{5F85FAFC-4AD0-2D46-8DCE-AAE287F96724}</c15:txfldGUID>
                      <c15:f>'/Users/el1goluj/Documents/ZURICH/PROJECTS/UPMEM/upmem-workloads/Microbenchmarks/AI/[ai_output.xlsx]ai_output (4)'!$J$57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7-051A-7C4B-8DA7-A6CA2798094A}"/>
                </c:ext>
              </c:extLst>
            </c:dLbl>
            <c:dLbl>
              <c:idx val="56"/>
              <c:tx>
                <c:strRef>
                  <c:f>'/Users/el1goluj/Documents/ZURICH/PROJECTS/UPMEM/upmem-workloads/Microbenchmarks/AI/[ai_output.xlsx]ai_output (4)'!$J$58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{6A186626-D5C0-DA48-925C-7667159C5F8C}</c15:txfldGUID>
                      <c15:f>'/Users/el1goluj/Documents/ZURICH/PROJECTS/UPMEM/upmem-workloads/Microbenchmarks/AI/[ai_output.xlsx]ai_output (4)'!$J$58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8-051A-7C4B-8DA7-A6CA2798094A}"/>
                </c:ext>
              </c:extLst>
            </c:dLbl>
            <c:dLbl>
              <c:idx val="57"/>
              <c:tx>
                <c:strRef>
                  <c:f>'/Users/el1goluj/Documents/ZURICH/PROJECTS/UPMEM/upmem-workloads/Microbenchmarks/AI/[ai_output.xlsx]ai_output (4)'!$J$59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{5A5F6BA2-B1B8-EC4B-9216-F2FF052443B9}</c15:txfldGUID>
                      <c15:f>'/Users/el1goluj/Documents/ZURICH/PROJECTS/UPMEM/upmem-workloads/Microbenchmarks/AI/[ai_output.xlsx]ai_output (4)'!$J$59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9-051A-7C4B-8DA7-A6CA2798094A}"/>
                </c:ext>
              </c:extLst>
            </c:dLbl>
            <c:dLbl>
              <c:idx val="58"/>
              <c:tx>
                <c:strRef>
                  <c:f>'/Users/el1goluj/Documents/ZURICH/PROJECTS/UPMEM/upmem-workloads/Microbenchmarks/AI/[ai_output.xlsx]ai_output (4)'!$J$60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{45DD4911-DF9E-C747-BA62-279179DDA6CB}</c15:txfldGUID>
                      <c15:f>'/Users/el1goluj/Documents/ZURICH/PROJECTS/UPMEM/upmem-workloads/Microbenchmarks/AI/[ai_output.xlsx]ai_output (4)'!$J$60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A-051A-7C4B-8DA7-A6CA2798094A}"/>
                </c:ext>
              </c:extLst>
            </c:dLbl>
            <c:dLbl>
              <c:idx val="59"/>
              <c:tx>
                <c:strRef>
                  <c:f>'/Users/el1goluj/Documents/ZURICH/PROJECTS/UPMEM/upmem-workloads/Microbenchmarks/AI/[ai_output.xlsx]ai_output (4)'!$J$61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{90338FB6-5EB3-A146-BE03-EF24735F4E77}</c15:txfldGUID>
                      <c15:f>'/Users/el1goluj/Documents/ZURICH/PROJECTS/UPMEM/upmem-workloads/Microbenchmarks/AI/[ai_output.xlsx]ai_output (4)'!$J$61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B-051A-7C4B-8DA7-A6CA2798094A}"/>
                </c:ext>
              </c:extLst>
            </c:dLbl>
            <c:dLbl>
              <c:idx val="60"/>
              <c:tx>
                <c:strRef>
                  <c:f>'/Users/el1goluj/Documents/ZURICH/PROJECTS/UPMEM/upmem-workloads/Microbenchmarks/AI/[ai_output.xlsx]ai_output (4)'!$J$62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{2C1E714F-0AB7-8F47-8353-BB4B1D6296AC}</c15:txfldGUID>
                      <c15:f>'/Users/el1goluj/Documents/ZURICH/PROJECTS/UPMEM/upmem-workloads/Microbenchmarks/AI/[ai_output.xlsx]ai_output (4)'!$J$62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C-051A-7C4B-8DA7-A6CA2798094A}"/>
                </c:ext>
              </c:extLst>
            </c:dLbl>
            <c:dLbl>
              <c:idx val="61"/>
              <c:tx>
                <c:strRef>
                  <c:f>'/Users/el1goluj/Documents/ZURICH/PROJECTS/UPMEM/upmem-workloads/Microbenchmarks/AI/[ai_output.xlsx]ai_output (4)'!$J$63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{27030A5D-E6C4-CF40-9D94-BE0FA5F7ABF3}</c15:txfldGUID>
                      <c15:f>'/Users/el1goluj/Documents/ZURICH/PROJECTS/UPMEM/upmem-workloads/Microbenchmarks/AI/[ai_output.xlsx]ai_output (4)'!$J$63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D-051A-7C4B-8DA7-A6CA2798094A}"/>
                </c:ext>
              </c:extLst>
            </c:dLbl>
            <c:dLbl>
              <c:idx val="62"/>
              <c:tx>
                <c:strRef>
                  <c:f>'/Users/el1goluj/Documents/ZURICH/PROJECTS/UPMEM/upmem-workloads/Microbenchmarks/AI/[ai_output.xlsx]ai_output (4)'!$J$64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{F1FCD257-65A4-A744-ACBD-B7C907F6525E}</c15:txfldGUID>
                      <c15:f>'/Users/el1goluj/Documents/ZURICH/PROJECTS/UPMEM/upmem-workloads/Microbenchmarks/AI/[ai_output.xlsx]ai_output (4)'!$J$64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E-051A-7C4B-8DA7-A6CA2798094A}"/>
                </c:ext>
              </c:extLst>
            </c:dLbl>
            <c:dLbl>
              <c:idx val="63"/>
              <c:tx>
                <c:strRef>
                  <c:f>'/Users/el1goluj/Documents/ZURICH/PROJECTS/UPMEM/upmem-workloads/Microbenchmarks/AI/[ai_output.xlsx]ai_output (4)'!$J$65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{29E81276-B70D-6E44-9359-05D760345444}</c15:txfldGUID>
                      <c15:f>'/Users/el1goluj/Documents/ZURICH/PROJECTS/UPMEM/upmem-workloads/Microbenchmarks/AI/[ai_output.xlsx]ai_output (4)'!$J$65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F-051A-7C4B-8DA7-A6CA2798094A}"/>
                </c:ext>
              </c:extLst>
            </c:dLbl>
            <c:dLbl>
              <c:idx val="64"/>
              <c:tx>
                <c:strRef>
                  <c:f>'/Users/el1goluj/Documents/ZURICH/PROJECTS/UPMEM/upmem-workloads/Microbenchmarks/AI/[ai_output.xlsx]ai_output (4)'!$J$66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{2C2A6A38-CE9A-5840-A807-AE7060527A71}</c15:txfldGUID>
                      <c15:f>'/Users/el1goluj/Documents/ZURICH/PROJECTS/UPMEM/upmem-workloads/Microbenchmarks/AI/[ai_output.xlsx]ai_output (4)'!$J$66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0-051A-7C4B-8DA7-A6CA2798094A}"/>
                </c:ext>
              </c:extLst>
            </c:dLbl>
            <c:dLbl>
              <c:idx val="65"/>
              <c:tx>
                <c:strRef>
                  <c:f>'/Users/el1goluj/Documents/ZURICH/PROJECTS/UPMEM/upmem-workloads/Microbenchmarks/AI/[ai_output.xlsx]ai_output (4)'!$J$67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{A9BA38D2-7E70-C745-98CB-48E31A15AFD0}</c15:txfldGUID>
                      <c15:f>'/Users/el1goluj/Documents/ZURICH/PROJECTS/UPMEM/upmem-workloads/Microbenchmarks/AI/[ai_output.xlsx]ai_output (4)'!$J$67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1-051A-7C4B-8DA7-A6CA2798094A}"/>
                </c:ext>
              </c:extLst>
            </c:dLbl>
            <c:dLbl>
              <c:idx val="66"/>
              <c:tx>
                <c:strRef>
                  <c:f>'/Users/el1goluj/Documents/ZURICH/PROJECTS/UPMEM/upmem-workloads/Microbenchmarks/AI/[ai_output.xlsx]ai_output (4)'!$J$68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{AB3AFA1A-F51E-E84E-9403-BBFC332899D9}</c15:txfldGUID>
                      <c15:f>'/Users/el1goluj/Documents/ZURICH/PROJECTS/UPMEM/upmem-workloads/Microbenchmarks/AI/[ai_output.xlsx]ai_output (4)'!$J$68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2-051A-7C4B-8DA7-A6CA2798094A}"/>
                </c:ext>
              </c:extLst>
            </c:dLbl>
            <c:dLbl>
              <c:idx val="67"/>
              <c:tx>
                <c:strRef>
                  <c:f>'/Users/el1goluj/Documents/ZURICH/PROJECTS/UPMEM/upmem-workloads/Microbenchmarks/AI/[ai_output.xlsx]ai_output (4)'!$J$69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{6759F051-4386-0643-B4F3-975274C01572}</c15:txfldGUID>
                      <c15:f>'/Users/el1goluj/Documents/ZURICH/PROJECTS/UPMEM/upmem-workloads/Microbenchmarks/AI/[ai_output.xlsx]ai_output (4)'!$J$69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3-051A-7C4B-8DA7-A6CA2798094A}"/>
                </c:ext>
              </c:extLst>
            </c:dLbl>
            <c:dLbl>
              <c:idx val="68"/>
              <c:tx>
                <c:strRef>
                  <c:f>'/Users/el1goluj/Documents/ZURICH/PROJECTS/UPMEM/upmem-workloads/Microbenchmarks/AI/[ai_output.xlsx]ai_output (4)'!$J$70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{9D95036F-47E5-BF46-B02C-45524EA4DCD6}</c15:txfldGUID>
                      <c15:f>'/Users/el1goluj/Documents/ZURICH/PROJECTS/UPMEM/upmem-workloads/Microbenchmarks/AI/[ai_output.xlsx]ai_output (4)'!$J$70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4-051A-7C4B-8DA7-A6CA2798094A}"/>
                </c:ext>
              </c:extLst>
            </c:dLbl>
            <c:dLbl>
              <c:idx val="69"/>
              <c:tx>
                <c:strRef>
                  <c:f>'/Users/el1goluj/Documents/ZURICH/PROJECTS/UPMEM/upmem-workloads/Microbenchmarks/AI/[ai_output.xlsx]ai_output (4)'!$J$71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{3ACA3496-5719-434F-ADF4-B33739223E21}</c15:txfldGUID>
                      <c15:f>'/Users/el1goluj/Documents/ZURICH/PROJECTS/UPMEM/upmem-workloads/Microbenchmarks/AI/[ai_output.xlsx]ai_output (4)'!$J$71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5-051A-7C4B-8DA7-A6CA2798094A}"/>
                </c:ext>
              </c:extLst>
            </c:dLbl>
            <c:dLbl>
              <c:idx val="70"/>
              <c:tx>
                <c:strRef>
                  <c:f>'/Users/el1goluj/Documents/ZURICH/PROJECTS/UPMEM/upmem-workloads/Microbenchmarks/AI/[ai_output.xlsx]ai_output (4)'!$J$72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{1E660563-8DA6-9B4F-B2AC-D44D2210495E}</c15:txfldGUID>
                      <c15:f>'/Users/el1goluj/Documents/ZURICH/PROJECTS/UPMEM/upmem-workloads/Microbenchmarks/AI/[ai_output.xlsx]ai_output (4)'!$J$72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6-051A-7C4B-8DA7-A6CA2798094A}"/>
                </c:ext>
              </c:extLst>
            </c:dLbl>
            <c:dLbl>
              <c:idx val="71"/>
              <c:tx>
                <c:strRef>
                  <c:f>'/Users/el1goluj/Documents/ZURICH/PROJECTS/UPMEM/upmem-workloads/Microbenchmarks/AI/[ai_output.xlsx]ai_output (4)'!$J$73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{667163C2-2B5B-814D-9504-56434F372598}</c15:txfldGUID>
                      <c15:f>'/Users/el1goluj/Documents/ZURICH/PROJECTS/UPMEM/upmem-workloads/Microbenchmarks/AI/[ai_output.xlsx]ai_output (4)'!$J$73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7-051A-7C4B-8DA7-A6CA2798094A}"/>
                </c:ext>
              </c:extLst>
            </c:dLbl>
            <c:dLbl>
              <c:idx val="72"/>
              <c:tx>
                <c:strRef>
                  <c:f>'/Users/el1goluj/Documents/ZURICH/PROJECTS/UPMEM/upmem-workloads/Microbenchmarks/AI/[ai_output.xlsx]ai_output (4)'!$J$74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{4A06D815-A748-D340-A29B-DF774C13110F}</c15:txfldGUID>
                      <c15:f>'/Users/el1goluj/Documents/ZURICH/PROJECTS/UPMEM/upmem-workloads/Microbenchmarks/AI/[ai_output.xlsx]ai_output (4)'!$J$74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8-051A-7C4B-8DA7-A6CA2798094A}"/>
                </c:ext>
              </c:extLst>
            </c:dLbl>
            <c:dLbl>
              <c:idx val="73"/>
              <c:tx>
                <c:strRef>
                  <c:f>'/Users/el1goluj/Documents/ZURICH/PROJECTS/UPMEM/upmem-workloads/Microbenchmarks/AI/[ai_output.xlsx]ai_output (4)'!$J$75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{B2E49A68-6DAF-9743-959D-7DAFF73BA909}</c15:txfldGUID>
                      <c15:f>'/Users/el1goluj/Documents/ZURICH/PROJECTS/UPMEM/upmem-workloads/Microbenchmarks/AI/[ai_output.xlsx]ai_output (4)'!$J$75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9-051A-7C4B-8DA7-A6CA2798094A}"/>
                </c:ext>
              </c:extLst>
            </c:dLbl>
            <c:dLbl>
              <c:idx val="74"/>
              <c:tx>
                <c:strRef>
                  <c:f>'/Users/el1goluj/Documents/ZURICH/PROJECTS/UPMEM/upmem-workloads/Microbenchmarks/AI/[ai_output.xlsx]ai_output (4)'!$J$76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{4835CEAB-3FDF-E145-9295-379CAB1B4CED}</c15:txfldGUID>
                      <c15:f>'/Users/el1goluj/Documents/ZURICH/PROJECTS/UPMEM/upmem-workloads/Microbenchmarks/AI/[ai_output.xlsx]ai_output (4)'!$J$76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A-051A-7C4B-8DA7-A6CA2798094A}"/>
                </c:ext>
              </c:extLst>
            </c:dLbl>
            <c:dLbl>
              <c:idx val="75"/>
              <c:tx>
                <c:strRef>
                  <c:f>'/Users/el1goluj/Documents/ZURICH/PROJECTS/UPMEM/upmem-workloads/Microbenchmarks/AI/[ai_output.xlsx]ai_output (4)'!$J$77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{64B15D88-4D18-7A49-9DA0-B759B480AA0F}</c15:txfldGUID>
                      <c15:f>'/Users/el1goluj/Documents/ZURICH/PROJECTS/UPMEM/upmem-workloads/Microbenchmarks/AI/[ai_output.xlsx]ai_output (4)'!$J$77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B-051A-7C4B-8DA7-A6CA2798094A}"/>
                </c:ext>
              </c:extLst>
            </c:dLbl>
            <c:dLbl>
              <c:idx val="76"/>
              <c:tx>
                <c:strRef>
                  <c:f>'/Users/el1goluj/Documents/ZURICH/PROJECTS/UPMEM/upmem-workloads/Microbenchmarks/AI/[ai_output.xlsx]ai_output (4)'!$J$78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{85A5FF95-5361-A74F-AA38-A2469B69B992}</c15:txfldGUID>
                      <c15:f>'/Users/el1goluj/Documents/ZURICH/PROJECTS/UPMEM/upmem-workloads/Microbenchmarks/AI/[ai_output.xlsx]ai_output (4)'!$J$78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C-051A-7C4B-8DA7-A6CA2798094A}"/>
                </c:ext>
              </c:extLst>
            </c:dLbl>
            <c:dLbl>
              <c:idx val="77"/>
              <c:tx>
                <c:strRef>
                  <c:f>'/Users/el1goluj/Documents/ZURICH/PROJECTS/UPMEM/upmem-workloads/Microbenchmarks/AI/[ai_output.xlsx]ai_output (4)'!$J$79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{07DC5113-D925-DA40-B58F-1EE405AA82A5}</c15:txfldGUID>
                      <c15:f>'/Users/el1goluj/Documents/ZURICH/PROJECTS/UPMEM/upmem-workloads/Microbenchmarks/AI/[ai_output.xlsx]ai_output (4)'!$J$79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D-051A-7C4B-8DA7-A6CA2798094A}"/>
                </c:ext>
              </c:extLst>
            </c:dLbl>
            <c:dLbl>
              <c:idx val="78"/>
              <c:tx>
                <c:strRef>
                  <c:f>'/Users/el1goluj/Documents/ZURICH/PROJECTS/UPMEM/upmem-workloads/Microbenchmarks/AI/[ai_output.xlsx]ai_output (4)'!$J$80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{9B86FC35-6B1E-9D46-A6DC-539202CCCA8A}</c15:txfldGUID>
                      <c15:f>'/Users/el1goluj/Documents/ZURICH/PROJECTS/UPMEM/upmem-workloads/Microbenchmarks/AI/[ai_output.xlsx]ai_output (4)'!$J$80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E-051A-7C4B-8DA7-A6CA2798094A}"/>
                </c:ext>
              </c:extLst>
            </c:dLbl>
            <c:dLbl>
              <c:idx val="79"/>
              <c:tx>
                <c:strRef>
                  <c:f>'/Users/el1goluj/Documents/ZURICH/PROJECTS/UPMEM/upmem-workloads/Microbenchmarks/AI/[ai_output.xlsx]ai_output (4)'!$J$81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{031125F9-39E8-C042-819C-AD205BB9A4BC}</c15:txfldGUID>
                      <c15:f>'/Users/el1goluj/Documents/ZURICH/PROJECTS/UPMEM/upmem-workloads/Microbenchmarks/AI/[ai_output.xlsx]ai_output (4)'!$J$81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F-051A-7C4B-8DA7-A6CA2798094A}"/>
                </c:ext>
              </c:extLst>
            </c:dLbl>
            <c:dLbl>
              <c:idx val="80"/>
              <c:tx>
                <c:strRef>
                  <c:f>'/Users/el1goluj/Documents/ZURICH/PROJECTS/UPMEM/upmem-workloads/Microbenchmarks/AI/[ai_output.xlsx]ai_output (4)'!$J$82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{44119B5B-3B81-4449-884A-9FA9D9F29ACA}</c15:txfldGUID>
                      <c15:f>'/Users/el1goluj/Documents/ZURICH/PROJECTS/UPMEM/upmem-workloads/Microbenchmarks/AI/[ai_output.xlsx]ai_output (4)'!$J$82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0-051A-7C4B-8DA7-A6CA2798094A}"/>
                </c:ext>
              </c:extLst>
            </c:dLbl>
            <c:dLbl>
              <c:idx val="81"/>
              <c:tx>
                <c:strRef>
                  <c:f>'/Users/el1goluj/Documents/ZURICH/PROJECTS/UPMEM/upmem-workloads/Microbenchmarks/AI/[ai_output.xlsx]ai_output (4)'!$J$83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{CD20B271-B642-864C-A294-6CF2FEF37F1C}</c15:txfldGUID>
                      <c15:f>'/Users/el1goluj/Documents/ZURICH/PROJECTS/UPMEM/upmem-workloads/Microbenchmarks/AI/[ai_output.xlsx]ai_output (4)'!$J$83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1-051A-7C4B-8DA7-A6CA2798094A}"/>
                </c:ext>
              </c:extLst>
            </c:dLbl>
            <c:dLbl>
              <c:idx val="82"/>
              <c:tx>
                <c:strRef>
                  <c:f>'/Users/el1goluj/Documents/ZURICH/PROJECTS/UPMEM/upmem-workloads/Microbenchmarks/AI/[ai_output.xlsx]ai_output (4)'!$J$84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{4AD35034-1F78-3643-AED8-9EB8202EDDD1}</c15:txfldGUID>
                      <c15:f>'/Users/el1goluj/Documents/ZURICH/PROJECTS/UPMEM/upmem-workloads/Microbenchmarks/AI/[ai_output.xlsx]ai_output (4)'!$J$84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2-051A-7C4B-8DA7-A6CA2798094A}"/>
                </c:ext>
              </c:extLst>
            </c:dLbl>
            <c:dLbl>
              <c:idx val="83"/>
              <c:tx>
                <c:strRef>
                  <c:f>'/Users/el1goluj/Documents/ZURICH/PROJECTS/UPMEM/upmem-workloads/Microbenchmarks/AI/[ai_output.xlsx]ai_output (4)'!$J$85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{D203EDF1-A5AF-CB41-9895-4690860ACBCE}</c15:txfldGUID>
                      <c15:f>'/Users/el1goluj/Documents/ZURICH/PROJECTS/UPMEM/upmem-workloads/Microbenchmarks/AI/[ai_output.xlsx]ai_output (4)'!$J$85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3-051A-7C4B-8DA7-A6CA2798094A}"/>
                </c:ext>
              </c:extLst>
            </c:dLbl>
            <c:dLbl>
              <c:idx val="84"/>
              <c:tx>
                <c:strRef>
                  <c:f>'/Users/el1goluj/Documents/ZURICH/PROJECTS/UPMEM/upmem-workloads/Microbenchmarks/AI/[ai_output.xlsx]ai_output (4)'!$J$86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{5F4B5DED-A8A9-4148-BCCA-B0C1640D08E1}</c15:txfldGUID>
                      <c15:f>'/Users/el1goluj/Documents/ZURICH/PROJECTS/UPMEM/upmem-workloads/Microbenchmarks/AI/[ai_output.xlsx]ai_output (4)'!$J$86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4-051A-7C4B-8DA7-A6CA2798094A}"/>
                </c:ext>
              </c:extLst>
            </c:dLbl>
            <c:dLbl>
              <c:idx val="85"/>
              <c:tx>
                <c:strRef>
                  <c:f>'/Users/el1goluj/Documents/ZURICH/PROJECTS/UPMEM/upmem-workloads/Microbenchmarks/AI/[ai_output.xlsx]ai_output (4)'!$J$87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{19849522-D20B-7747-80A1-5E99B80A072A}</c15:txfldGUID>
                      <c15:f>'/Users/el1goluj/Documents/ZURICH/PROJECTS/UPMEM/upmem-workloads/Microbenchmarks/AI/[ai_output.xlsx]ai_output (4)'!$J$87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5-051A-7C4B-8DA7-A6CA2798094A}"/>
                </c:ext>
              </c:extLst>
            </c:dLbl>
            <c:dLbl>
              <c:idx val="86"/>
              <c:tx>
                <c:strRef>
                  <c:f>'/Users/el1goluj/Documents/ZURICH/PROJECTS/UPMEM/upmem-workloads/Microbenchmarks/AI/[ai_output.xlsx]ai_output (4)'!$J$88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{BEEB15F3-BA43-1A44-BC5F-DC522DE78262}</c15:txfldGUID>
                      <c15:f>'/Users/el1goluj/Documents/ZURICH/PROJECTS/UPMEM/upmem-workloads/Microbenchmarks/AI/[ai_output.xlsx]ai_output (4)'!$J$88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6-051A-7C4B-8DA7-A6CA2798094A}"/>
                </c:ext>
              </c:extLst>
            </c:dLbl>
            <c:dLbl>
              <c:idx val="87"/>
              <c:tx>
                <c:strRef>
                  <c:f>'/Users/el1goluj/Documents/ZURICH/PROJECTS/UPMEM/upmem-workloads/Microbenchmarks/AI/[ai_output.xlsx]ai_output (4)'!$J$89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{9CDFFFED-D603-A84A-B391-775C0E21E9E1}</c15:txfldGUID>
                      <c15:f>'/Users/el1goluj/Documents/ZURICH/PROJECTS/UPMEM/upmem-workloads/Microbenchmarks/AI/[ai_output.xlsx]ai_output (4)'!$J$89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7-051A-7C4B-8DA7-A6CA2798094A}"/>
                </c:ext>
              </c:extLst>
            </c:dLbl>
            <c:dLbl>
              <c:idx val="88"/>
              <c:tx>
                <c:strRef>
                  <c:f>'/Users/el1goluj/Documents/ZURICH/PROJECTS/UPMEM/upmem-workloads/Microbenchmarks/AI/[ai_output.xlsx]ai_output (4)'!$J$90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{6F299922-2FDF-0048-8F05-E0C0F8934AEA}</c15:txfldGUID>
                      <c15:f>'/Users/el1goluj/Documents/ZURICH/PROJECTS/UPMEM/upmem-workloads/Microbenchmarks/AI/[ai_output.xlsx]ai_output (4)'!$J$90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8-051A-7C4B-8DA7-A6CA2798094A}"/>
                </c:ext>
              </c:extLst>
            </c:dLbl>
            <c:dLbl>
              <c:idx val="89"/>
              <c:tx>
                <c:strRef>
                  <c:f>'/Users/el1goluj/Documents/ZURICH/PROJECTS/UPMEM/upmem-workloads/Microbenchmarks/AI/[ai_output.xlsx]ai_output (4)'!$J$91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{1D7BBFDC-1961-E849-9AE9-BF69434806DE}</c15:txfldGUID>
                      <c15:f>'/Users/el1goluj/Documents/ZURICH/PROJECTS/UPMEM/upmem-workloads/Microbenchmarks/AI/[ai_output.xlsx]ai_output (4)'!$J$91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9-051A-7C4B-8DA7-A6CA2798094A}"/>
                </c:ext>
              </c:extLst>
            </c:dLbl>
            <c:dLbl>
              <c:idx val="90"/>
              <c:tx>
                <c:strRef>
                  <c:f>'/Users/el1goluj/Documents/ZURICH/PROJECTS/UPMEM/upmem-workloads/Microbenchmarks/AI/[ai_output.xlsx]ai_output (4)'!$J$92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{F56A9F6E-CC63-6049-A50B-E74D51A60D2F}</c15:txfldGUID>
                      <c15:f>'/Users/el1goluj/Documents/ZURICH/PROJECTS/UPMEM/upmem-workloads/Microbenchmarks/AI/[ai_output.xlsx]ai_output (4)'!$J$92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A-051A-7C4B-8DA7-A6CA2798094A}"/>
                </c:ext>
              </c:extLst>
            </c:dLbl>
            <c:dLbl>
              <c:idx val="91"/>
              <c:tx>
                <c:strRef>
                  <c:f>'/Users/el1goluj/Documents/ZURICH/PROJECTS/UPMEM/upmem-workloads/Microbenchmarks/AI/[ai_output.xlsx]ai_output (4)'!$J$93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{130545E8-D19E-804C-8274-588CF8866579}</c15:txfldGUID>
                      <c15:f>'/Users/el1goluj/Documents/ZURICH/PROJECTS/UPMEM/upmem-workloads/Microbenchmarks/AI/[ai_output.xlsx]ai_output (4)'!$J$93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B-051A-7C4B-8DA7-A6CA2798094A}"/>
                </c:ext>
              </c:extLst>
            </c:dLbl>
            <c:dLbl>
              <c:idx val="92"/>
              <c:tx>
                <c:strRef>
                  <c:f>'/Users/el1goluj/Documents/ZURICH/PROJECTS/UPMEM/upmem-workloads/Microbenchmarks/AI/[ai_output.xlsx]ai_output (4)'!$J$94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{4BF44A5A-DB15-694E-8DF2-21CE6D2122D7}</c15:txfldGUID>
                      <c15:f>'/Users/el1goluj/Documents/ZURICH/PROJECTS/UPMEM/upmem-workloads/Microbenchmarks/AI/[ai_output.xlsx]ai_output (4)'!$J$94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C-051A-7C4B-8DA7-A6CA2798094A}"/>
                </c:ext>
              </c:extLst>
            </c:dLbl>
            <c:dLbl>
              <c:idx val="93"/>
              <c:tx>
                <c:strRef>
                  <c:f>'/Users/el1goluj/Documents/ZURICH/PROJECTS/UPMEM/upmem-workloads/Microbenchmarks/AI/[ai_output.xlsx]ai_output (4)'!$J$95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{F6EEBE7B-3B32-A04A-9E96-C849904B21BD}</c15:txfldGUID>
                      <c15:f>'/Users/el1goluj/Documents/ZURICH/PROJECTS/UPMEM/upmem-workloads/Microbenchmarks/AI/[ai_output.xlsx]ai_output (4)'!$J$95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D-051A-7C4B-8DA7-A6CA2798094A}"/>
                </c:ext>
              </c:extLst>
            </c:dLbl>
            <c:dLbl>
              <c:idx val="94"/>
              <c:tx>
                <c:strRef>
                  <c:f>'/Users/el1goluj/Documents/ZURICH/PROJECTS/UPMEM/upmem-workloads/Microbenchmarks/AI/[ai_output.xlsx]ai_output (4)'!$J$96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{886EA6C6-CD66-4841-8FDC-E2CD7FA6D5BC}</c15:txfldGUID>
                      <c15:f>'/Users/el1goluj/Documents/ZURICH/PROJECTS/UPMEM/upmem-workloads/Microbenchmarks/AI/[ai_output.xlsx]ai_output (4)'!$J$96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E-051A-7C4B-8DA7-A6CA2798094A}"/>
                </c:ext>
              </c:extLst>
            </c:dLbl>
            <c:dLbl>
              <c:idx val="95"/>
              <c:tx>
                <c:strRef>
                  <c:f>'/Users/el1goluj/Documents/ZURICH/PROJECTS/UPMEM/upmem-workloads/Microbenchmarks/AI/[ai_output.xlsx]ai_output (4)'!$J$97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{23AEC42D-0B46-3940-A2A6-FAD13AD78D79}</c15:txfldGUID>
                      <c15:f>'/Users/el1goluj/Documents/ZURICH/PROJECTS/UPMEM/upmem-workloads/Microbenchmarks/AI/[ai_output.xlsx]ai_output (4)'!$J$97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F-051A-7C4B-8DA7-A6CA2798094A}"/>
                </c:ext>
              </c:extLst>
            </c:dLbl>
            <c:dLbl>
              <c:idx val="96"/>
              <c:tx>
                <c:strRef>
                  <c:f>'/Users/el1goluj/Documents/ZURICH/PROJECTS/UPMEM/upmem-workloads/Microbenchmarks/AI/[ai_output.xlsx]ai_output (4)'!$J$98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{58C04296-FCA6-FC48-A5A6-EF0A48B8DF3E}</c15:txfldGUID>
                      <c15:f>'/Users/el1goluj/Documents/ZURICH/PROJECTS/UPMEM/upmem-workloads/Microbenchmarks/AI/[ai_output.xlsx]ai_output (4)'!$J$98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0-051A-7C4B-8DA7-A6CA2798094A}"/>
                </c:ext>
              </c:extLst>
            </c:dLbl>
            <c:dLbl>
              <c:idx val="97"/>
              <c:tx>
                <c:strRef>
                  <c:f>'/Users/el1goluj/Documents/ZURICH/PROJECTS/UPMEM/upmem-workloads/Microbenchmarks/AI/[ai_output.xlsx]ai_output (4)'!$J$99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{04A28025-F541-1C46-A585-0C127680876F}</c15:txfldGUID>
                      <c15:f>'/Users/el1goluj/Documents/ZURICH/PROJECTS/UPMEM/upmem-workloads/Microbenchmarks/AI/[ai_output.xlsx]ai_output (4)'!$J$99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1-051A-7C4B-8DA7-A6CA2798094A}"/>
                </c:ext>
              </c:extLst>
            </c:dLbl>
            <c:dLbl>
              <c:idx val="98"/>
              <c:tx>
                <c:strRef>
                  <c:f>'/Users/el1goluj/Documents/ZURICH/PROJECTS/UPMEM/upmem-workloads/Microbenchmarks/AI/[ai_output.xlsx]ai_output (4)'!$J$100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{47E83D7A-BCE9-9544-B80A-362B8ADCDE82}</c15:txfldGUID>
                      <c15:f>'/Users/el1goluj/Documents/ZURICH/PROJECTS/UPMEM/upmem-workloads/Microbenchmarks/AI/[ai_output.xlsx]ai_output (4)'!$J$100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2-051A-7C4B-8DA7-A6CA2798094A}"/>
                </c:ext>
              </c:extLst>
            </c:dLbl>
            <c:dLbl>
              <c:idx val="99"/>
              <c:tx>
                <c:strRef>
                  <c:f>'/Users/el1goluj/Documents/ZURICH/PROJECTS/UPMEM/upmem-workloads/Microbenchmarks/AI/[ai_output.xlsx]ai_output (4)'!$J$101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{2A8E4073-177A-4C46-85EE-AE3DF25773BC}</c15:txfldGUID>
                      <c15:f>'/Users/el1goluj/Documents/ZURICH/PROJECTS/UPMEM/upmem-workloads/Microbenchmarks/AI/[ai_output.xlsx]ai_output (4)'!$J$101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3-051A-7C4B-8DA7-A6CA2798094A}"/>
                </c:ext>
              </c:extLst>
            </c:dLbl>
            <c:dLbl>
              <c:idx val="100"/>
              <c:tx>
                <c:strRef>
                  <c:f>'/Users/el1goluj/Documents/ZURICH/PROJECTS/UPMEM/upmem-workloads/Microbenchmarks/AI/[ai_output.xlsx]ai_output (4)'!$J$102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{C0F32095-3A12-9549-BF1A-69A7C9DE6D4A}</c15:txfldGUID>
                      <c15:f>'/Users/el1goluj/Documents/ZURICH/PROJECTS/UPMEM/upmem-workloads/Microbenchmarks/AI/[ai_output.xlsx]ai_output (4)'!$J$102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4-051A-7C4B-8DA7-A6CA2798094A}"/>
                </c:ext>
              </c:extLst>
            </c:dLbl>
            <c:dLbl>
              <c:idx val="101"/>
              <c:tx>
                <c:strRef>
                  <c:f>'/Users/el1goluj/Documents/ZURICH/PROJECTS/UPMEM/upmem-workloads/Microbenchmarks/AI/[ai_output.xlsx]ai_output (4)'!$J$103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{712EFDB5-3980-9741-9F8C-BE3C3D48DB0E}</c15:txfldGUID>
                      <c15:f>'/Users/el1goluj/Documents/ZURICH/PROJECTS/UPMEM/upmem-workloads/Microbenchmarks/AI/[ai_output.xlsx]ai_output (4)'!$J$103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5-051A-7C4B-8DA7-A6CA2798094A}"/>
                </c:ext>
              </c:extLst>
            </c:dLbl>
            <c:dLbl>
              <c:idx val="102"/>
              <c:tx>
                <c:strRef>
                  <c:f>'/Users/el1goluj/Documents/ZURICH/PROJECTS/UPMEM/upmem-workloads/Microbenchmarks/AI/[ai_output.xlsx]ai_output (4)'!$J$104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{2AB0B024-1473-0549-881E-EF90D7DD9282}</c15:txfldGUID>
                      <c15:f>'/Users/el1goluj/Documents/ZURICH/PROJECTS/UPMEM/upmem-workloads/Microbenchmarks/AI/[ai_output.xlsx]ai_output (4)'!$J$104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6-051A-7C4B-8DA7-A6CA2798094A}"/>
                </c:ext>
              </c:extLst>
            </c:dLbl>
            <c:dLbl>
              <c:idx val="103"/>
              <c:tx>
                <c:strRef>
                  <c:f>'/Users/el1goluj/Documents/ZURICH/PROJECTS/UPMEM/upmem-workloads/Microbenchmarks/AI/[ai_output.xlsx]ai_output (4)'!$J$105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{E8420301-1DDF-694E-9C68-FCF61846C63C}</c15:txfldGUID>
                      <c15:f>'/Users/el1goluj/Documents/ZURICH/PROJECTS/UPMEM/upmem-workloads/Microbenchmarks/AI/[ai_output.xlsx]ai_output (4)'!$J$105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7-051A-7C4B-8DA7-A6CA2798094A}"/>
                </c:ext>
              </c:extLst>
            </c:dLbl>
            <c:dLbl>
              <c:idx val="104"/>
              <c:tx>
                <c:strRef>
                  <c:f>'/Users/el1goluj/Documents/ZURICH/PROJECTS/UPMEM/upmem-workloads/Microbenchmarks/AI/[ai_output.xlsx]ai_output (4)'!$J$106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{7585EFB3-D7D3-B347-A603-997BA75BD6C2}</c15:txfldGUID>
                      <c15:f>'/Users/el1goluj/Documents/ZURICH/PROJECTS/UPMEM/upmem-workloads/Microbenchmarks/AI/[ai_output.xlsx]ai_output (4)'!$J$106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8-051A-7C4B-8DA7-A6CA2798094A}"/>
                </c:ext>
              </c:extLst>
            </c:dLbl>
            <c:dLbl>
              <c:idx val="105"/>
              <c:tx>
                <c:strRef>
                  <c:f>'/Users/el1goluj/Documents/ZURICH/PROJECTS/UPMEM/upmem-workloads/Microbenchmarks/AI/[ai_output.xlsx]ai_output (4)'!$J$107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{5F24C3E6-877D-1048-A01C-2CE808B97964}</c15:txfldGUID>
                      <c15:f>'/Users/el1goluj/Documents/ZURICH/PROJECTS/UPMEM/upmem-workloads/Microbenchmarks/AI/[ai_output.xlsx]ai_output (4)'!$J$107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9-051A-7C4B-8DA7-A6CA2798094A}"/>
                </c:ext>
              </c:extLst>
            </c:dLbl>
            <c:dLbl>
              <c:idx val="106"/>
              <c:tx>
                <c:strRef>
                  <c:f>'/Users/el1goluj/Documents/ZURICH/PROJECTS/UPMEM/upmem-workloads/Microbenchmarks/AI/[ai_output.xlsx]ai_output (4)'!$J$108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{552C29B6-0EE7-9D40-9663-BB26F5772AE8}</c15:txfldGUID>
                      <c15:f>'/Users/el1goluj/Documents/ZURICH/PROJECTS/UPMEM/upmem-workloads/Microbenchmarks/AI/[ai_output.xlsx]ai_output (4)'!$J$108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A-051A-7C4B-8DA7-A6CA2798094A}"/>
                </c:ext>
              </c:extLst>
            </c:dLbl>
            <c:dLbl>
              <c:idx val="107"/>
              <c:tx>
                <c:strRef>
                  <c:f>'/Users/el1goluj/Documents/ZURICH/PROJECTS/UPMEM/upmem-workloads/Microbenchmarks/AI/[ai_output.xlsx]ai_output (4)'!$J$109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{222C3663-1C6B-F742-84D3-1DF7369053A3}</c15:txfldGUID>
                      <c15:f>'/Users/el1goluj/Documents/ZURICH/PROJECTS/UPMEM/upmem-workloads/Microbenchmarks/AI/[ai_output.xlsx]ai_output (4)'!$J$109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B-051A-7C4B-8DA7-A6CA2798094A}"/>
                </c:ext>
              </c:extLst>
            </c:dLbl>
            <c:dLbl>
              <c:idx val="108"/>
              <c:tx>
                <c:strRef>
                  <c:f>'/Users/el1goluj/Documents/ZURICH/PROJECTS/UPMEM/upmem-workloads/Microbenchmarks/AI/[ai_output.xlsx]ai_output (4)'!$J$110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{D461839F-DE75-5245-BA29-8C3F46AC9422}</c15:txfldGUID>
                      <c15:f>'/Users/el1goluj/Documents/ZURICH/PROJECTS/UPMEM/upmem-workloads/Microbenchmarks/AI/[ai_output.xlsx]ai_output (4)'!$J$110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C-051A-7C4B-8DA7-A6CA2798094A}"/>
                </c:ext>
              </c:extLst>
            </c:dLbl>
            <c:dLbl>
              <c:idx val="109"/>
              <c:tx>
                <c:strRef>
                  <c:f>'/Users/el1goluj/Documents/ZURICH/PROJECTS/UPMEM/upmem-workloads/Microbenchmarks/AI/[ai_output.xlsx]ai_output (4)'!$J$111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{94E4AEB4-DDA8-B242-BAFC-D66553C6EDCF}</c15:txfldGUID>
                      <c15:f>'/Users/el1goluj/Documents/ZURICH/PROJECTS/UPMEM/upmem-workloads/Microbenchmarks/AI/[ai_output.xlsx]ai_output (4)'!$J$111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D-051A-7C4B-8DA7-A6CA2798094A}"/>
                </c:ext>
              </c:extLst>
            </c:dLbl>
            <c:dLbl>
              <c:idx val="110"/>
              <c:tx>
                <c:strRef>
                  <c:f>'/Users/el1goluj/Documents/ZURICH/PROJECTS/UPMEM/upmem-workloads/Microbenchmarks/AI/[ai_output.xlsx]ai_output (4)'!$J$112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{A00192C9-9723-D140-BA8A-E4D24536FE41}</c15:txfldGUID>
                      <c15:f>'/Users/el1goluj/Documents/ZURICH/PROJECTS/UPMEM/upmem-workloads/Microbenchmarks/AI/[ai_output.xlsx]ai_output (4)'!$J$112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E-051A-7C4B-8DA7-A6CA2798094A}"/>
                </c:ext>
              </c:extLst>
            </c:dLbl>
            <c:dLbl>
              <c:idx val="111"/>
              <c:tx>
                <c:strRef>
                  <c:f>'/Users/el1goluj/Documents/ZURICH/PROJECTS/UPMEM/upmem-workloads/Microbenchmarks/AI/[ai_output.xlsx]ai_output (4)'!$J$113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{95986976-1245-D748-86E6-222853998A07}</c15:txfldGUID>
                      <c15:f>'/Users/el1goluj/Documents/ZURICH/PROJECTS/UPMEM/upmem-workloads/Microbenchmarks/AI/[ai_output.xlsx]ai_output (4)'!$J$113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F-051A-7C4B-8DA7-A6CA2798094A}"/>
                </c:ext>
              </c:extLst>
            </c:dLbl>
            <c:dLbl>
              <c:idx val="112"/>
              <c:tx>
                <c:strRef>
                  <c:f>'/Users/el1goluj/Documents/ZURICH/PROJECTS/UPMEM/upmem-workloads/Microbenchmarks/AI/[ai_output.xlsx]ai_output (4)'!$J$114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{0E116EDA-2E25-C64E-9C35-53771C1378AE}</c15:txfldGUID>
                      <c15:f>'/Users/el1goluj/Documents/ZURICH/PROJECTS/UPMEM/upmem-workloads/Microbenchmarks/AI/[ai_output.xlsx]ai_output (4)'!$J$114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0-051A-7C4B-8DA7-A6CA2798094A}"/>
                </c:ext>
              </c:extLst>
            </c:dLbl>
            <c:dLbl>
              <c:idx val="113"/>
              <c:tx>
                <c:strRef>
                  <c:f>'/Users/el1goluj/Documents/ZURICH/PROJECTS/UPMEM/upmem-workloads/Microbenchmarks/AI/[ai_output.xlsx]ai_output (4)'!$J$115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{9D955181-40C7-6F49-847D-664D078D53A4}</c15:txfldGUID>
                      <c15:f>'/Users/el1goluj/Documents/ZURICH/PROJECTS/UPMEM/upmem-workloads/Microbenchmarks/AI/[ai_output.xlsx]ai_output (4)'!$J$115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1-051A-7C4B-8DA7-A6CA2798094A}"/>
                </c:ext>
              </c:extLst>
            </c:dLbl>
            <c:dLbl>
              <c:idx val="114"/>
              <c:tx>
                <c:strRef>
                  <c:f>'/Users/el1goluj/Documents/ZURICH/PROJECTS/UPMEM/upmem-workloads/Microbenchmarks/AI/[ai_output.xlsx]ai_output (4)'!$J$116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{3430EB61-B4EA-4B46-A519-7220951820E2}</c15:txfldGUID>
                      <c15:f>'/Users/el1goluj/Documents/ZURICH/PROJECTS/UPMEM/upmem-workloads/Microbenchmarks/AI/[ai_output.xlsx]ai_output (4)'!$J$116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2-051A-7C4B-8DA7-A6CA2798094A}"/>
                </c:ext>
              </c:extLst>
            </c:dLbl>
            <c:dLbl>
              <c:idx val="115"/>
              <c:tx>
                <c:strRef>
                  <c:f>'/Users/el1goluj/Documents/ZURICH/PROJECTS/UPMEM/upmem-workloads/Microbenchmarks/AI/[ai_output.xlsx]ai_output (4)'!$J$117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{873A5173-0209-F242-B8D0-4CD4A0A70F36}</c15:txfldGUID>
                      <c15:f>'/Users/el1goluj/Documents/ZURICH/PROJECTS/UPMEM/upmem-workloads/Microbenchmarks/AI/[ai_output.xlsx]ai_output (4)'!$J$117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3-051A-7C4B-8DA7-A6CA2798094A}"/>
                </c:ext>
              </c:extLst>
            </c:dLbl>
            <c:dLbl>
              <c:idx val="116"/>
              <c:tx>
                <c:strRef>
                  <c:f>'/Users/el1goluj/Documents/ZURICH/PROJECTS/UPMEM/upmem-workloads/Microbenchmarks/AI/[ai_output.xlsx]ai_output (4)'!$J$118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{C06ABF14-68F1-1541-83E4-F392EF09D191}</c15:txfldGUID>
                      <c15:f>'/Users/el1goluj/Documents/ZURICH/PROJECTS/UPMEM/upmem-workloads/Microbenchmarks/AI/[ai_output.xlsx]ai_output (4)'!$J$118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4-051A-7C4B-8DA7-A6CA2798094A}"/>
                </c:ext>
              </c:extLst>
            </c:dLbl>
            <c:dLbl>
              <c:idx val="117"/>
              <c:tx>
                <c:strRef>
                  <c:f>'/Users/el1goluj/Documents/ZURICH/PROJECTS/UPMEM/upmem-workloads/Microbenchmarks/AI/[ai_output.xlsx]ai_output (4)'!$J$119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{C7129391-D939-1142-BC71-AAB740A65027}</c15:txfldGUID>
                      <c15:f>'/Users/el1goluj/Documents/ZURICH/PROJECTS/UPMEM/upmem-workloads/Microbenchmarks/AI/[ai_output.xlsx]ai_output (4)'!$J$119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5-051A-7C4B-8DA7-A6CA2798094A}"/>
                </c:ext>
              </c:extLst>
            </c:dLbl>
            <c:dLbl>
              <c:idx val="118"/>
              <c:tx>
                <c:strRef>
                  <c:f>'/Users/el1goluj/Documents/ZURICH/PROJECTS/UPMEM/upmem-workloads/Microbenchmarks/AI/[ai_output.xlsx]ai_output (4)'!$J$120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{0F96C241-BBCA-174E-BF8B-C6DDAFA010FB}</c15:txfldGUID>
                      <c15:f>'/Users/el1goluj/Documents/ZURICH/PROJECTS/UPMEM/upmem-workloads/Microbenchmarks/AI/[ai_output.xlsx]ai_output (4)'!$J$120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6-051A-7C4B-8DA7-A6CA2798094A}"/>
                </c:ext>
              </c:extLst>
            </c:dLbl>
            <c:dLbl>
              <c:idx val="119"/>
              <c:tx>
                <c:strRef>
                  <c:f>'/Users/el1goluj/Documents/ZURICH/PROJECTS/UPMEM/upmem-workloads/Microbenchmarks/AI/[ai_output.xlsx]ai_output (4)'!$J$121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{B2FC5DD1-FEFC-7F4D-A351-093BCAE02B8F}</c15:txfldGUID>
                      <c15:f>'/Users/el1goluj/Documents/ZURICH/PROJECTS/UPMEM/upmem-workloads/Microbenchmarks/AI/[ai_output.xlsx]ai_output (4)'!$J$121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7-051A-7C4B-8DA7-A6CA2798094A}"/>
                </c:ext>
              </c:extLst>
            </c:dLbl>
            <c:dLbl>
              <c:idx val="120"/>
              <c:tx>
                <c:strRef>
                  <c:f>'/Users/el1goluj/Documents/ZURICH/PROJECTS/UPMEM/upmem-workloads/Microbenchmarks/AI/[ai_output.xlsx]ai_output (4)'!$J$122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{609146F1-67A3-6B43-A479-99F4B34FF1F9}</c15:txfldGUID>
                      <c15:f>'/Users/el1goluj/Documents/ZURICH/PROJECTS/UPMEM/upmem-workloads/Microbenchmarks/AI/[ai_output.xlsx]ai_output (4)'!$J$122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8-051A-7C4B-8DA7-A6CA2798094A}"/>
                </c:ext>
              </c:extLst>
            </c:dLbl>
            <c:dLbl>
              <c:idx val="121"/>
              <c:tx>
                <c:strRef>
                  <c:f>'/Users/el1goluj/Documents/ZURICH/PROJECTS/UPMEM/upmem-workloads/Microbenchmarks/AI/[ai_output.xlsx]ai_output (4)'!$J$123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{302457AF-BA9A-0748-A453-9EFB646337A0}</c15:txfldGUID>
                      <c15:f>'/Users/el1goluj/Documents/ZURICH/PROJECTS/UPMEM/upmem-workloads/Microbenchmarks/AI/[ai_output.xlsx]ai_output (4)'!$J$123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9-051A-7C4B-8DA7-A6CA2798094A}"/>
                </c:ext>
              </c:extLst>
            </c:dLbl>
            <c:dLbl>
              <c:idx val="122"/>
              <c:tx>
                <c:strRef>
                  <c:f>'/Users/el1goluj/Documents/ZURICH/PROJECTS/UPMEM/upmem-workloads/Microbenchmarks/AI/[ai_output.xlsx]ai_output (4)'!$J$124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{84CAA307-7F91-8640-B257-506E5BB17E11}</c15:txfldGUID>
                      <c15:f>'/Users/el1goluj/Documents/ZURICH/PROJECTS/UPMEM/upmem-workloads/Microbenchmarks/AI/[ai_output.xlsx]ai_output (4)'!$J$124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A-051A-7C4B-8DA7-A6CA2798094A}"/>
                </c:ext>
              </c:extLst>
            </c:dLbl>
            <c:dLbl>
              <c:idx val="123"/>
              <c:tx>
                <c:strRef>
                  <c:f>'/Users/el1goluj/Documents/ZURICH/PROJECTS/UPMEM/upmem-workloads/Microbenchmarks/AI/[ai_output.xlsx]ai_output (4)'!$J$125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{B2C8C832-408B-7248-A0FB-661AFA148DF5}</c15:txfldGUID>
                      <c15:f>'/Users/el1goluj/Documents/ZURICH/PROJECTS/UPMEM/upmem-workloads/Microbenchmarks/AI/[ai_output.xlsx]ai_output (4)'!$J$125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B-051A-7C4B-8DA7-A6CA2798094A}"/>
                </c:ext>
              </c:extLst>
            </c:dLbl>
            <c:dLbl>
              <c:idx val="124"/>
              <c:tx>
                <c:strRef>
                  <c:f>'/Users/el1goluj/Documents/ZURICH/PROJECTS/UPMEM/upmem-workloads/Microbenchmarks/AI/[ai_output.xlsx]ai_output (4)'!$J$126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{C785235B-B686-1940-8331-5509004630C1}</c15:txfldGUID>
                      <c15:f>'/Users/el1goluj/Documents/ZURICH/PROJECTS/UPMEM/upmem-workloads/Microbenchmarks/AI/[ai_output.xlsx]ai_output (4)'!$J$126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C-051A-7C4B-8DA7-A6CA2798094A}"/>
                </c:ext>
              </c:extLst>
            </c:dLbl>
            <c:dLbl>
              <c:idx val="125"/>
              <c:tx>
                <c:strRef>
                  <c:f>'/Users/el1goluj/Documents/ZURICH/PROJECTS/UPMEM/upmem-workloads/Microbenchmarks/AI/[ai_output.xlsx]ai_output (4)'!$J$127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{02233F23-28B2-8442-BEC6-619BDE7BA06C}</c15:txfldGUID>
                      <c15:f>'/Users/el1goluj/Documents/ZURICH/PROJECTS/UPMEM/upmem-workloads/Microbenchmarks/AI/[ai_output.xlsx]ai_output (4)'!$J$127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D-051A-7C4B-8DA7-A6CA2798094A}"/>
                </c:ext>
              </c:extLst>
            </c:dLbl>
            <c:dLbl>
              <c:idx val="126"/>
              <c:tx>
                <c:strRef>
                  <c:f>'/Users/el1goluj/Documents/ZURICH/PROJECTS/UPMEM/upmem-workloads/Microbenchmarks/AI/[ai_output.xlsx]ai_output (4)'!$J$128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{BB2C3BF0-C68F-7149-A767-AEC06A84A069}</c15:txfldGUID>
                      <c15:f>'/Users/el1goluj/Documents/ZURICH/PROJECTS/UPMEM/upmem-workloads/Microbenchmarks/AI/[ai_output.xlsx]ai_output (4)'!$J$128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E-051A-7C4B-8DA7-A6CA2798094A}"/>
                </c:ext>
              </c:extLst>
            </c:dLbl>
            <c:dLbl>
              <c:idx val="127"/>
              <c:tx>
                <c:strRef>
                  <c:f>'/Users/el1goluj/Documents/ZURICH/PROJECTS/UPMEM/upmem-workloads/Microbenchmarks/AI/[ai_output.xlsx]ai_output (4)'!$J$129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{70A3EA06-102E-CD4F-BCD8-EE51750ECF83}</c15:txfldGUID>
                      <c15:f>'/Users/el1goluj/Documents/ZURICH/PROJECTS/UPMEM/upmem-workloads/Microbenchmarks/AI/[ai_output.xlsx]ai_output (4)'!$J$129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F-051A-7C4B-8DA7-A6CA2798094A}"/>
                </c:ext>
              </c:extLst>
            </c:dLbl>
            <c:dLbl>
              <c:idx val="128"/>
              <c:tx>
                <c:strRef>
                  <c:f>'/Users/el1goluj/Documents/ZURICH/PROJECTS/UPMEM/upmem-workloads/Microbenchmarks/AI/[ai_output.xlsx]ai_output (4)'!$J$130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{E1979537-AAA9-6141-8CB0-D4298CBC2CEB}</c15:txfldGUID>
                      <c15:f>'/Users/el1goluj/Documents/ZURICH/PROJECTS/UPMEM/upmem-workloads/Microbenchmarks/AI/[ai_output.xlsx]ai_output (4)'!$J$130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0-051A-7C4B-8DA7-A6CA2798094A}"/>
                </c:ext>
              </c:extLst>
            </c:dLbl>
            <c:dLbl>
              <c:idx val="129"/>
              <c:tx>
                <c:strRef>
                  <c:f>'/Users/el1goluj/Documents/ZURICH/PROJECTS/UPMEM/upmem-workloads/Microbenchmarks/AI/[ai_output.xlsx]ai_output (4)'!$J$131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{9BC919A2-6D57-EE4B-9D69-2069822B2D6F}</c15:txfldGUID>
                      <c15:f>'/Users/el1goluj/Documents/ZURICH/PROJECTS/UPMEM/upmem-workloads/Microbenchmarks/AI/[ai_output.xlsx]ai_output (4)'!$J$131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1-051A-7C4B-8DA7-A6CA2798094A}"/>
                </c:ext>
              </c:extLst>
            </c:dLbl>
            <c:dLbl>
              <c:idx val="130"/>
              <c:tx>
                <c:strRef>
                  <c:f>'/Users/el1goluj/Documents/ZURICH/PROJECTS/UPMEM/upmem-workloads/Microbenchmarks/AI/[ai_output.xlsx]ai_output (4)'!$J$132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{9729633C-8D11-E444-9F13-F833218C36A3}</c15:txfldGUID>
                      <c15:f>'/Users/el1goluj/Documents/ZURICH/PROJECTS/UPMEM/upmem-workloads/Microbenchmarks/AI/[ai_output.xlsx]ai_output (4)'!$J$132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2-051A-7C4B-8DA7-A6CA2798094A}"/>
                </c:ext>
              </c:extLst>
            </c:dLbl>
            <c:dLbl>
              <c:idx val="131"/>
              <c:tx>
                <c:strRef>
                  <c:f>'/Users/el1goluj/Documents/ZURICH/PROJECTS/UPMEM/upmem-workloads/Microbenchmarks/AI/[ai_output.xlsx]ai_output (4)'!$J$133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{8CFDEFB7-1A0D-1A4B-9612-CD3CF71C9A3E}</c15:txfldGUID>
                      <c15:f>'/Users/el1goluj/Documents/ZURICH/PROJECTS/UPMEM/upmem-workloads/Microbenchmarks/AI/[ai_output.xlsx]ai_output (4)'!$J$133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3-051A-7C4B-8DA7-A6CA2798094A}"/>
                </c:ext>
              </c:extLst>
            </c:dLbl>
            <c:dLbl>
              <c:idx val="132"/>
              <c:tx>
                <c:strRef>
                  <c:f>'/Users/el1goluj/Documents/ZURICH/PROJECTS/UPMEM/upmem-workloads/Microbenchmarks/AI/[ai_output.xlsx]ai_output (4)'!$J$134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{1A7C538E-E588-C54D-83CC-9FED8D635A00}</c15:txfldGUID>
                      <c15:f>'/Users/el1goluj/Documents/ZURICH/PROJECTS/UPMEM/upmem-workloads/Microbenchmarks/AI/[ai_output.xlsx]ai_output (4)'!$J$134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4-051A-7C4B-8DA7-A6CA2798094A}"/>
                </c:ext>
              </c:extLst>
            </c:dLbl>
            <c:dLbl>
              <c:idx val="133"/>
              <c:tx>
                <c:strRef>
                  <c:f>'/Users/el1goluj/Documents/ZURICH/PROJECTS/UPMEM/upmem-workloads/Microbenchmarks/AI/[ai_output.xlsx]ai_output (4)'!$J$135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{A7B88B7C-F3CD-0744-A4C7-9F329172216F}</c15:txfldGUID>
                      <c15:f>'/Users/el1goluj/Documents/ZURICH/PROJECTS/UPMEM/upmem-workloads/Microbenchmarks/AI/[ai_output.xlsx]ai_output (4)'!$J$135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5-051A-7C4B-8DA7-A6CA2798094A}"/>
                </c:ext>
              </c:extLst>
            </c:dLbl>
            <c:dLbl>
              <c:idx val="134"/>
              <c:tx>
                <c:strRef>
                  <c:f>'/Users/el1goluj/Documents/ZURICH/PROJECTS/UPMEM/upmem-workloads/Microbenchmarks/AI/[ai_output.xlsx]ai_output (4)'!$J$136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{A18DE36D-5E62-A849-8887-C9EACFEE6AC0}</c15:txfldGUID>
                      <c15:f>'/Users/el1goluj/Documents/ZURICH/PROJECTS/UPMEM/upmem-workloads/Microbenchmarks/AI/[ai_output.xlsx]ai_output (4)'!$J$136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6-051A-7C4B-8DA7-A6CA2798094A}"/>
                </c:ext>
              </c:extLst>
            </c:dLbl>
            <c:dLbl>
              <c:idx val="135"/>
              <c:tx>
                <c:strRef>
                  <c:f>'/Users/el1goluj/Documents/ZURICH/PROJECTS/UPMEM/upmem-workloads/Microbenchmarks/AI/[ai_output.xlsx]ai_output (4)'!$J$137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{9D802E7A-CE5F-634D-8B1E-3F48D381779E}</c15:txfldGUID>
                      <c15:f>'/Users/el1goluj/Documents/ZURICH/PROJECTS/UPMEM/upmem-workloads/Microbenchmarks/AI/[ai_output.xlsx]ai_output (4)'!$J$137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7-051A-7C4B-8DA7-A6CA2798094A}"/>
                </c:ext>
              </c:extLst>
            </c:dLbl>
            <c:dLbl>
              <c:idx val="136"/>
              <c:tx>
                <c:strRef>
                  <c:f>'/Users/el1goluj/Documents/ZURICH/PROJECTS/UPMEM/upmem-workloads/Microbenchmarks/AI/[ai_output.xlsx]ai_output (4)'!$J$138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{54B37800-99D6-B74A-89D3-4C27EEC5F771}</c15:txfldGUID>
                      <c15:f>'/Users/el1goluj/Documents/ZURICH/PROJECTS/UPMEM/upmem-workloads/Microbenchmarks/AI/[ai_output.xlsx]ai_output (4)'!$J$138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8-051A-7C4B-8DA7-A6CA2798094A}"/>
                </c:ext>
              </c:extLst>
            </c:dLbl>
            <c:dLbl>
              <c:idx val="137"/>
              <c:tx>
                <c:strRef>
                  <c:f>'/Users/el1goluj/Documents/ZURICH/PROJECTS/UPMEM/upmem-workloads/Microbenchmarks/AI/[ai_output.xlsx]ai_output (4)'!$J$139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{067FAF9A-E13F-C34E-8565-5CE039450338}</c15:txfldGUID>
                      <c15:f>'/Users/el1goluj/Documents/ZURICH/PROJECTS/UPMEM/upmem-workloads/Microbenchmarks/AI/[ai_output.xlsx]ai_output (4)'!$J$139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9-051A-7C4B-8DA7-A6CA2798094A}"/>
                </c:ext>
              </c:extLst>
            </c:dLbl>
            <c:dLbl>
              <c:idx val="138"/>
              <c:tx>
                <c:strRef>
                  <c:f>'/Users/el1goluj/Documents/ZURICH/PROJECTS/UPMEM/upmem-workloads/Microbenchmarks/AI/[ai_output.xlsx]ai_output (4)'!$J$140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{2D3CAC0C-344D-334E-BC1F-B80317BC4C21}</c15:txfldGUID>
                      <c15:f>'/Users/el1goluj/Documents/ZURICH/PROJECTS/UPMEM/upmem-workloads/Microbenchmarks/AI/[ai_output.xlsx]ai_output (4)'!$J$140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A-051A-7C4B-8DA7-A6CA2798094A}"/>
                </c:ext>
              </c:extLst>
            </c:dLbl>
            <c:dLbl>
              <c:idx val="139"/>
              <c:tx>
                <c:strRef>
                  <c:f>'/Users/el1goluj/Documents/ZURICH/PROJECTS/UPMEM/upmem-workloads/Microbenchmarks/AI/[ai_output.xlsx]ai_output (4)'!$J$141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{B40C7689-1D7E-BC4F-AC13-47E3512887E4}</c15:txfldGUID>
                      <c15:f>'/Users/el1goluj/Documents/ZURICH/PROJECTS/UPMEM/upmem-workloads/Microbenchmarks/AI/[ai_output.xlsx]ai_output (4)'!$J$141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B-051A-7C4B-8DA7-A6CA2798094A}"/>
                </c:ext>
              </c:extLst>
            </c:dLbl>
            <c:dLbl>
              <c:idx val="140"/>
              <c:tx>
                <c:strRef>
                  <c:f>'/Users/el1goluj/Documents/ZURICH/PROJECTS/UPMEM/upmem-workloads/Microbenchmarks/AI/[ai_output.xlsx]ai_output (4)'!$J$142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{B8DB78AE-15A5-FB4A-AE7E-279D99AF18D6}</c15:txfldGUID>
                      <c15:f>'/Users/el1goluj/Documents/ZURICH/PROJECTS/UPMEM/upmem-workloads/Microbenchmarks/AI/[ai_output.xlsx]ai_output (4)'!$J$142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C-051A-7C4B-8DA7-A6CA2798094A}"/>
                </c:ext>
              </c:extLst>
            </c:dLbl>
            <c:dLbl>
              <c:idx val="141"/>
              <c:tx>
                <c:strRef>
                  <c:f>'/Users/el1goluj/Documents/ZURICH/PROJECTS/UPMEM/upmem-workloads/Microbenchmarks/AI/[ai_output.xlsx]ai_output (4)'!$J$143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{A488BDD9-DB2F-EE4D-A64E-F0F758D1686D}</c15:txfldGUID>
                      <c15:f>'/Users/el1goluj/Documents/ZURICH/PROJECTS/UPMEM/upmem-workloads/Microbenchmarks/AI/[ai_output.xlsx]ai_output (4)'!$J$143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D-051A-7C4B-8DA7-A6CA2798094A}"/>
                </c:ext>
              </c:extLst>
            </c:dLbl>
            <c:dLbl>
              <c:idx val="142"/>
              <c:tx>
                <c:strRef>
                  <c:f>'/Users/el1goluj/Documents/ZURICH/PROJECTS/UPMEM/upmem-workloads/Microbenchmarks/AI/[ai_output.xlsx]ai_output (4)'!$J$144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{A9DAFC8D-7029-E041-8779-3EE2F16D5447}</c15:txfldGUID>
                      <c15:f>'/Users/el1goluj/Documents/ZURICH/PROJECTS/UPMEM/upmem-workloads/Microbenchmarks/AI/[ai_output.xlsx]ai_output (4)'!$J$144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E-051A-7C4B-8DA7-A6CA2798094A}"/>
                </c:ext>
              </c:extLst>
            </c:dLbl>
            <c:dLbl>
              <c:idx val="143"/>
              <c:tx>
                <c:strRef>
                  <c:f>'/Users/el1goluj/Documents/ZURICH/PROJECTS/UPMEM/upmem-workloads/Microbenchmarks/AI/[ai_output.xlsx]ai_output (4)'!$J$145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{A5EB2BDB-CA17-7548-B91C-BD6EC89B3E28}</c15:txfldGUID>
                      <c15:f>'/Users/el1goluj/Documents/ZURICH/PROJECTS/UPMEM/upmem-workloads/Microbenchmarks/AI/[ai_output.xlsx]ai_output (4)'!$J$145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F-051A-7C4B-8DA7-A6CA2798094A}"/>
                </c:ext>
              </c:extLst>
            </c:dLbl>
            <c:dLbl>
              <c:idx val="144"/>
              <c:tx>
                <c:strRef>
                  <c:f>'/Users/el1goluj/Documents/ZURICH/PROJECTS/UPMEM/upmem-workloads/Microbenchmarks/AI/[ai_output.xlsx]ai_output (4)'!$J$146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{02A5AB25-3C25-3248-A841-B1AF01665B63}</c15:txfldGUID>
                      <c15:f>'/Users/el1goluj/Documents/ZURICH/PROJECTS/UPMEM/upmem-workloads/Microbenchmarks/AI/[ai_output.xlsx]ai_output (4)'!$J$146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0-051A-7C4B-8DA7-A6CA2798094A}"/>
                </c:ext>
              </c:extLst>
            </c:dLbl>
            <c:dLbl>
              <c:idx val="145"/>
              <c:tx>
                <c:strRef>
                  <c:f>'/Users/el1goluj/Documents/ZURICH/PROJECTS/UPMEM/upmem-workloads/Microbenchmarks/AI/[ai_output.xlsx]ai_output (4)'!$J$147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{EA7F140D-BCB9-BE4F-A026-FC7E642DFB73}</c15:txfldGUID>
                      <c15:f>'/Users/el1goluj/Documents/ZURICH/PROJECTS/UPMEM/upmem-workloads/Microbenchmarks/AI/[ai_output.xlsx]ai_output (4)'!$J$147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1-051A-7C4B-8DA7-A6CA2798094A}"/>
                </c:ext>
              </c:extLst>
            </c:dLbl>
            <c:dLbl>
              <c:idx val="146"/>
              <c:tx>
                <c:strRef>
                  <c:f>'/Users/el1goluj/Documents/ZURICH/PROJECTS/UPMEM/upmem-workloads/Microbenchmarks/AI/[ai_output.xlsx]ai_output (4)'!$J$148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{EFDA697F-CE9A-0E49-A7D4-54E10625BFC3}</c15:txfldGUID>
                      <c15:f>'/Users/el1goluj/Documents/ZURICH/PROJECTS/UPMEM/upmem-workloads/Microbenchmarks/AI/[ai_output.xlsx]ai_output (4)'!$J$148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2-051A-7C4B-8DA7-A6CA2798094A}"/>
                </c:ext>
              </c:extLst>
            </c:dLbl>
            <c:dLbl>
              <c:idx val="147"/>
              <c:tx>
                <c:strRef>
                  <c:f>'/Users/el1goluj/Documents/ZURICH/PROJECTS/UPMEM/upmem-workloads/Microbenchmarks/AI/[ai_output.xlsx]ai_output (4)'!$J$149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{60E06F8F-30EC-6D4B-A4CB-34CF335836AD}</c15:txfldGUID>
                      <c15:f>'/Users/el1goluj/Documents/ZURICH/PROJECTS/UPMEM/upmem-workloads/Microbenchmarks/AI/[ai_output.xlsx]ai_output (4)'!$J$149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3-051A-7C4B-8DA7-A6CA2798094A}"/>
                </c:ext>
              </c:extLst>
            </c:dLbl>
            <c:dLbl>
              <c:idx val="148"/>
              <c:tx>
                <c:strRef>
                  <c:f>'/Users/el1goluj/Documents/ZURICH/PROJECTS/UPMEM/upmem-workloads/Microbenchmarks/AI/[ai_output.xlsx]ai_output (4)'!$J$150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{2E51F20C-D223-5B4E-9E2A-6714107A63A1}</c15:txfldGUID>
                      <c15:f>'/Users/el1goluj/Documents/ZURICH/PROJECTS/UPMEM/upmem-workloads/Microbenchmarks/AI/[ai_output.xlsx]ai_output (4)'!$J$150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4-051A-7C4B-8DA7-A6CA2798094A}"/>
                </c:ext>
              </c:extLst>
            </c:dLbl>
            <c:dLbl>
              <c:idx val="149"/>
              <c:tx>
                <c:strRef>
                  <c:f>'/Users/el1goluj/Documents/ZURICH/PROJECTS/UPMEM/upmem-workloads/Microbenchmarks/AI/[ai_output.xlsx]ai_output (4)'!$J$151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{AC01CA30-68B7-F84A-9F29-DDB34160D14B}</c15:txfldGUID>
                      <c15:f>'/Users/el1goluj/Documents/ZURICH/PROJECTS/UPMEM/upmem-workloads/Microbenchmarks/AI/[ai_output.xlsx]ai_output (4)'!$J$151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5-051A-7C4B-8DA7-A6CA2798094A}"/>
                </c:ext>
              </c:extLst>
            </c:dLbl>
            <c:dLbl>
              <c:idx val="150"/>
              <c:tx>
                <c:strRef>
                  <c:f>'/Users/el1goluj/Documents/ZURICH/PROJECTS/UPMEM/upmem-workloads/Microbenchmarks/AI/[ai_output.xlsx]ai_output (4)'!$J$152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{98C36718-0AB5-AA4A-9041-17DFE268C448}</c15:txfldGUID>
                      <c15:f>'/Users/el1goluj/Documents/ZURICH/PROJECTS/UPMEM/upmem-workloads/Microbenchmarks/AI/[ai_output.xlsx]ai_output (4)'!$J$152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6-051A-7C4B-8DA7-A6CA2798094A}"/>
                </c:ext>
              </c:extLst>
            </c:dLbl>
            <c:dLbl>
              <c:idx val="151"/>
              <c:tx>
                <c:strRef>
                  <c:f>'/Users/el1goluj/Documents/ZURICH/PROJECTS/UPMEM/upmem-workloads/Microbenchmarks/AI/[ai_output.xlsx]ai_output (4)'!$J$153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{D233138F-4E29-E54F-9390-EA588C66F382}</c15:txfldGUID>
                      <c15:f>'/Users/el1goluj/Documents/ZURICH/PROJECTS/UPMEM/upmem-workloads/Microbenchmarks/AI/[ai_output.xlsx]ai_output (4)'!$J$153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7-051A-7C4B-8DA7-A6CA2798094A}"/>
                </c:ext>
              </c:extLst>
            </c:dLbl>
            <c:dLbl>
              <c:idx val="152"/>
              <c:tx>
                <c:strRef>
                  <c:f>'/Users/el1goluj/Documents/ZURICH/PROJECTS/UPMEM/upmem-workloads/Microbenchmarks/AI/[ai_output.xlsx]ai_output (4)'!$J$154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{4A6DF58A-F0C0-1E47-89E9-C9019E5942DA}</c15:txfldGUID>
                      <c15:f>'/Users/el1goluj/Documents/ZURICH/PROJECTS/UPMEM/upmem-workloads/Microbenchmarks/AI/[ai_output.xlsx]ai_output (4)'!$J$154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8-051A-7C4B-8DA7-A6CA2798094A}"/>
                </c:ext>
              </c:extLst>
            </c:dLbl>
            <c:dLbl>
              <c:idx val="153"/>
              <c:tx>
                <c:strRef>
                  <c:f>'/Users/el1goluj/Documents/ZURICH/PROJECTS/UPMEM/upmem-workloads/Microbenchmarks/AI/[ai_output.xlsx]ai_output (4)'!$J$155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{4B4F02C1-C2BD-EC4A-9114-48DBAA616BC4}</c15:txfldGUID>
                      <c15:f>'/Users/el1goluj/Documents/ZURICH/PROJECTS/UPMEM/upmem-workloads/Microbenchmarks/AI/[ai_output.xlsx]ai_output (4)'!$J$155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9-051A-7C4B-8DA7-A6CA2798094A}"/>
                </c:ext>
              </c:extLst>
            </c:dLbl>
            <c:dLbl>
              <c:idx val="154"/>
              <c:tx>
                <c:strRef>
                  <c:f>'/Users/el1goluj/Documents/ZURICH/PROJECTS/UPMEM/upmem-workloads/Microbenchmarks/AI/[ai_output.xlsx]ai_output (4)'!$J$156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{69D40C35-1A0A-F04B-B4D1-C72A3CA596C8}</c15:txfldGUID>
                      <c15:f>'/Users/el1goluj/Documents/ZURICH/PROJECTS/UPMEM/upmem-workloads/Microbenchmarks/AI/[ai_output.xlsx]ai_output (4)'!$J$156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A-051A-7C4B-8DA7-A6CA2798094A}"/>
                </c:ext>
              </c:extLst>
            </c:dLbl>
            <c:dLbl>
              <c:idx val="155"/>
              <c:tx>
                <c:strRef>
                  <c:f>'/Users/el1goluj/Documents/ZURICH/PROJECTS/UPMEM/upmem-workloads/Microbenchmarks/AI/[ai_output.xlsx]ai_output (4)'!$J$157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{B6C68F3C-4E7F-DD46-8CD7-A6415AEBD92E}</c15:txfldGUID>
                      <c15:f>'/Users/el1goluj/Documents/ZURICH/PROJECTS/UPMEM/upmem-workloads/Microbenchmarks/AI/[ai_output.xlsx]ai_output (4)'!$J$157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B-051A-7C4B-8DA7-A6CA2798094A}"/>
                </c:ext>
              </c:extLst>
            </c:dLbl>
            <c:dLbl>
              <c:idx val="156"/>
              <c:tx>
                <c:strRef>
                  <c:f>'/Users/el1goluj/Documents/ZURICH/PROJECTS/UPMEM/upmem-workloads/Microbenchmarks/AI/[ai_output.xlsx]ai_output (4)'!$J$158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{640CE45B-3142-BA4D-969D-A5F1E4A84A10}</c15:txfldGUID>
                      <c15:f>'/Users/el1goluj/Documents/ZURICH/PROJECTS/UPMEM/upmem-workloads/Microbenchmarks/AI/[ai_output.xlsx]ai_output (4)'!$J$158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C-051A-7C4B-8DA7-A6CA2798094A}"/>
                </c:ext>
              </c:extLst>
            </c:dLbl>
            <c:dLbl>
              <c:idx val="157"/>
              <c:tx>
                <c:strRef>
                  <c:f>'/Users/el1goluj/Documents/ZURICH/PROJECTS/UPMEM/upmem-workloads/Microbenchmarks/AI/[ai_output.xlsx]ai_output (4)'!$J$159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{87F75251-0F76-6E41-A35C-145FD3478C99}</c15:txfldGUID>
                      <c15:f>'/Users/el1goluj/Documents/ZURICH/PROJECTS/UPMEM/upmem-workloads/Microbenchmarks/AI/[ai_output.xlsx]ai_output (4)'!$J$159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D-051A-7C4B-8DA7-A6CA2798094A}"/>
                </c:ext>
              </c:extLst>
            </c:dLbl>
            <c:dLbl>
              <c:idx val="158"/>
              <c:tx>
                <c:strRef>
                  <c:f>'/Users/el1goluj/Documents/ZURICH/PROJECTS/UPMEM/upmem-workloads/Microbenchmarks/AI/[ai_output.xlsx]ai_output (4)'!$J$160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{4CD3C69D-D713-4046-8245-32FC34FCADC5}</c15:txfldGUID>
                      <c15:f>'/Users/el1goluj/Documents/ZURICH/PROJECTS/UPMEM/upmem-workloads/Microbenchmarks/AI/[ai_output.xlsx]ai_output (4)'!$J$160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E-051A-7C4B-8DA7-A6CA2798094A}"/>
                </c:ext>
              </c:extLst>
            </c:dLbl>
            <c:dLbl>
              <c:idx val="159"/>
              <c:tx>
                <c:strRef>
                  <c:f>'/Users/el1goluj/Documents/ZURICH/PROJECTS/UPMEM/upmem-workloads/Microbenchmarks/AI/[ai_output.xlsx]ai_output (4)'!$J$161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{6B2F716C-6CE1-FC43-8442-8BBB681708BA}</c15:txfldGUID>
                      <c15:f>'/Users/el1goluj/Documents/ZURICH/PROJECTS/UPMEM/upmem-workloads/Microbenchmarks/AI/[ai_output.xlsx]ai_output (4)'!$J$161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F-051A-7C4B-8DA7-A6CA2798094A}"/>
                </c:ext>
              </c:extLst>
            </c:dLbl>
            <c:dLbl>
              <c:idx val="160"/>
              <c:tx>
                <c:strRef>
                  <c:f>'/Users/el1goluj/Documents/ZURICH/PROJECTS/UPMEM/upmem-workloads/Microbenchmarks/AI/[ai_output.xlsx]ai_output (4)'!$J$162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{FD479E3A-8AE8-0245-955E-C49F3B86F747}</c15:txfldGUID>
                      <c15:f>'/Users/el1goluj/Documents/ZURICH/PROJECTS/UPMEM/upmem-workloads/Microbenchmarks/AI/[ai_output.xlsx]ai_output (4)'!$J$162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0-051A-7C4B-8DA7-A6CA2798094A}"/>
                </c:ext>
              </c:extLst>
            </c:dLbl>
            <c:dLbl>
              <c:idx val="161"/>
              <c:tx>
                <c:strRef>
                  <c:f>'/Users/el1goluj/Documents/ZURICH/PROJECTS/UPMEM/upmem-workloads/Microbenchmarks/AI/[ai_output.xlsx]ai_output (4)'!$J$163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{7DB6AEE9-3F5F-BB44-8212-063808D4D9D6}</c15:txfldGUID>
                      <c15:f>'/Users/el1goluj/Documents/ZURICH/PROJECTS/UPMEM/upmem-workloads/Microbenchmarks/AI/[ai_output.xlsx]ai_output (4)'!$J$163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1-051A-7C4B-8DA7-A6CA2798094A}"/>
                </c:ext>
              </c:extLst>
            </c:dLbl>
            <c:dLbl>
              <c:idx val="162"/>
              <c:tx>
                <c:strRef>
                  <c:f>'/Users/el1goluj/Documents/ZURICH/PROJECTS/UPMEM/upmem-workloads/Microbenchmarks/AI/[ai_output.xlsx]ai_output (4)'!$J$164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{14E49A53-E150-3544-9481-742B9AAF2C3D}</c15:txfldGUID>
                      <c15:f>'/Users/el1goluj/Documents/ZURICH/PROJECTS/UPMEM/upmem-workloads/Microbenchmarks/AI/[ai_output.xlsx]ai_output (4)'!$J$164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2-051A-7C4B-8DA7-A6CA2798094A}"/>
                </c:ext>
              </c:extLst>
            </c:dLbl>
            <c:dLbl>
              <c:idx val="163"/>
              <c:tx>
                <c:strRef>
                  <c:f>'/Users/el1goluj/Documents/ZURICH/PROJECTS/UPMEM/upmem-workloads/Microbenchmarks/AI/[ai_output.xlsx]ai_output (4)'!$J$165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{CBFBCBDA-B2F1-C947-A3CC-547A89FC84B0}</c15:txfldGUID>
                      <c15:f>'/Users/el1goluj/Documents/ZURICH/PROJECTS/UPMEM/upmem-workloads/Microbenchmarks/AI/[ai_output.xlsx]ai_output (4)'!$J$165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3-051A-7C4B-8DA7-A6CA2798094A}"/>
                </c:ext>
              </c:extLst>
            </c:dLbl>
            <c:dLbl>
              <c:idx val="164"/>
              <c:tx>
                <c:strRef>
                  <c:f>'/Users/el1goluj/Documents/ZURICH/PROJECTS/UPMEM/upmem-workloads/Microbenchmarks/AI/[ai_output.xlsx]ai_output (4)'!$J$166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{C7ACA2A1-5F06-8945-BAD7-B32344449327}</c15:txfldGUID>
                      <c15:f>'/Users/el1goluj/Documents/ZURICH/PROJECTS/UPMEM/upmem-workloads/Microbenchmarks/AI/[ai_output.xlsx]ai_output (4)'!$J$166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4-051A-7C4B-8DA7-A6CA2798094A}"/>
                </c:ext>
              </c:extLst>
            </c:dLbl>
            <c:dLbl>
              <c:idx val="165"/>
              <c:tx>
                <c:strRef>
                  <c:f>'/Users/el1goluj/Documents/ZURICH/PROJECTS/UPMEM/upmem-workloads/Microbenchmarks/AI/[ai_output.xlsx]ai_output (4)'!$J$167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{6B79306C-DD4B-5545-B05A-F6DF9C2567D6}</c15:txfldGUID>
                      <c15:f>'/Users/el1goluj/Documents/ZURICH/PROJECTS/UPMEM/upmem-workloads/Microbenchmarks/AI/[ai_output.xlsx]ai_output (4)'!$J$167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5-051A-7C4B-8DA7-A6CA2798094A}"/>
                </c:ext>
              </c:extLst>
            </c:dLbl>
            <c:dLbl>
              <c:idx val="166"/>
              <c:tx>
                <c:strRef>
                  <c:f>'/Users/el1goluj/Documents/ZURICH/PROJECTS/UPMEM/upmem-workloads/Microbenchmarks/AI/[ai_output.xlsx]ai_output (4)'!$J$168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{612AFE28-E5A7-4546-8B6E-C3AA9F8439D7}</c15:txfldGUID>
                      <c15:f>'/Users/el1goluj/Documents/ZURICH/PROJECTS/UPMEM/upmem-workloads/Microbenchmarks/AI/[ai_output.xlsx]ai_output (4)'!$J$168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6-051A-7C4B-8DA7-A6CA2798094A}"/>
                </c:ext>
              </c:extLst>
            </c:dLbl>
            <c:dLbl>
              <c:idx val="167"/>
              <c:tx>
                <c:strRef>
                  <c:f>'/Users/el1goluj/Documents/ZURICH/PROJECTS/UPMEM/upmem-workloads/Microbenchmarks/AI/[ai_output.xlsx]ai_output (4)'!$J$169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{55015C9F-B34D-5B4F-82E3-3E06CF2C8C77}</c15:txfldGUID>
                      <c15:f>'/Users/el1goluj/Documents/ZURICH/PROJECTS/UPMEM/upmem-workloads/Microbenchmarks/AI/[ai_output.xlsx]ai_output (4)'!$J$169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7-051A-7C4B-8DA7-A6CA2798094A}"/>
                </c:ext>
              </c:extLst>
            </c:dLbl>
            <c:dLbl>
              <c:idx val="168"/>
              <c:tx>
                <c:strRef>
                  <c:f>'/Users/el1goluj/Documents/ZURICH/PROJECTS/UPMEM/upmem-workloads/Microbenchmarks/AI/[ai_output.xlsx]ai_output (4)'!$J$170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{4F9682CC-9A04-5541-BE4B-A807EB99AEF0}</c15:txfldGUID>
                      <c15:f>'/Users/el1goluj/Documents/ZURICH/PROJECTS/UPMEM/upmem-workloads/Microbenchmarks/AI/[ai_output.xlsx]ai_output (4)'!$J$170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8-051A-7C4B-8DA7-A6CA2798094A}"/>
                </c:ext>
              </c:extLst>
            </c:dLbl>
            <c:dLbl>
              <c:idx val="169"/>
              <c:tx>
                <c:strRef>
                  <c:f>'/Users/el1goluj/Documents/ZURICH/PROJECTS/UPMEM/upmem-workloads/Microbenchmarks/AI/[ai_output.xlsx]ai_output (4)'!$J$171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{84A685D9-614D-3C4C-8D2D-ADCB88EA172C}</c15:txfldGUID>
                      <c15:f>'/Users/el1goluj/Documents/ZURICH/PROJECTS/UPMEM/upmem-workloads/Microbenchmarks/AI/[ai_output.xlsx]ai_output (4)'!$J$171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9-051A-7C4B-8DA7-A6CA2798094A}"/>
                </c:ext>
              </c:extLst>
            </c:dLbl>
            <c:dLbl>
              <c:idx val="170"/>
              <c:tx>
                <c:strRef>
                  <c:f>'/Users/el1goluj/Documents/ZURICH/PROJECTS/UPMEM/upmem-workloads/Microbenchmarks/AI/[ai_output.xlsx]ai_output (4)'!$J$172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{06383A3F-F31C-1E4B-8A72-0E503F442743}</c15:txfldGUID>
                      <c15:f>'/Users/el1goluj/Documents/ZURICH/PROJECTS/UPMEM/upmem-workloads/Microbenchmarks/AI/[ai_output.xlsx]ai_output (4)'!$J$172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A-051A-7C4B-8DA7-A6CA2798094A}"/>
                </c:ext>
              </c:extLst>
            </c:dLbl>
            <c:dLbl>
              <c:idx val="171"/>
              <c:tx>
                <c:strRef>
                  <c:f>'/Users/el1goluj/Documents/ZURICH/PROJECTS/UPMEM/upmem-workloads/Microbenchmarks/AI/[ai_output.xlsx]ai_output (4)'!$J$173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{45019915-8CB8-9046-9B0C-873C4C723251}</c15:txfldGUID>
                      <c15:f>'/Users/el1goluj/Documents/ZURICH/PROJECTS/UPMEM/upmem-workloads/Microbenchmarks/AI/[ai_output.xlsx]ai_output (4)'!$J$173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B-051A-7C4B-8DA7-A6CA2798094A}"/>
                </c:ext>
              </c:extLst>
            </c:dLbl>
            <c:dLbl>
              <c:idx val="172"/>
              <c:tx>
                <c:strRef>
                  <c:f>'/Users/el1goluj/Documents/ZURICH/PROJECTS/UPMEM/upmem-workloads/Microbenchmarks/AI/[ai_output.xlsx]ai_output (4)'!$J$174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{C20960B7-375C-E64A-BF5B-7211F4167D59}</c15:txfldGUID>
                      <c15:f>'/Users/el1goluj/Documents/ZURICH/PROJECTS/UPMEM/upmem-workloads/Microbenchmarks/AI/[ai_output.xlsx]ai_output (4)'!$J$174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C-051A-7C4B-8DA7-A6CA2798094A}"/>
                </c:ext>
              </c:extLst>
            </c:dLbl>
            <c:dLbl>
              <c:idx val="173"/>
              <c:tx>
                <c:strRef>
                  <c:f>'/Users/el1goluj/Documents/ZURICH/PROJECTS/UPMEM/upmem-workloads/Microbenchmarks/AI/[ai_output.xlsx]ai_output (4)'!$J$175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{04A1E057-378A-A04F-B4F7-B20BDDA3C95D}</c15:txfldGUID>
                      <c15:f>'/Users/el1goluj/Documents/ZURICH/PROJECTS/UPMEM/upmem-workloads/Microbenchmarks/AI/[ai_output.xlsx]ai_output (4)'!$J$175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D-051A-7C4B-8DA7-A6CA2798094A}"/>
                </c:ext>
              </c:extLst>
            </c:dLbl>
            <c:dLbl>
              <c:idx val="174"/>
              <c:tx>
                <c:strRef>
                  <c:f>'/Users/el1goluj/Documents/ZURICH/PROJECTS/UPMEM/upmem-workloads/Microbenchmarks/AI/[ai_output.xlsx]ai_output (4)'!$J$176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{0CB978A2-7655-904D-8562-7ED2A69F3332}</c15:txfldGUID>
                      <c15:f>'/Users/el1goluj/Documents/ZURICH/PROJECTS/UPMEM/upmem-workloads/Microbenchmarks/AI/[ai_output.xlsx]ai_output (4)'!$J$176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E-051A-7C4B-8DA7-A6CA2798094A}"/>
                </c:ext>
              </c:extLst>
            </c:dLbl>
            <c:dLbl>
              <c:idx val="175"/>
              <c:tx>
                <c:strRef>
                  <c:f>'/Users/el1goluj/Documents/ZURICH/PROJECTS/UPMEM/upmem-workloads/Microbenchmarks/AI/[ai_output.xlsx]ai_output (4)'!$J$177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{7EA8650B-6754-1A4C-B484-3C7037117734}</c15:txfldGUID>
                      <c15:f>'/Users/el1goluj/Documents/ZURICH/PROJECTS/UPMEM/upmem-workloads/Microbenchmarks/AI/[ai_output.xlsx]ai_output (4)'!$J$177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F-051A-7C4B-8DA7-A6CA2798094A}"/>
                </c:ext>
              </c:extLst>
            </c:dLbl>
            <c:dLbl>
              <c:idx val="176"/>
              <c:tx>
                <c:strRef>
                  <c:f>'/Users/el1goluj/Documents/ZURICH/PROJECTS/UPMEM/upmem-workloads/Microbenchmarks/AI/[ai_output.xlsx]ai_output (4)'!$J$178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{A518A6F4-E0B8-B646-9E8D-42948C9AF27B}</c15:txfldGUID>
                      <c15:f>'/Users/el1goluj/Documents/ZURICH/PROJECTS/UPMEM/upmem-workloads/Microbenchmarks/AI/[ai_output.xlsx]ai_output (4)'!$J$178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0-051A-7C4B-8DA7-A6CA2798094A}"/>
                </c:ext>
              </c:extLst>
            </c:dLbl>
            <c:dLbl>
              <c:idx val="177"/>
              <c:tx>
                <c:strRef>
                  <c:f>'/Users/el1goluj/Documents/ZURICH/PROJECTS/UPMEM/upmem-workloads/Microbenchmarks/AI/[ai_output.xlsx]ai_output (4)'!$J$179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{0D32AAD7-D564-F94D-9B37-D06EE1FACA65}</c15:txfldGUID>
                      <c15:f>'/Users/el1goluj/Documents/ZURICH/PROJECTS/UPMEM/upmem-workloads/Microbenchmarks/AI/[ai_output.xlsx]ai_output (4)'!$J$179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1-051A-7C4B-8DA7-A6CA2798094A}"/>
                </c:ext>
              </c:extLst>
            </c:dLbl>
            <c:dLbl>
              <c:idx val="178"/>
              <c:tx>
                <c:strRef>
                  <c:f>'/Users/el1goluj/Documents/ZURICH/PROJECTS/UPMEM/upmem-workloads/Microbenchmarks/AI/[ai_output.xlsx]ai_output (4)'!$J$180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{B857C495-F9AB-694A-AB55-5CDC2F5060AA}</c15:txfldGUID>
                      <c15:f>'/Users/el1goluj/Documents/ZURICH/PROJECTS/UPMEM/upmem-workloads/Microbenchmarks/AI/[ai_output.xlsx]ai_output (4)'!$J$180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2-051A-7C4B-8DA7-A6CA2798094A}"/>
                </c:ext>
              </c:extLst>
            </c:dLbl>
            <c:dLbl>
              <c:idx val="179"/>
              <c:tx>
                <c:strRef>
                  <c:f>'/Users/el1goluj/Documents/ZURICH/PROJECTS/UPMEM/upmem-workloads/Microbenchmarks/AI/[ai_output.xlsx]ai_output (4)'!$J$181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{4B76E1CD-C21F-DE4F-BBFC-D5D9AAEEEC7B}</c15:txfldGUID>
                      <c15:f>'/Users/el1goluj/Documents/ZURICH/PROJECTS/UPMEM/upmem-workloads/Microbenchmarks/AI/[ai_output.xlsx]ai_output (4)'!$J$181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3-051A-7C4B-8DA7-A6CA2798094A}"/>
                </c:ext>
              </c:extLst>
            </c:dLbl>
            <c:dLbl>
              <c:idx val="180"/>
              <c:tx>
                <c:strRef>
                  <c:f>'/Users/el1goluj/Documents/ZURICH/PROJECTS/UPMEM/upmem-workloads/Microbenchmarks/AI/[ai_output.xlsx]ai_output (4)'!$J$182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{624440ED-41D2-B44E-94BD-5795BCBFAA72}</c15:txfldGUID>
                      <c15:f>'/Users/el1goluj/Documents/ZURICH/PROJECTS/UPMEM/upmem-workloads/Microbenchmarks/AI/[ai_output.xlsx]ai_output (4)'!$J$182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4-051A-7C4B-8DA7-A6CA2798094A}"/>
                </c:ext>
              </c:extLst>
            </c:dLbl>
            <c:dLbl>
              <c:idx val="181"/>
              <c:tx>
                <c:strRef>
                  <c:f>'/Users/el1goluj/Documents/ZURICH/PROJECTS/UPMEM/upmem-workloads/Microbenchmarks/AI/[ai_output.xlsx]ai_output (4)'!$J$183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{F4471EF4-831D-9348-9CE8-56635C507CEF}</c15:txfldGUID>
                      <c15:f>'/Users/el1goluj/Documents/ZURICH/PROJECTS/UPMEM/upmem-workloads/Microbenchmarks/AI/[ai_output.xlsx]ai_output (4)'!$J$183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5-051A-7C4B-8DA7-A6CA2798094A}"/>
                </c:ext>
              </c:extLst>
            </c:dLbl>
            <c:dLbl>
              <c:idx val="182"/>
              <c:tx>
                <c:strRef>
                  <c:f>'/Users/el1goluj/Documents/ZURICH/PROJECTS/UPMEM/upmem-workloads/Microbenchmarks/AI/[ai_output.xlsx]ai_output (4)'!$J$184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{1D8E3B76-4AEE-5343-96F8-548EF3A341F3}</c15:txfldGUID>
                      <c15:f>'/Users/el1goluj/Documents/ZURICH/PROJECTS/UPMEM/upmem-workloads/Microbenchmarks/AI/[ai_output.xlsx]ai_output (4)'!$J$184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6-051A-7C4B-8DA7-A6CA2798094A}"/>
                </c:ext>
              </c:extLst>
            </c:dLbl>
            <c:dLbl>
              <c:idx val="183"/>
              <c:tx>
                <c:strRef>
                  <c:f>'/Users/el1goluj/Documents/ZURICH/PROJECTS/UPMEM/upmem-workloads/Microbenchmarks/AI/[ai_output.xlsx]ai_output (4)'!$J$185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{48BADABE-1BB8-3E44-AF0E-FF86019159EA}</c15:txfldGUID>
                      <c15:f>'/Users/el1goluj/Documents/ZURICH/PROJECTS/UPMEM/upmem-workloads/Microbenchmarks/AI/[ai_output.xlsx]ai_output (4)'!$J$185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7-051A-7C4B-8DA7-A6CA2798094A}"/>
                </c:ext>
              </c:extLst>
            </c:dLbl>
            <c:dLbl>
              <c:idx val="184"/>
              <c:tx>
                <c:strRef>
                  <c:f>'/Users/el1goluj/Documents/ZURICH/PROJECTS/UPMEM/upmem-workloads/Microbenchmarks/AI/[ai_output.xlsx]ai_output (4)'!$J$186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{4260E180-7F18-9A4C-9ED9-F004906C2F94}</c15:txfldGUID>
                      <c15:f>'/Users/el1goluj/Documents/ZURICH/PROJECTS/UPMEM/upmem-workloads/Microbenchmarks/AI/[ai_output.xlsx]ai_output (4)'!$J$186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8-051A-7C4B-8DA7-A6CA2798094A}"/>
                </c:ext>
              </c:extLst>
            </c:dLbl>
            <c:dLbl>
              <c:idx val="185"/>
              <c:tx>
                <c:strRef>
                  <c:f>'/Users/el1goluj/Documents/ZURICH/PROJECTS/UPMEM/upmem-workloads/Microbenchmarks/AI/[ai_output.xlsx]ai_output (4)'!$J$187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{205BFEA6-9F91-CF4C-A9E2-EB355E68B809}</c15:txfldGUID>
                      <c15:f>'/Users/el1goluj/Documents/ZURICH/PROJECTS/UPMEM/upmem-workloads/Microbenchmarks/AI/[ai_output.xlsx]ai_output (4)'!$J$187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9-051A-7C4B-8DA7-A6CA2798094A}"/>
                </c:ext>
              </c:extLst>
            </c:dLbl>
            <c:dLbl>
              <c:idx val="186"/>
              <c:tx>
                <c:strRef>
                  <c:f>'/Users/el1goluj/Documents/ZURICH/PROJECTS/UPMEM/upmem-workloads/Microbenchmarks/AI/[ai_output.xlsx]ai_output (4)'!$J$188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{455BFBFA-4E99-FA48-984A-0A9D3EC27BE8}</c15:txfldGUID>
                      <c15:f>'/Users/el1goluj/Documents/ZURICH/PROJECTS/UPMEM/upmem-workloads/Microbenchmarks/AI/[ai_output.xlsx]ai_output (4)'!$J$188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A-051A-7C4B-8DA7-A6CA2798094A}"/>
                </c:ext>
              </c:extLst>
            </c:dLbl>
            <c:dLbl>
              <c:idx val="187"/>
              <c:tx>
                <c:strRef>
                  <c:f>'/Users/el1goluj/Documents/ZURICH/PROJECTS/UPMEM/upmem-workloads/Microbenchmarks/AI/[ai_output.xlsx]ai_output (4)'!$J$189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{826C4E99-CE16-F04C-8A96-95703D0085F1}</c15:txfldGUID>
                      <c15:f>'/Users/el1goluj/Documents/ZURICH/PROJECTS/UPMEM/upmem-workloads/Microbenchmarks/AI/[ai_output.xlsx]ai_output (4)'!$J$189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B-051A-7C4B-8DA7-A6CA2798094A}"/>
                </c:ext>
              </c:extLst>
            </c:dLbl>
            <c:dLbl>
              <c:idx val="188"/>
              <c:tx>
                <c:strRef>
                  <c:f>'/Users/el1goluj/Documents/ZURICH/PROJECTS/UPMEM/upmem-workloads/Microbenchmarks/AI/[ai_output.xlsx]ai_output (4)'!$J$190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{EE94E6AE-0F2B-7C4C-BB74-73835F98F83F}</c15:txfldGUID>
                      <c15:f>'/Users/el1goluj/Documents/ZURICH/PROJECTS/UPMEM/upmem-workloads/Microbenchmarks/AI/[ai_output.xlsx]ai_output (4)'!$J$190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C-051A-7C4B-8DA7-A6CA2798094A}"/>
                </c:ext>
              </c:extLst>
            </c:dLbl>
            <c:dLbl>
              <c:idx val="189"/>
              <c:tx>
                <c:strRef>
                  <c:f>'/Users/el1goluj/Documents/ZURICH/PROJECTS/UPMEM/upmem-workloads/Microbenchmarks/AI/[ai_output.xlsx]ai_output (4)'!$J$191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{9E04BB31-BE11-1B45-BD30-B9A1B962158F}</c15:txfldGUID>
                      <c15:f>'/Users/el1goluj/Documents/ZURICH/PROJECTS/UPMEM/upmem-workloads/Microbenchmarks/AI/[ai_output.xlsx]ai_output (4)'!$J$191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D-051A-7C4B-8DA7-A6CA2798094A}"/>
                </c:ext>
              </c:extLst>
            </c:dLbl>
            <c:dLbl>
              <c:idx val="190"/>
              <c:tx>
                <c:strRef>
                  <c:f>'/Users/el1goluj/Documents/ZURICH/PROJECTS/UPMEM/upmem-workloads/Microbenchmarks/AI/[ai_output.xlsx]ai_output (4)'!$J$192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{796332EE-810C-2D4C-9D5B-D89E2C22ED76}</c15:txfldGUID>
                      <c15:f>'/Users/el1goluj/Documents/ZURICH/PROJECTS/UPMEM/upmem-workloads/Microbenchmarks/AI/[ai_output.xlsx]ai_output (4)'!$J$192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E-051A-7C4B-8DA7-A6CA2798094A}"/>
                </c:ext>
              </c:extLst>
            </c:dLbl>
            <c:dLbl>
              <c:idx val="191"/>
              <c:tx>
                <c:strRef>
                  <c:f>'/Users/el1goluj/Documents/ZURICH/PROJECTS/UPMEM/upmem-workloads/Microbenchmarks/AI/[ai_output.xlsx]ai_output (4)'!$J$193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{C295A5D2-D644-9B40-AD06-444F3F82F6A6}</c15:txfldGUID>
                      <c15:f>'/Users/el1goluj/Documents/ZURICH/PROJECTS/UPMEM/upmem-workloads/Microbenchmarks/AI/[ai_output.xlsx]ai_output (4)'!$J$193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F-051A-7C4B-8DA7-A6CA2798094A}"/>
                </c:ext>
              </c:extLst>
            </c:dLbl>
            <c:dLbl>
              <c:idx val="192"/>
              <c:tx>
                <c:strRef>
                  <c:f>'/Users/el1goluj/Documents/ZURICH/PROJECTS/UPMEM/upmem-workloads/Microbenchmarks/AI/[ai_output.xlsx]ai_output (4)'!$J$194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{E830CF04-3A9B-4249-A1BD-59E0C88DC874}</c15:txfldGUID>
                      <c15:f>'/Users/el1goluj/Documents/ZURICH/PROJECTS/UPMEM/upmem-workloads/Microbenchmarks/AI/[ai_output.xlsx]ai_output (4)'!$J$194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0-051A-7C4B-8DA7-A6CA2798094A}"/>
                </c:ext>
              </c:extLst>
            </c:dLbl>
            <c:dLbl>
              <c:idx val="193"/>
              <c:tx>
                <c:strRef>
                  <c:f>'/Users/el1goluj/Documents/ZURICH/PROJECTS/UPMEM/upmem-workloads/Microbenchmarks/AI/[ai_output.xlsx]ai_output (4)'!$J$195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{A6F89B6B-CF27-6042-9F36-2FCDF3C02478}</c15:txfldGUID>
                      <c15:f>'/Users/el1goluj/Documents/ZURICH/PROJECTS/UPMEM/upmem-workloads/Microbenchmarks/AI/[ai_output.xlsx]ai_output (4)'!$J$195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1-051A-7C4B-8DA7-A6CA2798094A}"/>
                </c:ext>
              </c:extLst>
            </c:dLbl>
            <c:dLbl>
              <c:idx val="194"/>
              <c:tx>
                <c:strRef>
                  <c:f>'/Users/el1goluj/Documents/ZURICH/PROJECTS/UPMEM/upmem-workloads/Microbenchmarks/AI/[ai_output.xlsx]ai_output (4)'!$J$196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{11C125BA-19FE-074A-B0A2-09BA90BE66CE}</c15:txfldGUID>
                      <c15:f>'/Users/el1goluj/Documents/ZURICH/PROJECTS/UPMEM/upmem-workloads/Microbenchmarks/AI/[ai_output.xlsx]ai_output (4)'!$J$196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2-051A-7C4B-8DA7-A6CA2798094A}"/>
                </c:ext>
              </c:extLst>
            </c:dLbl>
            <c:dLbl>
              <c:idx val="195"/>
              <c:tx>
                <c:strRef>
                  <c:f>'/Users/el1goluj/Documents/ZURICH/PROJECTS/UPMEM/upmem-workloads/Microbenchmarks/AI/[ai_output.xlsx]ai_output (4)'!$J$197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{CE84EF13-4707-4247-AEEC-35C0581AD9E2}</c15:txfldGUID>
                      <c15:f>'/Users/el1goluj/Documents/ZURICH/PROJECTS/UPMEM/upmem-workloads/Microbenchmarks/AI/[ai_output.xlsx]ai_output (4)'!$J$197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3-051A-7C4B-8DA7-A6CA2798094A}"/>
                </c:ext>
              </c:extLst>
            </c:dLbl>
            <c:dLbl>
              <c:idx val="196"/>
              <c:tx>
                <c:strRef>
                  <c:f>'/Users/el1goluj/Documents/ZURICH/PROJECTS/UPMEM/upmem-workloads/Microbenchmarks/AI/[ai_output.xlsx]ai_output (4)'!$J$198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{AC369635-F0A6-5241-9FB3-8246180B1155}</c15:txfldGUID>
                      <c15:f>'/Users/el1goluj/Documents/ZURICH/PROJECTS/UPMEM/upmem-workloads/Microbenchmarks/AI/[ai_output.xlsx]ai_output (4)'!$J$198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4-051A-7C4B-8DA7-A6CA2798094A}"/>
                </c:ext>
              </c:extLst>
            </c:dLbl>
            <c:dLbl>
              <c:idx val="197"/>
              <c:tx>
                <c:strRef>
                  <c:f>'/Users/el1goluj/Documents/ZURICH/PROJECTS/UPMEM/upmem-workloads/Microbenchmarks/AI/[ai_output.xlsx]ai_output (4)'!$J$199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{7292B0CF-36F4-F842-8BC7-434702E1CE99}</c15:txfldGUID>
                      <c15:f>'/Users/el1goluj/Documents/ZURICH/PROJECTS/UPMEM/upmem-workloads/Microbenchmarks/AI/[ai_output.xlsx]ai_output (4)'!$J$199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5-051A-7C4B-8DA7-A6CA2798094A}"/>
                </c:ext>
              </c:extLst>
            </c:dLbl>
            <c:dLbl>
              <c:idx val="198"/>
              <c:tx>
                <c:strRef>
                  <c:f>'/Users/el1goluj/Documents/ZURICH/PROJECTS/UPMEM/upmem-workloads/Microbenchmarks/AI/[ai_output.xlsx]ai_output (4)'!$J$200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{6C3FB133-70EA-234E-A209-4354F2D9AC6C}</c15:txfldGUID>
                      <c15:f>'/Users/el1goluj/Documents/ZURICH/PROJECTS/UPMEM/upmem-workloads/Microbenchmarks/AI/[ai_output.xlsx]ai_output (4)'!$J$200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6-051A-7C4B-8DA7-A6CA2798094A}"/>
                </c:ext>
              </c:extLst>
            </c:dLbl>
            <c:dLbl>
              <c:idx val="199"/>
              <c:tx>
                <c:strRef>
                  <c:f>'/Users/el1goluj/Documents/ZURICH/PROJECTS/UPMEM/upmem-workloads/Microbenchmarks/AI/[ai_output.xlsx]ai_output (4)'!$J$201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{0C9B3674-7A05-2546-BBC2-4BCD954AFBB8}</c15:txfldGUID>
                      <c15:f>'/Users/el1goluj/Documents/ZURICH/PROJECTS/UPMEM/upmem-workloads/Microbenchmarks/AI/[ai_output.xlsx]ai_output (4)'!$J$201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7-051A-7C4B-8DA7-A6CA2798094A}"/>
                </c:ext>
              </c:extLst>
            </c:dLbl>
            <c:dLbl>
              <c:idx val="200"/>
              <c:tx>
                <c:strRef>
                  <c:f>'/Users/el1goluj/Documents/ZURICH/PROJECTS/UPMEM/upmem-workloads/Microbenchmarks/AI/[ai_output.xlsx]ai_output (4)'!$J$202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{56AFC619-147E-4040-9AAD-6DC9761AC8C2}</c15:txfldGUID>
                      <c15:f>'/Users/el1goluj/Documents/ZURICH/PROJECTS/UPMEM/upmem-workloads/Microbenchmarks/AI/[ai_output.xlsx]ai_output (4)'!$J$202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8-051A-7C4B-8DA7-A6CA2798094A}"/>
                </c:ext>
              </c:extLst>
            </c:dLbl>
            <c:dLbl>
              <c:idx val="201"/>
              <c:tx>
                <c:strRef>
                  <c:f>'/Users/el1goluj/Documents/ZURICH/PROJECTS/UPMEM/upmem-workloads/Microbenchmarks/AI/[ai_output.xlsx]ai_output (4)'!$J$203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{BA64ACBF-9641-8542-8FEB-1EBB29641949}</c15:txfldGUID>
                      <c15:f>'/Users/el1goluj/Documents/ZURICH/PROJECTS/UPMEM/upmem-workloads/Microbenchmarks/AI/[ai_output.xlsx]ai_output (4)'!$J$203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9-051A-7C4B-8DA7-A6CA2798094A}"/>
                </c:ext>
              </c:extLst>
            </c:dLbl>
            <c:dLbl>
              <c:idx val="202"/>
              <c:tx>
                <c:strRef>
                  <c:f>'/Users/el1goluj/Documents/ZURICH/PROJECTS/UPMEM/upmem-workloads/Microbenchmarks/AI/[ai_output.xlsx]ai_output (4)'!$J$204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{9A614C32-FD71-A248-8953-14026AE832E4}</c15:txfldGUID>
                      <c15:f>'/Users/el1goluj/Documents/ZURICH/PROJECTS/UPMEM/upmem-workloads/Microbenchmarks/AI/[ai_output.xlsx]ai_output (4)'!$J$204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A-051A-7C4B-8DA7-A6CA2798094A}"/>
                </c:ext>
              </c:extLst>
            </c:dLbl>
            <c:dLbl>
              <c:idx val="203"/>
              <c:tx>
                <c:strRef>
                  <c:f>'/Users/el1goluj/Documents/ZURICH/PROJECTS/UPMEM/upmem-workloads/Microbenchmarks/AI/[ai_output.xlsx]ai_output (4)'!$J$205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{E244457A-7C04-3741-8E35-0C9F099DA91F}</c15:txfldGUID>
                      <c15:f>'/Users/el1goluj/Documents/ZURICH/PROJECTS/UPMEM/upmem-workloads/Microbenchmarks/AI/[ai_output.xlsx]ai_output (4)'!$J$205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B-051A-7C4B-8DA7-A6CA2798094A}"/>
                </c:ext>
              </c:extLst>
            </c:dLbl>
            <c:dLbl>
              <c:idx val="204"/>
              <c:tx>
                <c:strRef>
                  <c:f>'/Users/el1goluj/Documents/ZURICH/PROJECTS/UPMEM/upmem-workloads/Microbenchmarks/AI/[ai_output.xlsx]ai_output (4)'!$J$206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{FFC43A6E-BB13-8C48-94B5-4C69B0FE7A05}</c15:txfldGUID>
                      <c15:f>'/Users/el1goluj/Documents/ZURICH/PROJECTS/UPMEM/upmem-workloads/Microbenchmarks/AI/[ai_output.xlsx]ai_output (4)'!$J$206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C-051A-7C4B-8DA7-A6CA2798094A}"/>
                </c:ext>
              </c:extLst>
            </c:dLbl>
            <c:dLbl>
              <c:idx val="205"/>
              <c:tx>
                <c:strRef>
                  <c:f>'/Users/el1goluj/Documents/ZURICH/PROJECTS/UPMEM/upmem-workloads/Microbenchmarks/AI/[ai_output.xlsx]ai_output (4)'!$J$207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{61238E0F-3232-2145-BC14-DC534AA0EE23}</c15:txfldGUID>
                      <c15:f>'/Users/el1goluj/Documents/ZURICH/PROJECTS/UPMEM/upmem-workloads/Microbenchmarks/AI/[ai_output.xlsx]ai_output (4)'!$J$207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D-051A-7C4B-8DA7-A6CA2798094A}"/>
                </c:ext>
              </c:extLst>
            </c:dLbl>
            <c:dLbl>
              <c:idx val="206"/>
              <c:tx>
                <c:strRef>
                  <c:f>'/Users/el1goluj/Documents/ZURICH/PROJECTS/UPMEM/upmem-workloads/Microbenchmarks/AI/[ai_output.xlsx]ai_output (4)'!$J$208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{6913C2D3-472B-6641-997D-D272C270EEB6}</c15:txfldGUID>
                      <c15:f>'/Users/el1goluj/Documents/ZURICH/PROJECTS/UPMEM/upmem-workloads/Microbenchmarks/AI/[ai_output.xlsx]ai_output (4)'!$J$208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E-051A-7C4B-8DA7-A6CA2798094A}"/>
                </c:ext>
              </c:extLst>
            </c:dLbl>
            <c:dLbl>
              <c:idx val="207"/>
              <c:tx>
                <c:strRef>
                  <c:f>'/Users/el1goluj/Documents/ZURICH/PROJECTS/UPMEM/upmem-workloads/Microbenchmarks/AI/[ai_output.xlsx]ai_output (4)'!$J$209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{F5A0D2D3-184C-764C-8328-21F25DAB2F44}</c15:txfldGUID>
                      <c15:f>'/Users/el1goluj/Documents/ZURICH/PROJECTS/UPMEM/upmem-workloads/Microbenchmarks/AI/[ai_output.xlsx]ai_output (4)'!$J$209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F-051A-7C4B-8DA7-A6CA2798094A}"/>
                </c:ext>
              </c:extLst>
            </c:dLbl>
            <c:dLbl>
              <c:idx val="208"/>
              <c:tx>
                <c:strRef>
                  <c:f>'/Users/el1goluj/Documents/ZURICH/PROJECTS/UPMEM/upmem-workloads/Microbenchmarks/AI/[ai_output.xlsx]ai_output (4)'!$J$210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{3D0C7895-3C56-A34A-ADFB-C7CDB186102D}</c15:txfldGUID>
                      <c15:f>'/Users/el1goluj/Documents/ZURICH/PROJECTS/UPMEM/upmem-workloads/Microbenchmarks/AI/[ai_output.xlsx]ai_output (4)'!$J$210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0-051A-7C4B-8DA7-A6CA2798094A}"/>
                </c:ext>
              </c:extLst>
            </c:dLbl>
            <c:dLbl>
              <c:idx val="209"/>
              <c:tx>
                <c:strRef>
                  <c:f>'/Users/el1goluj/Documents/ZURICH/PROJECTS/UPMEM/upmem-workloads/Microbenchmarks/AI/[ai_output.xlsx]ai_output (4)'!$J$211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{01BF2611-F480-5148-95AD-6C3D7C411B4E}</c15:txfldGUID>
                      <c15:f>'/Users/el1goluj/Documents/ZURICH/PROJECTS/UPMEM/upmem-workloads/Microbenchmarks/AI/[ai_output.xlsx]ai_output (4)'!$J$211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1-051A-7C4B-8DA7-A6CA2798094A}"/>
                </c:ext>
              </c:extLst>
            </c:dLbl>
            <c:dLbl>
              <c:idx val="210"/>
              <c:tx>
                <c:strRef>
                  <c:f>'/Users/el1goluj/Documents/ZURICH/PROJECTS/UPMEM/upmem-workloads/Microbenchmarks/AI/[ai_output.xlsx]ai_output (4)'!$J$212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{3F041495-A4DC-7141-BC4E-94B66D4E483A}</c15:txfldGUID>
                      <c15:f>'/Users/el1goluj/Documents/ZURICH/PROJECTS/UPMEM/upmem-workloads/Microbenchmarks/AI/[ai_output.xlsx]ai_output (4)'!$J$212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2-051A-7C4B-8DA7-A6CA2798094A}"/>
                </c:ext>
              </c:extLst>
            </c:dLbl>
            <c:dLbl>
              <c:idx val="211"/>
              <c:tx>
                <c:strRef>
                  <c:f>'/Users/el1goluj/Documents/ZURICH/PROJECTS/UPMEM/upmem-workloads/Microbenchmarks/AI/[ai_output.xlsx]ai_output (4)'!$J$213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{DB70B32D-0E3F-594A-A0B0-793D379AE20B}</c15:txfldGUID>
                      <c15:f>'/Users/el1goluj/Documents/ZURICH/PROJECTS/UPMEM/upmem-workloads/Microbenchmarks/AI/[ai_output.xlsx]ai_output (4)'!$J$213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3-051A-7C4B-8DA7-A6CA2798094A}"/>
                </c:ext>
              </c:extLst>
            </c:dLbl>
            <c:dLbl>
              <c:idx val="212"/>
              <c:tx>
                <c:strRef>
                  <c:f>'/Users/el1goluj/Documents/ZURICH/PROJECTS/UPMEM/upmem-workloads/Microbenchmarks/AI/[ai_output.xlsx]ai_output (4)'!$J$214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{20C64ED7-14EB-2F41-A040-AED6E79B7F0F}</c15:txfldGUID>
                      <c15:f>'/Users/el1goluj/Documents/ZURICH/PROJECTS/UPMEM/upmem-workloads/Microbenchmarks/AI/[ai_output.xlsx]ai_output (4)'!$J$214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4-051A-7C4B-8DA7-A6CA2798094A}"/>
                </c:ext>
              </c:extLst>
            </c:dLbl>
            <c:dLbl>
              <c:idx val="213"/>
              <c:tx>
                <c:strRef>
                  <c:f>'/Users/el1goluj/Documents/ZURICH/PROJECTS/UPMEM/upmem-workloads/Microbenchmarks/AI/[ai_output.xlsx]ai_output (4)'!$J$215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{BDA3834C-2FCC-8141-8E2B-BD0BDC81E629}</c15:txfldGUID>
                      <c15:f>'/Users/el1goluj/Documents/ZURICH/PROJECTS/UPMEM/upmem-workloads/Microbenchmarks/AI/[ai_output.xlsx]ai_output (4)'!$J$215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5-051A-7C4B-8DA7-A6CA2798094A}"/>
                </c:ext>
              </c:extLst>
            </c:dLbl>
            <c:dLbl>
              <c:idx val="214"/>
              <c:tx>
                <c:strRef>
                  <c:f>'/Users/el1goluj/Documents/ZURICH/PROJECTS/UPMEM/upmem-workloads/Microbenchmarks/AI/[ai_output.xlsx]ai_output (4)'!$J$216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{0E1D7A03-ED0E-F340-9B84-B6B78EDBE747}</c15:txfldGUID>
                      <c15:f>'/Users/el1goluj/Documents/ZURICH/PROJECTS/UPMEM/upmem-workloads/Microbenchmarks/AI/[ai_output.xlsx]ai_output (4)'!$J$216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6-051A-7C4B-8DA7-A6CA2798094A}"/>
                </c:ext>
              </c:extLst>
            </c:dLbl>
            <c:dLbl>
              <c:idx val="215"/>
              <c:tx>
                <c:strRef>
                  <c:f>'/Users/el1goluj/Documents/ZURICH/PROJECTS/UPMEM/upmem-workloads/Microbenchmarks/AI/[ai_output.xlsx]ai_output (4)'!$J$217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{6DE2B13A-3828-F044-B1CD-708AAC6B57CB}</c15:txfldGUID>
                      <c15:f>'/Users/el1goluj/Documents/ZURICH/PROJECTS/UPMEM/upmem-workloads/Microbenchmarks/AI/[ai_output.xlsx]ai_output (4)'!$J$217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7-051A-7C4B-8DA7-A6CA2798094A}"/>
                </c:ext>
              </c:extLst>
            </c:dLbl>
            <c:dLbl>
              <c:idx val="216"/>
              <c:tx>
                <c:strRef>
                  <c:f>'/Users/el1goluj/Documents/ZURICH/PROJECTS/UPMEM/upmem-workloads/Microbenchmarks/AI/[ai_output.xlsx]ai_output (4)'!$J$218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{066DD850-5B82-B749-AD6D-47D62A37ECA1}</c15:txfldGUID>
                      <c15:f>'/Users/el1goluj/Documents/ZURICH/PROJECTS/UPMEM/upmem-workloads/Microbenchmarks/AI/[ai_output.xlsx]ai_output (4)'!$J$218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8-051A-7C4B-8DA7-A6CA2798094A}"/>
                </c:ext>
              </c:extLst>
            </c:dLbl>
            <c:dLbl>
              <c:idx val="217"/>
              <c:tx>
                <c:strRef>
                  <c:f>'/Users/el1goluj/Documents/ZURICH/PROJECTS/UPMEM/upmem-workloads/Microbenchmarks/AI/[ai_output.xlsx]ai_output (4)'!$J$219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{B87D588B-AC18-AA43-80F9-5703D86D147E}</c15:txfldGUID>
                      <c15:f>'/Users/el1goluj/Documents/ZURICH/PROJECTS/UPMEM/upmem-workloads/Microbenchmarks/AI/[ai_output.xlsx]ai_output (4)'!$J$219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9-051A-7C4B-8DA7-A6CA2798094A}"/>
                </c:ext>
              </c:extLst>
            </c:dLbl>
            <c:dLbl>
              <c:idx val="218"/>
              <c:tx>
                <c:strRef>
                  <c:f>'/Users/el1goluj/Documents/ZURICH/PROJECTS/UPMEM/upmem-workloads/Microbenchmarks/AI/[ai_output.xlsx]ai_output (4)'!$J$220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{C7715236-0744-7C41-AFC2-5A3798328E69}</c15:txfldGUID>
                      <c15:f>'/Users/el1goluj/Documents/ZURICH/PROJECTS/UPMEM/upmem-workloads/Microbenchmarks/AI/[ai_output.xlsx]ai_output (4)'!$J$220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A-051A-7C4B-8DA7-A6CA2798094A}"/>
                </c:ext>
              </c:extLst>
            </c:dLbl>
            <c:dLbl>
              <c:idx val="219"/>
              <c:tx>
                <c:strRef>
                  <c:f>'/Users/el1goluj/Documents/ZURICH/PROJECTS/UPMEM/upmem-workloads/Microbenchmarks/AI/[ai_output.xlsx]ai_output (4)'!$J$221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{7D00972A-0450-4C40-A714-0825E7347937}</c15:txfldGUID>
                      <c15:f>'/Users/el1goluj/Documents/ZURICH/PROJECTS/UPMEM/upmem-workloads/Microbenchmarks/AI/[ai_output.xlsx]ai_output (4)'!$J$221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B-051A-7C4B-8DA7-A6CA2798094A}"/>
                </c:ext>
              </c:extLst>
            </c:dLbl>
            <c:dLbl>
              <c:idx val="220"/>
              <c:tx>
                <c:strRef>
                  <c:f>'/Users/el1goluj/Documents/ZURICH/PROJECTS/UPMEM/upmem-workloads/Microbenchmarks/AI/[ai_output.xlsx]ai_output (4)'!$J$222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{CA514367-8F32-EB4F-9837-50775804795B}</c15:txfldGUID>
                      <c15:f>'/Users/el1goluj/Documents/ZURICH/PROJECTS/UPMEM/upmem-workloads/Microbenchmarks/AI/[ai_output.xlsx]ai_output (4)'!$J$222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C-051A-7C4B-8DA7-A6CA2798094A}"/>
                </c:ext>
              </c:extLst>
            </c:dLbl>
            <c:dLbl>
              <c:idx val="221"/>
              <c:tx>
                <c:strRef>
                  <c:f>'/Users/el1goluj/Documents/ZURICH/PROJECTS/UPMEM/upmem-workloads/Microbenchmarks/AI/[ai_output.xlsx]ai_output (4)'!$J$223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{224C1875-D324-B544-B52F-0912611EEBE9}</c15:txfldGUID>
                      <c15:f>'/Users/el1goluj/Documents/ZURICH/PROJECTS/UPMEM/upmem-workloads/Microbenchmarks/AI/[ai_output.xlsx]ai_output (4)'!$J$223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D-051A-7C4B-8DA7-A6CA2798094A}"/>
                </c:ext>
              </c:extLst>
            </c:dLbl>
            <c:dLbl>
              <c:idx val="222"/>
              <c:tx>
                <c:strRef>
                  <c:f>'/Users/el1goluj/Documents/ZURICH/PROJECTS/UPMEM/upmem-workloads/Microbenchmarks/AI/[ai_output.xlsx]ai_output (4)'!$J$224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{092B535F-30FB-0B40-B2C9-AD133D576737}</c15:txfldGUID>
                      <c15:f>'/Users/el1goluj/Documents/ZURICH/PROJECTS/UPMEM/upmem-workloads/Microbenchmarks/AI/[ai_output.xlsx]ai_output (4)'!$J$224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E-051A-7C4B-8DA7-A6CA2798094A}"/>
                </c:ext>
              </c:extLst>
            </c:dLbl>
            <c:dLbl>
              <c:idx val="223"/>
              <c:tx>
                <c:strRef>
                  <c:f>'/Users/el1goluj/Documents/ZURICH/PROJECTS/UPMEM/upmem-workloads/Microbenchmarks/AI/[ai_output.xlsx]ai_output (4)'!$J$225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{67C36B28-239E-844A-92FC-1813758555D3}</c15:txfldGUID>
                      <c15:f>'/Users/el1goluj/Documents/ZURICH/PROJECTS/UPMEM/upmem-workloads/Microbenchmarks/AI/[ai_output.xlsx]ai_output (4)'!$J$225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F-051A-7C4B-8DA7-A6CA2798094A}"/>
                </c:ext>
              </c:extLst>
            </c:dLbl>
            <c:dLbl>
              <c:idx val="224"/>
              <c:tx>
                <c:strRef>
                  <c:f>'/Users/el1goluj/Documents/ZURICH/PROJECTS/UPMEM/upmem-workloads/Microbenchmarks/AI/[ai_output.xlsx]ai_output (4)'!$J$226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{A164257F-DEE0-FA49-ABE4-83BE738B8DEE}</c15:txfldGUID>
                      <c15:f>'/Users/el1goluj/Documents/ZURICH/PROJECTS/UPMEM/upmem-workloads/Microbenchmarks/AI/[ai_output.xlsx]ai_output (4)'!$J$226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0-051A-7C4B-8DA7-A6CA2798094A}"/>
                </c:ext>
              </c:extLst>
            </c:dLbl>
            <c:dLbl>
              <c:idx val="225"/>
              <c:tx>
                <c:strRef>
                  <c:f>'/Users/el1goluj/Documents/ZURICH/PROJECTS/UPMEM/upmem-workloads/Microbenchmarks/AI/[ai_output.xlsx]ai_output (4)'!$J$227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{DB492FD8-F9DE-284D-BF81-0E4CE9119823}</c15:txfldGUID>
                      <c15:f>'/Users/el1goluj/Documents/ZURICH/PROJECTS/UPMEM/upmem-workloads/Microbenchmarks/AI/[ai_output.xlsx]ai_output (4)'!$J$227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1-051A-7C4B-8DA7-A6CA2798094A}"/>
                </c:ext>
              </c:extLst>
            </c:dLbl>
            <c:dLbl>
              <c:idx val="226"/>
              <c:tx>
                <c:strRef>
                  <c:f>'/Users/el1goluj/Documents/ZURICH/PROJECTS/UPMEM/upmem-workloads/Microbenchmarks/AI/[ai_output.xlsx]ai_output (4)'!$J$228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{583D263A-5661-D341-B8A9-B2F979DDFAB3}</c15:txfldGUID>
                      <c15:f>'/Users/el1goluj/Documents/ZURICH/PROJECTS/UPMEM/upmem-workloads/Microbenchmarks/AI/[ai_output.xlsx]ai_output (4)'!$J$228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2-051A-7C4B-8DA7-A6CA2798094A}"/>
                </c:ext>
              </c:extLst>
            </c:dLbl>
            <c:dLbl>
              <c:idx val="227"/>
              <c:tx>
                <c:strRef>
                  <c:f>'/Users/el1goluj/Documents/ZURICH/PROJECTS/UPMEM/upmem-workloads/Microbenchmarks/AI/[ai_output.xlsx]ai_output (4)'!$J$229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{14964F0E-413A-584A-8ADB-89C10BBB20A4}</c15:txfldGUID>
                      <c15:f>'/Users/el1goluj/Documents/ZURICH/PROJECTS/UPMEM/upmem-workloads/Microbenchmarks/AI/[ai_output.xlsx]ai_output (4)'!$J$229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3-051A-7C4B-8DA7-A6CA2798094A}"/>
                </c:ext>
              </c:extLst>
            </c:dLbl>
            <c:dLbl>
              <c:idx val="228"/>
              <c:tx>
                <c:strRef>
                  <c:f>'/Users/el1goluj/Documents/ZURICH/PROJECTS/UPMEM/upmem-workloads/Microbenchmarks/AI/[ai_output.xlsx]ai_output (4)'!$J$230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{F453BE97-4900-F342-87CE-6C1236B00662}</c15:txfldGUID>
                      <c15:f>'/Users/el1goluj/Documents/ZURICH/PROJECTS/UPMEM/upmem-workloads/Microbenchmarks/AI/[ai_output.xlsx]ai_output (4)'!$J$230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4-051A-7C4B-8DA7-A6CA2798094A}"/>
                </c:ext>
              </c:extLst>
            </c:dLbl>
            <c:dLbl>
              <c:idx val="229"/>
              <c:tx>
                <c:strRef>
                  <c:f>'/Users/el1goluj/Documents/ZURICH/PROJECTS/UPMEM/upmem-workloads/Microbenchmarks/AI/[ai_output.xlsx]ai_output (4)'!$J$231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{BB00BA42-8619-8C45-BE9D-C0424C3196CD}</c15:txfldGUID>
                      <c15:f>'/Users/el1goluj/Documents/ZURICH/PROJECTS/UPMEM/upmem-workloads/Microbenchmarks/AI/[ai_output.xlsx]ai_output (4)'!$J$231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5-051A-7C4B-8DA7-A6CA2798094A}"/>
                </c:ext>
              </c:extLst>
            </c:dLbl>
            <c:dLbl>
              <c:idx val="230"/>
              <c:tx>
                <c:strRef>
                  <c:f>'/Users/el1goluj/Documents/ZURICH/PROJECTS/UPMEM/upmem-workloads/Microbenchmarks/AI/[ai_output.xlsx]ai_output (4)'!$J$232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{326933A4-3E7F-1641-82EE-B43EFC2ACF5F}</c15:txfldGUID>
                      <c15:f>'/Users/el1goluj/Documents/ZURICH/PROJECTS/UPMEM/upmem-workloads/Microbenchmarks/AI/[ai_output.xlsx]ai_output (4)'!$J$232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6-051A-7C4B-8DA7-A6CA2798094A}"/>
                </c:ext>
              </c:extLst>
            </c:dLbl>
            <c:dLbl>
              <c:idx val="231"/>
              <c:tx>
                <c:strRef>
                  <c:f>'/Users/el1goluj/Documents/ZURICH/PROJECTS/UPMEM/upmem-workloads/Microbenchmarks/AI/[ai_output.xlsx]ai_output (4)'!$J$233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{7B4DF578-4EAD-DC46-A1FF-7BD6EDE9FC83}</c15:txfldGUID>
                      <c15:f>'/Users/el1goluj/Documents/ZURICH/PROJECTS/UPMEM/upmem-workloads/Microbenchmarks/AI/[ai_output.xlsx]ai_output (4)'!$J$233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7-051A-7C4B-8DA7-A6CA2798094A}"/>
                </c:ext>
              </c:extLst>
            </c:dLbl>
            <c:dLbl>
              <c:idx val="232"/>
              <c:tx>
                <c:strRef>
                  <c:f>'/Users/el1goluj/Documents/ZURICH/PROJECTS/UPMEM/upmem-workloads/Microbenchmarks/AI/[ai_output.xlsx]ai_output (4)'!$J$234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{31699C51-95CC-F84B-A37A-7200D624A46A}</c15:txfldGUID>
                      <c15:f>'/Users/el1goluj/Documents/ZURICH/PROJECTS/UPMEM/upmem-workloads/Microbenchmarks/AI/[ai_output.xlsx]ai_output (4)'!$J$234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8-051A-7C4B-8DA7-A6CA2798094A}"/>
                </c:ext>
              </c:extLst>
            </c:dLbl>
            <c:dLbl>
              <c:idx val="233"/>
              <c:tx>
                <c:strRef>
                  <c:f>'/Users/el1goluj/Documents/ZURICH/PROJECTS/UPMEM/upmem-workloads/Microbenchmarks/AI/[ai_output.xlsx]ai_output (4)'!$J$235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{5E5D90F2-E68D-364F-86C8-ABCF1DCE0863}</c15:txfldGUID>
                      <c15:f>'/Users/el1goluj/Documents/ZURICH/PROJECTS/UPMEM/upmem-workloads/Microbenchmarks/AI/[ai_output.xlsx]ai_output (4)'!$J$235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9-051A-7C4B-8DA7-A6CA2798094A}"/>
                </c:ext>
              </c:extLst>
            </c:dLbl>
            <c:dLbl>
              <c:idx val="234"/>
              <c:tx>
                <c:strRef>
                  <c:f>'/Users/el1goluj/Documents/ZURICH/PROJECTS/UPMEM/upmem-workloads/Microbenchmarks/AI/[ai_output.xlsx]ai_output (4)'!$J$236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{93046E94-CF61-2841-9BB1-8F7895411377}</c15:txfldGUID>
                      <c15:f>'/Users/el1goluj/Documents/ZURICH/PROJECTS/UPMEM/upmem-workloads/Microbenchmarks/AI/[ai_output.xlsx]ai_output (4)'!$J$236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A-051A-7C4B-8DA7-A6CA2798094A}"/>
                </c:ext>
              </c:extLst>
            </c:dLbl>
            <c:dLbl>
              <c:idx val="235"/>
              <c:tx>
                <c:strRef>
                  <c:f>'/Users/el1goluj/Documents/ZURICH/PROJECTS/UPMEM/upmem-workloads/Microbenchmarks/AI/[ai_output.xlsx]ai_output (4)'!$J$237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{F0BE64F7-4CD8-B943-935C-9063C467BAC4}</c15:txfldGUID>
                      <c15:f>'/Users/el1goluj/Documents/ZURICH/PROJECTS/UPMEM/upmem-workloads/Microbenchmarks/AI/[ai_output.xlsx]ai_output (4)'!$J$237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B-051A-7C4B-8DA7-A6CA2798094A}"/>
                </c:ext>
              </c:extLst>
            </c:dLbl>
            <c:dLbl>
              <c:idx val="236"/>
              <c:tx>
                <c:strRef>
                  <c:f>'/Users/el1goluj/Documents/ZURICH/PROJECTS/UPMEM/upmem-workloads/Microbenchmarks/AI/[ai_output.xlsx]ai_output (4)'!$J$238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{5E991B81-96D6-894F-B1C4-206E7A158380}</c15:txfldGUID>
                      <c15:f>'/Users/el1goluj/Documents/ZURICH/PROJECTS/UPMEM/upmem-workloads/Microbenchmarks/AI/[ai_output.xlsx]ai_output (4)'!$J$238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C-051A-7C4B-8DA7-A6CA2798094A}"/>
                </c:ext>
              </c:extLst>
            </c:dLbl>
            <c:dLbl>
              <c:idx val="237"/>
              <c:tx>
                <c:strRef>
                  <c:f>'/Users/el1goluj/Documents/ZURICH/PROJECTS/UPMEM/upmem-workloads/Microbenchmarks/AI/[ai_output.xlsx]ai_output (4)'!$J$239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{B8E6A018-45C0-CA40-A493-186331A1F0AB}</c15:txfldGUID>
                      <c15:f>'/Users/el1goluj/Documents/ZURICH/PROJECTS/UPMEM/upmem-workloads/Microbenchmarks/AI/[ai_output.xlsx]ai_output (4)'!$J$239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D-051A-7C4B-8DA7-A6CA2798094A}"/>
                </c:ext>
              </c:extLst>
            </c:dLbl>
            <c:dLbl>
              <c:idx val="238"/>
              <c:tx>
                <c:strRef>
                  <c:f>'/Users/el1goluj/Documents/ZURICH/PROJECTS/UPMEM/upmem-workloads/Microbenchmarks/AI/[ai_output.xlsx]ai_output (4)'!$J$240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{537B9B23-0B74-D847-B03A-9C55443E1395}</c15:txfldGUID>
                      <c15:f>'/Users/el1goluj/Documents/ZURICH/PROJECTS/UPMEM/upmem-workloads/Microbenchmarks/AI/[ai_output.xlsx]ai_output (4)'!$J$240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E-051A-7C4B-8DA7-A6CA2798094A}"/>
                </c:ext>
              </c:extLst>
            </c:dLbl>
            <c:dLbl>
              <c:idx val="239"/>
              <c:tx>
                <c:strRef>
                  <c:f>'/Users/el1goluj/Documents/ZURICH/PROJECTS/UPMEM/upmem-workloads/Microbenchmarks/AI/[ai_output.xlsx]ai_output (4)'!$J$241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{6DA5EBBE-68C4-034C-9B9F-2E73DBD675EB}</c15:txfldGUID>
                      <c15:f>'/Users/el1goluj/Documents/ZURICH/PROJECTS/UPMEM/upmem-workloads/Microbenchmarks/AI/[ai_output.xlsx]ai_output (4)'!$J$241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F-051A-7C4B-8DA7-A6CA2798094A}"/>
                </c:ext>
              </c:extLst>
            </c:dLbl>
            <c:dLbl>
              <c:idx val="240"/>
              <c:tx>
                <c:strRef>
                  <c:f>'/Users/el1goluj/Documents/ZURICH/PROJECTS/UPMEM/upmem-workloads/Microbenchmarks/AI/[ai_output.xlsx]ai_output (4)'!$J$242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{C8141E74-4C08-154F-BEF9-9EB0AEEA9716}</c15:txfldGUID>
                      <c15:f>'/Users/el1goluj/Documents/ZURICH/PROJECTS/UPMEM/upmem-workloads/Microbenchmarks/AI/[ai_output.xlsx]ai_output (4)'!$J$242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0-051A-7C4B-8DA7-A6CA2798094A}"/>
                </c:ext>
              </c:extLst>
            </c:dLbl>
            <c:dLbl>
              <c:idx val="241"/>
              <c:tx>
                <c:strRef>
                  <c:f>'/Users/el1goluj/Documents/ZURICH/PROJECTS/UPMEM/upmem-workloads/Microbenchmarks/AI/[ai_output.xlsx]ai_output (4)'!$J$243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{1C5F5D6C-3B92-FB49-B4F1-64AC26F2E763}</c15:txfldGUID>
                      <c15:f>'/Users/el1goluj/Documents/ZURICH/PROJECTS/UPMEM/upmem-workloads/Microbenchmarks/AI/[ai_output.xlsx]ai_output (4)'!$J$243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1-051A-7C4B-8DA7-A6CA2798094A}"/>
                </c:ext>
              </c:extLst>
            </c:dLbl>
            <c:dLbl>
              <c:idx val="242"/>
              <c:tx>
                <c:strRef>
                  <c:f>'/Users/el1goluj/Documents/ZURICH/PROJECTS/UPMEM/upmem-workloads/Microbenchmarks/AI/[ai_output.xlsx]ai_output (4)'!$J$244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{A4013E4C-3322-AA42-A571-A92E6C4B1286}</c15:txfldGUID>
                      <c15:f>'/Users/el1goluj/Documents/ZURICH/PROJECTS/UPMEM/upmem-workloads/Microbenchmarks/AI/[ai_output.xlsx]ai_output (4)'!$J$244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2-051A-7C4B-8DA7-A6CA2798094A}"/>
                </c:ext>
              </c:extLst>
            </c:dLbl>
            <c:dLbl>
              <c:idx val="243"/>
              <c:tx>
                <c:strRef>
                  <c:f>'/Users/el1goluj/Documents/ZURICH/PROJECTS/UPMEM/upmem-workloads/Microbenchmarks/AI/[ai_output.xlsx]ai_output (4)'!$J$245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{FD05AB32-99E5-C443-976A-A39730BEDA6C}</c15:txfldGUID>
                      <c15:f>'/Users/el1goluj/Documents/ZURICH/PROJECTS/UPMEM/upmem-workloads/Microbenchmarks/AI/[ai_output.xlsx]ai_output (4)'!$J$245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3-051A-7C4B-8DA7-A6CA2798094A}"/>
                </c:ext>
              </c:extLst>
            </c:dLbl>
            <c:dLbl>
              <c:idx val="244"/>
              <c:tx>
                <c:strRef>
                  <c:f>'/Users/el1goluj/Documents/ZURICH/PROJECTS/UPMEM/upmem-workloads/Microbenchmarks/AI/[ai_output.xlsx]ai_output (4)'!$J$246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{873F2791-ACC2-8344-8400-2F621749499B}</c15:txfldGUID>
                      <c15:f>'/Users/el1goluj/Documents/ZURICH/PROJECTS/UPMEM/upmem-workloads/Microbenchmarks/AI/[ai_output.xlsx]ai_output (4)'!$J$246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4-051A-7C4B-8DA7-A6CA2798094A}"/>
                </c:ext>
              </c:extLst>
            </c:dLbl>
            <c:dLbl>
              <c:idx val="245"/>
              <c:tx>
                <c:strRef>
                  <c:f>'/Users/el1goluj/Documents/ZURICH/PROJECTS/UPMEM/upmem-workloads/Microbenchmarks/AI/[ai_output.xlsx]ai_output (4)'!$J$247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{DE36E601-3AEB-6944-BD5A-5314E1D3C785}</c15:txfldGUID>
                      <c15:f>'/Users/el1goluj/Documents/ZURICH/PROJECTS/UPMEM/upmem-workloads/Microbenchmarks/AI/[ai_output.xlsx]ai_output (4)'!$J$247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5-051A-7C4B-8DA7-A6CA2798094A}"/>
                </c:ext>
              </c:extLst>
            </c:dLbl>
            <c:dLbl>
              <c:idx val="246"/>
              <c:tx>
                <c:strRef>
                  <c:f>'/Users/el1goluj/Documents/ZURICH/PROJECTS/UPMEM/upmem-workloads/Microbenchmarks/AI/[ai_output.xlsx]ai_output (4)'!$J$248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{6D03A876-5FCA-B24E-B4FF-0DF98818B3A0}</c15:txfldGUID>
                      <c15:f>'/Users/el1goluj/Documents/ZURICH/PROJECTS/UPMEM/upmem-workloads/Microbenchmarks/AI/[ai_output.xlsx]ai_output (4)'!$J$248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6-051A-7C4B-8DA7-A6CA2798094A}"/>
                </c:ext>
              </c:extLst>
            </c:dLbl>
            <c:dLbl>
              <c:idx val="247"/>
              <c:tx>
                <c:strRef>
                  <c:f>'/Users/el1goluj/Documents/ZURICH/PROJECTS/UPMEM/upmem-workloads/Microbenchmarks/AI/[ai_output.xlsx]ai_output (4)'!$J$249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{1D4F56A9-0937-5247-ACEF-7562A989D62A}</c15:txfldGUID>
                      <c15:f>'/Users/el1goluj/Documents/ZURICH/PROJECTS/UPMEM/upmem-workloads/Microbenchmarks/AI/[ai_output.xlsx]ai_output (4)'!$J$249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7-051A-7C4B-8DA7-A6CA2798094A}"/>
                </c:ext>
              </c:extLst>
            </c:dLbl>
            <c:dLbl>
              <c:idx val="248"/>
              <c:tx>
                <c:strRef>
                  <c:f>'/Users/el1goluj/Documents/ZURICH/PROJECTS/UPMEM/upmem-workloads/Microbenchmarks/AI/[ai_output.xlsx]ai_output (4)'!$J$250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{5DFF804E-BB55-CB43-AFDD-C146EB25A70D}</c15:txfldGUID>
                      <c15:f>'/Users/el1goluj/Documents/ZURICH/PROJECTS/UPMEM/upmem-workloads/Microbenchmarks/AI/[ai_output.xlsx]ai_output (4)'!$J$250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8-051A-7C4B-8DA7-A6CA2798094A}"/>
                </c:ext>
              </c:extLst>
            </c:dLbl>
            <c:dLbl>
              <c:idx val="249"/>
              <c:tx>
                <c:strRef>
                  <c:f>'/Users/el1goluj/Documents/ZURICH/PROJECTS/UPMEM/upmem-workloads/Microbenchmarks/AI/[ai_output.xlsx]ai_output (4)'!$J$251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{AD351FC3-5525-474F-8AA5-1D4AE0EE5F45}</c15:txfldGUID>
                      <c15:f>'/Users/el1goluj/Documents/ZURICH/PROJECTS/UPMEM/upmem-workloads/Microbenchmarks/AI/[ai_output.xlsx]ai_output (4)'!$J$251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9-051A-7C4B-8DA7-A6CA2798094A}"/>
                </c:ext>
              </c:extLst>
            </c:dLbl>
            <c:dLbl>
              <c:idx val="250"/>
              <c:tx>
                <c:strRef>
                  <c:f>'/Users/el1goluj/Documents/ZURICH/PROJECTS/UPMEM/upmem-workloads/Microbenchmarks/AI/[ai_output.xlsx]ai_output (4)'!$J$252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{9C6F5A1A-BFB5-5B4C-A37D-911909DD36B7}</c15:txfldGUID>
                      <c15:f>'/Users/el1goluj/Documents/ZURICH/PROJECTS/UPMEM/upmem-workloads/Microbenchmarks/AI/[ai_output.xlsx]ai_output (4)'!$J$252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A-051A-7C4B-8DA7-A6CA2798094A}"/>
                </c:ext>
              </c:extLst>
            </c:dLbl>
            <c:dLbl>
              <c:idx val="251"/>
              <c:tx>
                <c:strRef>
                  <c:f>'/Users/el1goluj/Documents/ZURICH/PROJECTS/UPMEM/upmem-workloads/Microbenchmarks/AI/[ai_output.xlsx]ai_output (4)'!$J$253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{2439FC30-3239-5A46-BC58-0673F61F5EEC}</c15:txfldGUID>
                      <c15:f>'/Users/el1goluj/Documents/ZURICH/PROJECTS/UPMEM/upmem-workloads/Microbenchmarks/AI/[ai_output.xlsx]ai_output (4)'!$J$253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B-051A-7C4B-8DA7-A6CA2798094A}"/>
                </c:ext>
              </c:extLst>
            </c:dLbl>
            <c:dLbl>
              <c:idx val="252"/>
              <c:tx>
                <c:strRef>
                  <c:f>'/Users/el1goluj/Documents/ZURICH/PROJECTS/UPMEM/upmem-workloads/Microbenchmarks/AI/[ai_output.xlsx]ai_output (4)'!$J$254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{78D8FF45-4B75-0149-B02C-EEAF01FF324D}</c15:txfldGUID>
                      <c15:f>'/Users/el1goluj/Documents/ZURICH/PROJECTS/UPMEM/upmem-workloads/Microbenchmarks/AI/[ai_output.xlsx]ai_output (4)'!$J$254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C-051A-7C4B-8DA7-A6CA2798094A}"/>
                </c:ext>
              </c:extLst>
            </c:dLbl>
            <c:dLbl>
              <c:idx val="253"/>
              <c:tx>
                <c:strRef>
                  <c:f>'/Users/el1goluj/Documents/ZURICH/PROJECTS/UPMEM/upmem-workloads/Microbenchmarks/AI/[ai_output.xlsx]ai_output (4)'!$J$255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{D7880DBA-6E1F-1645-9B43-B6D7C33738A9}</c15:txfldGUID>
                      <c15:f>'/Users/el1goluj/Documents/ZURICH/PROJECTS/UPMEM/upmem-workloads/Microbenchmarks/AI/[ai_output.xlsx]ai_output (4)'!$J$255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D-051A-7C4B-8DA7-A6CA2798094A}"/>
                </c:ext>
              </c:extLst>
            </c:dLbl>
            <c:dLbl>
              <c:idx val="254"/>
              <c:tx>
                <c:strRef>
                  <c:f>'/Users/el1goluj/Documents/ZURICH/PROJECTS/UPMEM/upmem-workloads/Microbenchmarks/AI/[ai_output.xlsx]ai_output (4)'!$J$256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{5A40AB0F-DB19-E24A-A76C-0D27489D24FC}</c15:txfldGUID>
                      <c15:f>'/Users/el1goluj/Documents/ZURICH/PROJECTS/UPMEM/upmem-workloads/Microbenchmarks/AI/[ai_output.xlsx]ai_output (4)'!$J$256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E-051A-7C4B-8DA7-A6CA2798094A}"/>
                </c:ext>
              </c:extLst>
            </c:dLbl>
            <c:dLbl>
              <c:idx val="255"/>
              <c:tx>
                <c:strRef>
                  <c:f>'/Users/el1goluj/Documents/ZURICH/PROJECTS/UPMEM/upmem-workloads/Microbenchmarks/AI/[ai_output.xlsx]ai_output (4)'!$J$257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{9EBE5B26-E43F-C64D-966A-6C1470D4013C}</c15:txfldGUID>
                      <c15:f>'/Users/el1goluj/Documents/ZURICH/PROJECTS/UPMEM/upmem-workloads/Microbenchmarks/AI/[ai_output.xlsx]ai_output (4)'!$J$257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F-051A-7C4B-8DA7-A6CA2798094A}"/>
                </c:ext>
              </c:extLst>
            </c:dLbl>
            <c:dLbl>
              <c:idx val="256"/>
              <c:tx>
                <c:strRef>
                  <c:f>'/Users/el1goluj/Documents/ZURICH/PROJECTS/UPMEM/upmem-workloads/Microbenchmarks/AI/[ai_output.xlsx]ai_output (4)'!$J$258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{301FCFA1-E1C2-EA41-8A7D-FF1D96433542}</c15:txfldGUID>
                      <c15:f>'/Users/el1goluj/Documents/ZURICH/PROJECTS/UPMEM/upmem-workloads/Microbenchmarks/AI/[ai_output.xlsx]ai_output (4)'!$J$258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0-051A-7C4B-8DA7-A6CA2798094A}"/>
                </c:ext>
              </c:extLst>
            </c:dLbl>
            <c:dLbl>
              <c:idx val="257"/>
              <c:tx>
                <c:strRef>
                  <c:f>'/Users/el1goluj/Documents/ZURICH/PROJECTS/UPMEM/upmem-workloads/Microbenchmarks/AI/[ai_output.xlsx]ai_output (4)'!$J$259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{96BBD904-2156-CE44-A449-9A0D447D537F}</c15:txfldGUID>
                      <c15:f>'/Users/el1goluj/Documents/ZURICH/PROJECTS/UPMEM/upmem-workloads/Microbenchmarks/AI/[ai_output.xlsx]ai_output (4)'!$J$259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1-051A-7C4B-8DA7-A6CA2798094A}"/>
                </c:ext>
              </c:extLst>
            </c:dLbl>
            <c:dLbl>
              <c:idx val="258"/>
              <c:tx>
                <c:strRef>
                  <c:f>'/Users/el1goluj/Documents/ZURICH/PROJECTS/UPMEM/upmem-workloads/Microbenchmarks/AI/[ai_output.xlsx]ai_output (4)'!$J$260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{DFF73421-DE6E-C74D-86BA-6C6A62C5D9F8}</c15:txfldGUID>
                      <c15:f>'/Users/el1goluj/Documents/ZURICH/PROJECTS/UPMEM/upmem-workloads/Microbenchmarks/AI/[ai_output.xlsx]ai_output (4)'!$J$260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2-051A-7C4B-8DA7-A6CA2798094A}"/>
                </c:ext>
              </c:extLst>
            </c:dLbl>
            <c:dLbl>
              <c:idx val="259"/>
              <c:tx>
                <c:strRef>
                  <c:f>'/Users/el1goluj/Documents/ZURICH/PROJECTS/UPMEM/upmem-workloads/Microbenchmarks/AI/[ai_output.xlsx]ai_output (4)'!$J$261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{A39B97A8-6FE9-CA48-AF2A-9D48A6FF5A85}</c15:txfldGUID>
                      <c15:f>'/Users/el1goluj/Documents/ZURICH/PROJECTS/UPMEM/upmem-workloads/Microbenchmarks/AI/[ai_output.xlsx]ai_output (4)'!$J$261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3-051A-7C4B-8DA7-A6CA2798094A}"/>
                </c:ext>
              </c:extLst>
            </c:dLbl>
            <c:dLbl>
              <c:idx val="260"/>
              <c:tx>
                <c:strRef>
                  <c:f>'/Users/el1goluj/Documents/ZURICH/PROJECTS/UPMEM/upmem-workloads/Microbenchmarks/AI/[ai_output.xlsx]ai_output (4)'!$J$262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{010771FE-9A8A-984B-841A-2F53DEC85D6B}</c15:txfldGUID>
                      <c15:f>'/Users/el1goluj/Documents/ZURICH/PROJECTS/UPMEM/upmem-workloads/Microbenchmarks/AI/[ai_output.xlsx]ai_output (4)'!$J$262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4-051A-7C4B-8DA7-A6CA2798094A}"/>
                </c:ext>
              </c:extLst>
            </c:dLbl>
            <c:dLbl>
              <c:idx val="261"/>
              <c:tx>
                <c:strRef>
                  <c:f>'/Users/el1goluj/Documents/ZURICH/PROJECTS/UPMEM/upmem-workloads/Microbenchmarks/AI/[ai_output.xlsx]ai_output (4)'!$J$263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{0719F78D-C14E-F640-9788-61ECDE9AD713}</c15:txfldGUID>
                      <c15:f>'/Users/el1goluj/Documents/ZURICH/PROJECTS/UPMEM/upmem-workloads/Microbenchmarks/AI/[ai_output.xlsx]ai_output (4)'!$J$263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5-051A-7C4B-8DA7-A6CA2798094A}"/>
                </c:ext>
              </c:extLst>
            </c:dLbl>
            <c:dLbl>
              <c:idx val="262"/>
              <c:tx>
                <c:strRef>
                  <c:f>'/Users/el1goluj/Documents/ZURICH/PROJECTS/UPMEM/upmem-workloads/Microbenchmarks/AI/[ai_output.xlsx]ai_output (4)'!$J$264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{F719F8DA-0BAE-3346-8016-4AD3F1157E60}</c15:txfldGUID>
                      <c15:f>'/Users/el1goluj/Documents/ZURICH/PROJECTS/UPMEM/upmem-workloads/Microbenchmarks/AI/[ai_output.xlsx]ai_output (4)'!$J$264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6-051A-7C4B-8DA7-A6CA2798094A}"/>
                </c:ext>
              </c:extLst>
            </c:dLbl>
            <c:dLbl>
              <c:idx val="263"/>
              <c:tx>
                <c:strRef>
                  <c:f>'/Users/el1goluj/Documents/ZURICH/PROJECTS/UPMEM/upmem-workloads/Microbenchmarks/AI/[ai_output.xlsx]ai_output (4)'!$J$265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{BBFE4E22-CB38-6F46-9A0E-D785DFF24BC7}</c15:txfldGUID>
                      <c15:f>'/Users/el1goluj/Documents/ZURICH/PROJECTS/UPMEM/upmem-workloads/Microbenchmarks/AI/[ai_output.xlsx]ai_output (4)'!$J$265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7-051A-7C4B-8DA7-A6CA2798094A}"/>
                </c:ext>
              </c:extLst>
            </c:dLbl>
            <c:dLbl>
              <c:idx val="264"/>
              <c:tx>
                <c:strRef>
                  <c:f>'/Users/el1goluj/Documents/ZURICH/PROJECTS/UPMEM/upmem-workloads/Microbenchmarks/AI/[ai_output.xlsx]ai_output (4)'!$J$266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{F85882FC-4EC6-E541-9C22-B06A513ABF6D}</c15:txfldGUID>
                      <c15:f>'/Users/el1goluj/Documents/ZURICH/PROJECTS/UPMEM/upmem-workloads/Microbenchmarks/AI/[ai_output.xlsx]ai_output (4)'!$J$266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8-051A-7C4B-8DA7-A6CA2798094A}"/>
                </c:ext>
              </c:extLst>
            </c:dLbl>
            <c:dLbl>
              <c:idx val="265"/>
              <c:tx>
                <c:strRef>
                  <c:f>'/Users/el1goluj/Documents/ZURICH/PROJECTS/UPMEM/upmem-workloads/Microbenchmarks/AI/[ai_output.xlsx]ai_output (4)'!$J$267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{24284903-D774-A94E-B0F1-995735F62E7F}</c15:txfldGUID>
                      <c15:f>'/Users/el1goluj/Documents/ZURICH/PROJECTS/UPMEM/upmem-workloads/Microbenchmarks/AI/[ai_output.xlsx]ai_output (4)'!$J$267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9-051A-7C4B-8DA7-A6CA2798094A}"/>
                </c:ext>
              </c:extLst>
            </c:dLbl>
            <c:dLbl>
              <c:idx val="266"/>
              <c:tx>
                <c:strRef>
                  <c:f>'/Users/el1goluj/Documents/ZURICH/PROJECTS/UPMEM/upmem-workloads/Microbenchmarks/AI/[ai_output.xlsx]ai_output (4)'!$J$268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{FBCEA228-4D19-3B43-8CAE-9A43537296D3}</c15:txfldGUID>
                      <c15:f>'/Users/el1goluj/Documents/ZURICH/PROJECTS/UPMEM/upmem-workloads/Microbenchmarks/AI/[ai_output.xlsx]ai_output (4)'!$J$268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A-051A-7C4B-8DA7-A6CA2798094A}"/>
                </c:ext>
              </c:extLst>
            </c:dLbl>
            <c:dLbl>
              <c:idx val="267"/>
              <c:tx>
                <c:strRef>
                  <c:f>'/Users/el1goluj/Documents/ZURICH/PROJECTS/UPMEM/upmem-workloads/Microbenchmarks/AI/[ai_output.xlsx]ai_output (4)'!$J$269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{79458988-AE17-EF48-A928-BB7251CBFCEB}</c15:txfldGUID>
                      <c15:f>'/Users/el1goluj/Documents/ZURICH/PROJECTS/UPMEM/upmem-workloads/Microbenchmarks/AI/[ai_output.xlsx]ai_output (4)'!$J$269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B-051A-7C4B-8DA7-A6CA2798094A}"/>
                </c:ext>
              </c:extLst>
            </c:dLbl>
            <c:dLbl>
              <c:idx val="268"/>
              <c:tx>
                <c:strRef>
                  <c:f>'/Users/el1goluj/Documents/ZURICH/PROJECTS/UPMEM/upmem-workloads/Microbenchmarks/AI/[ai_output.xlsx]ai_output (4)'!$J$270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{E3582DEE-683C-D841-AA2F-25EAB19D9EBC}</c15:txfldGUID>
                      <c15:f>'/Users/el1goluj/Documents/ZURICH/PROJECTS/UPMEM/upmem-workloads/Microbenchmarks/AI/[ai_output.xlsx]ai_output (4)'!$J$270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C-051A-7C4B-8DA7-A6CA2798094A}"/>
                </c:ext>
              </c:extLst>
            </c:dLbl>
            <c:dLbl>
              <c:idx val="269"/>
              <c:tx>
                <c:strRef>
                  <c:f>'/Users/el1goluj/Documents/ZURICH/PROJECTS/UPMEM/upmem-workloads/Microbenchmarks/AI/[ai_output.xlsx]ai_output (4)'!$J$271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{EDCC27BF-2C6B-C04D-B054-CC7C98EFBBB4}</c15:txfldGUID>
                      <c15:f>'/Users/el1goluj/Documents/ZURICH/PROJECTS/UPMEM/upmem-workloads/Microbenchmarks/AI/[ai_output.xlsx]ai_output (4)'!$J$271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D-051A-7C4B-8DA7-A6CA2798094A}"/>
                </c:ext>
              </c:extLst>
            </c:dLbl>
            <c:dLbl>
              <c:idx val="270"/>
              <c:tx>
                <c:strRef>
                  <c:f>'/Users/el1goluj/Documents/ZURICH/PROJECTS/UPMEM/upmem-workloads/Microbenchmarks/AI/[ai_output.xlsx]ai_output (4)'!$J$272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{4EBFFB10-C5D4-9543-8D3C-14F5CA2EE95A}</c15:txfldGUID>
                      <c15:f>'/Users/el1goluj/Documents/ZURICH/PROJECTS/UPMEM/upmem-workloads/Microbenchmarks/AI/[ai_output.xlsx]ai_output (4)'!$J$272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E-051A-7C4B-8DA7-A6CA2798094A}"/>
                </c:ext>
              </c:extLst>
            </c:dLbl>
            <c:dLbl>
              <c:idx val="271"/>
              <c:tx>
                <c:strRef>
                  <c:f>'/Users/el1goluj/Documents/ZURICH/PROJECTS/UPMEM/upmem-workloads/Microbenchmarks/AI/[ai_output.xlsx]ai_output (4)'!$J$273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{2F00F040-4443-B24F-9266-62827598DADF}</c15:txfldGUID>
                      <c15:f>'/Users/el1goluj/Documents/ZURICH/PROJECTS/UPMEM/upmem-workloads/Microbenchmarks/AI/[ai_output.xlsx]ai_output (4)'!$J$273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F-051A-7C4B-8DA7-A6CA2798094A}"/>
                </c:ext>
              </c:extLst>
            </c:dLbl>
            <c:dLbl>
              <c:idx val="272"/>
              <c:tx>
                <c:strRef>
                  <c:f>'/Users/el1goluj/Documents/ZURICH/PROJECTS/UPMEM/upmem-workloads/Microbenchmarks/AI/[ai_output.xlsx]ai_output (4)'!$J$274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{5D914A0C-640A-0A47-A81B-E9A96E42BFA3}</c15:txfldGUID>
                      <c15:f>'/Users/el1goluj/Documents/ZURICH/PROJECTS/UPMEM/upmem-workloads/Microbenchmarks/AI/[ai_output.xlsx]ai_output (4)'!$J$274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0-051A-7C4B-8DA7-A6CA2798094A}"/>
                </c:ext>
              </c:extLst>
            </c:dLbl>
            <c:dLbl>
              <c:idx val="273"/>
              <c:tx>
                <c:strRef>
                  <c:f>'/Users/el1goluj/Documents/ZURICH/PROJECTS/UPMEM/upmem-workloads/Microbenchmarks/AI/[ai_output.xlsx]ai_output (4)'!$J$275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{8806567C-DA4C-ED41-8EB2-CF98C796AEF4}</c15:txfldGUID>
                      <c15:f>'/Users/el1goluj/Documents/ZURICH/PROJECTS/UPMEM/upmem-workloads/Microbenchmarks/AI/[ai_output.xlsx]ai_output (4)'!$J$275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1-051A-7C4B-8DA7-A6CA2798094A}"/>
                </c:ext>
              </c:extLst>
            </c:dLbl>
            <c:dLbl>
              <c:idx val="274"/>
              <c:tx>
                <c:strRef>
                  <c:f>'/Users/el1goluj/Documents/ZURICH/PROJECTS/UPMEM/upmem-workloads/Microbenchmarks/AI/[ai_output.xlsx]ai_output (4)'!$J$276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{FCD48C8A-74CC-6E45-BE42-3191BF0A925A}</c15:txfldGUID>
                      <c15:f>'/Users/el1goluj/Documents/ZURICH/PROJECTS/UPMEM/upmem-workloads/Microbenchmarks/AI/[ai_output.xlsx]ai_output (4)'!$J$276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2-051A-7C4B-8DA7-A6CA2798094A}"/>
                </c:ext>
              </c:extLst>
            </c:dLbl>
            <c:dLbl>
              <c:idx val="275"/>
              <c:tx>
                <c:strRef>
                  <c:f>'/Users/el1goluj/Documents/ZURICH/PROJECTS/UPMEM/upmem-workloads/Microbenchmarks/AI/[ai_output.xlsx]ai_output (4)'!$J$277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{9E14D5C4-7EDB-4C4E-BCA4-627E153464F5}</c15:txfldGUID>
                      <c15:f>'/Users/el1goluj/Documents/ZURICH/PROJECTS/UPMEM/upmem-workloads/Microbenchmarks/AI/[ai_output.xlsx]ai_output (4)'!$J$277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3-051A-7C4B-8DA7-A6CA2798094A}"/>
                </c:ext>
              </c:extLst>
            </c:dLbl>
            <c:dLbl>
              <c:idx val="276"/>
              <c:tx>
                <c:strRef>
                  <c:f>'/Users/el1goluj/Documents/ZURICH/PROJECTS/UPMEM/upmem-workloads/Microbenchmarks/AI/[ai_output.xlsx]ai_output (4)'!$J$278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{BA658569-1EC4-3D45-8924-13D3E34CEBEC}</c15:txfldGUID>
                      <c15:f>'/Users/el1goluj/Documents/ZURICH/PROJECTS/UPMEM/upmem-workloads/Microbenchmarks/AI/[ai_output.xlsx]ai_output (4)'!$J$278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4-051A-7C4B-8DA7-A6CA2798094A}"/>
                </c:ext>
              </c:extLst>
            </c:dLbl>
            <c:dLbl>
              <c:idx val="277"/>
              <c:tx>
                <c:strRef>
                  <c:f>'/Users/el1goluj/Documents/ZURICH/PROJECTS/UPMEM/upmem-workloads/Microbenchmarks/AI/[ai_output.xlsx]ai_output (4)'!$J$279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{33053D24-C20F-584F-A7C0-2B990B13E86F}</c15:txfldGUID>
                      <c15:f>'/Users/el1goluj/Documents/ZURICH/PROJECTS/UPMEM/upmem-workloads/Microbenchmarks/AI/[ai_output.xlsx]ai_output (4)'!$J$279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5-051A-7C4B-8DA7-A6CA2798094A}"/>
                </c:ext>
              </c:extLst>
            </c:dLbl>
            <c:dLbl>
              <c:idx val="278"/>
              <c:tx>
                <c:strRef>
                  <c:f>'/Users/el1goluj/Documents/ZURICH/PROJECTS/UPMEM/upmem-workloads/Microbenchmarks/AI/[ai_output.xlsx]ai_output (4)'!$J$280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{3FD85EB6-4BDA-B043-BF58-3FD9279175E6}</c15:txfldGUID>
                      <c15:f>'/Users/el1goluj/Documents/ZURICH/PROJECTS/UPMEM/upmem-workloads/Microbenchmarks/AI/[ai_output.xlsx]ai_output (4)'!$J$280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6-051A-7C4B-8DA7-A6CA2798094A}"/>
                </c:ext>
              </c:extLst>
            </c:dLbl>
            <c:dLbl>
              <c:idx val="279"/>
              <c:tx>
                <c:strRef>
                  <c:f>'/Users/el1goluj/Documents/ZURICH/PROJECTS/UPMEM/upmem-workloads/Microbenchmarks/AI/[ai_output.xlsx]ai_output (4)'!$J$281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{B1195F60-B8CB-C846-9163-3A3F76E25BD7}</c15:txfldGUID>
                      <c15:f>'/Users/el1goluj/Documents/ZURICH/PROJECTS/UPMEM/upmem-workloads/Microbenchmarks/AI/[ai_output.xlsx]ai_output (4)'!$J$281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7-051A-7C4B-8DA7-A6CA2798094A}"/>
                </c:ext>
              </c:extLst>
            </c:dLbl>
            <c:dLbl>
              <c:idx val="280"/>
              <c:tx>
                <c:strRef>
                  <c:f>'/Users/el1goluj/Documents/ZURICH/PROJECTS/UPMEM/upmem-workloads/Microbenchmarks/AI/[ai_output.xlsx]ai_output (4)'!$J$282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{BA1B4BF8-D177-1140-B8F3-E37EC54A4BBB}</c15:txfldGUID>
                      <c15:f>'/Users/el1goluj/Documents/ZURICH/PROJECTS/UPMEM/upmem-workloads/Microbenchmarks/AI/[ai_output.xlsx]ai_output (4)'!$J$282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8-051A-7C4B-8DA7-A6CA2798094A}"/>
                </c:ext>
              </c:extLst>
            </c:dLbl>
            <c:dLbl>
              <c:idx val="281"/>
              <c:tx>
                <c:strRef>
                  <c:f>'/Users/el1goluj/Documents/ZURICH/PROJECTS/UPMEM/upmem-workloads/Microbenchmarks/AI/[ai_output.xlsx]ai_output (4)'!$J$283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{98DDC0CC-5FCE-9040-AC02-807AE06A789C}</c15:txfldGUID>
                      <c15:f>'/Users/el1goluj/Documents/ZURICH/PROJECTS/UPMEM/upmem-workloads/Microbenchmarks/AI/[ai_output.xlsx]ai_output (4)'!$J$283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9-051A-7C4B-8DA7-A6CA2798094A}"/>
                </c:ext>
              </c:extLst>
            </c:dLbl>
            <c:dLbl>
              <c:idx val="282"/>
              <c:tx>
                <c:strRef>
                  <c:f>'/Users/el1goluj/Documents/ZURICH/PROJECTS/UPMEM/upmem-workloads/Microbenchmarks/AI/[ai_output.xlsx]ai_output (4)'!$J$284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{5AF20461-2621-614B-A114-E666441FC18F}</c15:txfldGUID>
                      <c15:f>'/Users/el1goluj/Documents/ZURICH/PROJECTS/UPMEM/upmem-workloads/Microbenchmarks/AI/[ai_output.xlsx]ai_output (4)'!$J$284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A-051A-7C4B-8DA7-A6CA2798094A}"/>
                </c:ext>
              </c:extLst>
            </c:dLbl>
            <c:dLbl>
              <c:idx val="283"/>
              <c:tx>
                <c:strRef>
                  <c:f>'/Users/el1goluj/Documents/ZURICH/PROJECTS/UPMEM/upmem-workloads/Microbenchmarks/AI/[ai_output.xlsx]ai_output (4)'!$J$285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{06DA65BA-B6CC-5945-9B82-4C3647745075}</c15:txfldGUID>
                      <c15:f>'/Users/el1goluj/Documents/ZURICH/PROJECTS/UPMEM/upmem-workloads/Microbenchmarks/AI/[ai_output.xlsx]ai_output (4)'!$J$285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B-051A-7C4B-8DA7-A6CA2798094A}"/>
                </c:ext>
              </c:extLst>
            </c:dLbl>
            <c:dLbl>
              <c:idx val="284"/>
              <c:tx>
                <c:strRef>
                  <c:f>'/Users/el1goluj/Documents/ZURICH/PROJECTS/UPMEM/upmem-workloads/Microbenchmarks/AI/[ai_output.xlsx]ai_output (4)'!$J$286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{AC007957-98DF-2C47-A900-1B9896B2FF44}</c15:txfldGUID>
                      <c15:f>'/Users/el1goluj/Documents/ZURICH/PROJECTS/UPMEM/upmem-workloads/Microbenchmarks/AI/[ai_output.xlsx]ai_output (4)'!$J$286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C-051A-7C4B-8DA7-A6CA2798094A}"/>
                </c:ext>
              </c:extLst>
            </c:dLbl>
            <c:dLbl>
              <c:idx val="285"/>
              <c:tx>
                <c:strRef>
                  <c:f>'/Users/el1goluj/Documents/ZURICH/PROJECTS/UPMEM/upmem-workloads/Microbenchmarks/AI/[ai_output.xlsx]ai_output (4)'!$J$287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{87AC9765-739B-D449-B907-F2EF5B116216}</c15:txfldGUID>
                      <c15:f>'/Users/el1goluj/Documents/ZURICH/PROJECTS/UPMEM/upmem-workloads/Microbenchmarks/AI/[ai_output.xlsx]ai_output (4)'!$J$287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D-051A-7C4B-8DA7-A6CA2798094A}"/>
                </c:ext>
              </c:extLst>
            </c:dLbl>
            <c:dLbl>
              <c:idx val="286"/>
              <c:tx>
                <c:strRef>
                  <c:f>'/Users/el1goluj/Documents/ZURICH/PROJECTS/UPMEM/upmem-workloads/Microbenchmarks/AI/[ai_output.xlsx]ai_output (4)'!$J$288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{A3E7BE1D-DC09-3A44-A407-144A8AC1E7E6}</c15:txfldGUID>
                      <c15:f>'/Users/el1goluj/Documents/ZURICH/PROJECTS/UPMEM/upmem-workloads/Microbenchmarks/AI/[ai_output.xlsx]ai_output (4)'!$J$288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E-051A-7C4B-8DA7-A6CA2798094A}"/>
                </c:ext>
              </c:extLst>
            </c:dLbl>
            <c:dLbl>
              <c:idx val="287"/>
              <c:tx>
                <c:strRef>
                  <c:f>'/Users/el1goluj/Documents/ZURICH/PROJECTS/UPMEM/upmem-workloads/Microbenchmarks/AI/[ai_output.xlsx]ai_output (4)'!$J$289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{298B496C-0DB9-994D-AD0D-80238EC5A877}</c15:txfldGUID>
                      <c15:f>'/Users/el1goluj/Documents/ZURICH/PROJECTS/UPMEM/upmem-workloads/Microbenchmarks/AI/[ai_output.xlsx]ai_output (4)'!$J$289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F-051A-7C4B-8DA7-A6CA2798094A}"/>
                </c:ext>
              </c:extLst>
            </c:dLbl>
            <c:dLbl>
              <c:idx val="288"/>
              <c:tx>
                <c:strRef>
                  <c:f>'/Users/el1goluj/Documents/ZURICH/PROJECTS/UPMEM/upmem-workloads/Microbenchmarks/AI/[ai_output.xlsx]ai_output (4)'!$J$290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{18032D03-312A-BB46-9571-6F38F505A9F0}</c15:txfldGUID>
                      <c15:f>'/Users/el1goluj/Documents/ZURICH/PROJECTS/UPMEM/upmem-workloads/Microbenchmarks/AI/[ai_output.xlsx]ai_output (4)'!$J$290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0-051A-7C4B-8DA7-A6CA2798094A}"/>
                </c:ext>
              </c:extLst>
            </c:dLbl>
            <c:dLbl>
              <c:idx val="289"/>
              <c:tx>
                <c:strRef>
                  <c:f>'/Users/el1goluj/Documents/ZURICH/PROJECTS/UPMEM/upmem-workloads/Microbenchmarks/AI/[ai_output.xlsx]ai_output (4)'!$J$291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{E427FB94-D66B-1744-A6E0-ECFD7533E950}</c15:txfldGUID>
                      <c15:f>'/Users/el1goluj/Documents/ZURICH/PROJECTS/UPMEM/upmem-workloads/Microbenchmarks/AI/[ai_output.xlsx]ai_output (4)'!$J$291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1-051A-7C4B-8DA7-A6CA2798094A}"/>
                </c:ext>
              </c:extLst>
            </c:dLbl>
            <c:dLbl>
              <c:idx val="290"/>
              <c:tx>
                <c:strRef>
                  <c:f>'/Users/el1goluj/Documents/ZURICH/PROJECTS/UPMEM/upmem-workloads/Microbenchmarks/AI/[ai_output.xlsx]ai_output (4)'!$J$292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{55D8579C-52B0-4A48-A965-9F35C4DC9137}</c15:txfldGUID>
                      <c15:f>'/Users/el1goluj/Documents/ZURICH/PROJECTS/UPMEM/upmem-workloads/Microbenchmarks/AI/[ai_output.xlsx]ai_output (4)'!$J$292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2-051A-7C4B-8DA7-A6CA2798094A}"/>
                </c:ext>
              </c:extLst>
            </c:dLbl>
            <c:dLbl>
              <c:idx val="291"/>
              <c:tx>
                <c:strRef>
                  <c:f>'/Users/el1goluj/Documents/ZURICH/PROJECTS/UPMEM/upmem-workloads/Microbenchmarks/AI/[ai_output.xlsx]ai_output (4)'!$J$293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{645E765E-46A6-F24C-B2FC-EC16229CB253}</c15:txfldGUID>
                      <c15:f>'/Users/el1goluj/Documents/ZURICH/PROJECTS/UPMEM/upmem-workloads/Microbenchmarks/AI/[ai_output.xlsx]ai_output (4)'!$J$293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3-051A-7C4B-8DA7-A6CA2798094A}"/>
                </c:ext>
              </c:extLst>
            </c:dLbl>
            <c:dLbl>
              <c:idx val="292"/>
              <c:tx>
                <c:strRef>
                  <c:f>'/Users/el1goluj/Documents/ZURICH/PROJECTS/UPMEM/upmem-workloads/Microbenchmarks/AI/[ai_output.xlsx]ai_output (4)'!$J$294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{EDE259BB-E7A2-1D40-B3D1-D4EC60B6B5E2}</c15:txfldGUID>
                      <c15:f>'/Users/el1goluj/Documents/ZURICH/PROJECTS/UPMEM/upmem-workloads/Microbenchmarks/AI/[ai_output.xlsx]ai_output (4)'!$J$294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4-051A-7C4B-8DA7-A6CA2798094A}"/>
                </c:ext>
              </c:extLst>
            </c:dLbl>
            <c:dLbl>
              <c:idx val="293"/>
              <c:tx>
                <c:strRef>
                  <c:f>'/Users/el1goluj/Documents/ZURICH/PROJECTS/UPMEM/upmem-workloads/Microbenchmarks/AI/[ai_output.xlsx]ai_output (4)'!$J$295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{6196A383-9D9D-6245-9FEA-74CC9BEE2683}</c15:txfldGUID>
                      <c15:f>'/Users/el1goluj/Documents/ZURICH/PROJECTS/UPMEM/upmem-workloads/Microbenchmarks/AI/[ai_output.xlsx]ai_output (4)'!$J$295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5-051A-7C4B-8DA7-A6CA2798094A}"/>
                </c:ext>
              </c:extLst>
            </c:dLbl>
            <c:dLbl>
              <c:idx val="294"/>
              <c:tx>
                <c:strRef>
                  <c:f>'/Users/el1goluj/Documents/ZURICH/PROJECTS/UPMEM/upmem-workloads/Microbenchmarks/AI/[ai_output.xlsx]ai_output (4)'!$J$296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{247769FC-217F-5E47-B2DF-0E89077ABAF8}</c15:txfldGUID>
                      <c15:f>'/Users/el1goluj/Documents/ZURICH/PROJECTS/UPMEM/upmem-workloads/Microbenchmarks/AI/[ai_output.xlsx]ai_output (4)'!$J$296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6-051A-7C4B-8DA7-A6CA2798094A}"/>
                </c:ext>
              </c:extLst>
            </c:dLbl>
            <c:dLbl>
              <c:idx val="295"/>
              <c:tx>
                <c:strRef>
                  <c:f>'/Users/el1goluj/Documents/ZURICH/PROJECTS/UPMEM/upmem-workloads/Microbenchmarks/AI/[ai_output.xlsx]ai_output (4)'!$J$297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{9657AA78-A6F8-094B-86FB-E984A9928AAB}</c15:txfldGUID>
                      <c15:f>'/Users/el1goluj/Documents/ZURICH/PROJECTS/UPMEM/upmem-workloads/Microbenchmarks/AI/[ai_output.xlsx]ai_output (4)'!$J$297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7-051A-7C4B-8DA7-A6CA2798094A}"/>
                </c:ext>
              </c:extLst>
            </c:dLbl>
            <c:dLbl>
              <c:idx val="296"/>
              <c:tx>
                <c:strRef>
                  <c:f>'/Users/el1goluj/Documents/ZURICH/PROJECTS/UPMEM/upmem-workloads/Microbenchmarks/AI/[ai_output.xlsx]ai_output (4)'!$J$298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{A763451E-034C-074E-8883-96E01DA6BAEF}</c15:txfldGUID>
                      <c15:f>'/Users/el1goluj/Documents/ZURICH/PROJECTS/UPMEM/upmem-workloads/Microbenchmarks/AI/[ai_output.xlsx]ai_output (4)'!$J$298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8-051A-7C4B-8DA7-A6CA2798094A}"/>
                </c:ext>
              </c:extLst>
            </c:dLbl>
            <c:dLbl>
              <c:idx val="297"/>
              <c:tx>
                <c:strRef>
                  <c:f>'/Users/el1goluj/Documents/ZURICH/PROJECTS/UPMEM/upmem-workloads/Microbenchmarks/AI/[ai_output.xlsx]ai_output (4)'!$J$299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{A33985D3-D5B4-B24E-97D0-28A8CA63D8C3}</c15:txfldGUID>
                      <c15:f>'/Users/el1goluj/Documents/ZURICH/PROJECTS/UPMEM/upmem-workloads/Microbenchmarks/AI/[ai_output.xlsx]ai_output (4)'!$J$299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9-051A-7C4B-8DA7-A6CA2798094A}"/>
                </c:ext>
              </c:extLst>
            </c:dLbl>
            <c:dLbl>
              <c:idx val="298"/>
              <c:tx>
                <c:strRef>
                  <c:f>'/Users/el1goluj/Documents/ZURICH/PROJECTS/UPMEM/upmem-workloads/Microbenchmarks/AI/[ai_output.xlsx]ai_output (4)'!$J$300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{9414F514-D444-D144-9675-DBBE8AB555DC}</c15:txfldGUID>
                      <c15:f>'/Users/el1goluj/Documents/ZURICH/PROJECTS/UPMEM/upmem-workloads/Microbenchmarks/AI/[ai_output.xlsx]ai_output (4)'!$J$300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A-051A-7C4B-8DA7-A6CA2798094A}"/>
                </c:ext>
              </c:extLst>
            </c:dLbl>
            <c:dLbl>
              <c:idx val="299"/>
              <c:tx>
                <c:strRef>
                  <c:f>'/Users/el1goluj/Documents/ZURICH/PROJECTS/UPMEM/upmem-workloads/Microbenchmarks/AI/[ai_output.xlsx]ai_output (4)'!$J$301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{333507FE-C13F-874A-A2A3-DE2B7308EFB2}</c15:txfldGUID>
                      <c15:f>'/Users/el1goluj/Documents/ZURICH/PROJECTS/UPMEM/upmem-workloads/Microbenchmarks/AI/[ai_output.xlsx]ai_output (4)'!$J$301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B-051A-7C4B-8DA7-A6CA2798094A}"/>
                </c:ext>
              </c:extLst>
            </c:dLbl>
            <c:dLbl>
              <c:idx val="300"/>
              <c:tx>
                <c:strRef>
                  <c:f>'/Users/el1goluj/Documents/ZURICH/PROJECTS/UPMEM/upmem-workloads/Microbenchmarks/AI/[ai_output.xlsx]ai_output (4)'!$J$302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{E309442D-7EC0-DD48-B1E3-2A7EEFB96F0C}</c15:txfldGUID>
                      <c15:f>'/Users/el1goluj/Documents/ZURICH/PROJECTS/UPMEM/upmem-workloads/Microbenchmarks/AI/[ai_output.xlsx]ai_output (4)'!$J$302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C-051A-7C4B-8DA7-A6CA2798094A}"/>
                </c:ext>
              </c:extLst>
            </c:dLbl>
            <c:dLbl>
              <c:idx val="301"/>
              <c:tx>
                <c:strRef>
                  <c:f>'/Users/el1goluj/Documents/ZURICH/PROJECTS/UPMEM/upmem-workloads/Microbenchmarks/AI/[ai_output.xlsx]ai_output (4)'!$J$303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{06D5AB75-BD30-A240-9523-0B93F7C372BC}</c15:txfldGUID>
                      <c15:f>'/Users/el1goluj/Documents/ZURICH/PROJECTS/UPMEM/upmem-workloads/Microbenchmarks/AI/[ai_output.xlsx]ai_output (4)'!$J$303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D-051A-7C4B-8DA7-A6CA2798094A}"/>
                </c:ext>
              </c:extLst>
            </c:dLbl>
            <c:dLbl>
              <c:idx val="302"/>
              <c:tx>
                <c:strRef>
                  <c:f>'/Users/el1goluj/Documents/ZURICH/PROJECTS/UPMEM/upmem-workloads/Microbenchmarks/AI/[ai_output.xlsx]ai_output (4)'!$J$304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{32D3BF80-929E-A24D-A9CC-40092B155D38}</c15:txfldGUID>
                      <c15:f>'/Users/el1goluj/Documents/ZURICH/PROJECTS/UPMEM/upmem-workloads/Microbenchmarks/AI/[ai_output.xlsx]ai_output (4)'!$J$304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E-051A-7C4B-8DA7-A6CA2798094A}"/>
                </c:ext>
              </c:extLst>
            </c:dLbl>
            <c:dLbl>
              <c:idx val="303"/>
              <c:tx>
                <c:strRef>
                  <c:f>'/Users/el1goluj/Documents/ZURICH/PROJECTS/UPMEM/upmem-workloads/Microbenchmarks/AI/[ai_output.xlsx]ai_output (4)'!$J$305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{414B515D-9BCE-7B4A-BFC9-A779818DA30D}</c15:txfldGUID>
                      <c15:f>'/Users/el1goluj/Documents/ZURICH/PROJECTS/UPMEM/upmem-workloads/Microbenchmarks/AI/[ai_output.xlsx]ai_output (4)'!$J$305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F-051A-7C4B-8DA7-A6CA279809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CH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'ai_output-frac'!$K$610:$K$849</c:f>
              <c:numCache>
                <c:formatCode>#\ ????/????</c:formatCode>
                <c:ptCount val="240"/>
                <c:pt idx="0">
                  <c:v>4.8825000000000002E-4</c:v>
                </c:pt>
                <c:pt idx="1">
                  <c:v>4.8825000000000002E-4</c:v>
                </c:pt>
                <c:pt idx="2">
                  <c:v>4.8825000000000002E-4</c:v>
                </c:pt>
                <c:pt idx="3">
                  <c:v>4.8825000000000002E-4</c:v>
                </c:pt>
                <c:pt idx="4">
                  <c:v>4.8825000000000002E-4</c:v>
                </c:pt>
                <c:pt idx="5">
                  <c:v>4.8825000000000002E-4</c:v>
                </c:pt>
                <c:pt idx="6">
                  <c:v>4.8825000000000002E-4</c:v>
                </c:pt>
                <c:pt idx="7">
                  <c:v>4.8825000000000002E-4</c:v>
                </c:pt>
                <c:pt idx="8">
                  <c:v>4.8825000000000002E-4</c:v>
                </c:pt>
                <c:pt idx="9">
                  <c:v>4.8825000000000002E-4</c:v>
                </c:pt>
                <c:pt idx="10">
                  <c:v>4.8825000000000002E-4</c:v>
                </c:pt>
                <c:pt idx="11">
                  <c:v>4.8825000000000002E-4</c:v>
                </c:pt>
                <c:pt idx="12">
                  <c:v>4.8825000000000002E-4</c:v>
                </c:pt>
                <c:pt idx="13">
                  <c:v>4.8825000000000002E-4</c:v>
                </c:pt>
                <c:pt idx="14">
                  <c:v>4.8825000000000002E-4</c:v>
                </c:pt>
                <c:pt idx="15">
                  <c:v>4.8825000000000002E-4</c:v>
                </c:pt>
                <c:pt idx="16">
                  <c:v>9.7650000000000005E-4</c:v>
                </c:pt>
                <c:pt idx="17">
                  <c:v>9.7650000000000005E-4</c:v>
                </c:pt>
                <c:pt idx="18">
                  <c:v>9.7650000000000005E-4</c:v>
                </c:pt>
                <c:pt idx="19">
                  <c:v>9.7650000000000005E-4</c:v>
                </c:pt>
                <c:pt idx="20">
                  <c:v>9.7650000000000005E-4</c:v>
                </c:pt>
                <c:pt idx="21">
                  <c:v>9.7650000000000005E-4</c:v>
                </c:pt>
                <c:pt idx="22">
                  <c:v>9.7650000000000005E-4</c:v>
                </c:pt>
                <c:pt idx="23">
                  <c:v>9.7650000000000005E-4</c:v>
                </c:pt>
                <c:pt idx="24">
                  <c:v>9.7650000000000005E-4</c:v>
                </c:pt>
                <c:pt idx="25">
                  <c:v>9.7650000000000005E-4</c:v>
                </c:pt>
                <c:pt idx="26">
                  <c:v>9.7650000000000005E-4</c:v>
                </c:pt>
                <c:pt idx="27">
                  <c:v>9.7650000000000005E-4</c:v>
                </c:pt>
                <c:pt idx="28">
                  <c:v>9.7650000000000005E-4</c:v>
                </c:pt>
                <c:pt idx="29">
                  <c:v>9.7650000000000005E-4</c:v>
                </c:pt>
                <c:pt idx="30">
                  <c:v>9.7650000000000005E-4</c:v>
                </c:pt>
                <c:pt idx="31">
                  <c:v>9.7650000000000005E-4</c:v>
                </c:pt>
                <c:pt idx="32">
                  <c:v>1.9530000000000001E-3</c:v>
                </c:pt>
                <c:pt idx="33">
                  <c:v>1.9530000000000001E-3</c:v>
                </c:pt>
                <c:pt idx="34">
                  <c:v>1.9530000000000001E-3</c:v>
                </c:pt>
                <c:pt idx="35">
                  <c:v>1.9530000000000001E-3</c:v>
                </c:pt>
                <c:pt idx="36">
                  <c:v>1.9530000000000001E-3</c:v>
                </c:pt>
                <c:pt idx="37">
                  <c:v>1.9530000000000001E-3</c:v>
                </c:pt>
                <c:pt idx="38">
                  <c:v>1.9530000000000001E-3</c:v>
                </c:pt>
                <c:pt idx="39">
                  <c:v>1.9530000000000001E-3</c:v>
                </c:pt>
                <c:pt idx="40">
                  <c:v>1.9530000000000001E-3</c:v>
                </c:pt>
                <c:pt idx="41">
                  <c:v>1.9530000000000001E-3</c:v>
                </c:pt>
                <c:pt idx="42">
                  <c:v>1.9530000000000001E-3</c:v>
                </c:pt>
                <c:pt idx="43">
                  <c:v>1.9530000000000001E-3</c:v>
                </c:pt>
                <c:pt idx="44">
                  <c:v>1.9530000000000001E-3</c:v>
                </c:pt>
                <c:pt idx="45">
                  <c:v>1.9530000000000001E-3</c:v>
                </c:pt>
                <c:pt idx="46">
                  <c:v>1.9530000000000001E-3</c:v>
                </c:pt>
                <c:pt idx="47">
                  <c:v>1.9530000000000001E-3</c:v>
                </c:pt>
                <c:pt idx="48">
                  <c:v>3.90625E-3</c:v>
                </c:pt>
                <c:pt idx="49">
                  <c:v>3.90625E-3</c:v>
                </c:pt>
                <c:pt idx="50">
                  <c:v>3.90625E-3</c:v>
                </c:pt>
                <c:pt idx="51">
                  <c:v>3.90625E-3</c:v>
                </c:pt>
                <c:pt idx="52">
                  <c:v>3.90625E-3</c:v>
                </c:pt>
                <c:pt idx="53">
                  <c:v>3.90625E-3</c:v>
                </c:pt>
                <c:pt idx="54">
                  <c:v>3.90625E-3</c:v>
                </c:pt>
                <c:pt idx="55">
                  <c:v>3.90625E-3</c:v>
                </c:pt>
                <c:pt idx="56">
                  <c:v>3.90625E-3</c:v>
                </c:pt>
                <c:pt idx="57">
                  <c:v>3.90625E-3</c:v>
                </c:pt>
                <c:pt idx="58">
                  <c:v>3.90625E-3</c:v>
                </c:pt>
                <c:pt idx="59">
                  <c:v>3.90625E-3</c:v>
                </c:pt>
                <c:pt idx="60">
                  <c:v>3.90625E-3</c:v>
                </c:pt>
                <c:pt idx="61">
                  <c:v>3.90625E-3</c:v>
                </c:pt>
                <c:pt idx="62">
                  <c:v>3.90625E-3</c:v>
                </c:pt>
                <c:pt idx="63">
                  <c:v>3.90625E-3</c:v>
                </c:pt>
                <c:pt idx="64">
                  <c:v>7.8125E-3</c:v>
                </c:pt>
                <c:pt idx="65">
                  <c:v>7.8125E-3</c:v>
                </c:pt>
                <c:pt idx="66">
                  <c:v>7.8125E-3</c:v>
                </c:pt>
                <c:pt idx="67">
                  <c:v>7.8125E-3</c:v>
                </c:pt>
                <c:pt idx="68">
                  <c:v>7.8125E-3</c:v>
                </c:pt>
                <c:pt idx="69">
                  <c:v>7.8125E-3</c:v>
                </c:pt>
                <c:pt idx="70">
                  <c:v>7.8125E-3</c:v>
                </c:pt>
                <c:pt idx="71">
                  <c:v>7.8125E-3</c:v>
                </c:pt>
                <c:pt idx="72">
                  <c:v>7.8125E-3</c:v>
                </c:pt>
                <c:pt idx="73">
                  <c:v>7.8125E-3</c:v>
                </c:pt>
                <c:pt idx="74">
                  <c:v>7.8125E-3</c:v>
                </c:pt>
                <c:pt idx="75">
                  <c:v>7.8125E-3</c:v>
                </c:pt>
                <c:pt idx="76">
                  <c:v>7.8125E-3</c:v>
                </c:pt>
                <c:pt idx="77">
                  <c:v>7.8125E-3</c:v>
                </c:pt>
                <c:pt idx="78">
                  <c:v>7.8125E-3</c:v>
                </c:pt>
                <c:pt idx="79">
                  <c:v>7.8125E-3</c:v>
                </c:pt>
                <c:pt idx="80">
                  <c:v>1.5625E-2</c:v>
                </c:pt>
                <c:pt idx="81">
                  <c:v>1.5625E-2</c:v>
                </c:pt>
                <c:pt idx="82">
                  <c:v>1.5625E-2</c:v>
                </c:pt>
                <c:pt idx="83">
                  <c:v>1.5625E-2</c:v>
                </c:pt>
                <c:pt idx="84">
                  <c:v>1.5625E-2</c:v>
                </c:pt>
                <c:pt idx="85">
                  <c:v>1.5625E-2</c:v>
                </c:pt>
                <c:pt idx="86">
                  <c:v>1.5625E-2</c:v>
                </c:pt>
                <c:pt idx="87">
                  <c:v>1.5625E-2</c:v>
                </c:pt>
                <c:pt idx="88">
                  <c:v>1.5625E-2</c:v>
                </c:pt>
                <c:pt idx="89">
                  <c:v>1.5625E-2</c:v>
                </c:pt>
                <c:pt idx="90">
                  <c:v>1.5625E-2</c:v>
                </c:pt>
                <c:pt idx="91">
                  <c:v>1.5625E-2</c:v>
                </c:pt>
                <c:pt idx="92">
                  <c:v>1.5625E-2</c:v>
                </c:pt>
                <c:pt idx="93">
                  <c:v>1.5625E-2</c:v>
                </c:pt>
                <c:pt idx="94">
                  <c:v>1.5625E-2</c:v>
                </c:pt>
                <c:pt idx="95">
                  <c:v>1.5625E-2</c:v>
                </c:pt>
                <c:pt idx="96">
                  <c:v>3.125E-2</c:v>
                </c:pt>
                <c:pt idx="97">
                  <c:v>3.125E-2</c:v>
                </c:pt>
                <c:pt idx="98">
                  <c:v>3.125E-2</c:v>
                </c:pt>
                <c:pt idx="99">
                  <c:v>3.125E-2</c:v>
                </c:pt>
                <c:pt idx="100">
                  <c:v>3.125E-2</c:v>
                </c:pt>
                <c:pt idx="101">
                  <c:v>3.125E-2</c:v>
                </c:pt>
                <c:pt idx="102">
                  <c:v>3.125E-2</c:v>
                </c:pt>
                <c:pt idx="103">
                  <c:v>3.125E-2</c:v>
                </c:pt>
                <c:pt idx="104">
                  <c:v>3.125E-2</c:v>
                </c:pt>
                <c:pt idx="105">
                  <c:v>3.125E-2</c:v>
                </c:pt>
                <c:pt idx="106">
                  <c:v>3.125E-2</c:v>
                </c:pt>
                <c:pt idx="107">
                  <c:v>3.125E-2</c:v>
                </c:pt>
                <c:pt idx="108">
                  <c:v>3.125E-2</c:v>
                </c:pt>
                <c:pt idx="109">
                  <c:v>3.125E-2</c:v>
                </c:pt>
                <c:pt idx="110">
                  <c:v>3.125E-2</c:v>
                </c:pt>
                <c:pt idx="111">
                  <c:v>3.125E-2</c:v>
                </c:pt>
                <c:pt idx="112">
                  <c:v>6.25E-2</c:v>
                </c:pt>
                <c:pt idx="113">
                  <c:v>6.25E-2</c:v>
                </c:pt>
                <c:pt idx="114">
                  <c:v>6.25E-2</c:v>
                </c:pt>
                <c:pt idx="115">
                  <c:v>6.25E-2</c:v>
                </c:pt>
                <c:pt idx="116">
                  <c:v>6.25E-2</c:v>
                </c:pt>
                <c:pt idx="117">
                  <c:v>6.25E-2</c:v>
                </c:pt>
                <c:pt idx="118">
                  <c:v>6.25E-2</c:v>
                </c:pt>
                <c:pt idx="119">
                  <c:v>6.25E-2</c:v>
                </c:pt>
                <c:pt idx="120">
                  <c:v>6.25E-2</c:v>
                </c:pt>
                <c:pt idx="121">
                  <c:v>6.25E-2</c:v>
                </c:pt>
                <c:pt idx="122">
                  <c:v>6.25E-2</c:v>
                </c:pt>
                <c:pt idx="123">
                  <c:v>6.25E-2</c:v>
                </c:pt>
                <c:pt idx="124">
                  <c:v>6.25E-2</c:v>
                </c:pt>
                <c:pt idx="125">
                  <c:v>6.25E-2</c:v>
                </c:pt>
                <c:pt idx="126">
                  <c:v>6.25E-2</c:v>
                </c:pt>
                <c:pt idx="127">
                  <c:v>6.25E-2</c:v>
                </c:pt>
                <c:pt idx="128">
                  <c:v>0.125</c:v>
                </c:pt>
                <c:pt idx="129">
                  <c:v>0.125</c:v>
                </c:pt>
                <c:pt idx="130">
                  <c:v>0.125</c:v>
                </c:pt>
                <c:pt idx="131">
                  <c:v>0.125</c:v>
                </c:pt>
                <c:pt idx="132">
                  <c:v>0.125</c:v>
                </c:pt>
                <c:pt idx="133">
                  <c:v>0.125</c:v>
                </c:pt>
                <c:pt idx="134">
                  <c:v>0.125</c:v>
                </c:pt>
                <c:pt idx="135">
                  <c:v>0.125</c:v>
                </c:pt>
                <c:pt idx="136">
                  <c:v>0.125</c:v>
                </c:pt>
                <c:pt idx="137">
                  <c:v>0.125</c:v>
                </c:pt>
                <c:pt idx="138">
                  <c:v>0.125</c:v>
                </c:pt>
                <c:pt idx="139">
                  <c:v>0.125</c:v>
                </c:pt>
                <c:pt idx="140">
                  <c:v>0.125</c:v>
                </c:pt>
                <c:pt idx="141">
                  <c:v>0.125</c:v>
                </c:pt>
                <c:pt idx="142">
                  <c:v>0.125</c:v>
                </c:pt>
                <c:pt idx="143">
                  <c:v>0.125</c:v>
                </c:pt>
                <c:pt idx="144">
                  <c:v>0.25</c:v>
                </c:pt>
                <c:pt idx="145">
                  <c:v>0.25</c:v>
                </c:pt>
                <c:pt idx="146">
                  <c:v>0.25</c:v>
                </c:pt>
                <c:pt idx="147">
                  <c:v>0.25</c:v>
                </c:pt>
                <c:pt idx="148">
                  <c:v>0.25</c:v>
                </c:pt>
                <c:pt idx="149">
                  <c:v>0.25</c:v>
                </c:pt>
                <c:pt idx="150">
                  <c:v>0.25</c:v>
                </c:pt>
                <c:pt idx="151">
                  <c:v>0.25</c:v>
                </c:pt>
                <c:pt idx="152">
                  <c:v>0.25</c:v>
                </c:pt>
                <c:pt idx="153">
                  <c:v>0.25</c:v>
                </c:pt>
                <c:pt idx="154">
                  <c:v>0.25</c:v>
                </c:pt>
                <c:pt idx="155">
                  <c:v>0.25</c:v>
                </c:pt>
                <c:pt idx="156">
                  <c:v>0.25</c:v>
                </c:pt>
                <c:pt idx="157">
                  <c:v>0.25</c:v>
                </c:pt>
                <c:pt idx="158">
                  <c:v>0.25</c:v>
                </c:pt>
                <c:pt idx="159">
                  <c:v>0.25</c:v>
                </c:pt>
                <c:pt idx="160">
                  <c:v>0.5</c:v>
                </c:pt>
                <c:pt idx="161">
                  <c:v>0.5</c:v>
                </c:pt>
                <c:pt idx="162">
                  <c:v>0.5</c:v>
                </c:pt>
                <c:pt idx="163">
                  <c:v>0.5</c:v>
                </c:pt>
                <c:pt idx="164">
                  <c:v>0.5</c:v>
                </c:pt>
                <c:pt idx="165">
                  <c:v>0.5</c:v>
                </c:pt>
                <c:pt idx="166">
                  <c:v>0.5</c:v>
                </c:pt>
                <c:pt idx="167">
                  <c:v>0.5</c:v>
                </c:pt>
                <c:pt idx="168">
                  <c:v>0.5</c:v>
                </c:pt>
                <c:pt idx="169">
                  <c:v>0.5</c:v>
                </c:pt>
                <c:pt idx="170">
                  <c:v>0.5</c:v>
                </c:pt>
                <c:pt idx="171">
                  <c:v>0.5</c:v>
                </c:pt>
                <c:pt idx="172">
                  <c:v>0.5</c:v>
                </c:pt>
                <c:pt idx="173">
                  <c:v>0.5</c:v>
                </c:pt>
                <c:pt idx="174">
                  <c:v>0.5</c:v>
                </c:pt>
                <c:pt idx="175">
                  <c:v>0.5</c:v>
                </c:pt>
                <c:pt idx="176">
                  <c:v>1</c:v>
                </c:pt>
                <c:pt idx="177">
                  <c:v>1</c:v>
                </c:pt>
                <c:pt idx="178">
                  <c:v>1</c:v>
                </c:pt>
                <c:pt idx="179">
                  <c:v>1</c:v>
                </c:pt>
                <c:pt idx="180">
                  <c:v>1</c:v>
                </c:pt>
                <c:pt idx="181">
                  <c:v>1</c:v>
                </c:pt>
                <c:pt idx="182">
                  <c:v>1</c:v>
                </c:pt>
                <c:pt idx="183">
                  <c:v>1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1</c:v>
                </c:pt>
                <c:pt idx="188">
                  <c:v>1</c:v>
                </c:pt>
                <c:pt idx="189">
                  <c:v>1</c:v>
                </c:pt>
                <c:pt idx="190">
                  <c:v>1</c:v>
                </c:pt>
                <c:pt idx="191">
                  <c:v>1</c:v>
                </c:pt>
                <c:pt idx="192">
                  <c:v>2</c:v>
                </c:pt>
                <c:pt idx="193">
                  <c:v>2</c:v>
                </c:pt>
                <c:pt idx="194">
                  <c:v>2</c:v>
                </c:pt>
                <c:pt idx="195">
                  <c:v>2</c:v>
                </c:pt>
                <c:pt idx="196">
                  <c:v>2</c:v>
                </c:pt>
                <c:pt idx="197">
                  <c:v>2</c:v>
                </c:pt>
                <c:pt idx="198">
                  <c:v>2</c:v>
                </c:pt>
                <c:pt idx="199">
                  <c:v>2</c:v>
                </c:pt>
                <c:pt idx="200">
                  <c:v>2</c:v>
                </c:pt>
                <c:pt idx="201">
                  <c:v>2</c:v>
                </c:pt>
                <c:pt idx="202">
                  <c:v>2</c:v>
                </c:pt>
                <c:pt idx="203">
                  <c:v>2</c:v>
                </c:pt>
                <c:pt idx="204">
                  <c:v>2</c:v>
                </c:pt>
                <c:pt idx="205">
                  <c:v>2</c:v>
                </c:pt>
                <c:pt idx="206">
                  <c:v>2</c:v>
                </c:pt>
                <c:pt idx="207">
                  <c:v>2</c:v>
                </c:pt>
                <c:pt idx="208">
                  <c:v>4</c:v>
                </c:pt>
                <c:pt idx="209">
                  <c:v>4</c:v>
                </c:pt>
                <c:pt idx="210">
                  <c:v>4</c:v>
                </c:pt>
                <c:pt idx="211">
                  <c:v>4</c:v>
                </c:pt>
                <c:pt idx="212">
                  <c:v>4</c:v>
                </c:pt>
                <c:pt idx="213">
                  <c:v>4</c:v>
                </c:pt>
                <c:pt idx="214">
                  <c:v>4</c:v>
                </c:pt>
                <c:pt idx="215">
                  <c:v>4</c:v>
                </c:pt>
                <c:pt idx="216">
                  <c:v>4</c:v>
                </c:pt>
                <c:pt idx="217">
                  <c:v>4</c:v>
                </c:pt>
                <c:pt idx="218">
                  <c:v>4</c:v>
                </c:pt>
                <c:pt idx="219">
                  <c:v>4</c:v>
                </c:pt>
                <c:pt idx="220">
                  <c:v>4</c:v>
                </c:pt>
                <c:pt idx="221">
                  <c:v>4</c:v>
                </c:pt>
                <c:pt idx="222">
                  <c:v>4</c:v>
                </c:pt>
                <c:pt idx="223">
                  <c:v>4</c:v>
                </c:pt>
                <c:pt idx="224">
                  <c:v>8</c:v>
                </c:pt>
                <c:pt idx="225">
                  <c:v>8</c:v>
                </c:pt>
                <c:pt idx="226">
                  <c:v>8</c:v>
                </c:pt>
                <c:pt idx="227">
                  <c:v>8</c:v>
                </c:pt>
                <c:pt idx="228">
                  <c:v>8</c:v>
                </c:pt>
                <c:pt idx="229">
                  <c:v>8</c:v>
                </c:pt>
                <c:pt idx="230">
                  <c:v>8</c:v>
                </c:pt>
                <c:pt idx="231">
                  <c:v>8</c:v>
                </c:pt>
                <c:pt idx="232">
                  <c:v>8</c:v>
                </c:pt>
                <c:pt idx="233">
                  <c:v>8</c:v>
                </c:pt>
                <c:pt idx="234">
                  <c:v>8</c:v>
                </c:pt>
                <c:pt idx="235">
                  <c:v>8</c:v>
                </c:pt>
                <c:pt idx="236">
                  <c:v>8</c:v>
                </c:pt>
                <c:pt idx="237">
                  <c:v>8</c:v>
                </c:pt>
                <c:pt idx="238">
                  <c:v>8</c:v>
                </c:pt>
                <c:pt idx="239">
                  <c:v>8</c:v>
                </c:pt>
              </c:numCache>
            </c:numRef>
          </c:xVal>
          <c:yVal>
            <c:numRef>
              <c:f>'ai_output-frac'!$L$610:$L$849</c:f>
              <c:numCache>
                <c:formatCode>0.0000</c:formatCode>
                <c:ptCount val="240"/>
                <c:pt idx="0">
                  <c:v>0.129720096644761</c:v>
                </c:pt>
                <c:pt idx="1">
                  <c:v>0.15234270051520901</c:v>
                </c:pt>
                <c:pt idx="2">
                  <c:v>0.15231421168950299</c:v>
                </c:pt>
                <c:pt idx="3">
                  <c:v>0.15245416825483199</c:v>
                </c:pt>
                <c:pt idx="4">
                  <c:v>0.15226696963388101</c:v>
                </c:pt>
                <c:pt idx="5">
                  <c:v>0.152366665277819</c:v>
                </c:pt>
                <c:pt idx="6">
                  <c:v>0.152222666403318</c:v>
                </c:pt>
                <c:pt idx="7">
                  <c:v>0.152499904213377</c:v>
                </c:pt>
                <c:pt idx="8">
                  <c:v>0.15219002140309101</c:v>
                </c:pt>
                <c:pt idx="9">
                  <c:v>0.15237832653738001</c:v>
                </c:pt>
                <c:pt idx="10">
                  <c:v>0.15225629569521301</c:v>
                </c:pt>
                <c:pt idx="11">
                  <c:v>0.15219616147245599</c:v>
                </c:pt>
                <c:pt idx="12">
                  <c:v>0.15208507056239801</c:v>
                </c:pt>
                <c:pt idx="13">
                  <c:v>0.152284762857816</c:v>
                </c:pt>
                <c:pt idx="14">
                  <c:v>0.15203087578189101</c:v>
                </c:pt>
                <c:pt idx="15">
                  <c:v>0.15252846255173799</c:v>
                </c:pt>
                <c:pt idx="16">
                  <c:v>0.25947917111950902</c:v>
                </c:pt>
                <c:pt idx="17">
                  <c:v>0.30461936071739698</c:v>
                </c:pt>
                <c:pt idx="18">
                  <c:v>0.30461159315089997</c:v>
                </c:pt>
                <c:pt idx="19">
                  <c:v>0.30490833650966498</c:v>
                </c:pt>
                <c:pt idx="20">
                  <c:v>0.30464072356802602</c:v>
                </c:pt>
                <c:pt idx="21">
                  <c:v>0.30484479259615199</c:v>
                </c:pt>
                <c:pt idx="22">
                  <c:v>0.30444533280663599</c:v>
                </c:pt>
                <c:pt idx="23">
                  <c:v>0.30501927761807501</c:v>
                </c:pt>
                <c:pt idx="24">
                  <c:v>0.30450030154596402</c:v>
                </c:pt>
                <c:pt idx="25">
                  <c:v>0.30483895825846102</c:v>
                </c:pt>
                <c:pt idx="26">
                  <c:v>0.304579879698545</c:v>
                </c:pt>
                <c:pt idx="27">
                  <c:v>0.30443175535168099</c:v>
                </c:pt>
                <c:pt idx="28">
                  <c:v>0.304089486773721</c:v>
                </c:pt>
                <c:pt idx="29">
                  <c:v>0.30475665307476102</c:v>
                </c:pt>
                <c:pt idx="30">
                  <c:v>0.30410432396311299</c:v>
                </c:pt>
                <c:pt idx="31">
                  <c:v>0.30501408559069398</c:v>
                </c:pt>
                <c:pt idx="32">
                  <c:v>0.50430006986635301</c:v>
                </c:pt>
                <c:pt idx="33">
                  <c:v>0.60915717082436505</c:v>
                </c:pt>
                <c:pt idx="34">
                  <c:v>0.60943686385212004</c:v>
                </c:pt>
                <c:pt idx="35">
                  <c:v>0.60953663134620295</c:v>
                </c:pt>
                <c:pt idx="36">
                  <c:v>0.60918694073900903</c:v>
                </c:pt>
                <c:pt idx="37">
                  <c:v>0.60988672364866303</c:v>
                </c:pt>
                <c:pt idx="38">
                  <c:v>0.60904200160597499</c:v>
                </c:pt>
                <c:pt idx="39">
                  <c:v>0.60989191322438796</c:v>
                </c:pt>
                <c:pt idx="40">
                  <c:v>0.60895921020547705</c:v>
                </c:pt>
                <c:pt idx="41">
                  <c:v>0.60982315851269497</c:v>
                </c:pt>
                <c:pt idx="42">
                  <c:v>0.60925425736009697</c:v>
                </c:pt>
                <c:pt idx="43">
                  <c:v>0.60892170276211399</c:v>
                </c:pt>
                <c:pt idx="44">
                  <c:v>0.60829510718832203</c:v>
                </c:pt>
                <c:pt idx="45">
                  <c:v>0.60965328411338104</c:v>
                </c:pt>
                <c:pt idx="46">
                  <c:v>0.60812608292272097</c:v>
                </c:pt>
                <c:pt idx="47">
                  <c:v>0.61032555459050697</c:v>
                </c:pt>
                <c:pt idx="48">
                  <c:v>0.913094847599909</c:v>
                </c:pt>
                <c:pt idx="49">
                  <c:v>1.2192627525690101</c:v>
                </c:pt>
                <c:pt idx="50">
                  <c:v>1.2192627525690101</c:v>
                </c:pt>
                <c:pt idx="51">
                  <c:v>1.22086958002801</c:v>
                </c:pt>
                <c:pt idx="52">
                  <c:v>1.2177222071214999</c:v>
                </c:pt>
                <c:pt idx="53">
                  <c:v>1.21933793760419</c:v>
                </c:pt>
                <c:pt idx="54">
                  <c:v>1.21834313492198</c:v>
                </c:pt>
                <c:pt idx="55">
                  <c:v>1.2204382544736301</c:v>
                </c:pt>
                <c:pt idx="56">
                  <c:v>1.2178308237942499</c:v>
                </c:pt>
                <c:pt idx="57">
                  <c:v>1.21871599564744</c:v>
                </c:pt>
                <c:pt idx="58">
                  <c:v>1.21833795790717</c:v>
                </c:pt>
                <c:pt idx="59">
                  <c:v>1.2181024502671101</c:v>
                </c:pt>
                <c:pt idx="60">
                  <c:v>1.2164899902203901</c:v>
                </c:pt>
                <c:pt idx="61">
                  <c:v>1.2188118369958101</c:v>
                </c:pt>
                <c:pt idx="62">
                  <c:v>1.2161442814030199</c:v>
                </c:pt>
                <c:pt idx="63">
                  <c:v>1.2202356886594501</c:v>
                </c:pt>
                <c:pt idx="64">
                  <c:v>1.5570634539199399</c:v>
                </c:pt>
                <c:pt idx="65">
                  <c:v>2.4137778628990598</c:v>
                </c:pt>
                <c:pt idx="66">
                  <c:v>2.4344621759194398</c:v>
                </c:pt>
                <c:pt idx="67">
                  <c:v>2.4338163984661301</c:v>
                </c:pt>
                <c:pt idx="68">
                  <c:v>2.4362618267715099</c:v>
                </c:pt>
                <c:pt idx="69">
                  <c:v>2.43545992962546</c:v>
                </c:pt>
                <c:pt idx="70">
                  <c:v>2.4341779916248698</c:v>
                </c:pt>
                <c:pt idx="71">
                  <c:v>2.4380537745956699</c:v>
                </c:pt>
                <c:pt idx="72">
                  <c:v>2.4352892712903</c:v>
                </c:pt>
                <c:pt idx="73">
                  <c:v>2.4358685725208602</c:v>
                </c:pt>
                <c:pt idx="74">
                  <c:v>2.4347826086956501</c:v>
                </c:pt>
                <c:pt idx="75">
                  <c:v>2.4337492572786599</c:v>
                </c:pt>
                <c:pt idx="76">
                  <c:v>2.4335013834428199</c:v>
                </c:pt>
                <c:pt idx="77">
                  <c:v>2.4362152505613199</c:v>
                </c:pt>
                <c:pt idx="78">
                  <c:v>2.4324845965407098</c:v>
                </c:pt>
                <c:pt idx="79">
                  <c:v>2.4413597263347402</c:v>
                </c:pt>
                <c:pt idx="80">
                  <c:v>2.4077678055949101</c:v>
                </c:pt>
                <c:pt idx="81">
                  <c:v>4.7512184815637903</c:v>
                </c:pt>
                <c:pt idx="82">
                  <c:v>4.8611234735873898</c:v>
                </c:pt>
                <c:pt idx="83">
                  <c:v>4.8647215641694999</c:v>
                </c:pt>
                <c:pt idx="84">
                  <c:v>4.8658154487773704</c:v>
                </c:pt>
                <c:pt idx="85">
                  <c:v>4.8669821129241004</c:v>
                </c:pt>
                <c:pt idx="86">
                  <c:v>4.8645771256121098</c:v>
                </c:pt>
                <c:pt idx="87">
                  <c:v>4.8673642395910397</c:v>
                </c:pt>
                <c:pt idx="88">
                  <c:v>4.8568312953258097</c:v>
                </c:pt>
                <c:pt idx="89">
                  <c:v>4.8646080760094996</c:v>
                </c:pt>
                <c:pt idx="90">
                  <c:v>4.8616180242046498</c:v>
                </c:pt>
                <c:pt idx="91">
                  <c:v>4.8616386326641301</c:v>
                </c:pt>
                <c:pt idx="92">
                  <c:v>4.85429249855033</c:v>
                </c:pt>
                <c:pt idx="93">
                  <c:v>4.8612883126131203</c:v>
                </c:pt>
                <c:pt idx="94">
                  <c:v>4.8528341485706497</c:v>
                </c:pt>
                <c:pt idx="95">
                  <c:v>4.86849031294041</c:v>
                </c:pt>
                <c:pt idx="96">
                  <c:v>3.3092304584932299</c:v>
                </c:pt>
                <c:pt idx="97">
                  <c:v>6.6138235879277802</c:v>
                </c:pt>
                <c:pt idx="98">
                  <c:v>9.5714911640134304</c:v>
                </c:pt>
                <c:pt idx="99">
                  <c:v>9.7467864958463402</c:v>
                </c:pt>
                <c:pt idx="100">
                  <c:v>9.7215876581406597</c:v>
                </c:pt>
                <c:pt idx="101">
                  <c:v>9.7362780095844794</c:v>
                </c:pt>
                <c:pt idx="102">
                  <c:v>9.7188278562106998</c:v>
                </c:pt>
                <c:pt idx="103">
                  <c:v>9.74720067991076</c:v>
                </c:pt>
                <c:pt idx="104">
                  <c:v>9.7144442303334895</c:v>
                </c:pt>
                <c:pt idx="105">
                  <c:v>9.7321883167577408</c:v>
                </c:pt>
                <c:pt idx="106">
                  <c:v>9.7176132163200108</c:v>
                </c:pt>
                <c:pt idx="107">
                  <c:v>9.7309084121347809</c:v>
                </c:pt>
                <c:pt idx="108">
                  <c:v>9.7075372482134998</c:v>
                </c:pt>
                <c:pt idx="109">
                  <c:v>9.7269675952920593</c:v>
                </c:pt>
                <c:pt idx="110">
                  <c:v>9.7138271359209902</c:v>
                </c:pt>
                <c:pt idx="111">
                  <c:v>9.74595823330713</c:v>
                </c:pt>
                <c:pt idx="112">
                  <c:v>4.0847123351096704</c:v>
                </c:pt>
                <c:pt idx="113">
                  <c:v>8.1625564926515004</c:v>
                </c:pt>
                <c:pt idx="114">
                  <c:v>12.2315274744905</c:v>
                </c:pt>
                <c:pt idx="115">
                  <c:v>16.305790440849702</c:v>
                </c:pt>
                <c:pt idx="116">
                  <c:v>19.191030977431002</c:v>
                </c:pt>
                <c:pt idx="117">
                  <c:v>19.466358883834602</c:v>
                </c:pt>
                <c:pt idx="118">
                  <c:v>19.430205101597799</c:v>
                </c:pt>
                <c:pt idx="119">
                  <c:v>19.476689635262101</c:v>
                </c:pt>
                <c:pt idx="120">
                  <c:v>19.422924666900901</c:v>
                </c:pt>
                <c:pt idx="121">
                  <c:v>19.4533989763422</c:v>
                </c:pt>
                <c:pt idx="122">
                  <c:v>19.431851153728001</c:v>
                </c:pt>
                <c:pt idx="123">
                  <c:v>19.453357730317201</c:v>
                </c:pt>
                <c:pt idx="124">
                  <c:v>19.4368733356918</c:v>
                </c:pt>
                <c:pt idx="125">
                  <c:v>19.447214026520101</c:v>
                </c:pt>
                <c:pt idx="126">
                  <c:v>19.416594714476702</c:v>
                </c:pt>
                <c:pt idx="127">
                  <c:v>19.4604958958152</c:v>
                </c:pt>
                <c:pt idx="128">
                  <c:v>4.6042564722767203</c:v>
                </c:pt>
                <c:pt idx="129">
                  <c:v>9.2057873296811294</c:v>
                </c:pt>
                <c:pt idx="130">
                  <c:v>13.798297590760001</c:v>
                </c:pt>
                <c:pt idx="131">
                  <c:v>18.402896312416601</c:v>
                </c:pt>
                <c:pt idx="132">
                  <c:v>22.969383884950801</c:v>
                </c:pt>
                <c:pt idx="133">
                  <c:v>27.566497312466002</c:v>
                </c:pt>
                <c:pt idx="134">
                  <c:v>32.110199624828503</c:v>
                </c:pt>
                <c:pt idx="135">
                  <c:v>36.681012511469</c:v>
                </c:pt>
                <c:pt idx="136">
                  <c:v>38.758794617303401</c:v>
                </c:pt>
                <c:pt idx="137">
                  <c:v>38.869217831890801</c:v>
                </c:pt>
                <c:pt idx="138">
                  <c:v>38.862138488385803</c:v>
                </c:pt>
                <c:pt idx="139">
                  <c:v>38.839764972822799</c:v>
                </c:pt>
                <c:pt idx="140">
                  <c:v>38.818977425858101</c:v>
                </c:pt>
                <c:pt idx="141">
                  <c:v>38.905643095815499</c:v>
                </c:pt>
                <c:pt idx="142">
                  <c:v>38.803627013127603</c:v>
                </c:pt>
                <c:pt idx="143">
                  <c:v>38.946847865997903</c:v>
                </c:pt>
                <c:pt idx="144">
                  <c:v>4.9238497091989704</c:v>
                </c:pt>
                <c:pt idx="145">
                  <c:v>9.8477126305084504</c:v>
                </c:pt>
                <c:pt idx="146">
                  <c:v>14.7608946591535</c:v>
                </c:pt>
                <c:pt idx="147">
                  <c:v>19.685230777482701</c:v>
                </c:pt>
                <c:pt idx="148">
                  <c:v>24.577536096006</c:v>
                </c:pt>
                <c:pt idx="149">
                  <c:v>29.4981794799662</c:v>
                </c:pt>
                <c:pt idx="150">
                  <c:v>34.377608752669602</c:v>
                </c:pt>
                <c:pt idx="151">
                  <c:v>39.336660321380101</c:v>
                </c:pt>
                <c:pt idx="152">
                  <c:v>44.149081294103702</c:v>
                </c:pt>
                <c:pt idx="153">
                  <c:v>49.0764573103544</c:v>
                </c:pt>
                <c:pt idx="154">
                  <c:v>53.912312813446498</c:v>
                </c:pt>
                <c:pt idx="155">
                  <c:v>57.367484814095697</c:v>
                </c:pt>
                <c:pt idx="156">
                  <c:v>57.3523340110359</c:v>
                </c:pt>
                <c:pt idx="157">
                  <c:v>57.435627774934702</c:v>
                </c:pt>
                <c:pt idx="158">
                  <c:v>57.340684991648899</c:v>
                </c:pt>
                <c:pt idx="159">
                  <c:v>57.539634758177797</c:v>
                </c:pt>
                <c:pt idx="160">
                  <c:v>5.0965012046854197</c:v>
                </c:pt>
                <c:pt idx="161">
                  <c:v>10.193441229651301</c:v>
                </c:pt>
                <c:pt idx="162">
                  <c:v>15.2808139183874</c:v>
                </c:pt>
                <c:pt idx="163">
                  <c:v>20.3819007289135</c:v>
                </c:pt>
                <c:pt idx="164">
                  <c:v>25.451756302229601</c:v>
                </c:pt>
                <c:pt idx="165">
                  <c:v>30.549480369755301</c:v>
                </c:pt>
                <c:pt idx="166">
                  <c:v>35.602706569980299</c:v>
                </c:pt>
                <c:pt idx="167">
                  <c:v>40.743097572077197</c:v>
                </c:pt>
                <c:pt idx="168">
                  <c:v>45.7359910771589</c:v>
                </c:pt>
                <c:pt idx="169">
                  <c:v>50.853433284604698</c:v>
                </c:pt>
                <c:pt idx="170">
                  <c:v>55.8840297234742</c:v>
                </c:pt>
                <c:pt idx="171">
                  <c:v>57.685153603734499</c:v>
                </c:pt>
                <c:pt idx="172">
                  <c:v>57.638949310927003</c:v>
                </c:pt>
                <c:pt idx="173">
                  <c:v>57.723713804872602</c:v>
                </c:pt>
                <c:pt idx="174">
                  <c:v>57.616327171396001</c:v>
                </c:pt>
                <c:pt idx="175">
                  <c:v>57.819201562844597</c:v>
                </c:pt>
                <c:pt idx="176">
                  <c:v>5.1878883831387297</c:v>
                </c:pt>
                <c:pt idx="177">
                  <c:v>10.3751167902299</c:v>
                </c:pt>
                <c:pt idx="178">
                  <c:v>15.5547874735765</c:v>
                </c:pt>
                <c:pt idx="179">
                  <c:v>20.747506211504898</c:v>
                </c:pt>
                <c:pt idx="180">
                  <c:v>25.909180599261902</c:v>
                </c:pt>
                <c:pt idx="181">
                  <c:v>31.1044005754712</c:v>
                </c:pt>
                <c:pt idx="182">
                  <c:v>36.252084238808301</c:v>
                </c:pt>
                <c:pt idx="183">
                  <c:v>41.488679687875297</c:v>
                </c:pt>
                <c:pt idx="184">
                  <c:v>46.579127057658802</c:v>
                </c:pt>
                <c:pt idx="185">
                  <c:v>51.797609134405</c:v>
                </c:pt>
                <c:pt idx="186">
                  <c:v>56.926170801034502</c:v>
                </c:pt>
                <c:pt idx="187">
                  <c:v>57.835146911663898</c:v>
                </c:pt>
                <c:pt idx="188">
                  <c:v>57.789157100792004</c:v>
                </c:pt>
                <c:pt idx="189">
                  <c:v>57.8604497172023</c:v>
                </c:pt>
                <c:pt idx="190">
                  <c:v>57.765962302758403</c:v>
                </c:pt>
                <c:pt idx="191">
                  <c:v>57.963255878230299</c:v>
                </c:pt>
                <c:pt idx="192">
                  <c:v>5.23494345180253</c:v>
                </c:pt>
                <c:pt idx="193">
                  <c:v>10.4696068922234</c:v>
                </c:pt>
                <c:pt idx="194">
                  <c:v>15.696490224486601</c:v>
                </c:pt>
                <c:pt idx="195">
                  <c:v>20.9395124595261</c:v>
                </c:pt>
                <c:pt idx="196">
                  <c:v>26.147863027118401</c:v>
                </c:pt>
                <c:pt idx="197">
                  <c:v>31.388650956729599</c:v>
                </c:pt>
                <c:pt idx="198">
                  <c:v>36.584689573533502</c:v>
                </c:pt>
                <c:pt idx="199">
                  <c:v>41.8739479858233</c:v>
                </c:pt>
                <c:pt idx="200">
                  <c:v>47.013213601747204</c:v>
                </c:pt>
                <c:pt idx="201">
                  <c:v>52.280826589029203</c:v>
                </c:pt>
                <c:pt idx="202">
                  <c:v>57.463641096501703</c:v>
                </c:pt>
                <c:pt idx="203">
                  <c:v>57.921289729471603</c:v>
                </c:pt>
                <c:pt idx="204">
                  <c:v>57.859993614933103</c:v>
                </c:pt>
                <c:pt idx="205">
                  <c:v>57.936033845862397</c:v>
                </c:pt>
                <c:pt idx="206">
                  <c:v>57.840274070294498</c:v>
                </c:pt>
                <c:pt idx="207">
                  <c:v>58.026032546612299</c:v>
                </c:pt>
                <c:pt idx="208">
                  <c:v>5.2584676003868598</c:v>
                </c:pt>
                <c:pt idx="209">
                  <c:v>10.516841021232301</c:v>
                </c:pt>
                <c:pt idx="210">
                  <c:v>15.7676790840178</c:v>
                </c:pt>
                <c:pt idx="211">
                  <c:v>21.035528106954001</c:v>
                </c:pt>
                <c:pt idx="212">
                  <c:v>26.2645841160789</c:v>
                </c:pt>
                <c:pt idx="213">
                  <c:v>31.528162064355399</c:v>
                </c:pt>
                <c:pt idx="214">
                  <c:v>36.756673385329897</c:v>
                </c:pt>
                <c:pt idx="215">
                  <c:v>42.0580989421059</c:v>
                </c:pt>
                <c:pt idx="216">
                  <c:v>47.222517451024501</c:v>
                </c:pt>
                <c:pt idx="217">
                  <c:v>52.528698328070298</c:v>
                </c:pt>
                <c:pt idx="218">
                  <c:v>57.738698131760003</c:v>
                </c:pt>
                <c:pt idx="219">
                  <c:v>57.943808959936803</c:v>
                </c:pt>
                <c:pt idx="220">
                  <c:v>57.898102938276402</c:v>
                </c:pt>
                <c:pt idx="221">
                  <c:v>57.965544609188299</c:v>
                </c:pt>
                <c:pt idx="222">
                  <c:v>57.872424974128997</c:v>
                </c:pt>
                <c:pt idx="223">
                  <c:v>58.074467916765499</c:v>
                </c:pt>
                <c:pt idx="224">
                  <c:v>5.2708579019886797</c:v>
                </c:pt>
                <c:pt idx="225">
                  <c:v>10.5414792474508</c:v>
                </c:pt>
                <c:pt idx="226">
                  <c:v>15.804303101096499</c:v>
                </c:pt>
                <c:pt idx="227">
                  <c:v>21.0829206467746</c:v>
                </c:pt>
                <c:pt idx="228">
                  <c:v>26.3262277038401</c:v>
                </c:pt>
                <c:pt idx="229">
                  <c:v>31.6063944538339</c:v>
                </c:pt>
                <c:pt idx="230">
                  <c:v>36.836685967366499</c:v>
                </c:pt>
                <c:pt idx="231">
                  <c:v>42.1612243359384</c:v>
                </c:pt>
                <c:pt idx="232">
                  <c:v>47.337484481563202</c:v>
                </c:pt>
                <c:pt idx="233">
                  <c:v>52.648560733418499</c:v>
                </c:pt>
                <c:pt idx="234">
                  <c:v>57.861590004335604</c:v>
                </c:pt>
                <c:pt idx="235">
                  <c:v>57.973842774281103</c:v>
                </c:pt>
                <c:pt idx="236">
                  <c:v>57.917233556735802</c:v>
                </c:pt>
                <c:pt idx="237">
                  <c:v>57.990446234143299</c:v>
                </c:pt>
                <c:pt idx="238">
                  <c:v>57.8898264397221</c:v>
                </c:pt>
                <c:pt idx="239">
                  <c:v>58.087681152251903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130-051A-7C4B-8DA7-A6CA279809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850848"/>
        <c:axId val="119669536"/>
      </c:scatterChart>
      <c:valAx>
        <c:axId val="123850848"/>
        <c:scaling>
          <c:logBase val="2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 sz="1200" b="0"/>
                </a:pPr>
                <a:r>
                  <a:rPr lang="en-US" sz="1200" b="0"/>
                  <a:t>Operational Intensity (OP/B)</a:t>
                </a:r>
              </a:p>
            </c:rich>
          </c:tx>
          <c:layout>
            <c:manualLayout>
              <c:xMode val="edge"/>
              <c:yMode val="edge"/>
              <c:x val="0.36643746180033554"/>
              <c:y val="0.9337659722222222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\ ????/????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/>
          <a:lstStyle/>
          <a:p>
            <a:pPr>
              <a:defRPr/>
            </a:pPr>
            <a:endParaRPr lang="en-CH"/>
          </a:p>
        </c:txPr>
        <c:crossAx val="119669536"/>
        <c:crossesAt val="1.0000000000000002E-3"/>
        <c:crossBetween val="midCat"/>
        <c:majorUnit val="2"/>
        <c:minorUnit val="2"/>
      </c:valAx>
      <c:valAx>
        <c:axId val="119669536"/>
        <c:scaling>
          <c:logBase val="2"/>
          <c:orientation val="minMax"/>
          <c:max val="64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000" b="0"/>
                </a:pPr>
                <a:r>
                  <a:rPr lang="en-US" sz="1000" b="0"/>
                  <a:t>Arithmetic Throughput (MOPS,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CH"/>
          </a:p>
        </c:txPr>
        <c:crossAx val="123850848"/>
        <c:crossesAt val="4.8830000000000019E-5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1">
    <c:autoUpdate val="0"/>
  </c:externalData>
  <c:userShapes r:id="rId2"/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Sheet3!$C$2</c:f>
              <c:strCache>
                <c:ptCount val="1"/>
                <c:pt idx="0">
                  <c:v>Performance (GOPS)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rgbClr val="00206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1.6729053696268284E-3"/>
                  <c:y val="6.1548611111111109E-2"/>
                </c:manualLayout>
              </c:layout>
              <c:tx>
                <c:strRef>
                  <c:f>Sheet3!$A$3</c:f>
                  <c:strCache>
                    <c:ptCount val="1"/>
                    <c:pt idx="0">
                      <c:v>BFS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{920856F4-3AE8-2249-A982-E5FF9B2ECD73}</c15:txfldGUID>
                      <c15:f>Sheet3!$A$3</c15:f>
                      <c15:dlblFieldTableCache>
                        <c:ptCount val="1"/>
                        <c:pt idx="0">
                          <c:v>BFS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2654-FD47-8C27-FB62404161D0}"/>
                </c:ext>
              </c:extLst>
            </c:dLbl>
            <c:dLbl>
              <c:idx val="1"/>
              <c:layout>
                <c:manualLayout>
                  <c:x val="-7.8087044231218636E-2"/>
                  <c:y val="-4.5972222222222222E-3"/>
                </c:manualLayout>
              </c:layout>
              <c:tx>
                <c:strRef>
                  <c:f>Sheet3!$A$4</c:f>
                  <c:strCache>
                    <c:ptCount val="1"/>
                    <c:pt idx="0">
                      <c:v>BS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{518EC8EF-C80E-774B-9D74-ED40535874B8}</c15:txfldGUID>
                      <c15:f>Sheet3!$A$4</c15:f>
                      <c15:dlblFieldTableCache>
                        <c:ptCount val="1"/>
                        <c:pt idx="0">
                          <c:v>BS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2654-FD47-8C27-FB62404161D0}"/>
                </c:ext>
              </c:extLst>
            </c:dLbl>
            <c:dLbl>
              <c:idx val="2"/>
              <c:layout>
                <c:manualLayout>
                  <c:x val="-9.9986435487223385E-2"/>
                  <c:y val="-2.1265972222222221E-2"/>
                </c:manualLayout>
              </c:layout>
              <c:tx>
                <c:strRef>
                  <c:f>Sheet3!$A$5</c:f>
                  <c:strCache>
                    <c:ptCount val="1"/>
                    <c:pt idx="0">
                      <c:v>GEMV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{6E33869A-2D0D-D141-A05C-8A5134491D9E}</c15:txfldGUID>
                      <c15:f>Sheet3!$A$5</c15:f>
                      <c15:dlblFieldTableCache>
                        <c:ptCount val="1"/>
                        <c:pt idx="0">
                          <c:v>GEMV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2654-FD47-8C27-FB62404161D0}"/>
                </c:ext>
              </c:extLst>
            </c:dLbl>
            <c:dLbl>
              <c:idx val="3"/>
              <c:layout>
                <c:manualLayout>
                  <c:x val="4.7944331116668995E-3"/>
                  <c:y val="-4.5972222222222222E-3"/>
                </c:manualLayout>
              </c:layout>
              <c:tx>
                <c:strRef>
                  <c:f>Sheet3!$A$6</c:f>
                  <c:strCache>
                    <c:ptCount val="1"/>
                    <c:pt idx="0">
                      <c:v>MLP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{B7E8AE63-A3CB-FE44-BB52-1621D18BF843}</c15:txfldGUID>
                      <c15:f>Sheet3!$A$6</c15:f>
                      <c15:dlblFieldTableCache>
                        <c:ptCount val="1"/>
                        <c:pt idx="0">
                          <c:v>MLP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2654-FD47-8C27-FB62404161D0}"/>
                </c:ext>
              </c:extLst>
            </c:dLbl>
            <c:dLbl>
              <c:idx val="4"/>
              <c:layout>
                <c:manualLayout>
                  <c:x val="-7.5263075506714433E-2"/>
                  <c:y val="1.7451388888888888E-2"/>
                </c:manualLayout>
              </c:layout>
              <c:tx>
                <c:strRef>
                  <c:f>Sheet3!$A$7</c:f>
                  <c:strCache>
                    <c:ptCount val="1"/>
                    <c:pt idx="0">
                      <c:v>SEL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{103AA3BC-2872-3B48-8D14-B163C7552EF9}</c15:txfldGUID>
                      <c15:f>Sheet3!$A$7</c15:f>
                      <c15:dlblFieldTableCache>
                        <c:ptCount val="1"/>
                        <c:pt idx="0">
                          <c:v>SEL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2654-FD47-8C27-FB62404161D0}"/>
                </c:ext>
              </c:extLst>
            </c:dLbl>
            <c:dLbl>
              <c:idx val="5"/>
              <c:layout>
                <c:manualLayout>
                  <c:x val="-0.12572936139410623"/>
                  <c:y val="-2.1265972222222221E-2"/>
                </c:manualLayout>
              </c:layout>
              <c:tx>
                <c:strRef>
                  <c:f>Sheet3!$A$8</c:f>
                  <c:strCache>
                    <c:ptCount val="1"/>
                    <c:pt idx="0">
                      <c:v>SpMV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{8B39F5A7-9BD0-BE45-BD09-E9A16E6FE5B5}</c15:txfldGUID>
                      <c15:f>Sheet3!$A$8</c15:f>
                      <c15:dlblFieldTableCache>
                        <c:ptCount val="1"/>
                        <c:pt idx="0">
                          <c:v>SpMV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2654-FD47-8C27-FB62404161D0}"/>
                </c:ext>
              </c:extLst>
            </c:dLbl>
            <c:dLbl>
              <c:idx val="6"/>
              <c:layout>
                <c:manualLayout>
                  <c:x val="-5.3831759793524461E-2"/>
                  <c:y val="3.5090277777777776E-2"/>
                </c:manualLayout>
              </c:layout>
              <c:tx>
                <c:strRef>
                  <c:f>Sheet3!$A$9</c:f>
                  <c:strCache>
                    <c:ptCount val="1"/>
                    <c:pt idx="0">
                      <c:v>TS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{6E0D492D-16B2-9740-B723-36E0A9236410}</c15:txfldGUID>
                      <c15:f>Sheet3!$A$9</c15:f>
                      <c15:dlblFieldTableCache>
                        <c:ptCount val="1"/>
                        <c:pt idx="0">
                          <c:v>TS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2654-FD47-8C27-FB62404161D0}"/>
                </c:ext>
              </c:extLst>
            </c:dLbl>
            <c:dLbl>
              <c:idx val="7"/>
              <c:layout>
                <c:manualLayout>
                  <c:x val="2.3996744516933599E-3"/>
                  <c:y val="-9.0069444444444442E-3"/>
                </c:manualLayout>
              </c:layout>
              <c:tx>
                <c:strRef>
                  <c:f>Sheet3!$A$10</c:f>
                  <c:strCache>
                    <c:ptCount val="1"/>
                    <c:pt idx="0">
                      <c:v>UNI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{AF6C2853-1CD5-E24F-8C2F-56307A0D9818}</c15:txfldGUID>
                      <c15:f>Sheet3!$A$10</c15:f>
                      <c15:dlblFieldTableCache>
                        <c:ptCount val="1"/>
                        <c:pt idx="0">
                          <c:v>UNI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2654-FD47-8C27-FB62404161D0}"/>
                </c:ext>
              </c:extLst>
            </c:dLbl>
            <c:dLbl>
              <c:idx val="8"/>
              <c:layout>
                <c:manualLayout>
                  <c:x val="5.9496441658078117E-4"/>
                  <c:y val="-1.8750000000004042E-4"/>
                </c:manualLayout>
              </c:layout>
              <c:tx>
                <c:strRef>
                  <c:f>Sheet3!$A$11</c:f>
                  <c:strCache>
                    <c:ptCount val="1"/>
                    <c:pt idx="0">
                      <c:v>VA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{0B18A710-03E3-0849-8A21-4D335195AB6C}</c15:txfldGUID>
                      <c15:f>Sheet3!$A$11</c15:f>
                      <c15:dlblFieldTableCache>
                        <c:ptCount val="1"/>
                        <c:pt idx="0">
                          <c:v>VA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2654-FD47-8C27-FB62404161D0}"/>
                </c:ext>
              </c:extLst>
            </c:dLbl>
            <c:dLbl>
              <c:idx val="9"/>
              <c:layout>
                <c:manualLayout>
                  <c:x val="2.0630963373818464E-3"/>
                  <c:y val="-3.9875000000000001E-2"/>
                </c:manualLayout>
              </c:layout>
              <c:tx>
                <c:strRef>
                  <c:f>Sheet3!$A$12</c:f>
                  <c:strCache>
                    <c:ptCount val="1"/>
                    <c:pt idx="0">
                      <c:v>HST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{371663EB-3B63-E04D-B9BC-83201E8786FC}</c15:txfldGUID>
                      <c15:f>Sheet3!$A$12</c15:f>
                      <c15:dlblFieldTableCache>
                        <c:ptCount val="1"/>
                        <c:pt idx="0">
                          <c:v>HST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2654-FD47-8C27-FB62404161D0}"/>
                </c:ext>
              </c:extLst>
            </c:dLbl>
            <c:dLbl>
              <c:idx val="10"/>
              <c:layout>
                <c:manualLayout>
                  <c:x val="9.266267391724748E-4"/>
                  <c:y val="4.2222222222222218E-3"/>
                </c:manualLayout>
              </c:layout>
              <c:tx>
                <c:strRef>
                  <c:f>Sheet3!$A$13</c:f>
                  <c:strCache>
                    <c:ptCount val="1"/>
                    <c:pt idx="0">
                      <c:v>RED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{450BA6FE-3808-1A47-9A85-FE3B1B64241F}</c15:txfldGUID>
                      <c15:f>Sheet3!$A$13</c15:f>
                      <c15:dlblFieldTableCache>
                        <c:ptCount val="1"/>
                        <c:pt idx="0">
                          <c:v>RED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2654-FD47-8C27-FB62404161D0}"/>
                </c:ext>
              </c:extLst>
            </c:dLbl>
            <c:dLbl>
              <c:idx val="11"/>
              <c:layout>
                <c:manualLayout>
                  <c:x val="-5.5172311557349002E-2"/>
                  <c:y val="9.3386979166666662E-2"/>
                </c:manualLayout>
              </c:layout>
              <c:tx>
                <c:strRef>
                  <c:f>Sheet3!$A$14</c:f>
                  <c:strCache>
                    <c:ptCount val="1"/>
                    <c:pt idx="0">
                      <c:v>SCAN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209606440178718E-2"/>
                      <c:h val="6.8990277777777761E-2"/>
                    </c:manualLayout>
                  </c15:layout>
                  <c15:dlblFieldTable>
                    <c15:dlblFTEntry>
                      <c15:txfldGUID>{F5544626-BD7E-F146-BBB9-08537CD8B981}</c15:txfldGUID>
                      <c15:f>Sheet3!$A$14</c15:f>
                      <c15:dlblFieldTableCache>
                        <c:ptCount val="1"/>
                        <c:pt idx="0">
                          <c:v>SCAN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2654-FD47-8C27-FB62404161D0}"/>
                </c:ext>
              </c:extLst>
            </c:dLbl>
            <c:dLbl>
              <c:idx val="12"/>
              <c:layout>
                <c:manualLayout>
                  <c:x val="6.3502811909673653E-3"/>
                  <c:y val="-9.0069444444444442E-3"/>
                </c:manualLayout>
              </c:layout>
              <c:tx>
                <c:strRef>
                  <c:f>Sheet3!$A$15</c:f>
                  <c:strCache>
                    <c:ptCount val="1"/>
                    <c:pt idx="0">
                      <c:v>NW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{DB5F7FBF-5CF4-8846-BD8C-5B452341D235}</c15:txfldGUID>
                      <c15:f>Sheet3!$A$15</c15:f>
                      <c15:dlblFieldTableCache>
                        <c:ptCount val="1"/>
                        <c:pt idx="0">
                          <c:v>NW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2654-FD47-8C27-FB62404161D0}"/>
                </c:ext>
              </c:extLst>
            </c:dLbl>
            <c:dLbl>
              <c:idx val="13"/>
              <c:layout>
                <c:manualLayout>
                  <c:x val="1.2071494660298054E-2"/>
                  <c:y val="-8.0368055555555557E-3"/>
                </c:manualLayout>
              </c:layout>
              <c:tx>
                <c:strRef>
                  <c:f>Sheet3!$A$16</c:f>
                  <c:strCache>
                    <c:ptCount val="1"/>
                    <c:pt idx="0">
                      <c:v>TRNS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{5C48E7D5-2FED-0243-B877-D714964FB7DC}</c15:txfldGUID>
                      <c15:f>Sheet3!$A$16</c15:f>
                      <c15:dlblFieldTableCache>
                        <c:ptCount val="1"/>
                        <c:pt idx="0">
                          <c:v>TRNS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D-2654-FD47-8C27-FB62404161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206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Sheet3!$B$3:$B$16</c:f>
              <c:numCache>
                <c:formatCode>General</c:formatCode>
                <c:ptCount val="14"/>
                <c:pt idx="0">
                  <c:v>0.14799999999999999</c:v>
                </c:pt>
                <c:pt idx="1">
                  <c:v>8.3000000000000004E-2</c:v>
                </c:pt>
                <c:pt idx="2">
                  <c:v>8.7999999999999995E-2</c:v>
                </c:pt>
                <c:pt idx="3">
                  <c:v>0.107</c:v>
                </c:pt>
                <c:pt idx="4">
                  <c:v>0.1</c:v>
                </c:pt>
                <c:pt idx="5">
                  <c:v>0.11</c:v>
                </c:pt>
                <c:pt idx="6">
                  <c:v>9.7000000000000003E-2</c:v>
                </c:pt>
                <c:pt idx="7">
                  <c:v>0.125</c:v>
                </c:pt>
                <c:pt idx="8">
                  <c:v>0.15</c:v>
                </c:pt>
                <c:pt idx="9">
                  <c:v>0.14299999999999999</c:v>
                </c:pt>
                <c:pt idx="10">
                  <c:v>0.25</c:v>
                </c:pt>
                <c:pt idx="11">
                  <c:v>0.125</c:v>
                </c:pt>
                <c:pt idx="12">
                  <c:v>0.25</c:v>
                </c:pt>
                <c:pt idx="13">
                  <c:v>0.16300000000000001</c:v>
                </c:pt>
              </c:numCache>
            </c:numRef>
          </c:xVal>
          <c:yVal>
            <c:numRef>
              <c:f>Sheet3!$C$3:$C$16</c:f>
              <c:numCache>
                <c:formatCode>General</c:formatCode>
                <c:ptCount val="14"/>
                <c:pt idx="0">
                  <c:v>0.79100000000000004</c:v>
                </c:pt>
                <c:pt idx="1">
                  <c:v>2.7490000000000001</c:v>
                </c:pt>
                <c:pt idx="2">
                  <c:v>4.774</c:v>
                </c:pt>
                <c:pt idx="3">
                  <c:v>8.9879999999999995</c:v>
                </c:pt>
                <c:pt idx="4">
                  <c:v>0.69299999999999995</c:v>
                </c:pt>
                <c:pt idx="5">
                  <c:v>0.95</c:v>
                </c:pt>
                <c:pt idx="6">
                  <c:v>2.331</c:v>
                </c:pt>
                <c:pt idx="7">
                  <c:v>1.5249999999999999</c:v>
                </c:pt>
                <c:pt idx="8">
                  <c:v>5.5510000000000002</c:v>
                </c:pt>
                <c:pt idx="9">
                  <c:v>2.1190000000000002</c:v>
                </c:pt>
                <c:pt idx="10">
                  <c:v>0.74099999999999999</c:v>
                </c:pt>
                <c:pt idx="11">
                  <c:v>0.76200000000000001</c:v>
                </c:pt>
                <c:pt idx="12">
                  <c:v>1.68</c:v>
                </c:pt>
                <c:pt idx="13">
                  <c:v>1.0669999999999999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2654-FD47-8C27-FB62404161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5797215"/>
        <c:axId val="526351823"/>
      </c:scatterChart>
      <c:valAx>
        <c:axId val="525797215"/>
        <c:scaling>
          <c:logBase val="10"/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Intensity (OP/B)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26351823"/>
        <c:crossesAt val="1.0000000000000002E-2"/>
        <c:crossBetween val="midCat"/>
      </c:valAx>
      <c:valAx>
        <c:axId val="526351823"/>
        <c:scaling>
          <c:logBase val="2"/>
          <c:orientation val="minMax"/>
          <c:max val="24"/>
          <c:min val="0.1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Performance (GOPS)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25797215"/>
        <c:crossesAt val="1.0000000000000002E-3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357948965350886"/>
          <c:y val="5.207888888888889E-2"/>
          <c:w val="0.78103602749875078"/>
          <c:h val="0.72228928571428574"/>
        </c:manualLayout>
      </c:layout>
      <c:lineChart>
        <c:grouping val="standard"/>
        <c:varyColors val="0"/>
        <c:ser>
          <c:idx val="1"/>
          <c:order val="0"/>
          <c:tx>
            <c:strRef>
              <c:f>'cpudpu_output (6)'!$V$32</c:f>
              <c:strCache>
                <c:ptCount val="1"/>
                <c:pt idx="0">
                  <c:v>CPU-DPU (serial)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207886646045291E-3"/>
                  <c:y val="-5.6716666666666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(6)'!$V$33:$V$39</c:f>
              <c:numCache>
                <c:formatCode>General</c:formatCode>
                <c:ptCount val="7"/>
                <c:pt idx="0">
                  <c:v>0.33247700000000002</c:v>
                </c:pt>
                <c:pt idx="1">
                  <c:v>0.33347300000000002</c:v>
                </c:pt>
                <c:pt idx="2">
                  <c:v>0.33201199999999997</c:v>
                </c:pt>
                <c:pt idx="3">
                  <c:v>0.33126800000000001</c:v>
                </c:pt>
                <c:pt idx="4">
                  <c:v>0.302512</c:v>
                </c:pt>
                <c:pt idx="5">
                  <c:v>0.300481</c:v>
                </c:pt>
                <c:pt idx="6">
                  <c:v>0.27370800000000001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06-2847-B5AF-7B217FFF7B0A}"/>
            </c:ext>
          </c:extLst>
        </c:ser>
        <c:ser>
          <c:idx val="2"/>
          <c:order val="1"/>
          <c:tx>
            <c:strRef>
              <c:f>'cpudpu_output (6)'!$W$32</c:f>
              <c:strCache>
                <c:ptCount val="1"/>
                <c:pt idx="0">
                  <c:v>DPU-CPU (serial)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Pt>
            <c:idx val="34"/>
            <c:marker>
              <c:symbol val="circle"/>
              <c:size val="10"/>
              <c:spPr>
                <a:solidFill>
                  <a:srgbClr val="002060"/>
                </a:solidFill>
                <a:ln w="25400">
                  <a:solidFill>
                    <a:srgbClr val="00206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206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4C06-2847-B5AF-7B217FFF7B0A}"/>
              </c:ext>
            </c:extLst>
          </c:dPt>
          <c:dLbls>
            <c:dLbl>
              <c:idx val="6"/>
              <c:layout>
                <c:manualLayout>
                  <c:x val="-2.1320455046503618E-3"/>
                  <c:y val="-1.2186111111111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(6)'!$W$33:$W$39</c:f>
              <c:numCache>
                <c:formatCode>General</c:formatCode>
                <c:ptCount val="7"/>
                <c:pt idx="0">
                  <c:v>0.122087</c:v>
                </c:pt>
                <c:pt idx="1">
                  <c:v>0.12213499999999999</c:v>
                </c:pt>
                <c:pt idx="2">
                  <c:v>0.12211900000000001</c:v>
                </c:pt>
                <c:pt idx="3">
                  <c:v>0.122109</c:v>
                </c:pt>
                <c:pt idx="4">
                  <c:v>0.114958</c:v>
                </c:pt>
                <c:pt idx="5">
                  <c:v>0.11515499999999999</c:v>
                </c:pt>
                <c:pt idx="6">
                  <c:v>0.11561100000000001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C06-2847-B5AF-7B217FFF7B0A}"/>
            </c:ext>
          </c:extLst>
        </c:ser>
        <c:ser>
          <c:idx val="0"/>
          <c:order val="2"/>
          <c:tx>
            <c:strRef>
              <c:f>'cpudpu_output (6)'!$X$32</c:f>
              <c:strCache>
                <c:ptCount val="1"/>
                <c:pt idx="0">
                  <c:v>CPU-DPU (parallel)</c:v>
                </c:pt>
              </c:strCache>
            </c:strRef>
          </c:tx>
          <c:spPr>
            <a:ln w="28575" cap="rnd">
              <a:solidFill>
                <a:srgbClr val="00B0F0"/>
              </a:solidFill>
              <a:prstDash val="dash"/>
              <a:round/>
            </a:ln>
            <a:effectLst/>
          </c:spPr>
          <c:marker>
            <c:symbol val="squar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990669984605837E-3"/>
                  <c:y val="-1.80384920634920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(6)'!$X$33:$X$39</c:f>
              <c:numCache>
                <c:formatCode>General</c:formatCode>
                <c:ptCount val="7"/>
                <c:pt idx="0">
                  <c:v>0.33203700000000003</c:v>
                </c:pt>
                <c:pt idx="1">
                  <c:v>0.54059000000000001</c:v>
                </c:pt>
                <c:pt idx="2">
                  <c:v>0.73244699999999996</c:v>
                </c:pt>
                <c:pt idx="3">
                  <c:v>0.87673100000000004</c:v>
                </c:pt>
                <c:pt idx="4">
                  <c:v>1.810935</c:v>
                </c:pt>
                <c:pt idx="5">
                  <c:v>4.2348889999999999</c:v>
                </c:pt>
                <c:pt idx="6">
                  <c:v>6.682779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C06-2847-B5AF-7B217FFF7B0A}"/>
            </c:ext>
          </c:extLst>
        </c:ser>
        <c:ser>
          <c:idx val="3"/>
          <c:order val="3"/>
          <c:tx>
            <c:strRef>
              <c:f>'cpudpu_output (6)'!$Y$32</c:f>
              <c:strCache>
                <c:ptCount val="1"/>
                <c:pt idx="0">
                  <c:v>DPU-CPU (parallel)</c:v>
                </c:pt>
              </c:strCache>
            </c:strRef>
          </c:tx>
          <c:spPr>
            <a:ln w="28575" cap="rnd">
              <a:solidFill>
                <a:srgbClr val="002060"/>
              </a:solidFill>
              <a:prstDash val="dash"/>
              <a:round/>
            </a:ln>
            <a:effectLst/>
          </c:spPr>
          <c:marker>
            <c:symbol val="circ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990669984605837E-3"/>
                  <c:y val="5.058968253968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(6)'!$Y$33:$Y$39</c:f>
              <c:numCache>
                <c:formatCode>General</c:formatCode>
                <c:ptCount val="7"/>
                <c:pt idx="0">
                  <c:v>0.12227</c:v>
                </c:pt>
                <c:pt idx="1">
                  <c:v>0.225214</c:v>
                </c:pt>
                <c:pt idx="2">
                  <c:v>0.42436800000000002</c:v>
                </c:pt>
                <c:pt idx="3">
                  <c:v>0.63153499999999996</c:v>
                </c:pt>
                <c:pt idx="4">
                  <c:v>1.4963979999999999</c:v>
                </c:pt>
                <c:pt idx="5">
                  <c:v>3.1702340000000002</c:v>
                </c:pt>
                <c:pt idx="6">
                  <c:v>4.7395189999999996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C06-2847-B5AF-7B217FFF7B0A}"/>
            </c:ext>
          </c:extLst>
        </c:ser>
        <c:ser>
          <c:idx val="4"/>
          <c:order val="4"/>
          <c:tx>
            <c:strRef>
              <c:f>'cpudpu_output (6)'!$Z$32</c:f>
              <c:strCache>
                <c:ptCount val="1"/>
                <c:pt idx="0">
                  <c:v>CPU-DPU (broadcast)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659892069417642E-3"/>
                  <c:y val="-1.0079365079365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(6)'!$Z$33:$Z$39</c:f>
              <c:numCache>
                <c:formatCode>General</c:formatCode>
                <c:ptCount val="7"/>
                <c:pt idx="0">
                  <c:v>0.332812</c:v>
                </c:pt>
                <c:pt idx="1">
                  <c:v>0.66767799999999999</c:v>
                </c:pt>
                <c:pt idx="2">
                  <c:v>1.35345</c:v>
                </c:pt>
                <c:pt idx="3">
                  <c:v>2.5642670000000001</c:v>
                </c:pt>
                <c:pt idx="4">
                  <c:v>5.0996030000000001</c:v>
                </c:pt>
                <c:pt idx="5">
                  <c:v>10.14317</c:v>
                </c:pt>
                <c:pt idx="6">
                  <c:v>16.884644999999999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4C06-2847-B5AF-7B217FFF7B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8528383"/>
        <c:axId val="1598601583"/>
      </c:lineChart>
      <c:catAx>
        <c:axId val="15985283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1.0000000000000004E-5"/>
        <c:auto val="1"/>
        <c:lblAlgn val="ctr"/>
        <c:lblOffset val="100"/>
        <c:noMultiLvlLbl val="0"/>
      </c:catAx>
      <c:valAx>
        <c:axId val="1598601583"/>
        <c:scaling>
          <c:logBase val="2"/>
          <c:orientation val="minMax"/>
          <c:max val="28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Sustained CPU-DPU Bandwidth</a:t>
                </a:r>
              </a:p>
              <a:p>
                <a:pPr>
                  <a:defRPr sz="1400"/>
                </a:pPr>
                <a:r>
                  <a:rPr lang="en-US" sz="1400"/>
                  <a:t>(GB/s,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0092248315787661"/>
          <c:y val="9.2460317460317466E-5"/>
          <c:w val="0.54512079195506546"/>
          <c:h val="0.1861523809523809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/>
              <a:t>VA</a:t>
            </a:r>
            <a:endParaRPr lang="en-US" sz="1800"/>
          </a:p>
        </c:rich>
      </c:tx>
      <c:layout>
        <c:manualLayout>
          <c:xMode val="edge"/>
          <c:yMode val="edge"/>
          <c:x val="6.4999317592466216E-2"/>
          <c:y val="0.7972628472222221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5114861111111109"/>
          <c:y val="5.207888888888889E-2"/>
          <c:w val="0.57778333333333332"/>
          <c:h val="0.7367784722222222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VA!$S$50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VA!$S$51:$S$55</c:f>
              <c:numCache>
                <c:formatCode>0.00</c:formatCode>
                <c:ptCount val="5"/>
                <c:pt idx="0">
                  <c:v>883.81200000000001</c:v>
                </c:pt>
                <c:pt idx="1">
                  <c:v>443.16500000000002</c:v>
                </c:pt>
                <c:pt idx="2">
                  <c:v>228.26499999999999</c:v>
                </c:pt>
                <c:pt idx="3">
                  <c:v>114.315</c:v>
                </c:pt>
                <c:pt idx="4">
                  <c:v>76.322999999999993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D5-4249-AB31-39B58F9AFD8A}"/>
            </c:ext>
          </c:extLst>
        </c:ser>
        <c:ser>
          <c:idx val="2"/>
          <c:order val="1"/>
          <c:tx>
            <c:strRef>
              <c:f>VA!$T$50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VA!$T$51:$T$55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D5-4249-AB31-39B58F9AFD8A}"/>
            </c:ext>
          </c:extLst>
        </c:ser>
        <c:ser>
          <c:idx val="3"/>
          <c:order val="2"/>
          <c:tx>
            <c:strRef>
              <c:f>VA!$U$50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VA!$U$51:$U$55</c:f>
              <c:numCache>
                <c:formatCode>0.00</c:formatCode>
                <c:ptCount val="5"/>
                <c:pt idx="0">
                  <c:v>94.190400000000011</c:v>
                </c:pt>
                <c:pt idx="1">
                  <c:v>94.190400000000011</c:v>
                </c:pt>
                <c:pt idx="2">
                  <c:v>94.190400000000011</c:v>
                </c:pt>
                <c:pt idx="3">
                  <c:v>94.190400000000011</c:v>
                </c:pt>
                <c:pt idx="4">
                  <c:v>94.190400000000011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D5-4249-AB31-39B58F9AFD8A}"/>
            </c:ext>
          </c:extLst>
        </c:ser>
        <c:ser>
          <c:idx val="4"/>
          <c:order val="3"/>
          <c:tx>
            <c:strRef>
              <c:f>VA!$V$50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VA!$V$51:$V$55</c:f>
              <c:numCache>
                <c:formatCode>0.00</c:formatCode>
                <c:ptCount val="5"/>
                <c:pt idx="0">
                  <c:v>87.730400000000003</c:v>
                </c:pt>
                <c:pt idx="1">
                  <c:v>87.730400000000003</c:v>
                </c:pt>
                <c:pt idx="2">
                  <c:v>87.730400000000003</c:v>
                </c:pt>
                <c:pt idx="3">
                  <c:v>87.730400000000003</c:v>
                </c:pt>
                <c:pt idx="4">
                  <c:v>87.730400000000003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BD5-4249-AB31-39B58F9AF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0"/>
          <c:order val="4"/>
          <c:tx>
            <c:strRef>
              <c:f>VA!$W$50</c:f>
              <c:strCache>
                <c:ptCount val="1"/>
                <c:pt idx="0">
                  <c:v>Speedup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VA!$W$51:$W$55</c:f>
              <c:numCache>
                <c:formatCode>0.00</c:formatCode>
                <c:ptCount val="5"/>
                <c:pt idx="0">
                  <c:v>1</c:v>
                </c:pt>
                <c:pt idx="1">
                  <c:v>1.9943181433551838</c:v>
                </c:pt>
                <c:pt idx="2">
                  <c:v>3.8718682233369113</c:v>
                </c:pt>
                <c:pt idx="3">
                  <c:v>7.7313738354546651</c:v>
                </c:pt>
                <c:pt idx="4">
                  <c:v>11.579890727565742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BD5-4249-AB31-39B58F9AF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0758576"/>
        <c:axId val="1954929296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#tasklets</a:t>
                </a:r>
                <a:r>
                  <a:rPr lang="en-US" sz="1400" baseline="0"/>
                  <a:t> per DPU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195492929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920758576"/>
        <c:crosses val="max"/>
        <c:crossBetween val="between"/>
      </c:valAx>
      <c:catAx>
        <c:axId val="1920758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54929296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38764812720605873"/>
          <c:y val="1.7201388888888891E-3"/>
          <c:w val="0.31607649788453668"/>
          <c:h val="0.2495677083333333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>
                <a:effectLst/>
              </a:rPr>
              <a:t>HST-L</a:t>
            </a:r>
            <a:r>
              <a:rPr lang="en-US" sz="1800" b="0" i="0" u="none" strike="noStrike" baseline="0"/>
              <a:t> </a:t>
            </a:r>
            <a:endParaRPr lang="en-US" sz="1800"/>
          </a:p>
        </c:rich>
      </c:tx>
      <c:layout>
        <c:manualLayout>
          <c:xMode val="edge"/>
          <c:yMode val="edge"/>
          <c:x val="0"/>
          <c:y val="0.8016725694444444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5114861111111109"/>
          <c:y val="5.207888888888889E-2"/>
          <c:w val="0.57778333333333332"/>
          <c:h val="0.7367784722222222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HSTL!$S$50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HSTL!$S$51:$S$55</c:f>
              <c:numCache>
                <c:formatCode>0.00</c:formatCode>
                <c:ptCount val="5"/>
                <c:pt idx="0">
                  <c:v>1631.278</c:v>
                </c:pt>
                <c:pt idx="1">
                  <c:v>819.02300000000002</c:v>
                </c:pt>
                <c:pt idx="2">
                  <c:v>411.71</c:v>
                </c:pt>
                <c:pt idx="3">
                  <c:v>303.67399999999998</c:v>
                </c:pt>
                <c:pt idx="4">
                  <c:v>436.30900000000003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29-F247-BA0C-EFA29C2B354D}"/>
            </c:ext>
          </c:extLst>
        </c:ser>
        <c:ser>
          <c:idx val="2"/>
          <c:order val="1"/>
          <c:tx>
            <c:strRef>
              <c:f>HSTL!$T$50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HSTL!$T$51:$T$55</c:f>
              <c:numCache>
                <c:formatCode>0.00</c:formatCode>
                <c:ptCount val="5"/>
                <c:pt idx="0">
                  <c:v>0.185</c:v>
                </c:pt>
                <c:pt idx="1">
                  <c:v>0.127</c:v>
                </c:pt>
                <c:pt idx="2">
                  <c:v>0.151</c:v>
                </c:pt>
                <c:pt idx="3">
                  <c:v>0.14399999999999999</c:v>
                </c:pt>
                <c:pt idx="4">
                  <c:v>0.14199999999999999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29-F247-BA0C-EFA29C2B354D}"/>
            </c:ext>
          </c:extLst>
        </c:ser>
        <c:ser>
          <c:idx val="3"/>
          <c:order val="2"/>
          <c:tx>
            <c:strRef>
              <c:f>HSTL!$U$50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HSTL!$U$51:$U$55</c:f>
              <c:numCache>
                <c:formatCode>0.00</c:formatCode>
                <c:ptCount val="5"/>
                <c:pt idx="0">
                  <c:v>19.9726</c:v>
                </c:pt>
                <c:pt idx="1">
                  <c:v>19.9726</c:v>
                </c:pt>
                <c:pt idx="2">
                  <c:v>19.9726</c:v>
                </c:pt>
                <c:pt idx="3">
                  <c:v>19.9726</c:v>
                </c:pt>
                <c:pt idx="4">
                  <c:v>19.9726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29-F247-BA0C-EFA29C2B354D}"/>
            </c:ext>
          </c:extLst>
        </c:ser>
        <c:ser>
          <c:idx val="4"/>
          <c:order val="3"/>
          <c:tx>
            <c:strRef>
              <c:f>HSTL!$V$50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HSTL!$V$51:$V$55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929-F247-BA0C-EFA29C2B35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0"/>
          <c:order val="4"/>
          <c:tx>
            <c:strRef>
              <c:f>HSTL!$W$50</c:f>
              <c:strCache>
                <c:ptCount val="1"/>
                <c:pt idx="0">
                  <c:v>Speedup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HSTL!$W$51:$W$55</c:f>
              <c:numCache>
                <c:formatCode>0.00</c:formatCode>
                <c:ptCount val="5"/>
                <c:pt idx="0">
                  <c:v>1</c:v>
                </c:pt>
                <c:pt idx="1">
                  <c:v>1.9917364958004842</c:v>
                </c:pt>
                <c:pt idx="2">
                  <c:v>3.9622015496344516</c:v>
                </c:pt>
                <c:pt idx="3">
                  <c:v>5.3718066084024318</c:v>
                </c:pt>
                <c:pt idx="4">
                  <c:v>3.7388135472795656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929-F247-BA0C-EFA29C2B35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0758576"/>
        <c:axId val="1954929296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#tasklets</a:t>
                </a:r>
                <a:r>
                  <a:rPr lang="en-US" sz="1400" baseline="0"/>
                  <a:t> per DPU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195492929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920758576"/>
        <c:crosses val="max"/>
        <c:crossBetween val="between"/>
      </c:valAx>
      <c:catAx>
        <c:axId val="1920758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54929296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30495733525239027"/>
          <c:y val="1.7201388888888891E-3"/>
          <c:w val="0.28986943559165212"/>
          <c:h val="0.2495677083333333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>
                <a:effectLst/>
              </a:rPr>
              <a:t>SCAN-SSA</a:t>
            </a:r>
            <a:r>
              <a:rPr lang="en-US" sz="1400" b="0" i="0" u="none" strike="noStrike" baseline="0"/>
              <a:t>  </a:t>
            </a:r>
            <a:endParaRPr lang="en-US" sz="1400"/>
          </a:p>
        </c:rich>
      </c:tx>
      <c:layout>
        <c:manualLayout>
          <c:xMode val="edge"/>
          <c:yMode val="edge"/>
          <c:x val="0"/>
          <c:y val="0.8193114583333331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4709166666666665"/>
          <c:y val="0.162321875"/>
          <c:w val="0.59506944444444454"/>
          <c:h val="0.62653541666666668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SSA!$U$50</c:f>
              <c:strCache>
                <c:ptCount val="1"/>
                <c:pt idx="0">
                  <c:v>DPU (Add)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SSA!$U$51:$U$55</c:f>
              <c:numCache>
                <c:formatCode>0.00</c:formatCode>
                <c:ptCount val="5"/>
                <c:pt idx="0">
                  <c:v>602.75099999999998</c:v>
                </c:pt>
                <c:pt idx="1">
                  <c:v>301.53399999999999</c:v>
                </c:pt>
                <c:pt idx="2">
                  <c:v>150.881</c:v>
                </c:pt>
                <c:pt idx="3">
                  <c:v>101.075</c:v>
                </c:pt>
                <c:pt idx="4">
                  <c:v>101.071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5F-814A-9C51-6C0807B8E9CF}"/>
            </c:ext>
          </c:extLst>
        </c:ser>
        <c:ser>
          <c:idx val="2"/>
          <c:order val="1"/>
          <c:tx>
            <c:strRef>
              <c:f>SSA!$V$50</c:f>
              <c:strCache>
                <c:ptCount val="1"/>
                <c:pt idx="0">
                  <c:v>DPU (Scan)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SSA!$V$51:$V$55</c:f>
              <c:numCache>
                <c:formatCode>0.00</c:formatCode>
                <c:ptCount val="5"/>
                <c:pt idx="0">
                  <c:v>1123.9739999999999</c:v>
                </c:pt>
                <c:pt idx="1">
                  <c:v>617.625</c:v>
                </c:pt>
                <c:pt idx="2">
                  <c:v>359.495</c:v>
                </c:pt>
                <c:pt idx="3">
                  <c:v>230.09</c:v>
                </c:pt>
                <c:pt idx="4">
                  <c:v>179.01400000000001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5F-814A-9C51-6C0807B8E9CF}"/>
            </c:ext>
          </c:extLst>
        </c:ser>
        <c:ser>
          <c:idx val="3"/>
          <c:order val="2"/>
          <c:tx>
            <c:strRef>
              <c:f>SSA!$W$50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SSA!$W$51:$W$55</c:f>
              <c:numCache>
                <c:formatCode>0.00</c:formatCode>
                <c:ptCount val="5"/>
                <c:pt idx="0">
                  <c:v>0.151</c:v>
                </c:pt>
                <c:pt idx="1">
                  <c:v>9.0999999999999998E-2</c:v>
                </c:pt>
                <c:pt idx="2">
                  <c:v>0.107</c:v>
                </c:pt>
                <c:pt idx="3">
                  <c:v>0.13800000000000001</c:v>
                </c:pt>
                <c:pt idx="4">
                  <c:v>0.20100000000000001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5F-814A-9C51-6C0807B8E9CF}"/>
            </c:ext>
          </c:extLst>
        </c:ser>
        <c:ser>
          <c:idx val="4"/>
          <c:order val="3"/>
          <c:tx>
            <c:strRef>
              <c:f>SSA!$X$50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rgbClr val="0070C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SSA!$X$51:$X$55</c:f>
              <c:numCache>
                <c:formatCode>0.00</c:formatCode>
                <c:ptCount val="5"/>
                <c:pt idx="0">
                  <c:v>141.44540000000001</c:v>
                </c:pt>
                <c:pt idx="1">
                  <c:v>141.44540000000001</c:v>
                </c:pt>
                <c:pt idx="2">
                  <c:v>141.44540000000001</c:v>
                </c:pt>
                <c:pt idx="3">
                  <c:v>141.44540000000001</c:v>
                </c:pt>
                <c:pt idx="4">
                  <c:v>141.44540000000001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5F-814A-9C51-6C0807B8E9CF}"/>
            </c:ext>
          </c:extLst>
        </c:ser>
        <c:ser>
          <c:idx val="0"/>
          <c:order val="4"/>
          <c:tx>
            <c:strRef>
              <c:f>SSA!$Y$50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SSA!$Y$51:$Y$55</c:f>
              <c:numCache>
                <c:formatCode>0.00</c:formatCode>
                <c:ptCount val="5"/>
                <c:pt idx="0">
                  <c:v>265.36820000000006</c:v>
                </c:pt>
                <c:pt idx="1">
                  <c:v>265.36820000000006</c:v>
                </c:pt>
                <c:pt idx="2">
                  <c:v>265.36820000000006</c:v>
                </c:pt>
                <c:pt idx="3">
                  <c:v>265.36820000000006</c:v>
                </c:pt>
                <c:pt idx="4">
                  <c:v>265.36820000000006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5F-814A-9C51-6C0807B8E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6"/>
          <c:order val="5"/>
          <c:tx>
            <c:strRef>
              <c:f>SSA!$AA$50</c:f>
              <c:strCache>
                <c:ptCount val="1"/>
                <c:pt idx="0">
                  <c:v>Speedup (Scan)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/>
              </a:solidFill>
              <a:ln w="38100">
                <a:solidFill>
                  <a:schemeClr val="accent2"/>
                </a:solidFill>
              </a:ln>
              <a:effectLst/>
            </c:spPr>
          </c:marker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SSA!$AA$51:$AA$55</c:f>
              <c:numCache>
                <c:formatCode>0.00</c:formatCode>
                <c:ptCount val="5"/>
                <c:pt idx="0">
                  <c:v>1</c:v>
                </c:pt>
                <c:pt idx="1">
                  <c:v>1.8198324225865208</c:v>
                </c:pt>
                <c:pt idx="2">
                  <c:v>3.1265358349907508</c:v>
                </c:pt>
                <c:pt idx="3">
                  <c:v>4.884931983137033</c:v>
                </c:pt>
                <c:pt idx="4">
                  <c:v>6.2786932865585925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55F-814A-9C51-6C0807B8E9CF}"/>
            </c:ext>
          </c:extLst>
        </c:ser>
        <c:ser>
          <c:idx val="5"/>
          <c:order val="6"/>
          <c:tx>
            <c:strRef>
              <c:f>SSA!$Z$50</c:f>
              <c:strCache>
                <c:ptCount val="1"/>
                <c:pt idx="0">
                  <c:v>Speedup (Add)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SSA!$Z$51:$Z$55</c:f>
              <c:numCache>
                <c:formatCode>0.00</c:formatCode>
                <c:ptCount val="5"/>
                <c:pt idx="0">
                  <c:v>1</c:v>
                </c:pt>
                <c:pt idx="1">
                  <c:v>1.9989487089349791</c:v>
                </c:pt>
                <c:pt idx="2">
                  <c:v>3.9948767571794987</c:v>
                </c:pt>
                <c:pt idx="3">
                  <c:v>5.96340341330695</c:v>
                </c:pt>
                <c:pt idx="4">
                  <c:v>5.9636394217926014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55F-814A-9C51-6C0807B8E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3065360"/>
        <c:axId val="2000852352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#tasklets</a:t>
                </a:r>
                <a:r>
                  <a:rPr lang="en-US" sz="1400" baseline="0"/>
                  <a:t> per DPU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200085235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643065360"/>
        <c:crosses val="max"/>
        <c:crossBetween val="between"/>
      </c:valAx>
      <c:catAx>
        <c:axId val="1643065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0085235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"/>
          <c:y val="2.4260416666666666E-3"/>
          <c:w val="0.74302936373875805"/>
          <c:h val="0.18816840277777774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>
                <a:effectLst/>
              </a:rPr>
              <a:t>TRNS</a:t>
            </a:r>
            <a:r>
              <a:rPr lang="en-US" sz="1800" b="0" i="0" u="none" strike="noStrike" baseline="0"/>
              <a:t> </a:t>
            </a:r>
            <a:endParaRPr lang="en-US" sz="1800"/>
          </a:p>
        </c:rich>
      </c:tx>
      <c:layout>
        <c:manualLayout>
          <c:xMode val="edge"/>
          <c:yMode val="edge"/>
          <c:x val="0"/>
          <c:y val="0.8104920138888889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6473055555555558"/>
          <c:y val="0.162321875"/>
          <c:w val="0.57302083333333342"/>
          <c:h val="0.62653541666666668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TRNS!$U$50</c:f>
              <c:strCache>
                <c:ptCount val="1"/>
                <c:pt idx="0">
                  <c:v>DPU (Step 2)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TRNS!$U$51:$U$55</c:f>
              <c:numCache>
                <c:formatCode>0.00</c:formatCode>
                <c:ptCount val="5"/>
                <c:pt idx="0">
                  <c:v>2632.5010000000002</c:v>
                </c:pt>
                <c:pt idx="1">
                  <c:v>1319.6179999999999</c:v>
                </c:pt>
                <c:pt idx="2">
                  <c:v>659.93499999999995</c:v>
                </c:pt>
                <c:pt idx="3">
                  <c:v>330.185</c:v>
                </c:pt>
                <c:pt idx="4">
                  <c:v>236.16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4-4D4A-A2F3-1BA450D2AC9E}"/>
            </c:ext>
          </c:extLst>
        </c:ser>
        <c:ser>
          <c:idx val="2"/>
          <c:order val="1"/>
          <c:tx>
            <c:strRef>
              <c:f>TRNS!$V$50</c:f>
              <c:strCache>
                <c:ptCount val="1"/>
                <c:pt idx="0">
                  <c:v>DPU (Step 3)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TRNS!$V$51:$V$55</c:f>
              <c:numCache>
                <c:formatCode>0.00</c:formatCode>
                <c:ptCount val="5"/>
                <c:pt idx="0">
                  <c:v>1158.8879999999999</c:v>
                </c:pt>
                <c:pt idx="1">
                  <c:v>581.71299999999997</c:v>
                </c:pt>
                <c:pt idx="2">
                  <c:v>292.73399999999998</c:v>
                </c:pt>
                <c:pt idx="3">
                  <c:v>156.28899999999999</c:v>
                </c:pt>
                <c:pt idx="4">
                  <c:v>169.42500000000001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74-4D4A-A2F3-1BA450D2AC9E}"/>
            </c:ext>
          </c:extLst>
        </c:ser>
        <c:ser>
          <c:idx val="3"/>
          <c:order val="2"/>
          <c:tx>
            <c:strRef>
              <c:f>TRNS!$W$50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TRNS!$W$51:$W$55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974-4D4A-A2F3-1BA450D2AC9E}"/>
            </c:ext>
          </c:extLst>
        </c:ser>
        <c:ser>
          <c:idx val="4"/>
          <c:order val="3"/>
          <c:tx>
            <c:strRef>
              <c:f>TRNS!$X$50</c:f>
              <c:strCache>
                <c:ptCount val="1"/>
                <c:pt idx="0">
                  <c:v>CPU-DPU (Step 1)</c:v>
                </c:pt>
              </c:strCache>
            </c:strRef>
          </c:tx>
          <c:spPr>
            <a:pattFill prst="wdDnDiag">
              <a:fgClr>
                <a:srgbClr val="0070C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TRNS!$X$51:$X$55</c:f>
              <c:numCache>
                <c:formatCode>0.00</c:formatCode>
                <c:ptCount val="5"/>
                <c:pt idx="0">
                  <c:v>10590.0262</c:v>
                </c:pt>
                <c:pt idx="1">
                  <c:v>10590.0262</c:v>
                </c:pt>
                <c:pt idx="2">
                  <c:v>10590.0262</c:v>
                </c:pt>
                <c:pt idx="3">
                  <c:v>10590.0262</c:v>
                </c:pt>
                <c:pt idx="4">
                  <c:v>10590.0262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74-4D4A-A2F3-1BA450D2AC9E}"/>
            </c:ext>
          </c:extLst>
        </c:ser>
        <c:ser>
          <c:idx val="0"/>
          <c:order val="4"/>
          <c:tx>
            <c:strRef>
              <c:f>TRNS!$Y$50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TRNS!$Y$51:$Y$55</c:f>
              <c:numCache>
                <c:formatCode>0.00</c:formatCode>
                <c:ptCount val="5"/>
                <c:pt idx="0">
                  <c:v>113.50700000000002</c:v>
                </c:pt>
                <c:pt idx="1">
                  <c:v>113.50700000000002</c:v>
                </c:pt>
                <c:pt idx="2">
                  <c:v>113.50700000000002</c:v>
                </c:pt>
                <c:pt idx="3">
                  <c:v>113.50700000000002</c:v>
                </c:pt>
                <c:pt idx="4">
                  <c:v>113.50700000000002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974-4D4A-A2F3-1BA450D2AC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6"/>
          <c:order val="5"/>
          <c:tx>
            <c:strRef>
              <c:f>TRNS!$AA$50</c:f>
              <c:strCache>
                <c:ptCount val="1"/>
                <c:pt idx="0">
                  <c:v>Speedup (Step 3)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/>
              </a:solidFill>
              <a:ln w="38100">
                <a:solidFill>
                  <a:schemeClr val="accent2"/>
                </a:solidFill>
              </a:ln>
              <a:effectLst/>
            </c:spPr>
          </c:marker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TRNS!$AA$51:$AA$55</c:f>
              <c:numCache>
                <c:formatCode>0.00</c:formatCode>
                <c:ptCount val="5"/>
                <c:pt idx="0">
                  <c:v>1</c:v>
                </c:pt>
                <c:pt idx="1">
                  <c:v>1.9921989022077897</c:v>
                </c:pt>
                <c:pt idx="2">
                  <c:v>3.9588431818647645</c:v>
                </c:pt>
                <c:pt idx="3">
                  <c:v>7.4150324079109859</c:v>
                </c:pt>
                <c:pt idx="4">
                  <c:v>6.8401239486498442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974-4D4A-A2F3-1BA450D2AC9E}"/>
            </c:ext>
          </c:extLst>
        </c:ser>
        <c:ser>
          <c:idx val="5"/>
          <c:order val="6"/>
          <c:tx>
            <c:strRef>
              <c:f>TRNS!$Z$50</c:f>
              <c:strCache>
                <c:ptCount val="1"/>
                <c:pt idx="0">
                  <c:v>Speedup (Step 2)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TRNS!$Z$51:$Z$55</c:f>
              <c:numCache>
                <c:formatCode>0.00</c:formatCode>
                <c:ptCount val="5"/>
                <c:pt idx="0">
                  <c:v>1</c:v>
                </c:pt>
                <c:pt idx="1">
                  <c:v>1.9948962502784899</c:v>
                </c:pt>
                <c:pt idx="2">
                  <c:v>3.9890307378757006</c:v>
                </c:pt>
                <c:pt idx="3">
                  <c:v>7.9728061541257178</c:v>
                </c:pt>
                <c:pt idx="4">
                  <c:v>11.147107892953931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974-4D4A-A2F3-1BA450D2AC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3065360"/>
        <c:axId val="2000852352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#tasklets</a:t>
                </a:r>
                <a:r>
                  <a:rPr lang="en-US" sz="1400" baseline="0"/>
                  <a:t> per DPU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200085235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643065360"/>
        <c:crosses val="max"/>
        <c:crossBetween val="between"/>
      </c:valAx>
      <c:catAx>
        <c:axId val="1643065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0085235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1.5729412974195922E-3"/>
          <c:y val="1.1465277777777845E-3"/>
          <c:w val="0.82854237750784765"/>
          <c:h val="0.18190833333333331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>
                <a:effectLst/>
              </a:rPr>
              <a:t>NW</a:t>
            </a:r>
            <a:r>
              <a:rPr lang="en-US" sz="1800" b="0" i="0" u="none" strike="noStrike" baseline="0"/>
              <a:t> </a:t>
            </a:r>
            <a:endParaRPr lang="en-US" sz="1800"/>
          </a:p>
        </c:rich>
      </c:tx>
      <c:layout>
        <c:manualLayout>
          <c:xMode val="edge"/>
          <c:yMode val="edge"/>
          <c:x val="3.4666302715981985E-2"/>
          <c:y val="0.8016725694444444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5114861111111109"/>
          <c:y val="5.207888888888889E-2"/>
          <c:w val="0.56364305555555561"/>
          <c:h val="0.7367784722222222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NW!$S$25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NW!$S$26:$S$29</c:f>
              <c:numCache>
                <c:formatCode>0.00</c:formatCode>
                <c:ptCount val="4"/>
                <c:pt idx="0">
                  <c:v>1379.001</c:v>
                </c:pt>
                <c:pt idx="1">
                  <c:v>615.10299999999995</c:v>
                </c:pt>
                <c:pt idx="2">
                  <c:v>187.60900000000001</c:v>
                </c:pt>
                <c:pt idx="3">
                  <c:v>80.096000000000004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0-9446-8C16-310EF5DDE354}"/>
            </c:ext>
          </c:extLst>
        </c:ser>
        <c:ser>
          <c:idx val="2"/>
          <c:order val="1"/>
          <c:tx>
            <c:strRef>
              <c:f>NW!$T$25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NW!$T$26:$T$29</c:f>
              <c:numCache>
                <c:formatCode>0.00</c:formatCode>
                <c:ptCount val="4"/>
                <c:pt idx="0">
                  <c:v>0.56599999999999995</c:v>
                </c:pt>
                <c:pt idx="1">
                  <c:v>189.892</c:v>
                </c:pt>
                <c:pt idx="2">
                  <c:v>243.12700000000001</c:v>
                </c:pt>
                <c:pt idx="3">
                  <c:v>288.78199999999998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60-9446-8C16-310EF5DDE354}"/>
            </c:ext>
          </c:extLst>
        </c:ser>
        <c:ser>
          <c:idx val="3"/>
          <c:order val="2"/>
          <c:tx>
            <c:strRef>
              <c:f>NW!$U$25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NW!$U$26:$U$29</c:f>
              <c:numCache>
                <c:formatCode>0.00</c:formatCode>
                <c:ptCount val="4"/>
                <c:pt idx="0">
                  <c:v>213.6558</c:v>
                </c:pt>
                <c:pt idx="1">
                  <c:v>258.88819999999998</c:v>
                </c:pt>
                <c:pt idx="2">
                  <c:v>260.38839999999999</c:v>
                </c:pt>
                <c:pt idx="3">
                  <c:v>287.07979999999998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60-9446-8C16-310EF5DDE354}"/>
            </c:ext>
          </c:extLst>
        </c:ser>
        <c:ser>
          <c:idx val="4"/>
          <c:order val="3"/>
          <c:tx>
            <c:strRef>
              <c:f>NW!$V$25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NW!$V$26:$V$29</c:f>
              <c:numCache>
                <c:formatCode>0.00</c:formatCode>
                <c:ptCount val="4"/>
                <c:pt idx="0">
                  <c:v>318.87199999999996</c:v>
                </c:pt>
                <c:pt idx="1">
                  <c:v>318.94619999999998</c:v>
                </c:pt>
                <c:pt idx="2">
                  <c:v>299.822</c:v>
                </c:pt>
                <c:pt idx="3">
                  <c:v>309.99380000000002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E60-9446-8C16-310EF5DDE3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0"/>
          <c:order val="4"/>
          <c:tx>
            <c:strRef>
              <c:f>NW!$W$25</c:f>
              <c:strCache>
                <c:ptCount val="1"/>
                <c:pt idx="0">
                  <c:v>Speedup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NW!$W$26:$W$29</c:f>
              <c:numCache>
                <c:formatCode>0.00</c:formatCode>
                <c:ptCount val="4"/>
                <c:pt idx="0">
                  <c:v>1</c:v>
                </c:pt>
                <c:pt idx="1">
                  <c:v>2.2419025756661894</c:v>
                </c:pt>
                <c:pt idx="2">
                  <c:v>7.3503989680665631</c:v>
                </c:pt>
                <c:pt idx="3">
                  <c:v>17.216852277267279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E60-9446-8C16-310EF5DDE3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55004064"/>
        <c:axId val="2038231744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203823174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955004064"/>
        <c:crosses val="max"/>
        <c:crossBetween val="between"/>
      </c:valAx>
      <c:catAx>
        <c:axId val="1955004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38231744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36123345161730591"/>
          <c:y val="1.7201388888888891E-3"/>
          <c:w val="0.32433942950730182"/>
          <c:h val="0.23633854166666671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>
                <a:effectLst/>
              </a:rPr>
              <a:t>MLP</a:t>
            </a:r>
            <a:r>
              <a:rPr lang="en-US" sz="1800" b="0" i="0" u="none" strike="noStrike" baseline="0"/>
              <a:t> </a:t>
            </a:r>
            <a:endParaRPr lang="en-US" sz="1800"/>
          </a:p>
        </c:rich>
      </c:tx>
      <c:layout>
        <c:manualLayout>
          <c:xMode val="edge"/>
          <c:yMode val="edge"/>
          <c:x val="0"/>
          <c:y val="0.7575754419191920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3812240841643534"/>
          <c:y val="5.207888888888889E-2"/>
          <c:w val="0.59508687159453078"/>
          <c:h val="0.68827152777777767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MLP!$S$1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MLP!$R$2:$R$5</c:f>
              <c:numCache>
                <c:formatCode>General</c:formatCode>
                <c:ptCount val="4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</c:numCache>
            </c:numRef>
          </c:cat>
          <c:val>
            <c:numRef>
              <c:f>MLP!$S$2:$S$5</c:f>
              <c:numCache>
                <c:formatCode>0.00</c:formatCode>
                <c:ptCount val="4"/>
                <c:pt idx="0">
                  <c:v>286.02266700000001</c:v>
                </c:pt>
                <c:pt idx="1">
                  <c:v>143.48566700000001</c:v>
                </c:pt>
                <c:pt idx="2">
                  <c:v>72.242666999999997</c:v>
                </c:pt>
                <c:pt idx="3">
                  <c:v>39.745333000000002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54-6444-98B1-509CA49AD829}"/>
            </c:ext>
          </c:extLst>
        </c:ser>
        <c:ser>
          <c:idx val="2"/>
          <c:order val="1"/>
          <c:tx>
            <c:strRef>
              <c:f>MLP!$T$1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MLP!$R$2:$R$5</c:f>
              <c:numCache>
                <c:formatCode>General</c:formatCode>
                <c:ptCount val="4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</c:numCache>
            </c:numRef>
          </c:cat>
          <c:val>
            <c:numRef>
              <c:f>MLP!$T$2:$T$5</c:f>
              <c:numCache>
                <c:formatCode>0.00</c:formatCode>
                <c:ptCount val="4"/>
                <c:pt idx="0">
                  <c:v>828.31166700000006</c:v>
                </c:pt>
                <c:pt idx="1">
                  <c:v>940.81066699999997</c:v>
                </c:pt>
                <c:pt idx="2">
                  <c:v>705.39300000000003</c:v>
                </c:pt>
                <c:pt idx="3">
                  <c:v>502.61766699999998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54-6444-98B1-509CA49AD8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0"/>
          <c:order val="2"/>
          <c:tx>
            <c:strRef>
              <c:f>MLP!$W$1</c:f>
              <c:strCache>
                <c:ptCount val="1"/>
                <c:pt idx="0">
                  <c:v>Speedup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val>
            <c:numRef>
              <c:f>MLP!$W$2:$W$5</c:f>
              <c:numCache>
                <c:formatCode>0.00</c:formatCode>
                <c:ptCount val="4"/>
                <c:pt idx="0">
                  <c:v>1</c:v>
                </c:pt>
                <c:pt idx="1">
                  <c:v>1.9933884197646028</c:v>
                </c:pt>
                <c:pt idx="2">
                  <c:v>3.959193076302125</c:v>
                </c:pt>
                <c:pt idx="3">
                  <c:v>7.1963837112649172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F54-6444-98B1-509CA49AD8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7076016"/>
        <c:axId val="1923268192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 val="autoZero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192326819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927076016"/>
        <c:crosses val="max"/>
        <c:crossBetween val="between"/>
      </c:valAx>
      <c:catAx>
        <c:axId val="1927076016"/>
        <c:scaling>
          <c:orientation val="minMax"/>
        </c:scaling>
        <c:delete val="1"/>
        <c:axPos val="b"/>
        <c:majorTickMark val="out"/>
        <c:minorTickMark val="none"/>
        <c:tickLblPos val="nextTo"/>
        <c:crossAx val="192326819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409355807288113"/>
          <c:y val="0.30759438131313133"/>
          <c:w val="0.29799406305445614"/>
          <c:h val="0.1620878472222221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/>
              <a:t>VA</a:t>
            </a:r>
            <a:endParaRPr lang="en-US" sz="1800"/>
          </a:p>
        </c:rich>
      </c:tx>
      <c:layout>
        <c:manualLayout>
          <c:xMode val="edge"/>
          <c:yMode val="edge"/>
          <c:x val="6.933260543196397E-2"/>
          <c:y val="0.8016725694444444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5114861111111109"/>
          <c:y val="5.207888888888889E-2"/>
          <c:w val="0.73121250000000004"/>
          <c:h val="0.7367784722222222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VA!$M$82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VA!$L$83:$L$86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VA!$M$83:$M$86</c:f>
              <c:numCache>
                <c:formatCode>0.00</c:formatCode>
                <c:ptCount val="4"/>
                <c:pt idx="0">
                  <c:v>76.322999999999993</c:v>
                </c:pt>
                <c:pt idx="1">
                  <c:v>76.335999999999999</c:v>
                </c:pt>
                <c:pt idx="2">
                  <c:v>76.245000000000005</c:v>
                </c:pt>
                <c:pt idx="3">
                  <c:v>76.203999999999994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2B-024F-A8D6-3C783DFCDBD1}"/>
            </c:ext>
          </c:extLst>
        </c:ser>
        <c:ser>
          <c:idx val="2"/>
          <c:order val="1"/>
          <c:tx>
            <c:strRef>
              <c:f>VA!$N$82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VA!$L$83:$L$86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VA!$N$83:$N$86</c:f>
              <c:numCache>
                <c:formatCode>0.00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2B-024F-A8D6-3C783DFCDBD1}"/>
            </c:ext>
          </c:extLst>
        </c:ser>
        <c:ser>
          <c:idx val="3"/>
          <c:order val="2"/>
          <c:tx>
            <c:strRef>
              <c:f>VA!$O$82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VA!$L$83:$L$86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VA!$O$83:$O$86</c:f>
              <c:numCache>
                <c:formatCode>0.00</c:formatCode>
                <c:ptCount val="4"/>
                <c:pt idx="0">
                  <c:v>94.190400000000011</c:v>
                </c:pt>
                <c:pt idx="1">
                  <c:v>145.67559999999997</c:v>
                </c:pt>
                <c:pt idx="2">
                  <c:v>221.94479999999999</c:v>
                </c:pt>
                <c:pt idx="3">
                  <c:v>298.30840000000001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2B-024F-A8D6-3C783DFCDBD1}"/>
            </c:ext>
          </c:extLst>
        </c:ser>
        <c:ser>
          <c:idx val="4"/>
          <c:order val="3"/>
          <c:tx>
            <c:strRef>
              <c:f>VA!$P$82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VA!$L$83:$L$86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VA!$P$83:$P$86</c:f>
              <c:numCache>
                <c:formatCode>0.00</c:formatCode>
                <c:ptCount val="4"/>
                <c:pt idx="0">
                  <c:v>87.730400000000003</c:v>
                </c:pt>
                <c:pt idx="1">
                  <c:v>103.5604</c:v>
                </c:pt>
                <c:pt idx="2">
                  <c:v>156.1164</c:v>
                </c:pt>
                <c:pt idx="3">
                  <c:v>282.08780000000002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F2B-024F-A8D6-3C783DFCDB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5570208333333333"/>
          <c:y val="6.3456249999999992E-2"/>
          <c:w val="0.3350054592602702"/>
          <c:h val="0.27602604166666672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54-C944-B59C-21B120ECDAA8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54-C944-B59C-21B120ECDAA8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54-C944-B59C-21B120ECDAA8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54-C944-B59C-21B120ECD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54-C944-B59C-21B120ECDAA8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54-C944-B59C-21B120ECDAA8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54-C944-B59C-21B120ECDAA8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54-C944-B59C-21B120ECD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54-C944-B59C-21B120ECDAA8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54-C944-B59C-21B120ECDAA8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54-C944-B59C-21B120ECDAA8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54-C944-B59C-21B120ECD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357948965350886"/>
          <c:y val="5.207888888888889E-2"/>
          <c:w val="0.78103602749875078"/>
          <c:h val="0.72228928571428574"/>
        </c:manualLayout>
      </c:layout>
      <c:lineChart>
        <c:grouping val="standard"/>
        <c:varyColors val="0"/>
        <c:ser>
          <c:idx val="1"/>
          <c:order val="0"/>
          <c:tx>
            <c:strRef>
              <c:f>'cpudpu_output (6)'!$V$32</c:f>
              <c:strCache>
                <c:ptCount val="1"/>
                <c:pt idx="0">
                  <c:v>CPU-DPU (serial)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rgbClr val="00B0F0"/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207886646045291E-3"/>
                  <c:y val="-5.6716666666666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(6)'!$V$33:$V$39</c:f>
              <c:numCache>
                <c:formatCode>General</c:formatCode>
                <c:ptCount val="7"/>
                <c:pt idx="0">
                  <c:v>0.33247700000000002</c:v>
                </c:pt>
                <c:pt idx="1">
                  <c:v>0.33347300000000002</c:v>
                </c:pt>
                <c:pt idx="2">
                  <c:v>0.33201199999999997</c:v>
                </c:pt>
                <c:pt idx="3">
                  <c:v>0.33126800000000001</c:v>
                </c:pt>
                <c:pt idx="4">
                  <c:v>0.302512</c:v>
                </c:pt>
                <c:pt idx="5">
                  <c:v>0.300481</c:v>
                </c:pt>
                <c:pt idx="6">
                  <c:v>0.27370800000000001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06-2847-B5AF-7B217FFF7B0A}"/>
            </c:ext>
          </c:extLst>
        </c:ser>
        <c:ser>
          <c:idx val="2"/>
          <c:order val="1"/>
          <c:tx>
            <c:strRef>
              <c:f>'cpudpu_output (6)'!$W$32</c:f>
              <c:strCache>
                <c:ptCount val="1"/>
                <c:pt idx="0">
                  <c:v>DPU-CPU (serial)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rgbClr val="002060"/>
              </a:solidFill>
              <a:ln w="25400">
                <a:solidFill>
                  <a:srgbClr val="002060"/>
                </a:solidFill>
              </a:ln>
              <a:effectLst/>
            </c:spPr>
          </c:marker>
          <c:dPt>
            <c:idx val="34"/>
            <c:marker>
              <c:symbol val="circle"/>
              <c:size val="10"/>
              <c:spPr>
                <a:solidFill>
                  <a:srgbClr val="002060"/>
                </a:solidFill>
                <a:ln w="25400">
                  <a:solidFill>
                    <a:srgbClr val="00206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206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4C06-2847-B5AF-7B217FFF7B0A}"/>
              </c:ext>
            </c:extLst>
          </c:dPt>
          <c:dLbls>
            <c:dLbl>
              <c:idx val="6"/>
              <c:layout>
                <c:manualLayout>
                  <c:x val="-2.1320455046503618E-3"/>
                  <c:y val="-1.2186111111111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(6)'!$W$33:$W$39</c:f>
              <c:numCache>
                <c:formatCode>General</c:formatCode>
                <c:ptCount val="7"/>
                <c:pt idx="0">
                  <c:v>0.122087</c:v>
                </c:pt>
                <c:pt idx="1">
                  <c:v>0.12213499999999999</c:v>
                </c:pt>
                <c:pt idx="2">
                  <c:v>0.12211900000000001</c:v>
                </c:pt>
                <c:pt idx="3">
                  <c:v>0.122109</c:v>
                </c:pt>
                <c:pt idx="4">
                  <c:v>0.114958</c:v>
                </c:pt>
                <c:pt idx="5">
                  <c:v>0.11515499999999999</c:v>
                </c:pt>
                <c:pt idx="6">
                  <c:v>0.11561100000000001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C06-2847-B5AF-7B217FFF7B0A}"/>
            </c:ext>
          </c:extLst>
        </c:ser>
        <c:ser>
          <c:idx val="0"/>
          <c:order val="2"/>
          <c:tx>
            <c:strRef>
              <c:f>'cpudpu_output (6)'!$X$32</c:f>
              <c:strCache>
                <c:ptCount val="1"/>
                <c:pt idx="0">
                  <c:v>CPU-DPU (parallel)</c:v>
                </c:pt>
              </c:strCache>
            </c:strRef>
          </c:tx>
          <c:spPr>
            <a:ln w="28575" cap="rnd">
              <a:solidFill>
                <a:srgbClr val="00B0F0"/>
              </a:solidFill>
              <a:prstDash val="dash"/>
              <a:round/>
            </a:ln>
            <a:effectLst/>
          </c:spPr>
          <c:marker>
            <c:symbol val="squar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F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990669984605837E-3"/>
                  <c:y val="-1.80384920634920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(6)'!$X$33:$X$39</c:f>
              <c:numCache>
                <c:formatCode>General</c:formatCode>
                <c:ptCount val="7"/>
                <c:pt idx="0">
                  <c:v>0.33203700000000003</c:v>
                </c:pt>
                <c:pt idx="1">
                  <c:v>0.54059000000000001</c:v>
                </c:pt>
                <c:pt idx="2">
                  <c:v>0.73244699999999996</c:v>
                </c:pt>
                <c:pt idx="3">
                  <c:v>0.87673100000000004</c:v>
                </c:pt>
                <c:pt idx="4">
                  <c:v>1.810935</c:v>
                </c:pt>
                <c:pt idx="5">
                  <c:v>4.2348889999999999</c:v>
                </c:pt>
                <c:pt idx="6">
                  <c:v>6.682779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C06-2847-B5AF-7B217FFF7B0A}"/>
            </c:ext>
          </c:extLst>
        </c:ser>
        <c:ser>
          <c:idx val="3"/>
          <c:order val="3"/>
          <c:tx>
            <c:strRef>
              <c:f>'cpudpu_output (6)'!$Y$32</c:f>
              <c:strCache>
                <c:ptCount val="1"/>
                <c:pt idx="0">
                  <c:v>DPU-CPU (parallel)</c:v>
                </c:pt>
              </c:strCache>
            </c:strRef>
          </c:tx>
          <c:spPr>
            <a:ln w="28575" cap="rnd">
              <a:solidFill>
                <a:srgbClr val="002060"/>
              </a:solidFill>
              <a:prstDash val="dash"/>
              <a:round/>
            </a:ln>
            <a:effectLst/>
          </c:spPr>
          <c:marker>
            <c:symbol val="circ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990669984605837E-3"/>
                  <c:y val="5.058968253968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(6)'!$Y$33:$Y$39</c:f>
              <c:numCache>
                <c:formatCode>General</c:formatCode>
                <c:ptCount val="7"/>
                <c:pt idx="0">
                  <c:v>0.12227</c:v>
                </c:pt>
                <c:pt idx="1">
                  <c:v>0.225214</c:v>
                </c:pt>
                <c:pt idx="2">
                  <c:v>0.42436800000000002</c:v>
                </c:pt>
                <c:pt idx="3">
                  <c:v>0.63153499999999996</c:v>
                </c:pt>
                <c:pt idx="4">
                  <c:v>1.4963979999999999</c:v>
                </c:pt>
                <c:pt idx="5">
                  <c:v>3.1702340000000002</c:v>
                </c:pt>
                <c:pt idx="6">
                  <c:v>4.7395189999999996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C06-2847-B5AF-7B217FFF7B0A}"/>
            </c:ext>
          </c:extLst>
        </c:ser>
        <c:ser>
          <c:idx val="4"/>
          <c:order val="4"/>
          <c:tx>
            <c:strRef>
              <c:f>'cpudpu_output (6)'!$Z$32</c:f>
              <c:strCache>
                <c:ptCount val="1"/>
                <c:pt idx="0">
                  <c:v>CPU-DPU (broadcast)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1659892069417642E-3"/>
                  <c:y val="-1.0079365079365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C06-2847-B5AF-7B217FFF7B0A}"/>
                </c:ext>
              </c:extLst>
            </c:dLbl>
            <c:numFmt formatCode="#,##0.00" sourceLinked="0"/>
            <c:spPr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'cpudpu_output (6)'!$U$33:$U$39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'cpudpu_output (6)'!$Z$33:$Z$39</c:f>
              <c:numCache>
                <c:formatCode>General</c:formatCode>
                <c:ptCount val="7"/>
                <c:pt idx="0">
                  <c:v>0.332812</c:v>
                </c:pt>
                <c:pt idx="1">
                  <c:v>0.66767799999999999</c:v>
                </c:pt>
                <c:pt idx="2">
                  <c:v>1.35345</c:v>
                </c:pt>
                <c:pt idx="3">
                  <c:v>2.5642670000000001</c:v>
                </c:pt>
                <c:pt idx="4">
                  <c:v>5.0996030000000001</c:v>
                </c:pt>
                <c:pt idx="5">
                  <c:v>10.14317</c:v>
                </c:pt>
                <c:pt idx="6">
                  <c:v>16.884644999999999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4C06-2847-B5AF-7B217FFF7B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8528383"/>
        <c:axId val="1598601583"/>
      </c:lineChart>
      <c:catAx>
        <c:axId val="15985283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1.0000000000000004E-5"/>
        <c:auto val="1"/>
        <c:lblAlgn val="ctr"/>
        <c:lblOffset val="100"/>
        <c:noMultiLvlLbl val="0"/>
      </c:catAx>
      <c:valAx>
        <c:axId val="1598601583"/>
        <c:scaling>
          <c:logBase val="2"/>
          <c:orientation val="minMax"/>
          <c:max val="28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Sustained CPU-DPU Bandwidth</a:t>
                </a:r>
              </a:p>
              <a:p>
                <a:pPr>
                  <a:defRPr sz="1400"/>
                </a:pPr>
                <a:r>
                  <a:rPr lang="en-US" sz="1400"/>
                  <a:t>(GB/s,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0092248315787661"/>
          <c:y val="9.2460317460317466E-5"/>
          <c:w val="0.54512079195506546"/>
          <c:h val="0.1861523809523809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99305555555556"/>
          <c:y val="8.6959999999999996E-2"/>
          <c:w val="0.86444830246913584"/>
          <c:h val="0.57604772727272724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'2021-06-09'!$E$24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'2021-06-09'!$E$25:$E$45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 formatCode="General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9A-BC4F-8AC6-005105DA6D2A}"/>
            </c:ext>
          </c:extLst>
        </c:ser>
        <c:ser>
          <c:idx val="1"/>
          <c:order val="1"/>
          <c:tx>
            <c:strRef>
              <c:f>'2021-06-09'!$D$24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'2021-06-09'!$D$25:$D$45</c:f>
              <c:numCache>
                <c:formatCode>0.00</c:formatCode>
                <c:ptCount val="21"/>
                <c:pt idx="0">
                  <c:v>23.54</c:v>
                </c:pt>
                <c:pt idx="1">
                  <c:v>93.55</c:v>
                </c:pt>
                <c:pt idx="2">
                  <c:v>120.25</c:v>
                </c:pt>
                <c:pt idx="3">
                  <c:v>0.06</c:v>
                </c:pt>
                <c:pt idx="4">
                  <c:v>13.74</c:v>
                </c:pt>
                <c:pt idx="5">
                  <c:v>13.74</c:v>
                </c:pt>
                <c:pt idx="6">
                  <c:v>6.56</c:v>
                </c:pt>
                <c:pt idx="7">
                  <c:v>6.73</c:v>
                </c:pt>
                <c:pt idx="8">
                  <c:v>6.73</c:v>
                </c:pt>
                <c:pt idx="9">
                  <c:v>9.75</c:v>
                </c:pt>
                <c:pt idx="11">
                  <c:v>156.18</c:v>
                </c:pt>
                <c:pt idx="12">
                  <c:v>6.23</c:v>
                </c:pt>
                <c:pt idx="13">
                  <c:v>243.97</c:v>
                </c:pt>
                <c:pt idx="14">
                  <c:v>0.36</c:v>
                </c:pt>
                <c:pt idx="15">
                  <c:v>79.239999999999995</c:v>
                </c:pt>
                <c:pt idx="16">
                  <c:v>15.82</c:v>
                </c:pt>
                <c:pt idx="18" formatCode="0.0">
                  <c:v>9.8605210255326767</c:v>
                </c:pt>
                <c:pt idx="19" formatCode="0.0">
                  <c:v>21.793010245270111</c:v>
                </c:pt>
                <c:pt idx="20">
                  <c:v>13.210080701562879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9A-BC4F-8AC6-005105DA6D2A}"/>
            </c:ext>
          </c:extLst>
        </c:ser>
        <c:ser>
          <c:idx val="0"/>
          <c:order val="2"/>
          <c:tx>
            <c:strRef>
              <c:f>'2021-06-09'!$C$24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'2021-06-09'!$C$25:$C$45</c:f>
              <c:numCache>
                <c:formatCode>0.00</c:formatCode>
                <c:ptCount val="21"/>
                <c:pt idx="0">
                  <c:v>5.22</c:v>
                </c:pt>
                <c:pt idx="1">
                  <c:v>28.54</c:v>
                </c:pt>
                <c:pt idx="2">
                  <c:v>39.14</c:v>
                </c:pt>
                <c:pt idx="3">
                  <c:v>1.6306</c:v>
                </c:pt>
                <c:pt idx="4">
                  <c:v>16.350000000000001</c:v>
                </c:pt>
                <c:pt idx="5">
                  <c:v>4.13</c:v>
                </c:pt>
                <c:pt idx="6">
                  <c:v>1.28</c:v>
                </c:pt>
                <c:pt idx="7">
                  <c:v>1.79</c:v>
                </c:pt>
                <c:pt idx="8">
                  <c:v>2.4700000000000002</c:v>
                </c:pt>
                <c:pt idx="9">
                  <c:v>6.57</c:v>
                </c:pt>
                <c:pt idx="11">
                  <c:v>4.8550000000000004</c:v>
                </c:pt>
                <c:pt idx="12">
                  <c:v>0.06</c:v>
                </c:pt>
                <c:pt idx="13">
                  <c:v>3.5886</c:v>
                </c:pt>
                <c:pt idx="14" formatCode="0.0000">
                  <c:v>3.7000000000000002E-3</c:v>
                </c:pt>
                <c:pt idx="15">
                  <c:v>0.81679999999999997</c:v>
                </c:pt>
                <c:pt idx="16">
                  <c:v>3.6600000000000001E-2</c:v>
                </c:pt>
                <c:pt idx="18" formatCode="0.0">
                  <c:v>5.4674974142595438</c:v>
                </c:pt>
                <c:pt idx="19" formatCode="0.0">
                  <c:v>0.2207211817262667</c:v>
                </c:pt>
                <c:pt idx="20">
                  <c:v>1.6353742533980469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9A-BC4F-8AC6-005105DA6D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2E-2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56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Energy savings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2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1217125"/>
          <c:y val="1.9815656565656564E-2"/>
          <c:w val="0.35107685185185183"/>
          <c:h val="6.8767171717171727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99305555555556"/>
          <c:y val="8.6959999999999996E-2"/>
          <c:w val="0.86444830246913584"/>
          <c:h val="0.57604772727272724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'2021-06-09'!$E$24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'2021-06-09'!$E$25:$E$45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 formatCode="General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9A-BC4F-8AC6-005105DA6D2A}"/>
            </c:ext>
          </c:extLst>
        </c:ser>
        <c:ser>
          <c:idx val="1"/>
          <c:order val="1"/>
          <c:tx>
            <c:strRef>
              <c:f>'2021-06-09'!$D$24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'2021-06-09'!$D$25:$D$45</c:f>
              <c:numCache>
                <c:formatCode>0.00</c:formatCode>
                <c:ptCount val="21"/>
                <c:pt idx="0">
                  <c:v>23.54</c:v>
                </c:pt>
                <c:pt idx="1">
                  <c:v>93.55</c:v>
                </c:pt>
                <c:pt idx="2">
                  <c:v>120.25</c:v>
                </c:pt>
                <c:pt idx="3">
                  <c:v>0.06</c:v>
                </c:pt>
                <c:pt idx="4">
                  <c:v>13.74</c:v>
                </c:pt>
                <c:pt idx="5">
                  <c:v>13.74</c:v>
                </c:pt>
                <c:pt idx="6">
                  <c:v>6.56</c:v>
                </c:pt>
                <c:pt idx="7">
                  <c:v>6.73</c:v>
                </c:pt>
                <c:pt idx="8">
                  <c:v>6.73</c:v>
                </c:pt>
                <c:pt idx="9">
                  <c:v>9.75</c:v>
                </c:pt>
                <c:pt idx="11">
                  <c:v>156.18</c:v>
                </c:pt>
                <c:pt idx="12">
                  <c:v>6.23</c:v>
                </c:pt>
                <c:pt idx="13">
                  <c:v>243.97</c:v>
                </c:pt>
                <c:pt idx="14">
                  <c:v>0.36</c:v>
                </c:pt>
                <c:pt idx="15">
                  <c:v>79.239999999999995</c:v>
                </c:pt>
                <c:pt idx="16">
                  <c:v>15.82</c:v>
                </c:pt>
                <c:pt idx="18" formatCode="0.0">
                  <c:v>9.8605210255326767</c:v>
                </c:pt>
                <c:pt idx="19" formatCode="0.0">
                  <c:v>21.793010245270111</c:v>
                </c:pt>
                <c:pt idx="20">
                  <c:v>13.210080701562879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9A-BC4F-8AC6-005105DA6D2A}"/>
            </c:ext>
          </c:extLst>
        </c:ser>
        <c:ser>
          <c:idx val="0"/>
          <c:order val="2"/>
          <c:tx>
            <c:strRef>
              <c:f>'2021-06-09'!$C$24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'2021-06-09'!$C$25:$C$45</c:f>
              <c:numCache>
                <c:formatCode>0.00</c:formatCode>
                <c:ptCount val="21"/>
                <c:pt idx="0">
                  <c:v>5.22</c:v>
                </c:pt>
                <c:pt idx="1">
                  <c:v>28.54</c:v>
                </c:pt>
                <c:pt idx="2">
                  <c:v>39.14</c:v>
                </c:pt>
                <c:pt idx="3">
                  <c:v>1.6306</c:v>
                </c:pt>
                <c:pt idx="4">
                  <c:v>16.350000000000001</c:v>
                </c:pt>
                <c:pt idx="5">
                  <c:v>4.13</c:v>
                </c:pt>
                <c:pt idx="6">
                  <c:v>1.28</c:v>
                </c:pt>
                <c:pt idx="7">
                  <c:v>1.79</c:v>
                </c:pt>
                <c:pt idx="8">
                  <c:v>2.4700000000000002</c:v>
                </c:pt>
                <c:pt idx="9">
                  <c:v>6.57</c:v>
                </c:pt>
                <c:pt idx="11">
                  <c:v>4.8550000000000004</c:v>
                </c:pt>
                <c:pt idx="12">
                  <c:v>0.06</c:v>
                </c:pt>
                <c:pt idx="13">
                  <c:v>3.5886</c:v>
                </c:pt>
                <c:pt idx="14" formatCode="0.0000">
                  <c:v>3.7000000000000002E-3</c:v>
                </c:pt>
                <c:pt idx="15">
                  <c:v>0.81679999999999997</c:v>
                </c:pt>
                <c:pt idx="16">
                  <c:v>3.6600000000000001E-2</c:v>
                </c:pt>
                <c:pt idx="18" formatCode="0.0">
                  <c:v>5.4674974142595438</c:v>
                </c:pt>
                <c:pt idx="19" formatCode="0.0">
                  <c:v>0.2207211817262667</c:v>
                </c:pt>
                <c:pt idx="20">
                  <c:v>1.6353742533980469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9A-BC4F-8AC6-005105DA6D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2E-2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56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Energy savings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2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1217125"/>
          <c:y val="1.9815656565656564E-2"/>
          <c:w val="0.35107685185185183"/>
          <c:h val="6.8767171717171727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05042735042736"/>
          <c:y val="3.4725185185185185E-2"/>
          <c:w val="0.80509358974358969"/>
          <c:h val="0.68869192724792083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chemeClr val="accent6">
                  <a:lumMod val="20000"/>
                  <a:lumOff val="8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tx>
                <c:strRef>
                  <c:f>'/Users/el1goluj/Documents/ZURICH/PROJECTS/UPMEM/upmem-workloads/Microbenchmarks/AI/[ai_output.xlsx]ai_output (4)'!$J$2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{DEE8BDC9-DF38-A24C-B2A7-5BBE22954DFE}</c15:txfldGUID>
                      <c15:f>'/Users/el1goluj/Documents/ZURICH/PROJECTS/UPMEM/upmem-workloads/Microbenchmarks/AI/[ai_output.xlsx]ai_output (4)'!$J$2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FF8B-5F4C-8BBF-ED4DE736661E}"/>
                </c:ext>
              </c:extLst>
            </c:dLbl>
            <c:dLbl>
              <c:idx val="1"/>
              <c:tx>
                <c:strRef>
                  <c:f>'/Users/el1goluj/Documents/ZURICH/PROJECTS/UPMEM/upmem-workloads/Microbenchmarks/AI/[ai_output.xlsx]ai_output (4)'!$J$3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{30472FDD-83E4-5B4E-8FA6-D313EF48864F}</c15:txfldGUID>
                      <c15:f>'/Users/el1goluj/Documents/ZURICH/PROJECTS/UPMEM/upmem-workloads/Microbenchmarks/AI/[ai_output.xlsx]ai_output (4)'!$J$3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FF8B-5F4C-8BBF-ED4DE736661E}"/>
                </c:ext>
              </c:extLst>
            </c:dLbl>
            <c:dLbl>
              <c:idx val="2"/>
              <c:tx>
                <c:strRef>
                  <c:f>'/Users/el1goluj/Documents/ZURICH/PROJECTS/UPMEM/upmem-workloads/Microbenchmarks/AI/[ai_output.xlsx]ai_output (4)'!$J$4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{1802A996-55BD-1148-9E9E-5710E0880C07}</c15:txfldGUID>
                      <c15:f>'/Users/el1goluj/Documents/ZURICH/PROJECTS/UPMEM/upmem-workloads/Microbenchmarks/AI/[ai_output.xlsx]ai_output (4)'!$J$4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FF8B-5F4C-8BBF-ED4DE736661E}"/>
                </c:ext>
              </c:extLst>
            </c:dLbl>
            <c:dLbl>
              <c:idx val="3"/>
              <c:tx>
                <c:strRef>
                  <c:f>'/Users/el1goluj/Documents/ZURICH/PROJECTS/UPMEM/upmem-workloads/Microbenchmarks/AI/[ai_output.xlsx]ai_output (4)'!$J$5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{6E4361C3-0C54-EA4A-8E10-2F998C72EDEA}</c15:txfldGUID>
                      <c15:f>'/Users/el1goluj/Documents/ZURICH/PROJECTS/UPMEM/upmem-workloads/Microbenchmarks/AI/[ai_output.xlsx]ai_output (4)'!$J$5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FF8B-5F4C-8BBF-ED4DE736661E}"/>
                </c:ext>
              </c:extLst>
            </c:dLbl>
            <c:dLbl>
              <c:idx val="4"/>
              <c:tx>
                <c:strRef>
                  <c:f>'/Users/el1goluj/Documents/ZURICH/PROJECTS/UPMEM/upmem-workloads/Microbenchmarks/AI/[ai_output.xlsx]ai_output (4)'!$J$6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{DE500F5F-805C-EA40-8E9B-B816C4D47815}</c15:txfldGUID>
                      <c15:f>'/Users/el1goluj/Documents/ZURICH/PROJECTS/UPMEM/upmem-workloads/Microbenchmarks/AI/[ai_output.xlsx]ai_output (4)'!$J$6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FF8B-5F4C-8BBF-ED4DE736661E}"/>
                </c:ext>
              </c:extLst>
            </c:dLbl>
            <c:dLbl>
              <c:idx val="5"/>
              <c:tx>
                <c:strRef>
                  <c:f>'/Users/el1goluj/Documents/ZURICH/PROJECTS/UPMEM/upmem-workloads/Microbenchmarks/AI/[ai_output.xlsx]ai_output (4)'!$J$7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{B5ED7DC8-23D5-1A4A-9F93-B2930B231BE2}</c15:txfldGUID>
                      <c15:f>'/Users/el1goluj/Documents/ZURICH/PROJECTS/UPMEM/upmem-workloads/Microbenchmarks/AI/[ai_output.xlsx]ai_output (4)'!$J$7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FF8B-5F4C-8BBF-ED4DE736661E}"/>
                </c:ext>
              </c:extLst>
            </c:dLbl>
            <c:dLbl>
              <c:idx val="6"/>
              <c:tx>
                <c:strRef>
                  <c:f>'/Users/el1goluj/Documents/ZURICH/PROJECTS/UPMEM/upmem-workloads/Microbenchmarks/AI/[ai_output.xlsx]ai_output (4)'!$J$8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{BD205769-898B-9C45-BC98-FB1F6F8F2CCC}</c15:txfldGUID>
                      <c15:f>'/Users/el1goluj/Documents/ZURICH/PROJECTS/UPMEM/upmem-workloads/Microbenchmarks/AI/[ai_output.xlsx]ai_output (4)'!$J$8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FF8B-5F4C-8BBF-ED4DE736661E}"/>
                </c:ext>
              </c:extLst>
            </c:dLbl>
            <c:dLbl>
              <c:idx val="7"/>
              <c:tx>
                <c:strRef>
                  <c:f>'/Users/el1goluj/Documents/ZURICH/PROJECTS/UPMEM/upmem-workloads/Microbenchmarks/AI/[ai_output.xlsx]ai_output (4)'!$J$9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{2D192249-B5D7-AD4F-B573-C35AC6F1D76C}</c15:txfldGUID>
                      <c15:f>'/Users/el1goluj/Documents/ZURICH/PROJECTS/UPMEM/upmem-workloads/Microbenchmarks/AI/[ai_output.xlsx]ai_output (4)'!$J$9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FF8B-5F4C-8BBF-ED4DE736661E}"/>
                </c:ext>
              </c:extLst>
            </c:dLbl>
            <c:dLbl>
              <c:idx val="8"/>
              <c:tx>
                <c:strRef>
                  <c:f>'/Users/el1goluj/Documents/ZURICH/PROJECTS/UPMEM/upmem-workloads/Microbenchmarks/AI/[ai_output.xlsx]ai_output (4)'!$J$10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{DFFB32B5-77F1-8444-A5B1-151AD7198507}</c15:txfldGUID>
                      <c15:f>'/Users/el1goluj/Documents/ZURICH/PROJECTS/UPMEM/upmem-workloads/Microbenchmarks/AI/[ai_output.xlsx]ai_output (4)'!$J$10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FF8B-5F4C-8BBF-ED4DE736661E}"/>
                </c:ext>
              </c:extLst>
            </c:dLbl>
            <c:dLbl>
              <c:idx val="9"/>
              <c:tx>
                <c:strRef>
                  <c:f>'/Users/el1goluj/Documents/ZURICH/PROJECTS/UPMEM/upmem-workloads/Microbenchmarks/AI/[ai_output.xlsx]ai_output (4)'!$J$11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{C4DF17E6-823B-DA4B-B003-500851D19D21}</c15:txfldGUID>
                      <c15:f>'/Users/el1goluj/Documents/ZURICH/PROJECTS/UPMEM/upmem-workloads/Microbenchmarks/AI/[ai_output.xlsx]ai_output (4)'!$J$11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FF8B-5F4C-8BBF-ED4DE736661E}"/>
                </c:ext>
              </c:extLst>
            </c:dLbl>
            <c:dLbl>
              <c:idx val="10"/>
              <c:tx>
                <c:strRef>
                  <c:f>'/Users/el1goluj/Documents/ZURICH/PROJECTS/UPMEM/upmem-workloads/Microbenchmarks/AI/[ai_output.xlsx]ai_output (4)'!$J$12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{4934A062-1D3C-2E45-A580-83209ABBC03E}</c15:txfldGUID>
                      <c15:f>'/Users/el1goluj/Documents/ZURICH/PROJECTS/UPMEM/upmem-workloads/Microbenchmarks/AI/[ai_output.xlsx]ai_output (4)'!$J$12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FF8B-5F4C-8BBF-ED4DE736661E}"/>
                </c:ext>
              </c:extLst>
            </c:dLbl>
            <c:dLbl>
              <c:idx val="11"/>
              <c:tx>
                <c:strRef>
                  <c:f>'/Users/el1goluj/Documents/ZURICH/PROJECTS/UPMEM/upmem-workloads/Microbenchmarks/AI/[ai_output.xlsx]ai_output (4)'!$J$13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{1957CEB6-E2A6-1A44-9911-F4F9EF20B661}</c15:txfldGUID>
                      <c15:f>'/Users/el1goluj/Documents/ZURICH/PROJECTS/UPMEM/upmem-workloads/Microbenchmarks/AI/[ai_output.xlsx]ai_output (4)'!$J$13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FF8B-5F4C-8BBF-ED4DE736661E}"/>
                </c:ext>
              </c:extLst>
            </c:dLbl>
            <c:dLbl>
              <c:idx val="12"/>
              <c:tx>
                <c:strRef>
                  <c:f>'/Users/el1goluj/Documents/ZURICH/PROJECTS/UPMEM/upmem-workloads/Microbenchmarks/AI/[ai_output.xlsx]ai_output (4)'!$J$14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{219E4598-C0C6-1949-9071-13F17F8D1BDD}</c15:txfldGUID>
                      <c15:f>'/Users/el1goluj/Documents/ZURICH/PROJECTS/UPMEM/upmem-workloads/Microbenchmarks/AI/[ai_output.xlsx]ai_output (4)'!$J$14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FF8B-5F4C-8BBF-ED4DE736661E}"/>
                </c:ext>
              </c:extLst>
            </c:dLbl>
            <c:dLbl>
              <c:idx val="13"/>
              <c:tx>
                <c:strRef>
                  <c:f>'/Users/el1goluj/Documents/ZURICH/PROJECTS/UPMEM/upmem-workloads/Microbenchmarks/AI/[ai_output.xlsx]ai_output (4)'!$J$15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{0A20446C-7223-C84B-A119-855BED4BF6CA}</c15:txfldGUID>
                      <c15:f>'/Users/el1goluj/Documents/ZURICH/PROJECTS/UPMEM/upmem-workloads/Microbenchmarks/AI/[ai_output.xlsx]ai_output (4)'!$J$15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D-FF8B-5F4C-8BBF-ED4DE736661E}"/>
                </c:ext>
              </c:extLst>
            </c:dLbl>
            <c:dLbl>
              <c:idx val="14"/>
              <c:tx>
                <c:strRef>
                  <c:f>'/Users/el1goluj/Documents/ZURICH/PROJECTS/UPMEM/upmem-workloads/Microbenchmarks/AI/[ai_output.xlsx]ai_output (4)'!$J$16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{202872B0-9739-D945-B5A8-29E58C1EB0A1}</c15:txfldGUID>
                      <c15:f>'/Users/el1goluj/Documents/ZURICH/PROJECTS/UPMEM/upmem-workloads/Microbenchmarks/AI/[ai_output.xlsx]ai_output (4)'!$J$16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FF8B-5F4C-8BBF-ED4DE736661E}"/>
                </c:ext>
              </c:extLst>
            </c:dLbl>
            <c:dLbl>
              <c:idx val="15"/>
              <c:tx>
                <c:strRef>
                  <c:f>'/Users/el1goluj/Documents/ZURICH/PROJECTS/UPMEM/upmem-workloads/Microbenchmarks/AI/[ai_output.xlsx]ai_output (4)'!$J$17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{94355158-73BE-BD4F-A16F-85FF14580557}</c15:txfldGUID>
                      <c15:f>'/Users/el1goluj/Documents/ZURICH/PROJECTS/UPMEM/upmem-workloads/Microbenchmarks/AI/[ai_output.xlsx]ai_output (4)'!$J$17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F-FF8B-5F4C-8BBF-ED4DE736661E}"/>
                </c:ext>
              </c:extLst>
            </c:dLbl>
            <c:dLbl>
              <c:idx val="16"/>
              <c:tx>
                <c:strRef>
                  <c:f>'/Users/el1goluj/Documents/ZURICH/PROJECTS/UPMEM/upmem-workloads/Microbenchmarks/AI/[ai_output.xlsx]ai_output (4)'!$J$18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{D121DBDA-C10A-C248-9349-F512CC4C8289}</c15:txfldGUID>
                      <c15:f>'/Users/el1goluj/Documents/ZURICH/PROJECTS/UPMEM/upmem-workloads/Microbenchmarks/AI/[ai_output.xlsx]ai_output (4)'!$J$18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0-FF8B-5F4C-8BBF-ED4DE736661E}"/>
                </c:ext>
              </c:extLst>
            </c:dLbl>
            <c:dLbl>
              <c:idx val="17"/>
              <c:tx>
                <c:strRef>
                  <c:f>'/Users/el1goluj/Documents/ZURICH/PROJECTS/UPMEM/upmem-workloads/Microbenchmarks/AI/[ai_output.xlsx]ai_output (4)'!$J$19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{CCA0A3CE-1691-0642-837B-0926C8535814}</c15:txfldGUID>
                      <c15:f>'/Users/el1goluj/Documents/ZURICH/PROJECTS/UPMEM/upmem-workloads/Microbenchmarks/AI/[ai_output.xlsx]ai_output (4)'!$J$19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1-FF8B-5F4C-8BBF-ED4DE736661E}"/>
                </c:ext>
              </c:extLst>
            </c:dLbl>
            <c:dLbl>
              <c:idx val="18"/>
              <c:tx>
                <c:strRef>
                  <c:f>'/Users/el1goluj/Documents/ZURICH/PROJECTS/UPMEM/upmem-workloads/Microbenchmarks/AI/[ai_output.xlsx]ai_output (4)'!$J$20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{EA5B5986-C68F-5243-AEF7-6357D6A2F89C}</c15:txfldGUID>
                      <c15:f>'/Users/el1goluj/Documents/ZURICH/PROJECTS/UPMEM/upmem-workloads/Microbenchmarks/AI/[ai_output.xlsx]ai_output (4)'!$J$20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2-FF8B-5F4C-8BBF-ED4DE736661E}"/>
                </c:ext>
              </c:extLst>
            </c:dLbl>
            <c:dLbl>
              <c:idx val="19"/>
              <c:tx>
                <c:strRef>
                  <c:f>'/Users/el1goluj/Documents/ZURICH/PROJECTS/UPMEM/upmem-workloads/Microbenchmarks/AI/[ai_output.xlsx]ai_output (4)'!$J$21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{99B0B3F6-AF6C-EF45-B0ED-3A03DA71F398}</c15:txfldGUID>
                      <c15:f>'/Users/el1goluj/Documents/ZURICH/PROJECTS/UPMEM/upmem-workloads/Microbenchmarks/AI/[ai_output.xlsx]ai_output (4)'!$J$21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3-FF8B-5F4C-8BBF-ED4DE736661E}"/>
                </c:ext>
              </c:extLst>
            </c:dLbl>
            <c:dLbl>
              <c:idx val="20"/>
              <c:tx>
                <c:strRef>
                  <c:f>'/Users/el1goluj/Documents/ZURICH/PROJECTS/UPMEM/upmem-workloads/Microbenchmarks/AI/[ai_output.xlsx]ai_output (4)'!$J$22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{FE19841C-515D-AE44-9843-184B444B92B9}</c15:txfldGUID>
                      <c15:f>'/Users/el1goluj/Documents/ZURICH/PROJECTS/UPMEM/upmem-workloads/Microbenchmarks/AI/[ai_output.xlsx]ai_output (4)'!$J$22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4-FF8B-5F4C-8BBF-ED4DE736661E}"/>
                </c:ext>
              </c:extLst>
            </c:dLbl>
            <c:dLbl>
              <c:idx val="21"/>
              <c:tx>
                <c:strRef>
                  <c:f>'/Users/el1goluj/Documents/ZURICH/PROJECTS/UPMEM/upmem-workloads/Microbenchmarks/AI/[ai_output.xlsx]ai_output (4)'!$J$23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{960E8D48-C373-8F4A-86FC-8FE7224A89AD}</c15:txfldGUID>
                      <c15:f>'/Users/el1goluj/Documents/ZURICH/PROJECTS/UPMEM/upmem-workloads/Microbenchmarks/AI/[ai_output.xlsx]ai_output (4)'!$J$23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5-FF8B-5F4C-8BBF-ED4DE736661E}"/>
                </c:ext>
              </c:extLst>
            </c:dLbl>
            <c:dLbl>
              <c:idx val="22"/>
              <c:tx>
                <c:strRef>
                  <c:f>'/Users/el1goluj/Documents/ZURICH/PROJECTS/UPMEM/upmem-workloads/Microbenchmarks/AI/[ai_output.xlsx]ai_output (4)'!$J$24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{8B35813C-D55B-5644-A8AF-D38674C552BC}</c15:txfldGUID>
                      <c15:f>'/Users/el1goluj/Documents/ZURICH/PROJECTS/UPMEM/upmem-workloads/Microbenchmarks/AI/[ai_output.xlsx]ai_output (4)'!$J$24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6-FF8B-5F4C-8BBF-ED4DE736661E}"/>
                </c:ext>
              </c:extLst>
            </c:dLbl>
            <c:dLbl>
              <c:idx val="23"/>
              <c:tx>
                <c:strRef>
                  <c:f>'/Users/el1goluj/Documents/ZURICH/PROJECTS/UPMEM/upmem-workloads/Microbenchmarks/AI/[ai_output.xlsx]ai_output (4)'!$J$25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{0E4C3A94-B29A-E649-93F0-84204ED196C0}</c15:txfldGUID>
                      <c15:f>'/Users/el1goluj/Documents/ZURICH/PROJECTS/UPMEM/upmem-workloads/Microbenchmarks/AI/[ai_output.xlsx]ai_output (4)'!$J$25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7-FF8B-5F4C-8BBF-ED4DE736661E}"/>
                </c:ext>
              </c:extLst>
            </c:dLbl>
            <c:dLbl>
              <c:idx val="24"/>
              <c:tx>
                <c:strRef>
                  <c:f>'/Users/el1goluj/Documents/ZURICH/PROJECTS/UPMEM/upmem-workloads/Microbenchmarks/AI/[ai_output.xlsx]ai_output (4)'!$J$26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{D7B20E63-2DE6-324B-8677-C88451BEA960}</c15:txfldGUID>
                      <c15:f>'/Users/el1goluj/Documents/ZURICH/PROJECTS/UPMEM/upmem-workloads/Microbenchmarks/AI/[ai_output.xlsx]ai_output (4)'!$J$26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8-FF8B-5F4C-8BBF-ED4DE736661E}"/>
                </c:ext>
              </c:extLst>
            </c:dLbl>
            <c:dLbl>
              <c:idx val="25"/>
              <c:tx>
                <c:strRef>
                  <c:f>'/Users/el1goluj/Documents/ZURICH/PROJECTS/UPMEM/upmem-workloads/Microbenchmarks/AI/[ai_output.xlsx]ai_output (4)'!$J$27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{B4D657DA-5FC3-AA48-98DE-4D7B1719DEF8}</c15:txfldGUID>
                      <c15:f>'/Users/el1goluj/Documents/ZURICH/PROJECTS/UPMEM/upmem-workloads/Microbenchmarks/AI/[ai_output.xlsx]ai_output (4)'!$J$27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9-FF8B-5F4C-8BBF-ED4DE736661E}"/>
                </c:ext>
              </c:extLst>
            </c:dLbl>
            <c:dLbl>
              <c:idx val="26"/>
              <c:tx>
                <c:strRef>
                  <c:f>'/Users/el1goluj/Documents/ZURICH/PROJECTS/UPMEM/upmem-workloads/Microbenchmarks/AI/[ai_output.xlsx]ai_output (4)'!$J$28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{ECB04CE2-55A0-0146-A9B6-07E9A1EE4B17}</c15:txfldGUID>
                      <c15:f>'/Users/el1goluj/Documents/ZURICH/PROJECTS/UPMEM/upmem-workloads/Microbenchmarks/AI/[ai_output.xlsx]ai_output (4)'!$J$28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A-FF8B-5F4C-8BBF-ED4DE736661E}"/>
                </c:ext>
              </c:extLst>
            </c:dLbl>
            <c:dLbl>
              <c:idx val="27"/>
              <c:tx>
                <c:strRef>
                  <c:f>'/Users/el1goluj/Documents/ZURICH/PROJECTS/UPMEM/upmem-workloads/Microbenchmarks/AI/[ai_output.xlsx]ai_output (4)'!$J$29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{F4152C23-0528-FA47-9731-83F814CFC682}</c15:txfldGUID>
                      <c15:f>'/Users/el1goluj/Documents/ZURICH/PROJECTS/UPMEM/upmem-workloads/Microbenchmarks/AI/[ai_output.xlsx]ai_output (4)'!$J$29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B-FF8B-5F4C-8BBF-ED4DE736661E}"/>
                </c:ext>
              </c:extLst>
            </c:dLbl>
            <c:dLbl>
              <c:idx val="28"/>
              <c:tx>
                <c:strRef>
                  <c:f>'/Users/el1goluj/Documents/ZURICH/PROJECTS/UPMEM/upmem-workloads/Microbenchmarks/AI/[ai_output.xlsx]ai_output (4)'!$J$30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{EC0CEE24-EBC3-224E-B91E-BF10D62E662D}</c15:txfldGUID>
                      <c15:f>'/Users/el1goluj/Documents/ZURICH/PROJECTS/UPMEM/upmem-workloads/Microbenchmarks/AI/[ai_output.xlsx]ai_output (4)'!$J$30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C-FF8B-5F4C-8BBF-ED4DE736661E}"/>
                </c:ext>
              </c:extLst>
            </c:dLbl>
            <c:dLbl>
              <c:idx val="29"/>
              <c:tx>
                <c:strRef>
                  <c:f>'/Users/el1goluj/Documents/ZURICH/PROJECTS/UPMEM/upmem-workloads/Microbenchmarks/AI/[ai_output.xlsx]ai_output (4)'!$J$31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{22F91E95-3EE8-2442-A91F-206619C87763}</c15:txfldGUID>
                      <c15:f>'/Users/el1goluj/Documents/ZURICH/PROJECTS/UPMEM/upmem-workloads/Microbenchmarks/AI/[ai_output.xlsx]ai_output (4)'!$J$31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D-FF8B-5F4C-8BBF-ED4DE736661E}"/>
                </c:ext>
              </c:extLst>
            </c:dLbl>
            <c:dLbl>
              <c:idx val="30"/>
              <c:tx>
                <c:strRef>
                  <c:f>'/Users/el1goluj/Documents/ZURICH/PROJECTS/UPMEM/upmem-workloads/Microbenchmarks/AI/[ai_output.xlsx]ai_output (4)'!$J$32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{B940C0D2-F216-644C-BCF5-B1D6B5A4764D}</c15:txfldGUID>
                      <c15:f>'/Users/el1goluj/Documents/ZURICH/PROJECTS/UPMEM/upmem-workloads/Microbenchmarks/AI/[ai_output.xlsx]ai_output (4)'!$J$32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E-FF8B-5F4C-8BBF-ED4DE736661E}"/>
                </c:ext>
              </c:extLst>
            </c:dLbl>
            <c:dLbl>
              <c:idx val="31"/>
              <c:tx>
                <c:strRef>
                  <c:f>'/Users/el1goluj/Documents/ZURICH/PROJECTS/UPMEM/upmem-workloads/Microbenchmarks/AI/[ai_output.xlsx]ai_output (4)'!$J$33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{1A2C5D9A-76C4-9C4A-B0BC-DB0B2F343A55}</c15:txfldGUID>
                      <c15:f>'/Users/el1goluj/Documents/ZURICH/PROJECTS/UPMEM/upmem-workloads/Microbenchmarks/AI/[ai_output.xlsx]ai_output (4)'!$J$33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F-FF8B-5F4C-8BBF-ED4DE736661E}"/>
                </c:ext>
              </c:extLst>
            </c:dLbl>
            <c:dLbl>
              <c:idx val="32"/>
              <c:tx>
                <c:strRef>
                  <c:f>'/Users/el1goluj/Documents/ZURICH/PROJECTS/UPMEM/upmem-workloads/Microbenchmarks/AI/[ai_output.xlsx]ai_output (4)'!$J$34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{62DE1049-3E80-344F-A46B-E11B81E1CBB0}</c15:txfldGUID>
                      <c15:f>'/Users/el1goluj/Documents/ZURICH/PROJECTS/UPMEM/upmem-workloads/Microbenchmarks/AI/[ai_output.xlsx]ai_output (4)'!$J$34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0-FF8B-5F4C-8BBF-ED4DE736661E}"/>
                </c:ext>
              </c:extLst>
            </c:dLbl>
            <c:dLbl>
              <c:idx val="33"/>
              <c:tx>
                <c:strRef>
                  <c:f>'/Users/el1goluj/Documents/ZURICH/PROJECTS/UPMEM/upmem-workloads/Microbenchmarks/AI/[ai_output.xlsx]ai_output (4)'!$J$35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{A55A06A3-7CBB-DD44-95A3-F52A4A252272}</c15:txfldGUID>
                      <c15:f>'/Users/el1goluj/Documents/ZURICH/PROJECTS/UPMEM/upmem-workloads/Microbenchmarks/AI/[ai_output.xlsx]ai_output (4)'!$J$35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1-FF8B-5F4C-8BBF-ED4DE736661E}"/>
                </c:ext>
              </c:extLst>
            </c:dLbl>
            <c:dLbl>
              <c:idx val="34"/>
              <c:tx>
                <c:strRef>
                  <c:f>'/Users/el1goluj/Documents/ZURICH/PROJECTS/UPMEM/upmem-workloads/Microbenchmarks/AI/[ai_output.xlsx]ai_output (4)'!$J$36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{1AC497B2-F798-F247-8D02-06E805F44499}</c15:txfldGUID>
                      <c15:f>'/Users/el1goluj/Documents/ZURICH/PROJECTS/UPMEM/upmem-workloads/Microbenchmarks/AI/[ai_output.xlsx]ai_output (4)'!$J$36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2-FF8B-5F4C-8BBF-ED4DE736661E}"/>
                </c:ext>
              </c:extLst>
            </c:dLbl>
            <c:dLbl>
              <c:idx val="35"/>
              <c:tx>
                <c:strRef>
                  <c:f>'/Users/el1goluj/Documents/ZURICH/PROJECTS/UPMEM/upmem-workloads/Microbenchmarks/AI/[ai_output.xlsx]ai_output (4)'!$J$37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{99FCCEA6-5B04-DD4F-958A-56E040E62B15}</c15:txfldGUID>
                      <c15:f>'/Users/el1goluj/Documents/ZURICH/PROJECTS/UPMEM/upmem-workloads/Microbenchmarks/AI/[ai_output.xlsx]ai_output (4)'!$J$37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3-FF8B-5F4C-8BBF-ED4DE736661E}"/>
                </c:ext>
              </c:extLst>
            </c:dLbl>
            <c:dLbl>
              <c:idx val="36"/>
              <c:tx>
                <c:strRef>
                  <c:f>'/Users/el1goluj/Documents/ZURICH/PROJECTS/UPMEM/upmem-workloads/Microbenchmarks/AI/[ai_output.xlsx]ai_output (4)'!$J$38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{1E8AA154-30FA-E043-92CD-B17157462C5E}</c15:txfldGUID>
                      <c15:f>'/Users/el1goluj/Documents/ZURICH/PROJECTS/UPMEM/upmem-workloads/Microbenchmarks/AI/[ai_output.xlsx]ai_output (4)'!$J$38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4-FF8B-5F4C-8BBF-ED4DE736661E}"/>
                </c:ext>
              </c:extLst>
            </c:dLbl>
            <c:dLbl>
              <c:idx val="37"/>
              <c:tx>
                <c:strRef>
                  <c:f>'/Users/el1goluj/Documents/ZURICH/PROJECTS/UPMEM/upmem-workloads/Microbenchmarks/AI/[ai_output.xlsx]ai_output (4)'!$J$39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{DFEADF21-0574-7147-A306-78A210404705}</c15:txfldGUID>
                      <c15:f>'/Users/el1goluj/Documents/ZURICH/PROJECTS/UPMEM/upmem-workloads/Microbenchmarks/AI/[ai_output.xlsx]ai_output (4)'!$J$39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5-FF8B-5F4C-8BBF-ED4DE736661E}"/>
                </c:ext>
              </c:extLst>
            </c:dLbl>
            <c:dLbl>
              <c:idx val="38"/>
              <c:tx>
                <c:strRef>
                  <c:f>'/Users/el1goluj/Documents/ZURICH/PROJECTS/UPMEM/upmem-workloads/Microbenchmarks/AI/[ai_output.xlsx]ai_output (4)'!$J$40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{D4C6178B-74EB-FE49-A9C9-6B684DDC3349}</c15:txfldGUID>
                      <c15:f>'/Users/el1goluj/Documents/ZURICH/PROJECTS/UPMEM/upmem-workloads/Microbenchmarks/AI/[ai_output.xlsx]ai_output (4)'!$J$40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6-FF8B-5F4C-8BBF-ED4DE736661E}"/>
                </c:ext>
              </c:extLst>
            </c:dLbl>
            <c:dLbl>
              <c:idx val="39"/>
              <c:tx>
                <c:strRef>
                  <c:f>'/Users/el1goluj/Documents/ZURICH/PROJECTS/UPMEM/upmem-workloads/Microbenchmarks/AI/[ai_output.xlsx]ai_output (4)'!$J$41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{2C0CA1A8-1EC3-254D-901A-D04C1C50CE7E}</c15:txfldGUID>
                      <c15:f>'/Users/el1goluj/Documents/ZURICH/PROJECTS/UPMEM/upmem-workloads/Microbenchmarks/AI/[ai_output.xlsx]ai_output (4)'!$J$41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7-FF8B-5F4C-8BBF-ED4DE736661E}"/>
                </c:ext>
              </c:extLst>
            </c:dLbl>
            <c:dLbl>
              <c:idx val="40"/>
              <c:tx>
                <c:strRef>
                  <c:f>'/Users/el1goluj/Documents/ZURICH/PROJECTS/UPMEM/upmem-workloads/Microbenchmarks/AI/[ai_output.xlsx]ai_output (4)'!$J$42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{6E333EE6-D8F5-D746-A75D-0E4D7B1BAC34}</c15:txfldGUID>
                      <c15:f>'/Users/el1goluj/Documents/ZURICH/PROJECTS/UPMEM/upmem-workloads/Microbenchmarks/AI/[ai_output.xlsx]ai_output (4)'!$J$42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8-FF8B-5F4C-8BBF-ED4DE736661E}"/>
                </c:ext>
              </c:extLst>
            </c:dLbl>
            <c:dLbl>
              <c:idx val="41"/>
              <c:tx>
                <c:strRef>
                  <c:f>'/Users/el1goluj/Documents/ZURICH/PROJECTS/UPMEM/upmem-workloads/Microbenchmarks/AI/[ai_output.xlsx]ai_output (4)'!$J$43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{07C4F63D-32C7-9E4A-A191-81D373E698C8}</c15:txfldGUID>
                      <c15:f>'/Users/el1goluj/Documents/ZURICH/PROJECTS/UPMEM/upmem-workloads/Microbenchmarks/AI/[ai_output.xlsx]ai_output (4)'!$J$43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9-FF8B-5F4C-8BBF-ED4DE736661E}"/>
                </c:ext>
              </c:extLst>
            </c:dLbl>
            <c:dLbl>
              <c:idx val="42"/>
              <c:tx>
                <c:strRef>
                  <c:f>'/Users/el1goluj/Documents/ZURICH/PROJECTS/UPMEM/upmem-workloads/Microbenchmarks/AI/[ai_output.xlsx]ai_output (4)'!$J$44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{1EAB40C7-6B2F-3846-88AA-A66762973949}</c15:txfldGUID>
                      <c15:f>'/Users/el1goluj/Documents/ZURICH/PROJECTS/UPMEM/upmem-workloads/Microbenchmarks/AI/[ai_output.xlsx]ai_output (4)'!$J$44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A-FF8B-5F4C-8BBF-ED4DE736661E}"/>
                </c:ext>
              </c:extLst>
            </c:dLbl>
            <c:dLbl>
              <c:idx val="43"/>
              <c:tx>
                <c:strRef>
                  <c:f>'/Users/el1goluj/Documents/ZURICH/PROJECTS/UPMEM/upmem-workloads/Microbenchmarks/AI/[ai_output.xlsx]ai_output (4)'!$J$45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{A10ADC71-E7A8-3F41-971A-528B609F7922}</c15:txfldGUID>
                      <c15:f>'/Users/el1goluj/Documents/ZURICH/PROJECTS/UPMEM/upmem-workloads/Microbenchmarks/AI/[ai_output.xlsx]ai_output (4)'!$J$45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B-FF8B-5F4C-8BBF-ED4DE736661E}"/>
                </c:ext>
              </c:extLst>
            </c:dLbl>
            <c:dLbl>
              <c:idx val="44"/>
              <c:tx>
                <c:strRef>
                  <c:f>'/Users/el1goluj/Documents/ZURICH/PROJECTS/UPMEM/upmem-workloads/Microbenchmarks/AI/[ai_output.xlsx]ai_output (4)'!$J$46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{34BBE3C9-9908-4640-B26D-96BB1BE73254}</c15:txfldGUID>
                      <c15:f>'/Users/el1goluj/Documents/ZURICH/PROJECTS/UPMEM/upmem-workloads/Microbenchmarks/AI/[ai_output.xlsx]ai_output (4)'!$J$46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C-FF8B-5F4C-8BBF-ED4DE736661E}"/>
                </c:ext>
              </c:extLst>
            </c:dLbl>
            <c:dLbl>
              <c:idx val="45"/>
              <c:tx>
                <c:strRef>
                  <c:f>'/Users/el1goluj/Documents/ZURICH/PROJECTS/UPMEM/upmem-workloads/Microbenchmarks/AI/[ai_output.xlsx]ai_output (4)'!$J$47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{4A269A82-A1BD-F54A-81E9-56812FD93B5D}</c15:txfldGUID>
                      <c15:f>'/Users/el1goluj/Documents/ZURICH/PROJECTS/UPMEM/upmem-workloads/Microbenchmarks/AI/[ai_output.xlsx]ai_output (4)'!$J$47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D-FF8B-5F4C-8BBF-ED4DE736661E}"/>
                </c:ext>
              </c:extLst>
            </c:dLbl>
            <c:dLbl>
              <c:idx val="46"/>
              <c:tx>
                <c:strRef>
                  <c:f>'/Users/el1goluj/Documents/ZURICH/PROJECTS/UPMEM/upmem-workloads/Microbenchmarks/AI/[ai_output.xlsx]ai_output (4)'!$J$48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{1B9B381D-C52C-2442-BDBF-AC771FB3BD0B}</c15:txfldGUID>
                      <c15:f>'/Users/el1goluj/Documents/ZURICH/PROJECTS/UPMEM/upmem-workloads/Microbenchmarks/AI/[ai_output.xlsx]ai_output (4)'!$J$48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E-FF8B-5F4C-8BBF-ED4DE736661E}"/>
                </c:ext>
              </c:extLst>
            </c:dLbl>
            <c:dLbl>
              <c:idx val="47"/>
              <c:tx>
                <c:strRef>
                  <c:f>'/Users/el1goluj/Documents/ZURICH/PROJECTS/UPMEM/upmem-workloads/Microbenchmarks/AI/[ai_output.xlsx]ai_output (4)'!$J$49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{A829E958-F9EB-EA40-A495-2AB1F9203308}</c15:txfldGUID>
                      <c15:f>'/Users/el1goluj/Documents/ZURICH/PROJECTS/UPMEM/upmem-workloads/Microbenchmarks/AI/[ai_output.xlsx]ai_output (4)'!$J$49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F-FF8B-5F4C-8BBF-ED4DE736661E}"/>
                </c:ext>
              </c:extLst>
            </c:dLbl>
            <c:dLbl>
              <c:idx val="48"/>
              <c:tx>
                <c:strRef>
                  <c:f>'/Users/el1goluj/Documents/ZURICH/PROJECTS/UPMEM/upmem-workloads/Microbenchmarks/AI/[ai_output.xlsx]ai_output (4)'!$J$50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{24C0A171-9AC8-4B46-8B28-898C6FA693B4}</c15:txfldGUID>
                      <c15:f>'/Users/el1goluj/Documents/ZURICH/PROJECTS/UPMEM/upmem-workloads/Microbenchmarks/AI/[ai_output.xlsx]ai_output (4)'!$J$50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0-FF8B-5F4C-8BBF-ED4DE736661E}"/>
                </c:ext>
              </c:extLst>
            </c:dLbl>
            <c:dLbl>
              <c:idx val="49"/>
              <c:tx>
                <c:strRef>
                  <c:f>'/Users/el1goluj/Documents/ZURICH/PROJECTS/UPMEM/upmem-workloads/Microbenchmarks/AI/[ai_output.xlsx]ai_output (4)'!$J$51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{9DB594C1-8076-194A-9D26-54ABCCFB43A6}</c15:txfldGUID>
                      <c15:f>'/Users/el1goluj/Documents/ZURICH/PROJECTS/UPMEM/upmem-workloads/Microbenchmarks/AI/[ai_output.xlsx]ai_output (4)'!$J$51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1-FF8B-5F4C-8BBF-ED4DE736661E}"/>
                </c:ext>
              </c:extLst>
            </c:dLbl>
            <c:dLbl>
              <c:idx val="50"/>
              <c:tx>
                <c:strRef>
                  <c:f>'/Users/el1goluj/Documents/ZURICH/PROJECTS/UPMEM/upmem-workloads/Microbenchmarks/AI/[ai_output.xlsx]ai_output (4)'!$J$52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{2FA2B3A3-2C53-B444-96DF-939BDDB0DD87}</c15:txfldGUID>
                      <c15:f>'/Users/el1goluj/Documents/ZURICH/PROJECTS/UPMEM/upmem-workloads/Microbenchmarks/AI/[ai_output.xlsx]ai_output (4)'!$J$52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2-FF8B-5F4C-8BBF-ED4DE736661E}"/>
                </c:ext>
              </c:extLst>
            </c:dLbl>
            <c:dLbl>
              <c:idx val="51"/>
              <c:tx>
                <c:strRef>
                  <c:f>'/Users/el1goluj/Documents/ZURICH/PROJECTS/UPMEM/upmem-workloads/Microbenchmarks/AI/[ai_output.xlsx]ai_output (4)'!$J$53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{7AC82B44-E4CD-4E48-900F-C89BAF922B18}</c15:txfldGUID>
                      <c15:f>'/Users/el1goluj/Documents/ZURICH/PROJECTS/UPMEM/upmem-workloads/Microbenchmarks/AI/[ai_output.xlsx]ai_output (4)'!$J$53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3-FF8B-5F4C-8BBF-ED4DE736661E}"/>
                </c:ext>
              </c:extLst>
            </c:dLbl>
            <c:dLbl>
              <c:idx val="52"/>
              <c:tx>
                <c:strRef>
                  <c:f>'/Users/el1goluj/Documents/ZURICH/PROJECTS/UPMEM/upmem-workloads/Microbenchmarks/AI/[ai_output.xlsx]ai_output (4)'!$J$54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{6144FCD5-7395-B74B-B7A8-ABC578BC06BD}</c15:txfldGUID>
                      <c15:f>'/Users/el1goluj/Documents/ZURICH/PROJECTS/UPMEM/upmem-workloads/Microbenchmarks/AI/[ai_output.xlsx]ai_output (4)'!$J$54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4-FF8B-5F4C-8BBF-ED4DE736661E}"/>
                </c:ext>
              </c:extLst>
            </c:dLbl>
            <c:dLbl>
              <c:idx val="53"/>
              <c:tx>
                <c:strRef>
                  <c:f>'/Users/el1goluj/Documents/ZURICH/PROJECTS/UPMEM/upmem-workloads/Microbenchmarks/AI/[ai_output.xlsx]ai_output (4)'!$J$55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{15D48F8A-A024-134B-83F7-8CC8D5434E43}</c15:txfldGUID>
                      <c15:f>'/Users/el1goluj/Documents/ZURICH/PROJECTS/UPMEM/upmem-workloads/Microbenchmarks/AI/[ai_output.xlsx]ai_output (4)'!$J$55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5-FF8B-5F4C-8BBF-ED4DE736661E}"/>
                </c:ext>
              </c:extLst>
            </c:dLbl>
            <c:dLbl>
              <c:idx val="54"/>
              <c:tx>
                <c:strRef>
                  <c:f>'/Users/el1goluj/Documents/ZURICH/PROJECTS/UPMEM/upmem-workloads/Microbenchmarks/AI/[ai_output.xlsx]ai_output (4)'!$J$56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{22C46D6B-8946-CB4E-83C2-70226A6804ED}</c15:txfldGUID>
                      <c15:f>'/Users/el1goluj/Documents/ZURICH/PROJECTS/UPMEM/upmem-workloads/Microbenchmarks/AI/[ai_output.xlsx]ai_output (4)'!$J$56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6-FF8B-5F4C-8BBF-ED4DE736661E}"/>
                </c:ext>
              </c:extLst>
            </c:dLbl>
            <c:dLbl>
              <c:idx val="55"/>
              <c:tx>
                <c:strRef>
                  <c:f>'/Users/el1goluj/Documents/ZURICH/PROJECTS/UPMEM/upmem-workloads/Microbenchmarks/AI/[ai_output.xlsx]ai_output (4)'!$J$57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{4567FFFB-EB88-294C-B303-1289052A8F32}</c15:txfldGUID>
                      <c15:f>'/Users/el1goluj/Documents/ZURICH/PROJECTS/UPMEM/upmem-workloads/Microbenchmarks/AI/[ai_output.xlsx]ai_output (4)'!$J$57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7-FF8B-5F4C-8BBF-ED4DE736661E}"/>
                </c:ext>
              </c:extLst>
            </c:dLbl>
            <c:dLbl>
              <c:idx val="56"/>
              <c:tx>
                <c:strRef>
                  <c:f>'/Users/el1goluj/Documents/ZURICH/PROJECTS/UPMEM/upmem-workloads/Microbenchmarks/AI/[ai_output.xlsx]ai_output (4)'!$J$58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{571FF36E-9630-814D-838B-A9C606DB2389}</c15:txfldGUID>
                      <c15:f>'/Users/el1goluj/Documents/ZURICH/PROJECTS/UPMEM/upmem-workloads/Microbenchmarks/AI/[ai_output.xlsx]ai_output (4)'!$J$58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8-FF8B-5F4C-8BBF-ED4DE736661E}"/>
                </c:ext>
              </c:extLst>
            </c:dLbl>
            <c:dLbl>
              <c:idx val="57"/>
              <c:tx>
                <c:strRef>
                  <c:f>'/Users/el1goluj/Documents/ZURICH/PROJECTS/UPMEM/upmem-workloads/Microbenchmarks/AI/[ai_output.xlsx]ai_output (4)'!$J$59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{A2B11A31-9080-8C44-B847-EB00B315545A}</c15:txfldGUID>
                      <c15:f>'/Users/el1goluj/Documents/ZURICH/PROJECTS/UPMEM/upmem-workloads/Microbenchmarks/AI/[ai_output.xlsx]ai_output (4)'!$J$59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9-FF8B-5F4C-8BBF-ED4DE736661E}"/>
                </c:ext>
              </c:extLst>
            </c:dLbl>
            <c:dLbl>
              <c:idx val="58"/>
              <c:tx>
                <c:strRef>
                  <c:f>'/Users/el1goluj/Documents/ZURICH/PROJECTS/UPMEM/upmem-workloads/Microbenchmarks/AI/[ai_output.xlsx]ai_output (4)'!$J$60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{DE84495E-427A-4D4C-BD85-F1B48614D74F}</c15:txfldGUID>
                      <c15:f>'/Users/el1goluj/Documents/ZURICH/PROJECTS/UPMEM/upmem-workloads/Microbenchmarks/AI/[ai_output.xlsx]ai_output (4)'!$J$60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A-FF8B-5F4C-8BBF-ED4DE736661E}"/>
                </c:ext>
              </c:extLst>
            </c:dLbl>
            <c:dLbl>
              <c:idx val="59"/>
              <c:tx>
                <c:strRef>
                  <c:f>'/Users/el1goluj/Documents/ZURICH/PROJECTS/UPMEM/upmem-workloads/Microbenchmarks/AI/[ai_output.xlsx]ai_output (4)'!$J$61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{EA54B655-B409-BE45-92D7-2EC1E5F0EF86}</c15:txfldGUID>
                      <c15:f>'/Users/el1goluj/Documents/ZURICH/PROJECTS/UPMEM/upmem-workloads/Microbenchmarks/AI/[ai_output.xlsx]ai_output (4)'!$J$61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B-FF8B-5F4C-8BBF-ED4DE736661E}"/>
                </c:ext>
              </c:extLst>
            </c:dLbl>
            <c:dLbl>
              <c:idx val="60"/>
              <c:tx>
                <c:strRef>
                  <c:f>'/Users/el1goluj/Documents/ZURICH/PROJECTS/UPMEM/upmem-workloads/Microbenchmarks/AI/[ai_output.xlsx]ai_output (4)'!$J$62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{C1340AB4-5F80-C342-B3C8-F5C5B1C45718}</c15:txfldGUID>
                      <c15:f>'/Users/el1goluj/Documents/ZURICH/PROJECTS/UPMEM/upmem-workloads/Microbenchmarks/AI/[ai_output.xlsx]ai_output (4)'!$J$62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C-FF8B-5F4C-8BBF-ED4DE736661E}"/>
                </c:ext>
              </c:extLst>
            </c:dLbl>
            <c:dLbl>
              <c:idx val="61"/>
              <c:tx>
                <c:strRef>
                  <c:f>'/Users/el1goluj/Documents/ZURICH/PROJECTS/UPMEM/upmem-workloads/Microbenchmarks/AI/[ai_output.xlsx]ai_output (4)'!$J$63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{B601A2A5-CFE2-DA4C-A1DB-B9622A9DF0CB}</c15:txfldGUID>
                      <c15:f>'/Users/el1goluj/Documents/ZURICH/PROJECTS/UPMEM/upmem-workloads/Microbenchmarks/AI/[ai_output.xlsx]ai_output (4)'!$J$63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D-FF8B-5F4C-8BBF-ED4DE736661E}"/>
                </c:ext>
              </c:extLst>
            </c:dLbl>
            <c:dLbl>
              <c:idx val="62"/>
              <c:tx>
                <c:strRef>
                  <c:f>'/Users/el1goluj/Documents/ZURICH/PROJECTS/UPMEM/upmem-workloads/Microbenchmarks/AI/[ai_output.xlsx]ai_output (4)'!$J$64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{B707270F-87DB-F840-BDE2-EC2861155E63}</c15:txfldGUID>
                      <c15:f>'/Users/el1goluj/Documents/ZURICH/PROJECTS/UPMEM/upmem-workloads/Microbenchmarks/AI/[ai_output.xlsx]ai_output (4)'!$J$64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E-FF8B-5F4C-8BBF-ED4DE736661E}"/>
                </c:ext>
              </c:extLst>
            </c:dLbl>
            <c:dLbl>
              <c:idx val="63"/>
              <c:tx>
                <c:strRef>
                  <c:f>'/Users/el1goluj/Documents/ZURICH/PROJECTS/UPMEM/upmem-workloads/Microbenchmarks/AI/[ai_output.xlsx]ai_output (4)'!$J$65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{6D330116-4A5E-7445-84A4-EC2C7D42FAF7}</c15:txfldGUID>
                      <c15:f>'/Users/el1goluj/Documents/ZURICH/PROJECTS/UPMEM/upmem-workloads/Microbenchmarks/AI/[ai_output.xlsx]ai_output (4)'!$J$65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F-FF8B-5F4C-8BBF-ED4DE736661E}"/>
                </c:ext>
              </c:extLst>
            </c:dLbl>
            <c:dLbl>
              <c:idx val="64"/>
              <c:tx>
                <c:strRef>
                  <c:f>'/Users/el1goluj/Documents/ZURICH/PROJECTS/UPMEM/upmem-workloads/Microbenchmarks/AI/[ai_output.xlsx]ai_output (4)'!$J$66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{0CC8CA8F-55AE-0242-90DD-877B949D1562}</c15:txfldGUID>
                      <c15:f>'/Users/el1goluj/Documents/ZURICH/PROJECTS/UPMEM/upmem-workloads/Microbenchmarks/AI/[ai_output.xlsx]ai_output (4)'!$J$66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0-FF8B-5F4C-8BBF-ED4DE736661E}"/>
                </c:ext>
              </c:extLst>
            </c:dLbl>
            <c:dLbl>
              <c:idx val="65"/>
              <c:tx>
                <c:strRef>
                  <c:f>'/Users/el1goluj/Documents/ZURICH/PROJECTS/UPMEM/upmem-workloads/Microbenchmarks/AI/[ai_output.xlsx]ai_output (4)'!$J$67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{B0019CF1-1071-614F-9FBD-D9517CDEE669}</c15:txfldGUID>
                      <c15:f>'/Users/el1goluj/Documents/ZURICH/PROJECTS/UPMEM/upmem-workloads/Microbenchmarks/AI/[ai_output.xlsx]ai_output (4)'!$J$67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1-FF8B-5F4C-8BBF-ED4DE736661E}"/>
                </c:ext>
              </c:extLst>
            </c:dLbl>
            <c:dLbl>
              <c:idx val="66"/>
              <c:tx>
                <c:strRef>
                  <c:f>'/Users/el1goluj/Documents/ZURICH/PROJECTS/UPMEM/upmem-workloads/Microbenchmarks/AI/[ai_output.xlsx]ai_output (4)'!$J$68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{7C92D44F-B897-F84A-BF67-C8CFEA3B7019}</c15:txfldGUID>
                      <c15:f>'/Users/el1goluj/Documents/ZURICH/PROJECTS/UPMEM/upmem-workloads/Microbenchmarks/AI/[ai_output.xlsx]ai_output (4)'!$J$68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2-FF8B-5F4C-8BBF-ED4DE736661E}"/>
                </c:ext>
              </c:extLst>
            </c:dLbl>
            <c:dLbl>
              <c:idx val="67"/>
              <c:tx>
                <c:strRef>
                  <c:f>'/Users/el1goluj/Documents/ZURICH/PROJECTS/UPMEM/upmem-workloads/Microbenchmarks/AI/[ai_output.xlsx]ai_output (4)'!$J$69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{11922511-7244-CD4E-A89E-3967521CEE83}</c15:txfldGUID>
                      <c15:f>'/Users/el1goluj/Documents/ZURICH/PROJECTS/UPMEM/upmem-workloads/Microbenchmarks/AI/[ai_output.xlsx]ai_output (4)'!$J$69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3-FF8B-5F4C-8BBF-ED4DE736661E}"/>
                </c:ext>
              </c:extLst>
            </c:dLbl>
            <c:dLbl>
              <c:idx val="68"/>
              <c:tx>
                <c:strRef>
                  <c:f>'/Users/el1goluj/Documents/ZURICH/PROJECTS/UPMEM/upmem-workloads/Microbenchmarks/AI/[ai_output.xlsx]ai_output (4)'!$J$70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{14FDB537-5D7F-C547-AFE2-B780B020B2FB}</c15:txfldGUID>
                      <c15:f>'/Users/el1goluj/Documents/ZURICH/PROJECTS/UPMEM/upmem-workloads/Microbenchmarks/AI/[ai_output.xlsx]ai_output (4)'!$J$70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4-FF8B-5F4C-8BBF-ED4DE736661E}"/>
                </c:ext>
              </c:extLst>
            </c:dLbl>
            <c:dLbl>
              <c:idx val="69"/>
              <c:tx>
                <c:strRef>
                  <c:f>'/Users/el1goluj/Documents/ZURICH/PROJECTS/UPMEM/upmem-workloads/Microbenchmarks/AI/[ai_output.xlsx]ai_output (4)'!$J$71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{74FDBE0B-DE55-2B43-A7A1-E4E411605C9B}</c15:txfldGUID>
                      <c15:f>'/Users/el1goluj/Documents/ZURICH/PROJECTS/UPMEM/upmem-workloads/Microbenchmarks/AI/[ai_output.xlsx]ai_output (4)'!$J$71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5-FF8B-5F4C-8BBF-ED4DE736661E}"/>
                </c:ext>
              </c:extLst>
            </c:dLbl>
            <c:dLbl>
              <c:idx val="70"/>
              <c:tx>
                <c:strRef>
                  <c:f>'/Users/el1goluj/Documents/ZURICH/PROJECTS/UPMEM/upmem-workloads/Microbenchmarks/AI/[ai_output.xlsx]ai_output (4)'!$J$72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{C5E8B822-DAF9-3548-8319-A6E5685C3E5E}</c15:txfldGUID>
                      <c15:f>'/Users/el1goluj/Documents/ZURICH/PROJECTS/UPMEM/upmem-workloads/Microbenchmarks/AI/[ai_output.xlsx]ai_output (4)'!$J$72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6-FF8B-5F4C-8BBF-ED4DE736661E}"/>
                </c:ext>
              </c:extLst>
            </c:dLbl>
            <c:dLbl>
              <c:idx val="71"/>
              <c:tx>
                <c:strRef>
                  <c:f>'/Users/el1goluj/Documents/ZURICH/PROJECTS/UPMEM/upmem-workloads/Microbenchmarks/AI/[ai_output.xlsx]ai_output (4)'!$J$73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{A5252D38-4D2D-DF47-A91F-79F98F54D8D9}</c15:txfldGUID>
                      <c15:f>'/Users/el1goluj/Documents/ZURICH/PROJECTS/UPMEM/upmem-workloads/Microbenchmarks/AI/[ai_output.xlsx]ai_output (4)'!$J$73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7-FF8B-5F4C-8BBF-ED4DE736661E}"/>
                </c:ext>
              </c:extLst>
            </c:dLbl>
            <c:dLbl>
              <c:idx val="72"/>
              <c:tx>
                <c:strRef>
                  <c:f>'/Users/el1goluj/Documents/ZURICH/PROJECTS/UPMEM/upmem-workloads/Microbenchmarks/AI/[ai_output.xlsx]ai_output (4)'!$J$74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{EBFA7DEF-44CD-4049-B816-7413CA68D5C1}</c15:txfldGUID>
                      <c15:f>'/Users/el1goluj/Documents/ZURICH/PROJECTS/UPMEM/upmem-workloads/Microbenchmarks/AI/[ai_output.xlsx]ai_output (4)'!$J$74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8-FF8B-5F4C-8BBF-ED4DE736661E}"/>
                </c:ext>
              </c:extLst>
            </c:dLbl>
            <c:dLbl>
              <c:idx val="73"/>
              <c:tx>
                <c:strRef>
                  <c:f>'/Users/el1goluj/Documents/ZURICH/PROJECTS/UPMEM/upmem-workloads/Microbenchmarks/AI/[ai_output.xlsx]ai_output (4)'!$J$75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{0D3836D6-BE20-144F-9FA9-A8181BE51637}</c15:txfldGUID>
                      <c15:f>'/Users/el1goluj/Documents/ZURICH/PROJECTS/UPMEM/upmem-workloads/Microbenchmarks/AI/[ai_output.xlsx]ai_output (4)'!$J$75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9-FF8B-5F4C-8BBF-ED4DE736661E}"/>
                </c:ext>
              </c:extLst>
            </c:dLbl>
            <c:dLbl>
              <c:idx val="74"/>
              <c:tx>
                <c:strRef>
                  <c:f>'/Users/el1goluj/Documents/ZURICH/PROJECTS/UPMEM/upmem-workloads/Microbenchmarks/AI/[ai_output.xlsx]ai_output (4)'!$J$76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{0D27821A-3FA7-2B42-ADBC-D0D580A1218F}</c15:txfldGUID>
                      <c15:f>'/Users/el1goluj/Documents/ZURICH/PROJECTS/UPMEM/upmem-workloads/Microbenchmarks/AI/[ai_output.xlsx]ai_output (4)'!$J$76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A-FF8B-5F4C-8BBF-ED4DE736661E}"/>
                </c:ext>
              </c:extLst>
            </c:dLbl>
            <c:dLbl>
              <c:idx val="75"/>
              <c:tx>
                <c:strRef>
                  <c:f>'/Users/el1goluj/Documents/ZURICH/PROJECTS/UPMEM/upmem-workloads/Microbenchmarks/AI/[ai_output.xlsx]ai_output (4)'!$J$77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{88B6D674-7AEF-834D-9385-527A2EEA4DFE}</c15:txfldGUID>
                      <c15:f>'/Users/el1goluj/Documents/ZURICH/PROJECTS/UPMEM/upmem-workloads/Microbenchmarks/AI/[ai_output.xlsx]ai_output (4)'!$J$77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B-FF8B-5F4C-8BBF-ED4DE736661E}"/>
                </c:ext>
              </c:extLst>
            </c:dLbl>
            <c:dLbl>
              <c:idx val="76"/>
              <c:tx>
                <c:strRef>
                  <c:f>'/Users/el1goluj/Documents/ZURICH/PROJECTS/UPMEM/upmem-workloads/Microbenchmarks/AI/[ai_output.xlsx]ai_output (4)'!$J$78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{9C53EB6A-063C-E848-B0AD-95D818884BDA}</c15:txfldGUID>
                      <c15:f>'/Users/el1goluj/Documents/ZURICH/PROJECTS/UPMEM/upmem-workloads/Microbenchmarks/AI/[ai_output.xlsx]ai_output (4)'!$J$78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C-FF8B-5F4C-8BBF-ED4DE736661E}"/>
                </c:ext>
              </c:extLst>
            </c:dLbl>
            <c:dLbl>
              <c:idx val="77"/>
              <c:tx>
                <c:strRef>
                  <c:f>'/Users/el1goluj/Documents/ZURICH/PROJECTS/UPMEM/upmem-workloads/Microbenchmarks/AI/[ai_output.xlsx]ai_output (4)'!$J$79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{169FF7CC-1132-374F-9143-9355BA68982D}</c15:txfldGUID>
                      <c15:f>'/Users/el1goluj/Documents/ZURICH/PROJECTS/UPMEM/upmem-workloads/Microbenchmarks/AI/[ai_output.xlsx]ai_output (4)'!$J$79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D-FF8B-5F4C-8BBF-ED4DE736661E}"/>
                </c:ext>
              </c:extLst>
            </c:dLbl>
            <c:dLbl>
              <c:idx val="78"/>
              <c:tx>
                <c:strRef>
                  <c:f>'/Users/el1goluj/Documents/ZURICH/PROJECTS/UPMEM/upmem-workloads/Microbenchmarks/AI/[ai_output.xlsx]ai_output (4)'!$J$80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{CACF2E47-BBCE-484A-8B94-4326730099B3}</c15:txfldGUID>
                      <c15:f>'/Users/el1goluj/Documents/ZURICH/PROJECTS/UPMEM/upmem-workloads/Microbenchmarks/AI/[ai_output.xlsx]ai_output (4)'!$J$80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E-FF8B-5F4C-8BBF-ED4DE736661E}"/>
                </c:ext>
              </c:extLst>
            </c:dLbl>
            <c:dLbl>
              <c:idx val="79"/>
              <c:tx>
                <c:strRef>
                  <c:f>'/Users/el1goluj/Documents/ZURICH/PROJECTS/UPMEM/upmem-workloads/Microbenchmarks/AI/[ai_output.xlsx]ai_output (4)'!$J$81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{F92AD50B-9D75-9540-A8DD-8AFEAE401703}</c15:txfldGUID>
                      <c15:f>'/Users/el1goluj/Documents/ZURICH/PROJECTS/UPMEM/upmem-workloads/Microbenchmarks/AI/[ai_output.xlsx]ai_output (4)'!$J$81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F-FF8B-5F4C-8BBF-ED4DE736661E}"/>
                </c:ext>
              </c:extLst>
            </c:dLbl>
            <c:dLbl>
              <c:idx val="80"/>
              <c:tx>
                <c:strRef>
                  <c:f>'/Users/el1goluj/Documents/ZURICH/PROJECTS/UPMEM/upmem-workloads/Microbenchmarks/AI/[ai_output.xlsx]ai_output (4)'!$J$82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{B62A6F54-AC97-F640-9326-21A04036F769}</c15:txfldGUID>
                      <c15:f>'/Users/el1goluj/Documents/ZURICH/PROJECTS/UPMEM/upmem-workloads/Microbenchmarks/AI/[ai_output.xlsx]ai_output (4)'!$J$82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0-FF8B-5F4C-8BBF-ED4DE736661E}"/>
                </c:ext>
              </c:extLst>
            </c:dLbl>
            <c:dLbl>
              <c:idx val="81"/>
              <c:tx>
                <c:strRef>
                  <c:f>'/Users/el1goluj/Documents/ZURICH/PROJECTS/UPMEM/upmem-workloads/Microbenchmarks/AI/[ai_output.xlsx]ai_output (4)'!$J$83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{3692D93F-7C50-1246-9FE8-E37035157503}</c15:txfldGUID>
                      <c15:f>'/Users/el1goluj/Documents/ZURICH/PROJECTS/UPMEM/upmem-workloads/Microbenchmarks/AI/[ai_output.xlsx]ai_output (4)'!$J$83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1-FF8B-5F4C-8BBF-ED4DE736661E}"/>
                </c:ext>
              </c:extLst>
            </c:dLbl>
            <c:dLbl>
              <c:idx val="82"/>
              <c:tx>
                <c:strRef>
                  <c:f>'/Users/el1goluj/Documents/ZURICH/PROJECTS/UPMEM/upmem-workloads/Microbenchmarks/AI/[ai_output.xlsx]ai_output (4)'!$J$84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{92E51199-896F-1C44-A2D7-1DBDD109A8BD}</c15:txfldGUID>
                      <c15:f>'/Users/el1goluj/Documents/ZURICH/PROJECTS/UPMEM/upmem-workloads/Microbenchmarks/AI/[ai_output.xlsx]ai_output (4)'!$J$84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2-FF8B-5F4C-8BBF-ED4DE736661E}"/>
                </c:ext>
              </c:extLst>
            </c:dLbl>
            <c:dLbl>
              <c:idx val="83"/>
              <c:tx>
                <c:strRef>
                  <c:f>'/Users/el1goluj/Documents/ZURICH/PROJECTS/UPMEM/upmem-workloads/Microbenchmarks/AI/[ai_output.xlsx]ai_output (4)'!$J$85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{FCAD6A1A-368E-884C-AD1F-95EA26BDFF91}</c15:txfldGUID>
                      <c15:f>'/Users/el1goluj/Documents/ZURICH/PROJECTS/UPMEM/upmem-workloads/Microbenchmarks/AI/[ai_output.xlsx]ai_output (4)'!$J$85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3-FF8B-5F4C-8BBF-ED4DE736661E}"/>
                </c:ext>
              </c:extLst>
            </c:dLbl>
            <c:dLbl>
              <c:idx val="84"/>
              <c:tx>
                <c:strRef>
                  <c:f>'/Users/el1goluj/Documents/ZURICH/PROJECTS/UPMEM/upmem-workloads/Microbenchmarks/AI/[ai_output.xlsx]ai_output (4)'!$J$86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{BC0260DB-E613-3449-B1E0-44AE8068139A}</c15:txfldGUID>
                      <c15:f>'/Users/el1goluj/Documents/ZURICH/PROJECTS/UPMEM/upmem-workloads/Microbenchmarks/AI/[ai_output.xlsx]ai_output (4)'!$J$86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4-FF8B-5F4C-8BBF-ED4DE736661E}"/>
                </c:ext>
              </c:extLst>
            </c:dLbl>
            <c:dLbl>
              <c:idx val="85"/>
              <c:tx>
                <c:strRef>
                  <c:f>'/Users/el1goluj/Documents/ZURICH/PROJECTS/UPMEM/upmem-workloads/Microbenchmarks/AI/[ai_output.xlsx]ai_output (4)'!$J$87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{BEFE6473-6721-654B-BAEB-EB86E5AA55CA}</c15:txfldGUID>
                      <c15:f>'/Users/el1goluj/Documents/ZURICH/PROJECTS/UPMEM/upmem-workloads/Microbenchmarks/AI/[ai_output.xlsx]ai_output (4)'!$J$87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5-FF8B-5F4C-8BBF-ED4DE736661E}"/>
                </c:ext>
              </c:extLst>
            </c:dLbl>
            <c:dLbl>
              <c:idx val="86"/>
              <c:tx>
                <c:strRef>
                  <c:f>'/Users/el1goluj/Documents/ZURICH/PROJECTS/UPMEM/upmem-workloads/Microbenchmarks/AI/[ai_output.xlsx]ai_output (4)'!$J$88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{D25942D8-532A-6641-A65B-02FCBFDCDA2A}</c15:txfldGUID>
                      <c15:f>'/Users/el1goluj/Documents/ZURICH/PROJECTS/UPMEM/upmem-workloads/Microbenchmarks/AI/[ai_output.xlsx]ai_output (4)'!$J$88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6-FF8B-5F4C-8BBF-ED4DE736661E}"/>
                </c:ext>
              </c:extLst>
            </c:dLbl>
            <c:dLbl>
              <c:idx val="87"/>
              <c:tx>
                <c:strRef>
                  <c:f>'/Users/el1goluj/Documents/ZURICH/PROJECTS/UPMEM/upmem-workloads/Microbenchmarks/AI/[ai_output.xlsx]ai_output (4)'!$J$89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{D20AC2AA-55E0-BD41-A4FC-4B5F8A60CF32}</c15:txfldGUID>
                      <c15:f>'/Users/el1goluj/Documents/ZURICH/PROJECTS/UPMEM/upmem-workloads/Microbenchmarks/AI/[ai_output.xlsx]ai_output (4)'!$J$89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7-FF8B-5F4C-8BBF-ED4DE736661E}"/>
                </c:ext>
              </c:extLst>
            </c:dLbl>
            <c:dLbl>
              <c:idx val="88"/>
              <c:tx>
                <c:strRef>
                  <c:f>'/Users/el1goluj/Documents/ZURICH/PROJECTS/UPMEM/upmem-workloads/Microbenchmarks/AI/[ai_output.xlsx]ai_output (4)'!$J$90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{D387CB73-1A98-D14E-960C-0E412D777701}</c15:txfldGUID>
                      <c15:f>'/Users/el1goluj/Documents/ZURICH/PROJECTS/UPMEM/upmem-workloads/Microbenchmarks/AI/[ai_output.xlsx]ai_output (4)'!$J$90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8-FF8B-5F4C-8BBF-ED4DE736661E}"/>
                </c:ext>
              </c:extLst>
            </c:dLbl>
            <c:dLbl>
              <c:idx val="89"/>
              <c:tx>
                <c:strRef>
                  <c:f>'/Users/el1goluj/Documents/ZURICH/PROJECTS/UPMEM/upmem-workloads/Microbenchmarks/AI/[ai_output.xlsx]ai_output (4)'!$J$91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{FB1EAE11-84EE-1B40-B365-CFE83944FFC0}</c15:txfldGUID>
                      <c15:f>'/Users/el1goluj/Documents/ZURICH/PROJECTS/UPMEM/upmem-workloads/Microbenchmarks/AI/[ai_output.xlsx]ai_output (4)'!$J$91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9-FF8B-5F4C-8BBF-ED4DE736661E}"/>
                </c:ext>
              </c:extLst>
            </c:dLbl>
            <c:dLbl>
              <c:idx val="90"/>
              <c:tx>
                <c:strRef>
                  <c:f>'/Users/el1goluj/Documents/ZURICH/PROJECTS/UPMEM/upmem-workloads/Microbenchmarks/AI/[ai_output.xlsx]ai_output (4)'!$J$92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{5F9E4B42-9E1C-2C43-A618-F6062517D427}</c15:txfldGUID>
                      <c15:f>'/Users/el1goluj/Documents/ZURICH/PROJECTS/UPMEM/upmem-workloads/Microbenchmarks/AI/[ai_output.xlsx]ai_output (4)'!$J$92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A-FF8B-5F4C-8BBF-ED4DE736661E}"/>
                </c:ext>
              </c:extLst>
            </c:dLbl>
            <c:dLbl>
              <c:idx val="91"/>
              <c:tx>
                <c:strRef>
                  <c:f>'/Users/el1goluj/Documents/ZURICH/PROJECTS/UPMEM/upmem-workloads/Microbenchmarks/AI/[ai_output.xlsx]ai_output (4)'!$J$93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{4E69EBBE-9AE3-9947-8D46-E8898A2DC879}</c15:txfldGUID>
                      <c15:f>'/Users/el1goluj/Documents/ZURICH/PROJECTS/UPMEM/upmem-workloads/Microbenchmarks/AI/[ai_output.xlsx]ai_output (4)'!$J$93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B-FF8B-5F4C-8BBF-ED4DE736661E}"/>
                </c:ext>
              </c:extLst>
            </c:dLbl>
            <c:dLbl>
              <c:idx val="92"/>
              <c:tx>
                <c:strRef>
                  <c:f>'/Users/el1goluj/Documents/ZURICH/PROJECTS/UPMEM/upmem-workloads/Microbenchmarks/AI/[ai_output.xlsx]ai_output (4)'!$J$94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{C07BA7A6-320B-664D-A689-17F7E9B27E4D}</c15:txfldGUID>
                      <c15:f>'/Users/el1goluj/Documents/ZURICH/PROJECTS/UPMEM/upmem-workloads/Microbenchmarks/AI/[ai_output.xlsx]ai_output (4)'!$J$94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C-FF8B-5F4C-8BBF-ED4DE736661E}"/>
                </c:ext>
              </c:extLst>
            </c:dLbl>
            <c:dLbl>
              <c:idx val="93"/>
              <c:tx>
                <c:strRef>
                  <c:f>'/Users/el1goluj/Documents/ZURICH/PROJECTS/UPMEM/upmem-workloads/Microbenchmarks/AI/[ai_output.xlsx]ai_output (4)'!$J$95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{67BE8106-A54A-ED48-8ABE-E2AC7F9B9B27}</c15:txfldGUID>
                      <c15:f>'/Users/el1goluj/Documents/ZURICH/PROJECTS/UPMEM/upmem-workloads/Microbenchmarks/AI/[ai_output.xlsx]ai_output (4)'!$J$95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D-FF8B-5F4C-8BBF-ED4DE736661E}"/>
                </c:ext>
              </c:extLst>
            </c:dLbl>
            <c:dLbl>
              <c:idx val="94"/>
              <c:tx>
                <c:strRef>
                  <c:f>'/Users/el1goluj/Documents/ZURICH/PROJECTS/UPMEM/upmem-workloads/Microbenchmarks/AI/[ai_output.xlsx]ai_output (4)'!$J$96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{7629AA8F-A2CE-4049-B197-3AEC518B65FE}</c15:txfldGUID>
                      <c15:f>'/Users/el1goluj/Documents/ZURICH/PROJECTS/UPMEM/upmem-workloads/Microbenchmarks/AI/[ai_output.xlsx]ai_output (4)'!$J$96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E-FF8B-5F4C-8BBF-ED4DE736661E}"/>
                </c:ext>
              </c:extLst>
            </c:dLbl>
            <c:dLbl>
              <c:idx val="95"/>
              <c:tx>
                <c:strRef>
                  <c:f>'/Users/el1goluj/Documents/ZURICH/PROJECTS/UPMEM/upmem-workloads/Microbenchmarks/AI/[ai_output.xlsx]ai_output (4)'!$J$97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{CC47E639-EA9D-F14A-97F2-3FA41F15F65E}</c15:txfldGUID>
                      <c15:f>'/Users/el1goluj/Documents/ZURICH/PROJECTS/UPMEM/upmem-workloads/Microbenchmarks/AI/[ai_output.xlsx]ai_output (4)'!$J$97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F-FF8B-5F4C-8BBF-ED4DE736661E}"/>
                </c:ext>
              </c:extLst>
            </c:dLbl>
            <c:dLbl>
              <c:idx val="96"/>
              <c:tx>
                <c:strRef>
                  <c:f>'/Users/el1goluj/Documents/ZURICH/PROJECTS/UPMEM/upmem-workloads/Microbenchmarks/AI/[ai_output.xlsx]ai_output (4)'!$J$98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{7703113C-C2DB-C44E-97B2-AA815E11F2E4}</c15:txfldGUID>
                      <c15:f>'/Users/el1goluj/Documents/ZURICH/PROJECTS/UPMEM/upmem-workloads/Microbenchmarks/AI/[ai_output.xlsx]ai_output (4)'!$J$98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0-FF8B-5F4C-8BBF-ED4DE736661E}"/>
                </c:ext>
              </c:extLst>
            </c:dLbl>
            <c:dLbl>
              <c:idx val="97"/>
              <c:tx>
                <c:strRef>
                  <c:f>'/Users/el1goluj/Documents/ZURICH/PROJECTS/UPMEM/upmem-workloads/Microbenchmarks/AI/[ai_output.xlsx]ai_output (4)'!$J$99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{7EED9D3D-74C4-7E40-AF77-C2106AC6A638}</c15:txfldGUID>
                      <c15:f>'/Users/el1goluj/Documents/ZURICH/PROJECTS/UPMEM/upmem-workloads/Microbenchmarks/AI/[ai_output.xlsx]ai_output (4)'!$J$99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1-FF8B-5F4C-8BBF-ED4DE736661E}"/>
                </c:ext>
              </c:extLst>
            </c:dLbl>
            <c:dLbl>
              <c:idx val="98"/>
              <c:tx>
                <c:strRef>
                  <c:f>'/Users/el1goluj/Documents/ZURICH/PROJECTS/UPMEM/upmem-workloads/Microbenchmarks/AI/[ai_output.xlsx]ai_output (4)'!$J$100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{A411DE9A-57E6-B645-9FC7-4C2492B9F0FB}</c15:txfldGUID>
                      <c15:f>'/Users/el1goluj/Documents/ZURICH/PROJECTS/UPMEM/upmem-workloads/Microbenchmarks/AI/[ai_output.xlsx]ai_output (4)'!$J$100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2-FF8B-5F4C-8BBF-ED4DE736661E}"/>
                </c:ext>
              </c:extLst>
            </c:dLbl>
            <c:dLbl>
              <c:idx val="99"/>
              <c:tx>
                <c:strRef>
                  <c:f>'/Users/el1goluj/Documents/ZURICH/PROJECTS/UPMEM/upmem-workloads/Microbenchmarks/AI/[ai_output.xlsx]ai_output (4)'!$J$101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{8ECC7FA1-96CF-2148-8D8B-4E8546AE1E02}</c15:txfldGUID>
                      <c15:f>'/Users/el1goluj/Documents/ZURICH/PROJECTS/UPMEM/upmem-workloads/Microbenchmarks/AI/[ai_output.xlsx]ai_output (4)'!$J$101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3-FF8B-5F4C-8BBF-ED4DE736661E}"/>
                </c:ext>
              </c:extLst>
            </c:dLbl>
            <c:dLbl>
              <c:idx val="100"/>
              <c:tx>
                <c:strRef>
                  <c:f>'/Users/el1goluj/Documents/ZURICH/PROJECTS/UPMEM/upmem-workloads/Microbenchmarks/AI/[ai_output.xlsx]ai_output (4)'!$J$102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{D919D2B6-0CCA-D24C-98A4-77D86DFD3001}</c15:txfldGUID>
                      <c15:f>'/Users/el1goluj/Documents/ZURICH/PROJECTS/UPMEM/upmem-workloads/Microbenchmarks/AI/[ai_output.xlsx]ai_output (4)'!$J$102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4-FF8B-5F4C-8BBF-ED4DE736661E}"/>
                </c:ext>
              </c:extLst>
            </c:dLbl>
            <c:dLbl>
              <c:idx val="101"/>
              <c:tx>
                <c:strRef>
                  <c:f>'/Users/el1goluj/Documents/ZURICH/PROJECTS/UPMEM/upmem-workloads/Microbenchmarks/AI/[ai_output.xlsx]ai_output (4)'!$J$103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{DF955253-0051-9443-BCAF-9B6DB23304AB}</c15:txfldGUID>
                      <c15:f>'/Users/el1goluj/Documents/ZURICH/PROJECTS/UPMEM/upmem-workloads/Microbenchmarks/AI/[ai_output.xlsx]ai_output (4)'!$J$103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5-FF8B-5F4C-8BBF-ED4DE736661E}"/>
                </c:ext>
              </c:extLst>
            </c:dLbl>
            <c:dLbl>
              <c:idx val="102"/>
              <c:tx>
                <c:strRef>
                  <c:f>'/Users/el1goluj/Documents/ZURICH/PROJECTS/UPMEM/upmem-workloads/Microbenchmarks/AI/[ai_output.xlsx]ai_output (4)'!$J$104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{5B16B26B-C55D-3E4E-ACF1-C1F08FD4FCB9}</c15:txfldGUID>
                      <c15:f>'/Users/el1goluj/Documents/ZURICH/PROJECTS/UPMEM/upmem-workloads/Microbenchmarks/AI/[ai_output.xlsx]ai_output (4)'!$J$104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6-FF8B-5F4C-8BBF-ED4DE736661E}"/>
                </c:ext>
              </c:extLst>
            </c:dLbl>
            <c:dLbl>
              <c:idx val="103"/>
              <c:tx>
                <c:strRef>
                  <c:f>'/Users/el1goluj/Documents/ZURICH/PROJECTS/UPMEM/upmem-workloads/Microbenchmarks/AI/[ai_output.xlsx]ai_output (4)'!$J$105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{8359F25C-DF86-764C-8DE7-D2FC0D688E8D}</c15:txfldGUID>
                      <c15:f>'/Users/el1goluj/Documents/ZURICH/PROJECTS/UPMEM/upmem-workloads/Microbenchmarks/AI/[ai_output.xlsx]ai_output (4)'!$J$105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7-FF8B-5F4C-8BBF-ED4DE736661E}"/>
                </c:ext>
              </c:extLst>
            </c:dLbl>
            <c:dLbl>
              <c:idx val="104"/>
              <c:tx>
                <c:strRef>
                  <c:f>'/Users/el1goluj/Documents/ZURICH/PROJECTS/UPMEM/upmem-workloads/Microbenchmarks/AI/[ai_output.xlsx]ai_output (4)'!$J$106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{52C3D778-88F6-A24D-8B05-5BE799D7CD5E}</c15:txfldGUID>
                      <c15:f>'/Users/el1goluj/Documents/ZURICH/PROJECTS/UPMEM/upmem-workloads/Microbenchmarks/AI/[ai_output.xlsx]ai_output (4)'!$J$106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8-FF8B-5F4C-8BBF-ED4DE736661E}"/>
                </c:ext>
              </c:extLst>
            </c:dLbl>
            <c:dLbl>
              <c:idx val="105"/>
              <c:tx>
                <c:strRef>
                  <c:f>'/Users/el1goluj/Documents/ZURICH/PROJECTS/UPMEM/upmem-workloads/Microbenchmarks/AI/[ai_output.xlsx]ai_output (4)'!$J$107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{CDAF6001-5D1D-9B44-A6B8-1D53E5DD9A0B}</c15:txfldGUID>
                      <c15:f>'/Users/el1goluj/Documents/ZURICH/PROJECTS/UPMEM/upmem-workloads/Microbenchmarks/AI/[ai_output.xlsx]ai_output (4)'!$J$107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9-FF8B-5F4C-8BBF-ED4DE736661E}"/>
                </c:ext>
              </c:extLst>
            </c:dLbl>
            <c:dLbl>
              <c:idx val="106"/>
              <c:tx>
                <c:strRef>
                  <c:f>'/Users/el1goluj/Documents/ZURICH/PROJECTS/UPMEM/upmem-workloads/Microbenchmarks/AI/[ai_output.xlsx]ai_output (4)'!$J$108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{F7A44F93-BEFC-2242-B570-29C0D74D7E13}</c15:txfldGUID>
                      <c15:f>'/Users/el1goluj/Documents/ZURICH/PROJECTS/UPMEM/upmem-workloads/Microbenchmarks/AI/[ai_output.xlsx]ai_output (4)'!$J$108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A-FF8B-5F4C-8BBF-ED4DE736661E}"/>
                </c:ext>
              </c:extLst>
            </c:dLbl>
            <c:dLbl>
              <c:idx val="107"/>
              <c:tx>
                <c:strRef>
                  <c:f>'/Users/el1goluj/Documents/ZURICH/PROJECTS/UPMEM/upmem-workloads/Microbenchmarks/AI/[ai_output.xlsx]ai_output (4)'!$J$109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{9E4C6EAB-86E3-614E-8AB4-D54A64FAEA1A}</c15:txfldGUID>
                      <c15:f>'/Users/el1goluj/Documents/ZURICH/PROJECTS/UPMEM/upmem-workloads/Microbenchmarks/AI/[ai_output.xlsx]ai_output (4)'!$J$109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B-FF8B-5F4C-8BBF-ED4DE736661E}"/>
                </c:ext>
              </c:extLst>
            </c:dLbl>
            <c:dLbl>
              <c:idx val="108"/>
              <c:tx>
                <c:strRef>
                  <c:f>'/Users/el1goluj/Documents/ZURICH/PROJECTS/UPMEM/upmem-workloads/Microbenchmarks/AI/[ai_output.xlsx]ai_output (4)'!$J$110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{A6DDACE4-2F3B-274D-9930-E76CB325667A}</c15:txfldGUID>
                      <c15:f>'/Users/el1goluj/Documents/ZURICH/PROJECTS/UPMEM/upmem-workloads/Microbenchmarks/AI/[ai_output.xlsx]ai_output (4)'!$J$110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C-FF8B-5F4C-8BBF-ED4DE736661E}"/>
                </c:ext>
              </c:extLst>
            </c:dLbl>
            <c:dLbl>
              <c:idx val="109"/>
              <c:tx>
                <c:strRef>
                  <c:f>'/Users/el1goluj/Documents/ZURICH/PROJECTS/UPMEM/upmem-workloads/Microbenchmarks/AI/[ai_output.xlsx]ai_output (4)'!$J$111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{21CAFAC9-B956-2A4E-8788-B2347DE2A9F7}</c15:txfldGUID>
                      <c15:f>'/Users/el1goluj/Documents/ZURICH/PROJECTS/UPMEM/upmem-workloads/Microbenchmarks/AI/[ai_output.xlsx]ai_output (4)'!$J$111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D-FF8B-5F4C-8BBF-ED4DE736661E}"/>
                </c:ext>
              </c:extLst>
            </c:dLbl>
            <c:dLbl>
              <c:idx val="110"/>
              <c:tx>
                <c:strRef>
                  <c:f>'/Users/el1goluj/Documents/ZURICH/PROJECTS/UPMEM/upmem-workloads/Microbenchmarks/AI/[ai_output.xlsx]ai_output (4)'!$J$112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{93C3A41E-1FC8-9A4A-A0A3-9D0268A497BD}</c15:txfldGUID>
                      <c15:f>'/Users/el1goluj/Documents/ZURICH/PROJECTS/UPMEM/upmem-workloads/Microbenchmarks/AI/[ai_output.xlsx]ai_output (4)'!$J$112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E-FF8B-5F4C-8BBF-ED4DE736661E}"/>
                </c:ext>
              </c:extLst>
            </c:dLbl>
            <c:dLbl>
              <c:idx val="111"/>
              <c:tx>
                <c:strRef>
                  <c:f>'/Users/el1goluj/Documents/ZURICH/PROJECTS/UPMEM/upmem-workloads/Microbenchmarks/AI/[ai_output.xlsx]ai_output (4)'!$J$113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{A0D51AA9-C2AA-AB4C-B139-57047403A72C}</c15:txfldGUID>
                      <c15:f>'/Users/el1goluj/Documents/ZURICH/PROJECTS/UPMEM/upmem-workloads/Microbenchmarks/AI/[ai_output.xlsx]ai_output (4)'!$J$113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F-FF8B-5F4C-8BBF-ED4DE736661E}"/>
                </c:ext>
              </c:extLst>
            </c:dLbl>
            <c:dLbl>
              <c:idx val="112"/>
              <c:tx>
                <c:strRef>
                  <c:f>'/Users/el1goluj/Documents/ZURICH/PROJECTS/UPMEM/upmem-workloads/Microbenchmarks/AI/[ai_output.xlsx]ai_output (4)'!$J$114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{E7D89EB7-B8F6-944C-9312-08668B558B53}</c15:txfldGUID>
                      <c15:f>'/Users/el1goluj/Documents/ZURICH/PROJECTS/UPMEM/upmem-workloads/Microbenchmarks/AI/[ai_output.xlsx]ai_output (4)'!$J$114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0-FF8B-5F4C-8BBF-ED4DE736661E}"/>
                </c:ext>
              </c:extLst>
            </c:dLbl>
            <c:dLbl>
              <c:idx val="113"/>
              <c:tx>
                <c:strRef>
                  <c:f>'/Users/el1goluj/Documents/ZURICH/PROJECTS/UPMEM/upmem-workloads/Microbenchmarks/AI/[ai_output.xlsx]ai_output (4)'!$J$115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{8A691CD1-707D-ED48-A78D-C22EAB1CCAA1}</c15:txfldGUID>
                      <c15:f>'/Users/el1goluj/Documents/ZURICH/PROJECTS/UPMEM/upmem-workloads/Microbenchmarks/AI/[ai_output.xlsx]ai_output (4)'!$J$115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1-FF8B-5F4C-8BBF-ED4DE736661E}"/>
                </c:ext>
              </c:extLst>
            </c:dLbl>
            <c:dLbl>
              <c:idx val="114"/>
              <c:tx>
                <c:strRef>
                  <c:f>'/Users/el1goluj/Documents/ZURICH/PROJECTS/UPMEM/upmem-workloads/Microbenchmarks/AI/[ai_output.xlsx]ai_output (4)'!$J$116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{B6136496-3D64-2F4D-B96B-CD393FC423B5}</c15:txfldGUID>
                      <c15:f>'/Users/el1goluj/Documents/ZURICH/PROJECTS/UPMEM/upmem-workloads/Microbenchmarks/AI/[ai_output.xlsx]ai_output (4)'!$J$116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2-FF8B-5F4C-8BBF-ED4DE736661E}"/>
                </c:ext>
              </c:extLst>
            </c:dLbl>
            <c:dLbl>
              <c:idx val="115"/>
              <c:tx>
                <c:strRef>
                  <c:f>'/Users/el1goluj/Documents/ZURICH/PROJECTS/UPMEM/upmem-workloads/Microbenchmarks/AI/[ai_output.xlsx]ai_output (4)'!$J$117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{3DAC0F5E-2766-234A-A8B4-026668933239}</c15:txfldGUID>
                      <c15:f>'/Users/el1goluj/Documents/ZURICH/PROJECTS/UPMEM/upmem-workloads/Microbenchmarks/AI/[ai_output.xlsx]ai_output (4)'!$J$117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3-FF8B-5F4C-8BBF-ED4DE736661E}"/>
                </c:ext>
              </c:extLst>
            </c:dLbl>
            <c:dLbl>
              <c:idx val="116"/>
              <c:tx>
                <c:strRef>
                  <c:f>'/Users/el1goluj/Documents/ZURICH/PROJECTS/UPMEM/upmem-workloads/Microbenchmarks/AI/[ai_output.xlsx]ai_output (4)'!$J$118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{7172A167-C4F0-794C-976A-D0B0962183BC}</c15:txfldGUID>
                      <c15:f>'/Users/el1goluj/Documents/ZURICH/PROJECTS/UPMEM/upmem-workloads/Microbenchmarks/AI/[ai_output.xlsx]ai_output (4)'!$J$118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4-FF8B-5F4C-8BBF-ED4DE736661E}"/>
                </c:ext>
              </c:extLst>
            </c:dLbl>
            <c:dLbl>
              <c:idx val="117"/>
              <c:tx>
                <c:strRef>
                  <c:f>'/Users/el1goluj/Documents/ZURICH/PROJECTS/UPMEM/upmem-workloads/Microbenchmarks/AI/[ai_output.xlsx]ai_output (4)'!$J$119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{2FD21EC1-AAB2-E24C-B8AD-5E8638F5E56B}</c15:txfldGUID>
                      <c15:f>'/Users/el1goluj/Documents/ZURICH/PROJECTS/UPMEM/upmem-workloads/Microbenchmarks/AI/[ai_output.xlsx]ai_output (4)'!$J$119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5-FF8B-5F4C-8BBF-ED4DE736661E}"/>
                </c:ext>
              </c:extLst>
            </c:dLbl>
            <c:dLbl>
              <c:idx val="118"/>
              <c:tx>
                <c:strRef>
                  <c:f>'/Users/el1goluj/Documents/ZURICH/PROJECTS/UPMEM/upmem-workloads/Microbenchmarks/AI/[ai_output.xlsx]ai_output (4)'!$J$120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{94322054-5D1E-ED45-B096-D505F5E58885}</c15:txfldGUID>
                      <c15:f>'/Users/el1goluj/Documents/ZURICH/PROJECTS/UPMEM/upmem-workloads/Microbenchmarks/AI/[ai_output.xlsx]ai_output (4)'!$J$120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6-FF8B-5F4C-8BBF-ED4DE736661E}"/>
                </c:ext>
              </c:extLst>
            </c:dLbl>
            <c:dLbl>
              <c:idx val="119"/>
              <c:tx>
                <c:strRef>
                  <c:f>'/Users/el1goluj/Documents/ZURICH/PROJECTS/UPMEM/upmem-workloads/Microbenchmarks/AI/[ai_output.xlsx]ai_output (4)'!$J$121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{5E380C5D-2F9D-1F4A-A1F0-15E91EA3EE41}</c15:txfldGUID>
                      <c15:f>'/Users/el1goluj/Documents/ZURICH/PROJECTS/UPMEM/upmem-workloads/Microbenchmarks/AI/[ai_output.xlsx]ai_output (4)'!$J$121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7-FF8B-5F4C-8BBF-ED4DE736661E}"/>
                </c:ext>
              </c:extLst>
            </c:dLbl>
            <c:dLbl>
              <c:idx val="120"/>
              <c:tx>
                <c:strRef>
                  <c:f>'/Users/el1goluj/Documents/ZURICH/PROJECTS/UPMEM/upmem-workloads/Microbenchmarks/AI/[ai_output.xlsx]ai_output (4)'!$J$122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{F1632D69-515B-9043-A4F9-8F0EA07A1690}</c15:txfldGUID>
                      <c15:f>'/Users/el1goluj/Documents/ZURICH/PROJECTS/UPMEM/upmem-workloads/Microbenchmarks/AI/[ai_output.xlsx]ai_output (4)'!$J$122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8-FF8B-5F4C-8BBF-ED4DE736661E}"/>
                </c:ext>
              </c:extLst>
            </c:dLbl>
            <c:dLbl>
              <c:idx val="121"/>
              <c:tx>
                <c:strRef>
                  <c:f>'/Users/el1goluj/Documents/ZURICH/PROJECTS/UPMEM/upmem-workloads/Microbenchmarks/AI/[ai_output.xlsx]ai_output (4)'!$J$123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{EB536A86-F9B2-F246-BD42-C5C4E94BD2FB}</c15:txfldGUID>
                      <c15:f>'/Users/el1goluj/Documents/ZURICH/PROJECTS/UPMEM/upmem-workloads/Microbenchmarks/AI/[ai_output.xlsx]ai_output (4)'!$J$123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9-FF8B-5F4C-8BBF-ED4DE736661E}"/>
                </c:ext>
              </c:extLst>
            </c:dLbl>
            <c:dLbl>
              <c:idx val="122"/>
              <c:tx>
                <c:strRef>
                  <c:f>'/Users/el1goluj/Documents/ZURICH/PROJECTS/UPMEM/upmem-workloads/Microbenchmarks/AI/[ai_output.xlsx]ai_output (4)'!$J$124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{78D4CDC8-D6D3-C44E-8C23-1128B8078B14}</c15:txfldGUID>
                      <c15:f>'/Users/el1goluj/Documents/ZURICH/PROJECTS/UPMEM/upmem-workloads/Microbenchmarks/AI/[ai_output.xlsx]ai_output (4)'!$J$124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A-FF8B-5F4C-8BBF-ED4DE736661E}"/>
                </c:ext>
              </c:extLst>
            </c:dLbl>
            <c:dLbl>
              <c:idx val="123"/>
              <c:tx>
                <c:strRef>
                  <c:f>'/Users/el1goluj/Documents/ZURICH/PROJECTS/UPMEM/upmem-workloads/Microbenchmarks/AI/[ai_output.xlsx]ai_output (4)'!$J$125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{8732EFA2-9F36-8847-9844-024EBDB51C7A}</c15:txfldGUID>
                      <c15:f>'/Users/el1goluj/Documents/ZURICH/PROJECTS/UPMEM/upmem-workloads/Microbenchmarks/AI/[ai_output.xlsx]ai_output (4)'!$J$125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B-FF8B-5F4C-8BBF-ED4DE736661E}"/>
                </c:ext>
              </c:extLst>
            </c:dLbl>
            <c:dLbl>
              <c:idx val="124"/>
              <c:tx>
                <c:strRef>
                  <c:f>'/Users/el1goluj/Documents/ZURICH/PROJECTS/UPMEM/upmem-workloads/Microbenchmarks/AI/[ai_output.xlsx]ai_output (4)'!$J$126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{51426712-2177-A34F-BA07-75F1AE8EF75F}</c15:txfldGUID>
                      <c15:f>'/Users/el1goluj/Documents/ZURICH/PROJECTS/UPMEM/upmem-workloads/Microbenchmarks/AI/[ai_output.xlsx]ai_output (4)'!$J$126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C-FF8B-5F4C-8BBF-ED4DE736661E}"/>
                </c:ext>
              </c:extLst>
            </c:dLbl>
            <c:dLbl>
              <c:idx val="125"/>
              <c:tx>
                <c:strRef>
                  <c:f>'/Users/el1goluj/Documents/ZURICH/PROJECTS/UPMEM/upmem-workloads/Microbenchmarks/AI/[ai_output.xlsx]ai_output (4)'!$J$127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{E8FA1511-9652-9C4A-A661-3995B4156EFB}</c15:txfldGUID>
                      <c15:f>'/Users/el1goluj/Documents/ZURICH/PROJECTS/UPMEM/upmem-workloads/Microbenchmarks/AI/[ai_output.xlsx]ai_output (4)'!$J$127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D-FF8B-5F4C-8BBF-ED4DE736661E}"/>
                </c:ext>
              </c:extLst>
            </c:dLbl>
            <c:dLbl>
              <c:idx val="126"/>
              <c:tx>
                <c:strRef>
                  <c:f>'/Users/el1goluj/Documents/ZURICH/PROJECTS/UPMEM/upmem-workloads/Microbenchmarks/AI/[ai_output.xlsx]ai_output (4)'!$J$128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{E2F43F8C-B683-6442-B967-346352F5EEE4}</c15:txfldGUID>
                      <c15:f>'/Users/el1goluj/Documents/ZURICH/PROJECTS/UPMEM/upmem-workloads/Microbenchmarks/AI/[ai_output.xlsx]ai_output (4)'!$J$128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E-FF8B-5F4C-8BBF-ED4DE736661E}"/>
                </c:ext>
              </c:extLst>
            </c:dLbl>
            <c:dLbl>
              <c:idx val="127"/>
              <c:tx>
                <c:strRef>
                  <c:f>'/Users/el1goluj/Documents/ZURICH/PROJECTS/UPMEM/upmem-workloads/Microbenchmarks/AI/[ai_output.xlsx]ai_output (4)'!$J$129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{C68294C4-1AFE-B047-9796-4401B5C90D1E}</c15:txfldGUID>
                      <c15:f>'/Users/el1goluj/Documents/ZURICH/PROJECTS/UPMEM/upmem-workloads/Microbenchmarks/AI/[ai_output.xlsx]ai_output (4)'!$J$129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F-FF8B-5F4C-8BBF-ED4DE736661E}"/>
                </c:ext>
              </c:extLst>
            </c:dLbl>
            <c:dLbl>
              <c:idx val="128"/>
              <c:tx>
                <c:strRef>
                  <c:f>'/Users/el1goluj/Documents/ZURICH/PROJECTS/UPMEM/upmem-workloads/Microbenchmarks/AI/[ai_output.xlsx]ai_output (4)'!$J$130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{D814D381-01AD-1A48-BBEF-C4FC35317E09}</c15:txfldGUID>
                      <c15:f>'/Users/el1goluj/Documents/ZURICH/PROJECTS/UPMEM/upmem-workloads/Microbenchmarks/AI/[ai_output.xlsx]ai_output (4)'!$J$130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0-FF8B-5F4C-8BBF-ED4DE736661E}"/>
                </c:ext>
              </c:extLst>
            </c:dLbl>
            <c:dLbl>
              <c:idx val="129"/>
              <c:tx>
                <c:strRef>
                  <c:f>'/Users/el1goluj/Documents/ZURICH/PROJECTS/UPMEM/upmem-workloads/Microbenchmarks/AI/[ai_output.xlsx]ai_output (4)'!$J$131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{94593204-34CC-964D-9452-8709F134F2BA}</c15:txfldGUID>
                      <c15:f>'/Users/el1goluj/Documents/ZURICH/PROJECTS/UPMEM/upmem-workloads/Microbenchmarks/AI/[ai_output.xlsx]ai_output (4)'!$J$131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1-FF8B-5F4C-8BBF-ED4DE736661E}"/>
                </c:ext>
              </c:extLst>
            </c:dLbl>
            <c:dLbl>
              <c:idx val="130"/>
              <c:tx>
                <c:strRef>
                  <c:f>'/Users/el1goluj/Documents/ZURICH/PROJECTS/UPMEM/upmem-workloads/Microbenchmarks/AI/[ai_output.xlsx]ai_output (4)'!$J$132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{F12B43FA-8E8C-C048-BA46-E69E0E59BEB9}</c15:txfldGUID>
                      <c15:f>'/Users/el1goluj/Documents/ZURICH/PROJECTS/UPMEM/upmem-workloads/Microbenchmarks/AI/[ai_output.xlsx]ai_output (4)'!$J$132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2-FF8B-5F4C-8BBF-ED4DE736661E}"/>
                </c:ext>
              </c:extLst>
            </c:dLbl>
            <c:dLbl>
              <c:idx val="131"/>
              <c:tx>
                <c:strRef>
                  <c:f>'/Users/el1goluj/Documents/ZURICH/PROJECTS/UPMEM/upmem-workloads/Microbenchmarks/AI/[ai_output.xlsx]ai_output (4)'!$J$133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{033679EC-5E21-AD4D-AF58-0886B569D00D}</c15:txfldGUID>
                      <c15:f>'/Users/el1goluj/Documents/ZURICH/PROJECTS/UPMEM/upmem-workloads/Microbenchmarks/AI/[ai_output.xlsx]ai_output (4)'!$J$133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3-FF8B-5F4C-8BBF-ED4DE736661E}"/>
                </c:ext>
              </c:extLst>
            </c:dLbl>
            <c:dLbl>
              <c:idx val="132"/>
              <c:tx>
                <c:strRef>
                  <c:f>'/Users/el1goluj/Documents/ZURICH/PROJECTS/UPMEM/upmem-workloads/Microbenchmarks/AI/[ai_output.xlsx]ai_output (4)'!$J$134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{E955113B-34E8-E84A-9855-E8540FD21B9E}</c15:txfldGUID>
                      <c15:f>'/Users/el1goluj/Documents/ZURICH/PROJECTS/UPMEM/upmem-workloads/Microbenchmarks/AI/[ai_output.xlsx]ai_output (4)'!$J$134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4-FF8B-5F4C-8BBF-ED4DE736661E}"/>
                </c:ext>
              </c:extLst>
            </c:dLbl>
            <c:dLbl>
              <c:idx val="133"/>
              <c:tx>
                <c:strRef>
                  <c:f>'/Users/el1goluj/Documents/ZURICH/PROJECTS/UPMEM/upmem-workloads/Microbenchmarks/AI/[ai_output.xlsx]ai_output (4)'!$J$135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{14E922A2-1459-6E44-910A-66622ABF010C}</c15:txfldGUID>
                      <c15:f>'/Users/el1goluj/Documents/ZURICH/PROJECTS/UPMEM/upmem-workloads/Microbenchmarks/AI/[ai_output.xlsx]ai_output (4)'!$J$135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5-FF8B-5F4C-8BBF-ED4DE736661E}"/>
                </c:ext>
              </c:extLst>
            </c:dLbl>
            <c:dLbl>
              <c:idx val="134"/>
              <c:tx>
                <c:strRef>
                  <c:f>'/Users/el1goluj/Documents/ZURICH/PROJECTS/UPMEM/upmem-workloads/Microbenchmarks/AI/[ai_output.xlsx]ai_output (4)'!$J$136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{2FE6E90B-378A-BC45-A45D-697EB8E305D5}</c15:txfldGUID>
                      <c15:f>'/Users/el1goluj/Documents/ZURICH/PROJECTS/UPMEM/upmem-workloads/Microbenchmarks/AI/[ai_output.xlsx]ai_output (4)'!$J$136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6-FF8B-5F4C-8BBF-ED4DE736661E}"/>
                </c:ext>
              </c:extLst>
            </c:dLbl>
            <c:dLbl>
              <c:idx val="135"/>
              <c:tx>
                <c:strRef>
                  <c:f>'/Users/el1goluj/Documents/ZURICH/PROJECTS/UPMEM/upmem-workloads/Microbenchmarks/AI/[ai_output.xlsx]ai_output (4)'!$J$137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{7F01B384-7417-3740-80F6-6A2DD9637EA3}</c15:txfldGUID>
                      <c15:f>'/Users/el1goluj/Documents/ZURICH/PROJECTS/UPMEM/upmem-workloads/Microbenchmarks/AI/[ai_output.xlsx]ai_output (4)'!$J$137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7-FF8B-5F4C-8BBF-ED4DE736661E}"/>
                </c:ext>
              </c:extLst>
            </c:dLbl>
            <c:dLbl>
              <c:idx val="136"/>
              <c:tx>
                <c:strRef>
                  <c:f>'/Users/el1goluj/Documents/ZURICH/PROJECTS/UPMEM/upmem-workloads/Microbenchmarks/AI/[ai_output.xlsx]ai_output (4)'!$J$138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{20C976C9-95E7-9441-BF78-ED2127E7D764}</c15:txfldGUID>
                      <c15:f>'/Users/el1goluj/Documents/ZURICH/PROJECTS/UPMEM/upmem-workloads/Microbenchmarks/AI/[ai_output.xlsx]ai_output (4)'!$J$138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8-FF8B-5F4C-8BBF-ED4DE736661E}"/>
                </c:ext>
              </c:extLst>
            </c:dLbl>
            <c:dLbl>
              <c:idx val="137"/>
              <c:tx>
                <c:strRef>
                  <c:f>'/Users/el1goluj/Documents/ZURICH/PROJECTS/UPMEM/upmem-workloads/Microbenchmarks/AI/[ai_output.xlsx]ai_output (4)'!$J$139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{F6C7F1B5-97D8-564A-B008-D93799BEC696}</c15:txfldGUID>
                      <c15:f>'/Users/el1goluj/Documents/ZURICH/PROJECTS/UPMEM/upmem-workloads/Microbenchmarks/AI/[ai_output.xlsx]ai_output (4)'!$J$139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9-FF8B-5F4C-8BBF-ED4DE736661E}"/>
                </c:ext>
              </c:extLst>
            </c:dLbl>
            <c:dLbl>
              <c:idx val="138"/>
              <c:tx>
                <c:strRef>
                  <c:f>'/Users/el1goluj/Documents/ZURICH/PROJECTS/UPMEM/upmem-workloads/Microbenchmarks/AI/[ai_output.xlsx]ai_output (4)'!$J$140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{437EA1CB-5ADE-324B-BC52-06C1E0845C3F}</c15:txfldGUID>
                      <c15:f>'/Users/el1goluj/Documents/ZURICH/PROJECTS/UPMEM/upmem-workloads/Microbenchmarks/AI/[ai_output.xlsx]ai_output (4)'!$J$140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A-FF8B-5F4C-8BBF-ED4DE736661E}"/>
                </c:ext>
              </c:extLst>
            </c:dLbl>
            <c:dLbl>
              <c:idx val="139"/>
              <c:tx>
                <c:strRef>
                  <c:f>'/Users/el1goluj/Documents/ZURICH/PROJECTS/UPMEM/upmem-workloads/Microbenchmarks/AI/[ai_output.xlsx]ai_output (4)'!$J$141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{FC58D075-B5A4-2748-A9ED-6938F3A59130}</c15:txfldGUID>
                      <c15:f>'/Users/el1goluj/Documents/ZURICH/PROJECTS/UPMEM/upmem-workloads/Microbenchmarks/AI/[ai_output.xlsx]ai_output (4)'!$J$141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B-FF8B-5F4C-8BBF-ED4DE736661E}"/>
                </c:ext>
              </c:extLst>
            </c:dLbl>
            <c:dLbl>
              <c:idx val="140"/>
              <c:tx>
                <c:strRef>
                  <c:f>'/Users/el1goluj/Documents/ZURICH/PROJECTS/UPMEM/upmem-workloads/Microbenchmarks/AI/[ai_output.xlsx]ai_output (4)'!$J$142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{7D3CF414-FF9B-FD43-A206-0D25883821C3}</c15:txfldGUID>
                      <c15:f>'/Users/el1goluj/Documents/ZURICH/PROJECTS/UPMEM/upmem-workloads/Microbenchmarks/AI/[ai_output.xlsx]ai_output (4)'!$J$142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C-FF8B-5F4C-8BBF-ED4DE736661E}"/>
                </c:ext>
              </c:extLst>
            </c:dLbl>
            <c:dLbl>
              <c:idx val="141"/>
              <c:tx>
                <c:strRef>
                  <c:f>'/Users/el1goluj/Documents/ZURICH/PROJECTS/UPMEM/upmem-workloads/Microbenchmarks/AI/[ai_output.xlsx]ai_output (4)'!$J$143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{1345A308-1B83-0F48-B873-6C12D53A61ED}</c15:txfldGUID>
                      <c15:f>'/Users/el1goluj/Documents/ZURICH/PROJECTS/UPMEM/upmem-workloads/Microbenchmarks/AI/[ai_output.xlsx]ai_output (4)'!$J$143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D-FF8B-5F4C-8BBF-ED4DE736661E}"/>
                </c:ext>
              </c:extLst>
            </c:dLbl>
            <c:dLbl>
              <c:idx val="142"/>
              <c:tx>
                <c:strRef>
                  <c:f>'/Users/el1goluj/Documents/ZURICH/PROJECTS/UPMEM/upmem-workloads/Microbenchmarks/AI/[ai_output.xlsx]ai_output (4)'!$J$144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{3A73F8A4-B5A8-E74D-88C9-069875822A30}</c15:txfldGUID>
                      <c15:f>'/Users/el1goluj/Documents/ZURICH/PROJECTS/UPMEM/upmem-workloads/Microbenchmarks/AI/[ai_output.xlsx]ai_output (4)'!$J$144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E-FF8B-5F4C-8BBF-ED4DE736661E}"/>
                </c:ext>
              </c:extLst>
            </c:dLbl>
            <c:dLbl>
              <c:idx val="143"/>
              <c:tx>
                <c:strRef>
                  <c:f>'/Users/el1goluj/Documents/ZURICH/PROJECTS/UPMEM/upmem-workloads/Microbenchmarks/AI/[ai_output.xlsx]ai_output (4)'!$J$145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{8D3DA4C5-5EC1-CC45-BE38-E1CCD42ED765}</c15:txfldGUID>
                      <c15:f>'/Users/el1goluj/Documents/ZURICH/PROJECTS/UPMEM/upmem-workloads/Microbenchmarks/AI/[ai_output.xlsx]ai_output (4)'!$J$145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F-FF8B-5F4C-8BBF-ED4DE736661E}"/>
                </c:ext>
              </c:extLst>
            </c:dLbl>
            <c:dLbl>
              <c:idx val="144"/>
              <c:tx>
                <c:strRef>
                  <c:f>'/Users/el1goluj/Documents/ZURICH/PROJECTS/UPMEM/upmem-workloads/Microbenchmarks/AI/[ai_output.xlsx]ai_output (4)'!$J$146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{E3C4F10B-D642-7C45-8601-AC3BE66AF5A0}</c15:txfldGUID>
                      <c15:f>'/Users/el1goluj/Documents/ZURICH/PROJECTS/UPMEM/upmem-workloads/Microbenchmarks/AI/[ai_output.xlsx]ai_output (4)'!$J$146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0-FF8B-5F4C-8BBF-ED4DE736661E}"/>
                </c:ext>
              </c:extLst>
            </c:dLbl>
            <c:dLbl>
              <c:idx val="145"/>
              <c:tx>
                <c:strRef>
                  <c:f>'/Users/el1goluj/Documents/ZURICH/PROJECTS/UPMEM/upmem-workloads/Microbenchmarks/AI/[ai_output.xlsx]ai_output (4)'!$J$147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{2B2D9C48-03E5-C24E-BEE2-D7A29E6314D6}</c15:txfldGUID>
                      <c15:f>'/Users/el1goluj/Documents/ZURICH/PROJECTS/UPMEM/upmem-workloads/Microbenchmarks/AI/[ai_output.xlsx]ai_output (4)'!$J$147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1-FF8B-5F4C-8BBF-ED4DE736661E}"/>
                </c:ext>
              </c:extLst>
            </c:dLbl>
            <c:dLbl>
              <c:idx val="146"/>
              <c:tx>
                <c:strRef>
                  <c:f>'/Users/el1goluj/Documents/ZURICH/PROJECTS/UPMEM/upmem-workloads/Microbenchmarks/AI/[ai_output.xlsx]ai_output (4)'!$J$148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{927E9621-EBC3-0147-A468-00C6604A01A1}</c15:txfldGUID>
                      <c15:f>'/Users/el1goluj/Documents/ZURICH/PROJECTS/UPMEM/upmem-workloads/Microbenchmarks/AI/[ai_output.xlsx]ai_output (4)'!$J$148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2-FF8B-5F4C-8BBF-ED4DE736661E}"/>
                </c:ext>
              </c:extLst>
            </c:dLbl>
            <c:dLbl>
              <c:idx val="147"/>
              <c:tx>
                <c:strRef>
                  <c:f>'/Users/el1goluj/Documents/ZURICH/PROJECTS/UPMEM/upmem-workloads/Microbenchmarks/AI/[ai_output.xlsx]ai_output (4)'!$J$149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{1FF21F5A-8DCF-F24E-86D3-6B6EED3A17F2}</c15:txfldGUID>
                      <c15:f>'/Users/el1goluj/Documents/ZURICH/PROJECTS/UPMEM/upmem-workloads/Microbenchmarks/AI/[ai_output.xlsx]ai_output (4)'!$J$149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3-FF8B-5F4C-8BBF-ED4DE736661E}"/>
                </c:ext>
              </c:extLst>
            </c:dLbl>
            <c:dLbl>
              <c:idx val="148"/>
              <c:tx>
                <c:strRef>
                  <c:f>'/Users/el1goluj/Documents/ZURICH/PROJECTS/UPMEM/upmem-workloads/Microbenchmarks/AI/[ai_output.xlsx]ai_output (4)'!$J$150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{9B024FD6-157F-504B-ABE0-32CEC928081B}</c15:txfldGUID>
                      <c15:f>'/Users/el1goluj/Documents/ZURICH/PROJECTS/UPMEM/upmem-workloads/Microbenchmarks/AI/[ai_output.xlsx]ai_output (4)'!$J$150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4-FF8B-5F4C-8BBF-ED4DE736661E}"/>
                </c:ext>
              </c:extLst>
            </c:dLbl>
            <c:dLbl>
              <c:idx val="149"/>
              <c:tx>
                <c:strRef>
                  <c:f>'/Users/el1goluj/Documents/ZURICH/PROJECTS/UPMEM/upmem-workloads/Microbenchmarks/AI/[ai_output.xlsx]ai_output (4)'!$J$151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{F3D04CD7-4EB8-B443-B662-0159ACA209A4}</c15:txfldGUID>
                      <c15:f>'/Users/el1goluj/Documents/ZURICH/PROJECTS/UPMEM/upmem-workloads/Microbenchmarks/AI/[ai_output.xlsx]ai_output (4)'!$J$151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5-FF8B-5F4C-8BBF-ED4DE736661E}"/>
                </c:ext>
              </c:extLst>
            </c:dLbl>
            <c:dLbl>
              <c:idx val="150"/>
              <c:tx>
                <c:strRef>
                  <c:f>'/Users/el1goluj/Documents/ZURICH/PROJECTS/UPMEM/upmem-workloads/Microbenchmarks/AI/[ai_output.xlsx]ai_output (4)'!$J$152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{A110DF17-BE00-A643-BCF7-DEE8D7D55390}</c15:txfldGUID>
                      <c15:f>'/Users/el1goluj/Documents/ZURICH/PROJECTS/UPMEM/upmem-workloads/Microbenchmarks/AI/[ai_output.xlsx]ai_output (4)'!$J$152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6-FF8B-5F4C-8BBF-ED4DE736661E}"/>
                </c:ext>
              </c:extLst>
            </c:dLbl>
            <c:dLbl>
              <c:idx val="151"/>
              <c:tx>
                <c:strRef>
                  <c:f>'/Users/el1goluj/Documents/ZURICH/PROJECTS/UPMEM/upmem-workloads/Microbenchmarks/AI/[ai_output.xlsx]ai_output (4)'!$J$153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{8E56B027-1620-6E42-825C-87CB0D4C67B7}</c15:txfldGUID>
                      <c15:f>'/Users/el1goluj/Documents/ZURICH/PROJECTS/UPMEM/upmem-workloads/Microbenchmarks/AI/[ai_output.xlsx]ai_output (4)'!$J$153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7-FF8B-5F4C-8BBF-ED4DE736661E}"/>
                </c:ext>
              </c:extLst>
            </c:dLbl>
            <c:dLbl>
              <c:idx val="152"/>
              <c:tx>
                <c:strRef>
                  <c:f>'/Users/el1goluj/Documents/ZURICH/PROJECTS/UPMEM/upmem-workloads/Microbenchmarks/AI/[ai_output.xlsx]ai_output (4)'!$J$154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{4674FF5C-C120-DB47-BD4C-E1AD57DF0F88}</c15:txfldGUID>
                      <c15:f>'/Users/el1goluj/Documents/ZURICH/PROJECTS/UPMEM/upmem-workloads/Microbenchmarks/AI/[ai_output.xlsx]ai_output (4)'!$J$154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8-FF8B-5F4C-8BBF-ED4DE736661E}"/>
                </c:ext>
              </c:extLst>
            </c:dLbl>
            <c:dLbl>
              <c:idx val="153"/>
              <c:tx>
                <c:strRef>
                  <c:f>'/Users/el1goluj/Documents/ZURICH/PROJECTS/UPMEM/upmem-workloads/Microbenchmarks/AI/[ai_output.xlsx]ai_output (4)'!$J$155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{2D3B367D-4867-EC4D-8F9C-E8F40B314EA0}</c15:txfldGUID>
                      <c15:f>'/Users/el1goluj/Documents/ZURICH/PROJECTS/UPMEM/upmem-workloads/Microbenchmarks/AI/[ai_output.xlsx]ai_output (4)'!$J$155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9-FF8B-5F4C-8BBF-ED4DE736661E}"/>
                </c:ext>
              </c:extLst>
            </c:dLbl>
            <c:dLbl>
              <c:idx val="154"/>
              <c:tx>
                <c:strRef>
                  <c:f>'/Users/el1goluj/Documents/ZURICH/PROJECTS/UPMEM/upmem-workloads/Microbenchmarks/AI/[ai_output.xlsx]ai_output (4)'!$J$156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{8FD74FFA-CE98-A54E-93BD-776873CB1AD9}</c15:txfldGUID>
                      <c15:f>'/Users/el1goluj/Documents/ZURICH/PROJECTS/UPMEM/upmem-workloads/Microbenchmarks/AI/[ai_output.xlsx]ai_output (4)'!$J$156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A-FF8B-5F4C-8BBF-ED4DE736661E}"/>
                </c:ext>
              </c:extLst>
            </c:dLbl>
            <c:dLbl>
              <c:idx val="155"/>
              <c:tx>
                <c:strRef>
                  <c:f>'/Users/el1goluj/Documents/ZURICH/PROJECTS/UPMEM/upmem-workloads/Microbenchmarks/AI/[ai_output.xlsx]ai_output (4)'!$J$157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{5CC36F86-C759-8145-B674-8E96ABEA4ECD}</c15:txfldGUID>
                      <c15:f>'/Users/el1goluj/Documents/ZURICH/PROJECTS/UPMEM/upmem-workloads/Microbenchmarks/AI/[ai_output.xlsx]ai_output (4)'!$J$157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B-FF8B-5F4C-8BBF-ED4DE736661E}"/>
                </c:ext>
              </c:extLst>
            </c:dLbl>
            <c:dLbl>
              <c:idx val="156"/>
              <c:tx>
                <c:strRef>
                  <c:f>'/Users/el1goluj/Documents/ZURICH/PROJECTS/UPMEM/upmem-workloads/Microbenchmarks/AI/[ai_output.xlsx]ai_output (4)'!$J$158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{B02EF5EE-6B4F-2048-BD3E-9FC33C1DF1C8}</c15:txfldGUID>
                      <c15:f>'/Users/el1goluj/Documents/ZURICH/PROJECTS/UPMEM/upmem-workloads/Microbenchmarks/AI/[ai_output.xlsx]ai_output (4)'!$J$158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C-FF8B-5F4C-8BBF-ED4DE736661E}"/>
                </c:ext>
              </c:extLst>
            </c:dLbl>
            <c:dLbl>
              <c:idx val="157"/>
              <c:tx>
                <c:strRef>
                  <c:f>'/Users/el1goluj/Documents/ZURICH/PROJECTS/UPMEM/upmem-workloads/Microbenchmarks/AI/[ai_output.xlsx]ai_output (4)'!$J$159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{29B80480-430B-6545-84A8-C0A57DA46BDF}</c15:txfldGUID>
                      <c15:f>'/Users/el1goluj/Documents/ZURICH/PROJECTS/UPMEM/upmem-workloads/Microbenchmarks/AI/[ai_output.xlsx]ai_output (4)'!$J$159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D-FF8B-5F4C-8BBF-ED4DE736661E}"/>
                </c:ext>
              </c:extLst>
            </c:dLbl>
            <c:dLbl>
              <c:idx val="158"/>
              <c:tx>
                <c:strRef>
                  <c:f>'/Users/el1goluj/Documents/ZURICH/PROJECTS/UPMEM/upmem-workloads/Microbenchmarks/AI/[ai_output.xlsx]ai_output (4)'!$J$160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{B0A6CBD3-0EDA-4E47-994A-B665152AE102}</c15:txfldGUID>
                      <c15:f>'/Users/el1goluj/Documents/ZURICH/PROJECTS/UPMEM/upmem-workloads/Microbenchmarks/AI/[ai_output.xlsx]ai_output (4)'!$J$160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E-FF8B-5F4C-8BBF-ED4DE736661E}"/>
                </c:ext>
              </c:extLst>
            </c:dLbl>
            <c:dLbl>
              <c:idx val="159"/>
              <c:tx>
                <c:strRef>
                  <c:f>'/Users/el1goluj/Documents/ZURICH/PROJECTS/UPMEM/upmem-workloads/Microbenchmarks/AI/[ai_output.xlsx]ai_output (4)'!$J$161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{A292BB2E-52F0-1E48-A990-D4BA10A7A964}</c15:txfldGUID>
                      <c15:f>'/Users/el1goluj/Documents/ZURICH/PROJECTS/UPMEM/upmem-workloads/Microbenchmarks/AI/[ai_output.xlsx]ai_output (4)'!$J$161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F-FF8B-5F4C-8BBF-ED4DE736661E}"/>
                </c:ext>
              </c:extLst>
            </c:dLbl>
            <c:dLbl>
              <c:idx val="160"/>
              <c:tx>
                <c:strRef>
                  <c:f>'/Users/el1goluj/Documents/ZURICH/PROJECTS/UPMEM/upmem-workloads/Microbenchmarks/AI/[ai_output.xlsx]ai_output (4)'!$J$162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{0D2C45D0-5DCD-AE4E-A528-8CD3482A2A15}</c15:txfldGUID>
                      <c15:f>'/Users/el1goluj/Documents/ZURICH/PROJECTS/UPMEM/upmem-workloads/Microbenchmarks/AI/[ai_output.xlsx]ai_output (4)'!$J$162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0-FF8B-5F4C-8BBF-ED4DE736661E}"/>
                </c:ext>
              </c:extLst>
            </c:dLbl>
            <c:dLbl>
              <c:idx val="161"/>
              <c:tx>
                <c:strRef>
                  <c:f>'/Users/el1goluj/Documents/ZURICH/PROJECTS/UPMEM/upmem-workloads/Microbenchmarks/AI/[ai_output.xlsx]ai_output (4)'!$J$163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{095F4A49-DF07-9F4F-AD9B-08F91ECBC544}</c15:txfldGUID>
                      <c15:f>'/Users/el1goluj/Documents/ZURICH/PROJECTS/UPMEM/upmem-workloads/Microbenchmarks/AI/[ai_output.xlsx]ai_output (4)'!$J$163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1-FF8B-5F4C-8BBF-ED4DE736661E}"/>
                </c:ext>
              </c:extLst>
            </c:dLbl>
            <c:dLbl>
              <c:idx val="162"/>
              <c:tx>
                <c:strRef>
                  <c:f>'/Users/el1goluj/Documents/ZURICH/PROJECTS/UPMEM/upmem-workloads/Microbenchmarks/AI/[ai_output.xlsx]ai_output (4)'!$J$164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{2062CE91-41B9-664B-8054-DD01802E9AC3}</c15:txfldGUID>
                      <c15:f>'/Users/el1goluj/Documents/ZURICH/PROJECTS/UPMEM/upmem-workloads/Microbenchmarks/AI/[ai_output.xlsx]ai_output (4)'!$J$164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2-FF8B-5F4C-8BBF-ED4DE736661E}"/>
                </c:ext>
              </c:extLst>
            </c:dLbl>
            <c:dLbl>
              <c:idx val="163"/>
              <c:tx>
                <c:strRef>
                  <c:f>'/Users/el1goluj/Documents/ZURICH/PROJECTS/UPMEM/upmem-workloads/Microbenchmarks/AI/[ai_output.xlsx]ai_output (4)'!$J$165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{C9C63380-6C3D-144F-B589-B7E97F8070EA}</c15:txfldGUID>
                      <c15:f>'/Users/el1goluj/Documents/ZURICH/PROJECTS/UPMEM/upmem-workloads/Microbenchmarks/AI/[ai_output.xlsx]ai_output (4)'!$J$165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3-FF8B-5F4C-8BBF-ED4DE736661E}"/>
                </c:ext>
              </c:extLst>
            </c:dLbl>
            <c:dLbl>
              <c:idx val="164"/>
              <c:tx>
                <c:strRef>
                  <c:f>'/Users/el1goluj/Documents/ZURICH/PROJECTS/UPMEM/upmem-workloads/Microbenchmarks/AI/[ai_output.xlsx]ai_output (4)'!$J$166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{05F1BEBA-60F3-624D-886F-FD12D7460D3A}</c15:txfldGUID>
                      <c15:f>'/Users/el1goluj/Documents/ZURICH/PROJECTS/UPMEM/upmem-workloads/Microbenchmarks/AI/[ai_output.xlsx]ai_output (4)'!$J$166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4-FF8B-5F4C-8BBF-ED4DE736661E}"/>
                </c:ext>
              </c:extLst>
            </c:dLbl>
            <c:dLbl>
              <c:idx val="165"/>
              <c:tx>
                <c:strRef>
                  <c:f>'/Users/el1goluj/Documents/ZURICH/PROJECTS/UPMEM/upmem-workloads/Microbenchmarks/AI/[ai_output.xlsx]ai_output (4)'!$J$167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{2AFCDE74-06EC-AC4C-ADBF-812123686D0A}</c15:txfldGUID>
                      <c15:f>'/Users/el1goluj/Documents/ZURICH/PROJECTS/UPMEM/upmem-workloads/Microbenchmarks/AI/[ai_output.xlsx]ai_output (4)'!$J$167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5-FF8B-5F4C-8BBF-ED4DE736661E}"/>
                </c:ext>
              </c:extLst>
            </c:dLbl>
            <c:dLbl>
              <c:idx val="166"/>
              <c:tx>
                <c:strRef>
                  <c:f>'/Users/el1goluj/Documents/ZURICH/PROJECTS/UPMEM/upmem-workloads/Microbenchmarks/AI/[ai_output.xlsx]ai_output (4)'!$J$168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{5816AADC-D497-894F-8BF2-7D65CB8F542D}</c15:txfldGUID>
                      <c15:f>'/Users/el1goluj/Documents/ZURICH/PROJECTS/UPMEM/upmem-workloads/Microbenchmarks/AI/[ai_output.xlsx]ai_output (4)'!$J$168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6-FF8B-5F4C-8BBF-ED4DE736661E}"/>
                </c:ext>
              </c:extLst>
            </c:dLbl>
            <c:dLbl>
              <c:idx val="167"/>
              <c:tx>
                <c:strRef>
                  <c:f>'/Users/el1goluj/Documents/ZURICH/PROJECTS/UPMEM/upmem-workloads/Microbenchmarks/AI/[ai_output.xlsx]ai_output (4)'!$J$169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{91BFDA3A-7C80-4B43-9FBF-005FE35EE7D4}</c15:txfldGUID>
                      <c15:f>'/Users/el1goluj/Documents/ZURICH/PROJECTS/UPMEM/upmem-workloads/Microbenchmarks/AI/[ai_output.xlsx]ai_output (4)'!$J$169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7-FF8B-5F4C-8BBF-ED4DE736661E}"/>
                </c:ext>
              </c:extLst>
            </c:dLbl>
            <c:dLbl>
              <c:idx val="168"/>
              <c:tx>
                <c:strRef>
                  <c:f>'/Users/el1goluj/Documents/ZURICH/PROJECTS/UPMEM/upmem-workloads/Microbenchmarks/AI/[ai_output.xlsx]ai_output (4)'!$J$170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{F826840D-A6B1-DC47-AEB4-DB1ADD55AD7D}</c15:txfldGUID>
                      <c15:f>'/Users/el1goluj/Documents/ZURICH/PROJECTS/UPMEM/upmem-workloads/Microbenchmarks/AI/[ai_output.xlsx]ai_output (4)'!$J$170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8-FF8B-5F4C-8BBF-ED4DE736661E}"/>
                </c:ext>
              </c:extLst>
            </c:dLbl>
            <c:dLbl>
              <c:idx val="169"/>
              <c:tx>
                <c:strRef>
                  <c:f>'/Users/el1goluj/Documents/ZURICH/PROJECTS/UPMEM/upmem-workloads/Microbenchmarks/AI/[ai_output.xlsx]ai_output (4)'!$J$171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{B7AAAF23-ACA7-7D44-888A-5041EF8D7FF0}</c15:txfldGUID>
                      <c15:f>'/Users/el1goluj/Documents/ZURICH/PROJECTS/UPMEM/upmem-workloads/Microbenchmarks/AI/[ai_output.xlsx]ai_output (4)'!$J$171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9-FF8B-5F4C-8BBF-ED4DE736661E}"/>
                </c:ext>
              </c:extLst>
            </c:dLbl>
            <c:dLbl>
              <c:idx val="170"/>
              <c:tx>
                <c:strRef>
                  <c:f>'/Users/el1goluj/Documents/ZURICH/PROJECTS/UPMEM/upmem-workloads/Microbenchmarks/AI/[ai_output.xlsx]ai_output (4)'!$J$172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{0883914C-BC94-B74B-970F-D61FC57E0C57}</c15:txfldGUID>
                      <c15:f>'/Users/el1goluj/Documents/ZURICH/PROJECTS/UPMEM/upmem-workloads/Microbenchmarks/AI/[ai_output.xlsx]ai_output (4)'!$J$172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A-FF8B-5F4C-8BBF-ED4DE736661E}"/>
                </c:ext>
              </c:extLst>
            </c:dLbl>
            <c:dLbl>
              <c:idx val="171"/>
              <c:tx>
                <c:strRef>
                  <c:f>'/Users/el1goluj/Documents/ZURICH/PROJECTS/UPMEM/upmem-workloads/Microbenchmarks/AI/[ai_output.xlsx]ai_output (4)'!$J$173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{AF69567F-9D4C-4842-B8F1-A7AA06D93871}</c15:txfldGUID>
                      <c15:f>'/Users/el1goluj/Documents/ZURICH/PROJECTS/UPMEM/upmem-workloads/Microbenchmarks/AI/[ai_output.xlsx]ai_output (4)'!$J$173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B-FF8B-5F4C-8BBF-ED4DE736661E}"/>
                </c:ext>
              </c:extLst>
            </c:dLbl>
            <c:dLbl>
              <c:idx val="172"/>
              <c:tx>
                <c:strRef>
                  <c:f>'/Users/el1goluj/Documents/ZURICH/PROJECTS/UPMEM/upmem-workloads/Microbenchmarks/AI/[ai_output.xlsx]ai_output (4)'!$J$174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{565AD423-0676-3242-B5A0-E2E024BD80D4}</c15:txfldGUID>
                      <c15:f>'/Users/el1goluj/Documents/ZURICH/PROJECTS/UPMEM/upmem-workloads/Microbenchmarks/AI/[ai_output.xlsx]ai_output (4)'!$J$174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C-FF8B-5F4C-8BBF-ED4DE736661E}"/>
                </c:ext>
              </c:extLst>
            </c:dLbl>
            <c:dLbl>
              <c:idx val="173"/>
              <c:tx>
                <c:strRef>
                  <c:f>'/Users/el1goluj/Documents/ZURICH/PROJECTS/UPMEM/upmem-workloads/Microbenchmarks/AI/[ai_output.xlsx]ai_output (4)'!$J$175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{42B6C56F-DAD4-5F43-A965-C766644DEFFE}</c15:txfldGUID>
                      <c15:f>'/Users/el1goluj/Documents/ZURICH/PROJECTS/UPMEM/upmem-workloads/Microbenchmarks/AI/[ai_output.xlsx]ai_output (4)'!$J$175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D-FF8B-5F4C-8BBF-ED4DE736661E}"/>
                </c:ext>
              </c:extLst>
            </c:dLbl>
            <c:dLbl>
              <c:idx val="174"/>
              <c:tx>
                <c:strRef>
                  <c:f>'/Users/el1goluj/Documents/ZURICH/PROJECTS/UPMEM/upmem-workloads/Microbenchmarks/AI/[ai_output.xlsx]ai_output (4)'!$J$176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{B048EAA9-0A76-0E48-AFF3-5C7776967BAE}</c15:txfldGUID>
                      <c15:f>'/Users/el1goluj/Documents/ZURICH/PROJECTS/UPMEM/upmem-workloads/Microbenchmarks/AI/[ai_output.xlsx]ai_output (4)'!$J$176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E-FF8B-5F4C-8BBF-ED4DE736661E}"/>
                </c:ext>
              </c:extLst>
            </c:dLbl>
            <c:dLbl>
              <c:idx val="175"/>
              <c:tx>
                <c:strRef>
                  <c:f>'/Users/el1goluj/Documents/ZURICH/PROJECTS/UPMEM/upmem-workloads/Microbenchmarks/AI/[ai_output.xlsx]ai_output (4)'!$J$177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{5FF3ECAF-4AB2-1F4C-86AA-5465014F8933}</c15:txfldGUID>
                      <c15:f>'/Users/el1goluj/Documents/ZURICH/PROJECTS/UPMEM/upmem-workloads/Microbenchmarks/AI/[ai_output.xlsx]ai_output (4)'!$J$177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F-FF8B-5F4C-8BBF-ED4DE736661E}"/>
                </c:ext>
              </c:extLst>
            </c:dLbl>
            <c:dLbl>
              <c:idx val="176"/>
              <c:tx>
                <c:strRef>
                  <c:f>'/Users/el1goluj/Documents/ZURICH/PROJECTS/UPMEM/upmem-workloads/Microbenchmarks/AI/[ai_output.xlsx]ai_output (4)'!$J$178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{A96DAC12-C8C4-4E4B-9280-103F8FD4EEC5}</c15:txfldGUID>
                      <c15:f>'/Users/el1goluj/Documents/ZURICH/PROJECTS/UPMEM/upmem-workloads/Microbenchmarks/AI/[ai_output.xlsx]ai_output (4)'!$J$178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0-FF8B-5F4C-8BBF-ED4DE736661E}"/>
                </c:ext>
              </c:extLst>
            </c:dLbl>
            <c:dLbl>
              <c:idx val="177"/>
              <c:tx>
                <c:strRef>
                  <c:f>'/Users/el1goluj/Documents/ZURICH/PROJECTS/UPMEM/upmem-workloads/Microbenchmarks/AI/[ai_output.xlsx]ai_output (4)'!$J$179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{C0535FB6-454C-0E4B-B188-3CFAE60D52DB}</c15:txfldGUID>
                      <c15:f>'/Users/el1goluj/Documents/ZURICH/PROJECTS/UPMEM/upmem-workloads/Microbenchmarks/AI/[ai_output.xlsx]ai_output (4)'!$J$179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1-FF8B-5F4C-8BBF-ED4DE736661E}"/>
                </c:ext>
              </c:extLst>
            </c:dLbl>
            <c:dLbl>
              <c:idx val="178"/>
              <c:tx>
                <c:strRef>
                  <c:f>'/Users/el1goluj/Documents/ZURICH/PROJECTS/UPMEM/upmem-workloads/Microbenchmarks/AI/[ai_output.xlsx]ai_output (4)'!$J$180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{D95E8053-829D-6C45-9EE3-6C0EC9F5E267}</c15:txfldGUID>
                      <c15:f>'/Users/el1goluj/Documents/ZURICH/PROJECTS/UPMEM/upmem-workloads/Microbenchmarks/AI/[ai_output.xlsx]ai_output (4)'!$J$180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2-FF8B-5F4C-8BBF-ED4DE736661E}"/>
                </c:ext>
              </c:extLst>
            </c:dLbl>
            <c:dLbl>
              <c:idx val="179"/>
              <c:tx>
                <c:strRef>
                  <c:f>'/Users/el1goluj/Documents/ZURICH/PROJECTS/UPMEM/upmem-workloads/Microbenchmarks/AI/[ai_output.xlsx]ai_output (4)'!$J$181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{491BF131-4998-9046-A5C2-D715B9F256DA}</c15:txfldGUID>
                      <c15:f>'/Users/el1goluj/Documents/ZURICH/PROJECTS/UPMEM/upmem-workloads/Microbenchmarks/AI/[ai_output.xlsx]ai_output (4)'!$J$181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3-FF8B-5F4C-8BBF-ED4DE736661E}"/>
                </c:ext>
              </c:extLst>
            </c:dLbl>
            <c:dLbl>
              <c:idx val="180"/>
              <c:tx>
                <c:strRef>
                  <c:f>'/Users/el1goluj/Documents/ZURICH/PROJECTS/UPMEM/upmem-workloads/Microbenchmarks/AI/[ai_output.xlsx]ai_output (4)'!$J$182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{E11932E0-AD5C-4E4C-BFA8-4E18F12D435A}</c15:txfldGUID>
                      <c15:f>'/Users/el1goluj/Documents/ZURICH/PROJECTS/UPMEM/upmem-workloads/Microbenchmarks/AI/[ai_output.xlsx]ai_output (4)'!$J$182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4-FF8B-5F4C-8BBF-ED4DE736661E}"/>
                </c:ext>
              </c:extLst>
            </c:dLbl>
            <c:dLbl>
              <c:idx val="181"/>
              <c:tx>
                <c:strRef>
                  <c:f>'/Users/el1goluj/Documents/ZURICH/PROJECTS/UPMEM/upmem-workloads/Microbenchmarks/AI/[ai_output.xlsx]ai_output (4)'!$J$183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{94359F16-A8D6-B349-A2B0-BB99A96DC529}</c15:txfldGUID>
                      <c15:f>'/Users/el1goluj/Documents/ZURICH/PROJECTS/UPMEM/upmem-workloads/Microbenchmarks/AI/[ai_output.xlsx]ai_output (4)'!$J$183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5-FF8B-5F4C-8BBF-ED4DE736661E}"/>
                </c:ext>
              </c:extLst>
            </c:dLbl>
            <c:dLbl>
              <c:idx val="182"/>
              <c:tx>
                <c:strRef>
                  <c:f>'/Users/el1goluj/Documents/ZURICH/PROJECTS/UPMEM/upmem-workloads/Microbenchmarks/AI/[ai_output.xlsx]ai_output (4)'!$J$184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{8DDB34D4-6915-5445-BA80-5BFEE701BE00}</c15:txfldGUID>
                      <c15:f>'/Users/el1goluj/Documents/ZURICH/PROJECTS/UPMEM/upmem-workloads/Microbenchmarks/AI/[ai_output.xlsx]ai_output (4)'!$J$184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6-FF8B-5F4C-8BBF-ED4DE736661E}"/>
                </c:ext>
              </c:extLst>
            </c:dLbl>
            <c:dLbl>
              <c:idx val="183"/>
              <c:tx>
                <c:strRef>
                  <c:f>'/Users/el1goluj/Documents/ZURICH/PROJECTS/UPMEM/upmem-workloads/Microbenchmarks/AI/[ai_output.xlsx]ai_output (4)'!$J$185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{13845BD0-B4A2-574D-A2D7-1096C76FCC61}</c15:txfldGUID>
                      <c15:f>'/Users/el1goluj/Documents/ZURICH/PROJECTS/UPMEM/upmem-workloads/Microbenchmarks/AI/[ai_output.xlsx]ai_output (4)'!$J$185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7-FF8B-5F4C-8BBF-ED4DE736661E}"/>
                </c:ext>
              </c:extLst>
            </c:dLbl>
            <c:dLbl>
              <c:idx val="184"/>
              <c:tx>
                <c:strRef>
                  <c:f>'/Users/el1goluj/Documents/ZURICH/PROJECTS/UPMEM/upmem-workloads/Microbenchmarks/AI/[ai_output.xlsx]ai_output (4)'!$J$186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{9ACE8DC9-D426-1E40-ABF8-C7C21A2C6BEA}</c15:txfldGUID>
                      <c15:f>'/Users/el1goluj/Documents/ZURICH/PROJECTS/UPMEM/upmem-workloads/Microbenchmarks/AI/[ai_output.xlsx]ai_output (4)'!$J$186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8-FF8B-5F4C-8BBF-ED4DE736661E}"/>
                </c:ext>
              </c:extLst>
            </c:dLbl>
            <c:dLbl>
              <c:idx val="185"/>
              <c:tx>
                <c:strRef>
                  <c:f>'/Users/el1goluj/Documents/ZURICH/PROJECTS/UPMEM/upmem-workloads/Microbenchmarks/AI/[ai_output.xlsx]ai_output (4)'!$J$187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{B5129BD3-95C9-9F4B-8B1F-D1D92494D81F}</c15:txfldGUID>
                      <c15:f>'/Users/el1goluj/Documents/ZURICH/PROJECTS/UPMEM/upmem-workloads/Microbenchmarks/AI/[ai_output.xlsx]ai_output (4)'!$J$187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9-FF8B-5F4C-8BBF-ED4DE736661E}"/>
                </c:ext>
              </c:extLst>
            </c:dLbl>
            <c:dLbl>
              <c:idx val="186"/>
              <c:tx>
                <c:strRef>
                  <c:f>'/Users/el1goluj/Documents/ZURICH/PROJECTS/UPMEM/upmem-workloads/Microbenchmarks/AI/[ai_output.xlsx]ai_output (4)'!$J$188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{CF4EE213-64CD-644C-8E66-F9808E7640AE}</c15:txfldGUID>
                      <c15:f>'/Users/el1goluj/Documents/ZURICH/PROJECTS/UPMEM/upmem-workloads/Microbenchmarks/AI/[ai_output.xlsx]ai_output (4)'!$J$188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A-FF8B-5F4C-8BBF-ED4DE736661E}"/>
                </c:ext>
              </c:extLst>
            </c:dLbl>
            <c:dLbl>
              <c:idx val="187"/>
              <c:tx>
                <c:strRef>
                  <c:f>'/Users/el1goluj/Documents/ZURICH/PROJECTS/UPMEM/upmem-workloads/Microbenchmarks/AI/[ai_output.xlsx]ai_output (4)'!$J$189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{98FB1326-2402-D54F-8486-15CBEA3C83EA}</c15:txfldGUID>
                      <c15:f>'/Users/el1goluj/Documents/ZURICH/PROJECTS/UPMEM/upmem-workloads/Microbenchmarks/AI/[ai_output.xlsx]ai_output (4)'!$J$189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B-FF8B-5F4C-8BBF-ED4DE736661E}"/>
                </c:ext>
              </c:extLst>
            </c:dLbl>
            <c:dLbl>
              <c:idx val="188"/>
              <c:tx>
                <c:strRef>
                  <c:f>'/Users/el1goluj/Documents/ZURICH/PROJECTS/UPMEM/upmem-workloads/Microbenchmarks/AI/[ai_output.xlsx]ai_output (4)'!$J$190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{2604622E-011C-5B49-AEFD-C0BBC19E41C7}</c15:txfldGUID>
                      <c15:f>'/Users/el1goluj/Documents/ZURICH/PROJECTS/UPMEM/upmem-workloads/Microbenchmarks/AI/[ai_output.xlsx]ai_output (4)'!$J$190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C-FF8B-5F4C-8BBF-ED4DE736661E}"/>
                </c:ext>
              </c:extLst>
            </c:dLbl>
            <c:dLbl>
              <c:idx val="189"/>
              <c:tx>
                <c:strRef>
                  <c:f>'/Users/el1goluj/Documents/ZURICH/PROJECTS/UPMEM/upmem-workloads/Microbenchmarks/AI/[ai_output.xlsx]ai_output (4)'!$J$191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{E13CA081-E0D1-0048-872E-B3D5E9B9EAD0}</c15:txfldGUID>
                      <c15:f>'/Users/el1goluj/Documents/ZURICH/PROJECTS/UPMEM/upmem-workloads/Microbenchmarks/AI/[ai_output.xlsx]ai_output (4)'!$J$191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D-FF8B-5F4C-8BBF-ED4DE736661E}"/>
                </c:ext>
              </c:extLst>
            </c:dLbl>
            <c:dLbl>
              <c:idx val="190"/>
              <c:tx>
                <c:strRef>
                  <c:f>'/Users/el1goluj/Documents/ZURICH/PROJECTS/UPMEM/upmem-workloads/Microbenchmarks/AI/[ai_output.xlsx]ai_output (4)'!$J$192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{B0AE7BE4-CC1F-B741-B698-406D3E7AB6F8}</c15:txfldGUID>
                      <c15:f>'/Users/el1goluj/Documents/ZURICH/PROJECTS/UPMEM/upmem-workloads/Microbenchmarks/AI/[ai_output.xlsx]ai_output (4)'!$J$192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E-FF8B-5F4C-8BBF-ED4DE736661E}"/>
                </c:ext>
              </c:extLst>
            </c:dLbl>
            <c:dLbl>
              <c:idx val="191"/>
              <c:tx>
                <c:strRef>
                  <c:f>'/Users/el1goluj/Documents/ZURICH/PROJECTS/UPMEM/upmem-workloads/Microbenchmarks/AI/[ai_output.xlsx]ai_output (4)'!$J$193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{5E007CFE-802F-454F-A23F-8BE7B3942161}</c15:txfldGUID>
                      <c15:f>'/Users/el1goluj/Documents/ZURICH/PROJECTS/UPMEM/upmem-workloads/Microbenchmarks/AI/[ai_output.xlsx]ai_output (4)'!$J$193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F-FF8B-5F4C-8BBF-ED4DE736661E}"/>
                </c:ext>
              </c:extLst>
            </c:dLbl>
            <c:dLbl>
              <c:idx val="192"/>
              <c:tx>
                <c:strRef>
                  <c:f>'/Users/el1goluj/Documents/ZURICH/PROJECTS/UPMEM/upmem-workloads/Microbenchmarks/AI/[ai_output.xlsx]ai_output (4)'!$J$194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{8E99B425-3983-4342-B6E1-AF888B153C1D}</c15:txfldGUID>
                      <c15:f>'/Users/el1goluj/Documents/ZURICH/PROJECTS/UPMEM/upmem-workloads/Microbenchmarks/AI/[ai_output.xlsx]ai_output (4)'!$J$194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0-FF8B-5F4C-8BBF-ED4DE736661E}"/>
                </c:ext>
              </c:extLst>
            </c:dLbl>
            <c:dLbl>
              <c:idx val="193"/>
              <c:tx>
                <c:strRef>
                  <c:f>'/Users/el1goluj/Documents/ZURICH/PROJECTS/UPMEM/upmem-workloads/Microbenchmarks/AI/[ai_output.xlsx]ai_output (4)'!$J$195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{0EB9EF79-084D-B544-820F-1687B8CD8C99}</c15:txfldGUID>
                      <c15:f>'/Users/el1goluj/Documents/ZURICH/PROJECTS/UPMEM/upmem-workloads/Microbenchmarks/AI/[ai_output.xlsx]ai_output (4)'!$J$195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1-FF8B-5F4C-8BBF-ED4DE736661E}"/>
                </c:ext>
              </c:extLst>
            </c:dLbl>
            <c:dLbl>
              <c:idx val="194"/>
              <c:tx>
                <c:strRef>
                  <c:f>'/Users/el1goluj/Documents/ZURICH/PROJECTS/UPMEM/upmem-workloads/Microbenchmarks/AI/[ai_output.xlsx]ai_output (4)'!$J$196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{4840C605-76BF-BF4A-A8B7-2D690656B1CE}</c15:txfldGUID>
                      <c15:f>'/Users/el1goluj/Documents/ZURICH/PROJECTS/UPMEM/upmem-workloads/Microbenchmarks/AI/[ai_output.xlsx]ai_output (4)'!$J$196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2-FF8B-5F4C-8BBF-ED4DE736661E}"/>
                </c:ext>
              </c:extLst>
            </c:dLbl>
            <c:dLbl>
              <c:idx val="195"/>
              <c:tx>
                <c:strRef>
                  <c:f>'/Users/el1goluj/Documents/ZURICH/PROJECTS/UPMEM/upmem-workloads/Microbenchmarks/AI/[ai_output.xlsx]ai_output (4)'!$J$197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{D23290CB-E8D5-884C-A4C2-962DF5888847}</c15:txfldGUID>
                      <c15:f>'/Users/el1goluj/Documents/ZURICH/PROJECTS/UPMEM/upmem-workloads/Microbenchmarks/AI/[ai_output.xlsx]ai_output (4)'!$J$197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3-FF8B-5F4C-8BBF-ED4DE736661E}"/>
                </c:ext>
              </c:extLst>
            </c:dLbl>
            <c:dLbl>
              <c:idx val="196"/>
              <c:tx>
                <c:strRef>
                  <c:f>'/Users/el1goluj/Documents/ZURICH/PROJECTS/UPMEM/upmem-workloads/Microbenchmarks/AI/[ai_output.xlsx]ai_output (4)'!$J$198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{6F3BA171-8EDD-C048-9678-029B77333400}</c15:txfldGUID>
                      <c15:f>'/Users/el1goluj/Documents/ZURICH/PROJECTS/UPMEM/upmem-workloads/Microbenchmarks/AI/[ai_output.xlsx]ai_output (4)'!$J$198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4-FF8B-5F4C-8BBF-ED4DE736661E}"/>
                </c:ext>
              </c:extLst>
            </c:dLbl>
            <c:dLbl>
              <c:idx val="197"/>
              <c:tx>
                <c:strRef>
                  <c:f>'/Users/el1goluj/Documents/ZURICH/PROJECTS/UPMEM/upmem-workloads/Microbenchmarks/AI/[ai_output.xlsx]ai_output (4)'!$J$199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{4DBFD460-89A4-4740-9167-474A6EC240BF}</c15:txfldGUID>
                      <c15:f>'/Users/el1goluj/Documents/ZURICH/PROJECTS/UPMEM/upmem-workloads/Microbenchmarks/AI/[ai_output.xlsx]ai_output (4)'!$J$199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5-FF8B-5F4C-8BBF-ED4DE736661E}"/>
                </c:ext>
              </c:extLst>
            </c:dLbl>
            <c:dLbl>
              <c:idx val="198"/>
              <c:tx>
                <c:strRef>
                  <c:f>'/Users/el1goluj/Documents/ZURICH/PROJECTS/UPMEM/upmem-workloads/Microbenchmarks/AI/[ai_output.xlsx]ai_output (4)'!$J$200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{885E898E-2E3F-9446-AF5E-4AD519CC76DF}</c15:txfldGUID>
                      <c15:f>'/Users/el1goluj/Documents/ZURICH/PROJECTS/UPMEM/upmem-workloads/Microbenchmarks/AI/[ai_output.xlsx]ai_output (4)'!$J$200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6-FF8B-5F4C-8BBF-ED4DE736661E}"/>
                </c:ext>
              </c:extLst>
            </c:dLbl>
            <c:dLbl>
              <c:idx val="199"/>
              <c:tx>
                <c:strRef>
                  <c:f>'/Users/el1goluj/Documents/ZURICH/PROJECTS/UPMEM/upmem-workloads/Microbenchmarks/AI/[ai_output.xlsx]ai_output (4)'!$J$201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{E92E7098-142B-7242-B2C6-DF54FDBC6DE2}</c15:txfldGUID>
                      <c15:f>'/Users/el1goluj/Documents/ZURICH/PROJECTS/UPMEM/upmem-workloads/Microbenchmarks/AI/[ai_output.xlsx]ai_output (4)'!$J$201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7-FF8B-5F4C-8BBF-ED4DE736661E}"/>
                </c:ext>
              </c:extLst>
            </c:dLbl>
            <c:dLbl>
              <c:idx val="200"/>
              <c:tx>
                <c:strRef>
                  <c:f>'/Users/el1goluj/Documents/ZURICH/PROJECTS/UPMEM/upmem-workloads/Microbenchmarks/AI/[ai_output.xlsx]ai_output (4)'!$J$202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{A2F19A2B-1D18-2343-AA31-3D54E6E6B79A}</c15:txfldGUID>
                      <c15:f>'/Users/el1goluj/Documents/ZURICH/PROJECTS/UPMEM/upmem-workloads/Microbenchmarks/AI/[ai_output.xlsx]ai_output (4)'!$J$202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8-FF8B-5F4C-8BBF-ED4DE736661E}"/>
                </c:ext>
              </c:extLst>
            </c:dLbl>
            <c:dLbl>
              <c:idx val="201"/>
              <c:tx>
                <c:strRef>
                  <c:f>'/Users/el1goluj/Documents/ZURICH/PROJECTS/UPMEM/upmem-workloads/Microbenchmarks/AI/[ai_output.xlsx]ai_output (4)'!$J$203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{38D63B48-67BD-5341-987B-7F25F220845D}</c15:txfldGUID>
                      <c15:f>'/Users/el1goluj/Documents/ZURICH/PROJECTS/UPMEM/upmem-workloads/Microbenchmarks/AI/[ai_output.xlsx]ai_output (4)'!$J$203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9-FF8B-5F4C-8BBF-ED4DE736661E}"/>
                </c:ext>
              </c:extLst>
            </c:dLbl>
            <c:dLbl>
              <c:idx val="202"/>
              <c:tx>
                <c:strRef>
                  <c:f>'/Users/el1goluj/Documents/ZURICH/PROJECTS/UPMEM/upmem-workloads/Microbenchmarks/AI/[ai_output.xlsx]ai_output (4)'!$J$204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{4ADF4673-0F0E-6E4E-B260-9A2088D9B777}</c15:txfldGUID>
                      <c15:f>'/Users/el1goluj/Documents/ZURICH/PROJECTS/UPMEM/upmem-workloads/Microbenchmarks/AI/[ai_output.xlsx]ai_output (4)'!$J$204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A-FF8B-5F4C-8BBF-ED4DE736661E}"/>
                </c:ext>
              </c:extLst>
            </c:dLbl>
            <c:dLbl>
              <c:idx val="203"/>
              <c:tx>
                <c:strRef>
                  <c:f>'/Users/el1goluj/Documents/ZURICH/PROJECTS/UPMEM/upmem-workloads/Microbenchmarks/AI/[ai_output.xlsx]ai_output (4)'!$J$205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{B8736C73-BE7B-014A-9E35-78A2DBD93637}</c15:txfldGUID>
                      <c15:f>'/Users/el1goluj/Documents/ZURICH/PROJECTS/UPMEM/upmem-workloads/Microbenchmarks/AI/[ai_output.xlsx]ai_output (4)'!$J$205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B-FF8B-5F4C-8BBF-ED4DE736661E}"/>
                </c:ext>
              </c:extLst>
            </c:dLbl>
            <c:dLbl>
              <c:idx val="204"/>
              <c:tx>
                <c:strRef>
                  <c:f>'/Users/el1goluj/Documents/ZURICH/PROJECTS/UPMEM/upmem-workloads/Microbenchmarks/AI/[ai_output.xlsx]ai_output (4)'!$J$206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{035CDEAE-41FB-5046-8A9E-D23A6E171E94}</c15:txfldGUID>
                      <c15:f>'/Users/el1goluj/Documents/ZURICH/PROJECTS/UPMEM/upmem-workloads/Microbenchmarks/AI/[ai_output.xlsx]ai_output (4)'!$J$206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C-FF8B-5F4C-8BBF-ED4DE736661E}"/>
                </c:ext>
              </c:extLst>
            </c:dLbl>
            <c:dLbl>
              <c:idx val="205"/>
              <c:tx>
                <c:strRef>
                  <c:f>'/Users/el1goluj/Documents/ZURICH/PROJECTS/UPMEM/upmem-workloads/Microbenchmarks/AI/[ai_output.xlsx]ai_output (4)'!$J$207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{056B8922-8C6E-934D-B813-095A8371A107}</c15:txfldGUID>
                      <c15:f>'/Users/el1goluj/Documents/ZURICH/PROJECTS/UPMEM/upmem-workloads/Microbenchmarks/AI/[ai_output.xlsx]ai_output (4)'!$J$207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D-FF8B-5F4C-8BBF-ED4DE736661E}"/>
                </c:ext>
              </c:extLst>
            </c:dLbl>
            <c:dLbl>
              <c:idx val="206"/>
              <c:tx>
                <c:strRef>
                  <c:f>'/Users/el1goluj/Documents/ZURICH/PROJECTS/UPMEM/upmem-workloads/Microbenchmarks/AI/[ai_output.xlsx]ai_output (4)'!$J$208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{38B5E505-1967-464D-B7EA-F2BC4FC3C4E8}</c15:txfldGUID>
                      <c15:f>'/Users/el1goluj/Documents/ZURICH/PROJECTS/UPMEM/upmem-workloads/Microbenchmarks/AI/[ai_output.xlsx]ai_output (4)'!$J$208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E-FF8B-5F4C-8BBF-ED4DE736661E}"/>
                </c:ext>
              </c:extLst>
            </c:dLbl>
            <c:dLbl>
              <c:idx val="207"/>
              <c:tx>
                <c:strRef>
                  <c:f>'/Users/el1goluj/Documents/ZURICH/PROJECTS/UPMEM/upmem-workloads/Microbenchmarks/AI/[ai_output.xlsx]ai_output (4)'!$J$209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{CAB12F9C-2E9A-FC48-B91A-3CF73341A14C}</c15:txfldGUID>
                      <c15:f>'/Users/el1goluj/Documents/ZURICH/PROJECTS/UPMEM/upmem-workloads/Microbenchmarks/AI/[ai_output.xlsx]ai_output (4)'!$J$209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F-FF8B-5F4C-8BBF-ED4DE736661E}"/>
                </c:ext>
              </c:extLst>
            </c:dLbl>
            <c:dLbl>
              <c:idx val="208"/>
              <c:tx>
                <c:strRef>
                  <c:f>'/Users/el1goluj/Documents/ZURICH/PROJECTS/UPMEM/upmem-workloads/Microbenchmarks/AI/[ai_output.xlsx]ai_output (4)'!$J$210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{C719475E-8926-6943-81C9-E8EF8E468261}</c15:txfldGUID>
                      <c15:f>'/Users/el1goluj/Documents/ZURICH/PROJECTS/UPMEM/upmem-workloads/Microbenchmarks/AI/[ai_output.xlsx]ai_output (4)'!$J$210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0-FF8B-5F4C-8BBF-ED4DE736661E}"/>
                </c:ext>
              </c:extLst>
            </c:dLbl>
            <c:dLbl>
              <c:idx val="209"/>
              <c:tx>
                <c:strRef>
                  <c:f>'/Users/el1goluj/Documents/ZURICH/PROJECTS/UPMEM/upmem-workloads/Microbenchmarks/AI/[ai_output.xlsx]ai_output (4)'!$J$211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{DBFF38FD-4ECC-1849-9CED-6E43814BF65D}</c15:txfldGUID>
                      <c15:f>'/Users/el1goluj/Documents/ZURICH/PROJECTS/UPMEM/upmem-workloads/Microbenchmarks/AI/[ai_output.xlsx]ai_output (4)'!$J$211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1-FF8B-5F4C-8BBF-ED4DE736661E}"/>
                </c:ext>
              </c:extLst>
            </c:dLbl>
            <c:dLbl>
              <c:idx val="210"/>
              <c:tx>
                <c:strRef>
                  <c:f>'/Users/el1goluj/Documents/ZURICH/PROJECTS/UPMEM/upmem-workloads/Microbenchmarks/AI/[ai_output.xlsx]ai_output (4)'!$J$212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{EBAA0A77-EB32-4348-B6EA-A3D61CC27763}</c15:txfldGUID>
                      <c15:f>'/Users/el1goluj/Documents/ZURICH/PROJECTS/UPMEM/upmem-workloads/Microbenchmarks/AI/[ai_output.xlsx]ai_output (4)'!$J$212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2-FF8B-5F4C-8BBF-ED4DE736661E}"/>
                </c:ext>
              </c:extLst>
            </c:dLbl>
            <c:dLbl>
              <c:idx val="211"/>
              <c:tx>
                <c:strRef>
                  <c:f>'/Users/el1goluj/Documents/ZURICH/PROJECTS/UPMEM/upmem-workloads/Microbenchmarks/AI/[ai_output.xlsx]ai_output (4)'!$J$213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{1CC30191-4D3D-E54E-B904-765EDD45A680}</c15:txfldGUID>
                      <c15:f>'/Users/el1goluj/Documents/ZURICH/PROJECTS/UPMEM/upmem-workloads/Microbenchmarks/AI/[ai_output.xlsx]ai_output (4)'!$J$213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3-FF8B-5F4C-8BBF-ED4DE736661E}"/>
                </c:ext>
              </c:extLst>
            </c:dLbl>
            <c:dLbl>
              <c:idx val="212"/>
              <c:tx>
                <c:strRef>
                  <c:f>'/Users/el1goluj/Documents/ZURICH/PROJECTS/UPMEM/upmem-workloads/Microbenchmarks/AI/[ai_output.xlsx]ai_output (4)'!$J$214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{1F739A75-0671-3243-9E2F-7D1DCA149AEE}</c15:txfldGUID>
                      <c15:f>'/Users/el1goluj/Documents/ZURICH/PROJECTS/UPMEM/upmem-workloads/Microbenchmarks/AI/[ai_output.xlsx]ai_output (4)'!$J$214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4-FF8B-5F4C-8BBF-ED4DE736661E}"/>
                </c:ext>
              </c:extLst>
            </c:dLbl>
            <c:dLbl>
              <c:idx val="213"/>
              <c:tx>
                <c:strRef>
                  <c:f>'/Users/el1goluj/Documents/ZURICH/PROJECTS/UPMEM/upmem-workloads/Microbenchmarks/AI/[ai_output.xlsx]ai_output (4)'!$J$215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{E6362736-D9A1-DF4F-AE78-60B20BC360E8}</c15:txfldGUID>
                      <c15:f>'/Users/el1goluj/Documents/ZURICH/PROJECTS/UPMEM/upmem-workloads/Microbenchmarks/AI/[ai_output.xlsx]ai_output (4)'!$J$215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5-FF8B-5F4C-8BBF-ED4DE736661E}"/>
                </c:ext>
              </c:extLst>
            </c:dLbl>
            <c:dLbl>
              <c:idx val="214"/>
              <c:tx>
                <c:strRef>
                  <c:f>'/Users/el1goluj/Documents/ZURICH/PROJECTS/UPMEM/upmem-workloads/Microbenchmarks/AI/[ai_output.xlsx]ai_output (4)'!$J$216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{5779FBB7-0BE1-C742-91A3-1A34DB9053D9}</c15:txfldGUID>
                      <c15:f>'/Users/el1goluj/Documents/ZURICH/PROJECTS/UPMEM/upmem-workloads/Microbenchmarks/AI/[ai_output.xlsx]ai_output (4)'!$J$216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6-FF8B-5F4C-8BBF-ED4DE736661E}"/>
                </c:ext>
              </c:extLst>
            </c:dLbl>
            <c:dLbl>
              <c:idx val="215"/>
              <c:tx>
                <c:strRef>
                  <c:f>'/Users/el1goluj/Documents/ZURICH/PROJECTS/UPMEM/upmem-workloads/Microbenchmarks/AI/[ai_output.xlsx]ai_output (4)'!$J$217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{76D109DC-45D2-7F4E-B5EB-A712F4F15F1E}</c15:txfldGUID>
                      <c15:f>'/Users/el1goluj/Documents/ZURICH/PROJECTS/UPMEM/upmem-workloads/Microbenchmarks/AI/[ai_output.xlsx]ai_output (4)'!$J$217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7-FF8B-5F4C-8BBF-ED4DE736661E}"/>
                </c:ext>
              </c:extLst>
            </c:dLbl>
            <c:dLbl>
              <c:idx val="216"/>
              <c:tx>
                <c:strRef>
                  <c:f>'/Users/el1goluj/Documents/ZURICH/PROJECTS/UPMEM/upmem-workloads/Microbenchmarks/AI/[ai_output.xlsx]ai_output (4)'!$J$218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{D2314E6D-19FE-F84D-8230-7DC00FD72E62}</c15:txfldGUID>
                      <c15:f>'/Users/el1goluj/Documents/ZURICH/PROJECTS/UPMEM/upmem-workloads/Microbenchmarks/AI/[ai_output.xlsx]ai_output (4)'!$J$218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8-FF8B-5F4C-8BBF-ED4DE736661E}"/>
                </c:ext>
              </c:extLst>
            </c:dLbl>
            <c:dLbl>
              <c:idx val="217"/>
              <c:tx>
                <c:strRef>
                  <c:f>'/Users/el1goluj/Documents/ZURICH/PROJECTS/UPMEM/upmem-workloads/Microbenchmarks/AI/[ai_output.xlsx]ai_output (4)'!$J$219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{27E9ACB5-7CA0-624F-82BA-312AAEEA2A1F}</c15:txfldGUID>
                      <c15:f>'/Users/el1goluj/Documents/ZURICH/PROJECTS/UPMEM/upmem-workloads/Microbenchmarks/AI/[ai_output.xlsx]ai_output (4)'!$J$219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9-FF8B-5F4C-8BBF-ED4DE736661E}"/>
                </c:ext>
              </c:extLst>
            </c:dLbl>
            <c:dLbl>
              <c:idx val="218"/>
              <c:tx>
                <c:strRef>
                  <c:f>'/Users/el1goluj/Documents/ZURICH/PROJECTS/UPMEM/upmem-workloads/Microbenchmarks/AI/[ai_output.xlsx]ai_output (4)'!$J$220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{80D9F073-8818-8A4A-88B0-70A5FF33A23F}</c15:txfldGUID>
                      <c15:f>'/Users/el1goluj/Documents/ZURICH/PROJECTS/UPMEM/upmem-workloads/Microbenchmarks/AI/[ai_output.xlsx]ai_output (4)'!$J$220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A-FF8B-5F4C-8BBF-ED4DE736661E}"/>
                </c:ext>
              </c:extLst>
            </c:dLbl>
            <c:dLbl>
              <c:idx val="219"/>
              <c:tx>
                <c:strRef>
                  <c:f>'/Users/el1goluj/Documents/ZURICH/PROJECTS/UPMEM/upmem-workloads/Microbenchmarks/AI/[ai_output.xlsx]ai_output (4)'!$J$221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{D8316723-D670-044E-9E21-AF458DCE55D5}</c15:txfldGUID>
                      <c15:f>'/Users/el1goluj/Documents/ZURICH/PROJECTS/UPMEM/upmem-workloads/Microbenchmarks/AI/[ai_output.xlsx]ai_output (4)'!$J$221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B-FF8B-5F4C-8BBF-ED4DE736661E}"/>
                </c:ext>
              </c:extLst>
            </c:dLbl>
            <c:dLbl>
              <c:idx val="220"/>
              <c:tx>
                <c:strRef>
                  <c:f>'/Users/el1goluj/Documents/ZURICH/PROJECTS/UPMEM/upmem-workloads/Microbenchmarks/AI/[ai_output.xlsx]ai_output (4)'!$J$222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{F44E75F3-416A-A44B-B13B-767FADE2889D}</c15:txfldGUID>
                      <c15:f>'/Users/el1goluj/Documents/ZURICH/PROJECTS/UPMEM/upmem-workloads/Microbenchmarks/AI/[ai_output.xlsx]ai_output (4)'!$J$222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C-FF8B-5F4C-8BBF-ED4DE736661E}"/>
                </c:ext>
              </c:extLst>
            </c:dLbl>
            <c:dLbl>
              <c:idx val="221"/>
              <c:tx>
                <c:strRef>
                  <c:f>'/Users/el1goluj/Documents/ZURICH/PROJECTS/UPMEM/upmem-workloads/Microbenchmarks/AI/[ai_output.xlsx]ai_output (4)'!$J$223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{0C682507-6DCF-C342-A4EB-37F162632120}</c15:txfldGUID>
                      <c15:f>'/Users/el1goluj/Documents/ZURICH/PROJECTS/UPMEM/upmem-workloads/Microbenchmarks/AI/[ai_output.xlsx]ai_output (4)'!$J$223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D-FF8B-5F4C-8BBF-ED4DE736661E}"/>
                </c:ext>
              </c:extLst>
            </c:dLbl>
            <c:dLbl>
              <c:idx val="222"/>
              <c:tx>
                <c:strRef>
                  <c:f>'/Users/el1goluj/Documents/ZURICH/PROJECTS/UPMEM/upmem-workloads/Microbenchmarks/AI/[ai_output.xlsx]ai_output (4)'!$J$224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{77B7F4FC-2B81-4844-8394-567B60F2CFAF}</c15:txfldGUID>
                      <c15:f>'/Users/el1goluj/Documents/ZURICH/PROJECTS/UPMEM/upmem-workloads/Microbenchmarks/AI/[ai_output.xlsx]ai_output (4)'!$J$224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E-FF8B-5F4C-8BBF-ED4DE736661E}"/>
                </c:ext>
              </c:extLst>
            </c:dLbl>
            <c:dLbl>
              <c:idx val="223"/>
              <c:tx>
                <c:strRef>
                  <c:f>'/Users/el1goluj/Documents/ZURICH/PROJECTS/UPMEM/upmem-workloads/Microbenchmarks/AI/[ai_output.xlsx]ai_output (4)'!$J$225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{92B609E9-4A84-AF44-8183-1FB7CA644204}</c15:txfldGUID>
                      <c15:f>'/Users/el1goluj/Documents/ZURICH/PROJECTS/UPMEM/upmem-workloads/Microbenchmarks/AI/[ai_output.xlsx]ai_output (4)'!$J$225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F-FF8B-5F4C-8BBF-ED4DE736661E}"/>
                </c:ext>
              </c:extLst>
            </c:dLbl>
            <c:dLbl>
              <c:idx val="224"/>
              <c:tx>
                <c:strRef>
                  <c:f>'/Users/el1goluj/Documents/ZURICH/PROJECTS/UPMEM/upmem-workloads/Microbenchmarks/AI/[ai_output.xlsx]ai_output (4)'!$J$226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{5BB2DED3-673A-804A-8E87-77C5A792842A}</c15:txfldGUID>
                      <c15:f>'/Users/el1goluj/Documents/ZURICH/PROJECTS/UPMEM/upmem-workloads/Microbenchmarks/AI/[ai_output.xlsx]ai_output (4)'!$J$226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0-FF8B-5F4C-8BBF-ED4DE736661E}"/>
                </c:ext>
              </c:extLst>
            </c:dLbl>
            <c:dLbl>
              <c:idx val="225"/>
              <c:tx>
                <c:strRef>
                  <c:f>'/Users/el1goluj/Documents/ZURICH/PROJECTS/UPMEM/upmem-workloads/Microbenchmarks/AI/[ai_output.xlsx]ai_output (4)'!$J$227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{302D2C23-23E3-964B-8672-09DC62B4F204}</c15:txfldGUID>
                      <c15:f>'/Users/el1goluj/Documents/ZURICH/PROJECTS/UPMEM/upmem-workloads/Microbenchmarks/AI/[ai_output.xlsx]ai_output (4)'!$J$227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1-FF8B-5F4C-8BBF-ED4DE736661E}"/>
                </c:ext>
              </c:extLst>
            </c:dLbl>
            <c:dLbl>
              <c:idx val="226"/>
              <c:tx>
                <c:strRef>
                  <c:f>'/Users/el1goluj/Documents/ZURICH/PROJECTS/UPMEM/upmem-workloads/Microbenchmarks/AI/[ai_output.xlsx]ai_output (4)'!$J$228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{880B99DE-378D-9747-9BA3-BE632127506A}</c15:txfldGUID>
                      <c15:f>'/Users/el1goluj/Documents/ZURICH/PROJECTS/UPMEM/upmem-workloads/Microbenchmarks/AI/[ai_output.xlsx]ai_output (4)'!$J$228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2-FF8B-5F4C-8BBF-ED4DE736661E}"/>
                </c:ext>
              </c:extLst>
            </c:dLbl>
            <c:dLbl>
              <c:idx val="227"/>
              <c:tx>
                <c:strRef>
                  <c:f>'/Users/el1goluj/Documents/ZURICH/PROJECTS/UPMEM/upmem-workloads/Microbenchmarks/AI/[ai_output.xlsx]ai_output (4)'!$J$229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{65D63779-1B25-9B43-A096-4FF6A5537926}</c15:txfldGUID>
                      <c15:f>'/Users/el1goluj/Documents/ZURICH/PROJECTS/UPMEM/upmem-workloads/Microbenchmarks/AI/[ai_output.xlsx]ai_output (4)'!$J$229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3-FF8B-5F4C-8BBF-ED4DE736661E}"/>
                </c:ext>
              </c:extLst>
            </c:dLbl>
            <c:dLbl>
              <c:idx val="228"/>
              <c:tx>
                <c:strRef>
                  <c:f>'/Users/el1goluj/Documents/ZURICH/PROJECTS/UPMEM/upmem-workloads/Microbenchmarks/AI/[ai_output.xlsx]ai_output (4)'!$J$230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{2262CA66-0731-F747-A3D2-42F82444C4D2}</c15:txfldGUID>
                      <c15:f>'/Users/el1goluj/Documents/ZURICH/PROJECTS/UPMEM/upmem-workloads/Microbenchmarks/AI/[ai_output.xlsx]ai_output (4)'!$J$230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4-FF8B-5F4C-8BBF-ED4DE736661E}"/>
                </c:ext>
              </c:extLst>
            </c:dLbl>
            <c:dLbl>
              <c:idx val="229"/>
              <c:tx>
                <c:strRef>
                  <c:f>'/Users/el1goluj/Documents/ZURICH/PROJECTS/UPMEM/upmem-workloads/Microbenchmarks/AI/[ai_output.xlsx]ai_output (4)'!$J$231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{DB99E979-019E-D042-B8ED-9B88C8830CEB}</c15:txfldGUID>
                      <c15:f>'/Users/el1goluj/Documents/ZURICH/PROJECTS/UPMEM/upmem-workloads/Microbenchmarks/AI/[ai_output.xlsx]ai_output (4)'!$J$231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5-FF8B-5F4C-8BBF-ED4DE736661E}"/>
                </c:ext>
              </c:extLst>
            </c:dLbl>
            <c:dLbl>
              <c:idx val="230"/>
              <c:tx>
                <c:strRef>
                  <c:f>'/Users/el1goluj/Documents/ZURICH/PROJECTS/UPMEM/upmem-workloads/Microbenchmarks/AI/[ai_output.xlsx]ai_output (4)'!$J$232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{8EF43553-AC1F-FA44-8BFD-1D6F1AE7A56F}</c15:txfldGUID>
                      <c15:f>'/Users/el1goluj/Documents/ZURICH/PROJECTS/UPMEM/upmem-workloads/Microbenchmarks/AI/[ai_output.xlsx]ai_output (4)'!$J$232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6-FF8B-5F4C-8BBF-ED4DE736661E}"/>
                </c:ext>
              </c:extLst>
            </c:dLbl>
            <c:dLbl>
              <c:idx val="231"/>
              <c:tx>
                <c:strRef>
                  <c:f>'/Users/el1goluj/Documents/ZURICH/PROJECTS/UPMEM/upmem-workloads/Microbenchmarks/AI/[ai_output.xlsx]ai_output (4)'!$J$233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{DFE7CC2B-42E7-0E4E-BE9D-9959D4EDEA27}</c15:txfldGUID>
                      <c15:f>'/Users/el1goluj/Documents/ZURICH/PROJECTS/UPMEM/upmem-workloads/Microbenchmarks/AI/[ai_output.xlsx]ai_output (4)'!$J$233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7-FF8B-5F4C-8BBF-ED4DE736661E}"/>
                </c:ext>
              </c:extLst>
            </c:dLbl>
            <c:dLbl>
              <c:idx val="232"/>
              <c:tx>
                <c:strRef>
                  <c:f>'/Users/el1goluj/Documents/ZURICH/PROJECTS/UPMEM/upmem-workloads/Microbenchmarks/AI/[ai_output.xlsx]ai_output (4)'!$J$234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{792621BD-24F9-C94E-91B7-CB89454EB3E5}</c15:txfldGUID>
                      <c15:f>'/Users/el1goluj/Documents/ZURICH/PROJECTS/UPMEM/upmem-workloads/Microbenchmarks/AI/[ai_output.xlsx]ai_output (4)'!$J$234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8-FF8B-5F4C-8BBF-ED4DE736661E}"/>
                </c:ext>
              </c:extLst>
            </c:dLbl>
            <c:dLbl>
              <c:idx val="233"/>
              <c:tx>
                <c:strRef>
                  <c:f>'/Users/el1goluj/Documents/ZURICH/PROJECTS/UPMEM/upmem-workloads/Microbenchmarks/AI/[ai_output.xlsx]ai_output (4)'!$J$235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{9DB6FA1E-3F46-EA4F-A931-41869123B164}</c15:txfldGUID>
                      <c15:f>'/Users/el1goluj/Documents/ZURICH/PROJECTS/UPMEM/upmem-workloads/Microbenchmarks/AI/[ai_output.xlsx]ai_output (4)'!$J$235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9-FF8B-5F4C-8BBF-ED4DE736661E}"/>
                </c:ext>
              </c:extLst>
            </c:dLbl>
            <c:dLbl>
              <c:idx val="234"/>
              <c:tx>
                <c:strRef>
                  <c:f>'/Users/el1goluj/Documents/ZURICH/PROJECTS/UPMEM/upmem-workloads/Microbenchmarks/AI/[ai_output.xlsx]ai_output (4)'!$J$236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{998D005E-A69F-6041-8535-DF62DE84F4C4}</c15:txfldGUID>
                      <c15:f>'/Users/el1goluj/Documents/ZURICH/PROJECTS/UPMEM/upmem-workloads/Microbenchmarks/AI/[ai_output.xlsx]ai_output (4)'!$J$236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A-FF8B-5F4C-8BBF-ED4DE736661E}"/>
                </c:ext>
              </c:extLst>
            </c:dLbl>
            <c:dLbl>
              <c:idx val="235"/>
              <c:tx>
                <c:strRef>
                  <c:f>'/Users/el1goluj/Documents/ZURICH/PROJECTS/UPMEM/upmem-workloads/Microbenchmarks/AI/[ai_output.xlsx]ai_output (4)'!$J$237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{7CF03449-2EBA-0E4C-A8A6-D69C45CD4564}</c15:txfldGUID>
                      <c15:f>'/Users/el1goluj/Documents/ZURICH/PROJECTS/UPMEM/upmem-workloads/Microbenchmarks/AI/[ai_output.xlsx]ai_output (4)'!$J$237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B-FF8B-5F4C-8BBF-ED4DE736661E}"/>
                </c:ext>
              </c:extLst>
            </c:dLbl>
            <c:dLbl>
              <c:idx val="236"/>
              <c:tx>
                <c:strRef>
                  <c:f>'/Users/el1goluj/Documents/ZURICH/PROJECTS/UPMEM/upmem-workloads/Microbenchmarks/AI/[ai_output.xlsx]ai_output (4)'!$J$238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{5FA637A4-5361-5A44-9731-406AE6C5B5AF}</c15:txfldGUID>
                      <c15:f>'/Users/el1goluj/Documents/ZURICH/PROJECTS/UPMEM/upmem-workloads/Microbenchmarks/AI/[ai_output.xlsx]ai_output (4)'!$J$238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C-FF8B-5F4C-8BBF-ED4DE736661E}"/>
                </c:ext>
              </c:extLst>
            </c:dLbl>
            <c:dLbl>
              <c:idx val="237"/>
              <c:tx>
                <c:strRef>
                  <c:f>'/Users/el1goluj/Documents/ZURICH/PROJECTS/UPMEM/upmem-workloads/Microbenchmarks/AI/[ai_output.xlsx]ai_output (4)'!$J$239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{6B1FB276-994A-5946-9192-6E45BB7808FB}</c15:txfldGUID>
                      <c15:f>'/Users/el1goluj/Documents/ZURICH/PROJECTS/UPMEM/upmem-workloads/Microbenchmarks/AI/[ai_output.xlsx]ai_output (4)'!$J$239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D-FF8B-5F4C-8BBF-ED4DE736661E}"/>
                </c:ext>
              </c:extLst>
            </c:dLbl>
            <c:dLbl>
              <c:idx val="238"/>
              <c:tx>
                <c:strRef>
                  <c:f>'/Users/el1goluj/Documents/ZURICH/PROJECTS/UPMEM/upmem-workloads/Microbenchmarks/AI/[ai_output.xlsx]ai_output (4)'!$J$240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{49E714BA-D7EF-6443-9F9E-2B4C7B8F2BD1}</c15:txfldGUID>
                      <c15:f>'/Users/el1goluj/Documents/ZURICH/PROJECTS/UPMEM/upmem-workloads/Microbenchmarks/AI/[ai_output.xlsx]ai_output (4)'!$J$240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E-FF8B-5F4C-8BBF-ED4DE736661E}"/>
                </c:ext>
              </c:extLst>
            </c:dLbl>
            <c:dLbl>
              <c:idx val="239"/>
              <c:tx>
                <c:strRef>
                  <c:f>'/Users/el1goluj/Documents/ZURICH/PROJECTS/UPMEM/upmem-workloads/Microbenchmarks/AI/[ai_output.xlsx]ai_output (4)'!$J$241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{423B1E1A-88C8-F745-A367-4C2818CF8E7A}</c15:txfldGUID>
                      <c15:f>'/Users/el1goluj/Documents/ZURICH/PROJECTS/UPMEM/upmem-workloads/Microbenchmarks/AI/[ai_output.xlsx]ai_output (4)'!$J$241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F-FF8B-5F4C-8BBF-ED4DE736661E}"/>
                </c:ext>
              </c:extLst>
            </c:dLbl>
            <c:dLbl>
              <c:idx val="240"/>
              <c:tx>
                <c:strRef>
                  <c:f>'/Users/el1goluj/Documents/ZURICH/PROJECTS/UPMEM/upmem-workloads/Microbenchmarks/AI/[ai_output.xlsx]ai_output (4)'!$J$242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{A2325B47-3BDF-4A4A-AB87-538E20C4B47F}</c15:txfldGUID>
                      <c15:f>'/Users/el1goluj/Documents/ZURICH/PROJECTS/UPMEM/upmem-workloads/Microbenchmarks/AI/[ai_output.xlsx]ai_output (4)'!$J$242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0-FF8B-5F4C-8BBF-ED4DE736661E}"/>
                </c:ext>
              </c:extLst>
            </c:dLbl>
            <c:dLbl>
              <c:idx val="241"/>
              <c:tx>
                <c:strRef>
                  <c:f>'/Users/el1goluj/Documents/ZURICH/PROJECTS/UPMEM/upmem-workloads/Microbenchmarks/AI/[ai_output.xlsx]ai_output (4)'!$J$243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{5EE00F03-B6AD-AC4A-88C6-2AE3900F4C5B}</c15:txfldGUID>
                      <c15:f>'/Users/el1goluj/Documents/ZURICH/PROJECTS/UPMEM/upmem-workloads/Microbenchmarks/AI/[ai_output.xlsx]ai_output (4)'!$J$243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1-FF8B-5F4C-8BBF-ED4DE736661E}"/>
                </c:ext>
              </c:extLst>
            </c:dLbl>
            <c:dLbl>
              <c:idx val="242"/>
              <c:tx>
                <c:strRef>
                  <c:f>'/Users/el1goluj/Documents/ZURICH/PROJECTS/UPMEM/upmem-workloads/Microbenchmarks/AI/[ai_output.xlsx]ai_output (4)'!$J$244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{7E5BD673-9E25-4843-AB55-47947D2E76D2}</c15:txfldGUID>
                      <c15:f>'/Users/el1goluj/Documents/ZURICH/PROJECTS/UPMEM/upmem-workloads/Microbenchmarks/AI/[ai_output.xlsx]ai_output (4)'!$J$244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2-FF8B-5F4C-8BBF-ED4DE736661E}"/>
                </c:ext>
              </c:extLst>
            </c:dLbl>
            <c:dLbl>
              <c:idx val="243"/>
              <c:tx>
                <c:strRef>
                  <c:f>'/Users/el1goluj/Documents/ZURICH/PROJECTS/UPMEM/upmem-workloads/Microbenchmarks/AI/[ai_output.xlsx]ai_output (4)'!$J$245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{C0B6DE9D-7DBE-7B4D-8D71-5349C7E5BAFF}</c15:txfldGUID>
                      <c15:f>'/Users/el1goluj/Documents/ZURICH/PROJECTS/UPMEM/upmem-workloads/Microbenchmarks/AI/[ai_output.xlsx]ai_output (4)'!$J$245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3-FF8B-5F4C-8BBF-ED4DE736661E}"/>
                </c:ext>
              </c:extLst>
            </c:dLbl>
            <c:dLbl>
              <c:idx val="244"/>
              <c:tx>
                <c:strRef>
                  <c:f>'/Users/el1goluj/Documents/ZURICH/PROJECTS/UPMEM/upmem-workloads/Microbenchmarks/AI/[ai_output.xlsx]ai_output (4)'!$J$246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{C1ADD179-88D3-F447-8FC4-56D2F874D646}</c15:txfldGUID>
                      <c15:f>'/Users/el1goluj/Documents/ZURICH/PROJECTS/UPMEM/upmem-workloads/Microbenchmarks/AI/[ai_output.xlsx]ai_output (4)'!$J$246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4-FF8B-5F4C-8BBF-ED4DE736661E}"/>
                </c:ext>
              </c:extLst>
            </c:dLbl>
            <c:dLbl>
              <c:idx val="245"/>
              <c:tx>
                <c:strRef>
                  <c:f>'/Users/el1goluj/Documents/ZURICH/PROJECTS/UPMEM/upmem-workloads/Microbenchmarks/AI/[ai_output.xlsx]ai_output (4)'!$J$247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{0FEDFC24-F2EF-5348-8C9E-E56E46B25689}</c15:txfldGUID>
                      <c15:f>'/Users/el1goluj/Documents/ZURICH/PROJECTS/UPMEM/upmem-workloads/Microbenchmarks/AI/[ai_output.xlsx]ai_output (4)'!$J$247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5-FF8B-5F4C-8BBF-ED4DE736661E}"/>
                </c:ext>
              </c:extLst>
            </c:dLbl>
            <c:dLbl>
              <c:idx val="246"/>
              <c:tx>
                <c:strRef>
                  <c:f>'/Users/el1goluj/Documents/ZURICH/PROJECTS/UPMEM/upmem-workloads/Microbenchmarks/AI/[ai_output.xlsx]ai_output (4)'!$J$248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{37C1FC34-8DB7-654B-A3AD-86DC57EDDA10}</c15:txfldGUID>
                      <c15:f>'/Users/el1goluj/Documents/ZURICH/PROJECTS/UPMEM/upmem-workloads/Microbenchmarks/AI/[ai_output.xlsx]ai_output (4)'!$J$248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6-FF8B-5F4C-8BBF-ED4DE736661E}"/>
                </c:ext>
              </c:extLst>
            </c:dLbl>
            <c:dLbl>
              <c:idx val="247"/>
              <c:tx>
                <c:strRef>
                  <c:f>'/Users/el1goluj/Documents/ZURICH/PROJECTS/UPMEM/upmem-workloads/Microbenchmarks/AI/[ai_output.xlsx]ai_output (4)'!$J$249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{855035AD-2F1E-7E49-9810-9DB737C18B98}</c15:txfldGUID>
                      <c15:f>'/Users/el1goluj/Documents/ZURICH/PROJECTS/UPMEM/upmem-workloads/Microbenchmarks/AI/[ai_output.xlsx]ai_output (4)'!$J$249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7-FF8B-5F4C-8BBF-ED4DE736661E}"/>
                </c:ext>
              </c:extLst>
            </c:dLbl>
            <c:dLbl>
              <c:idx val="248"/>
              <c:tx>
                <c:strRef>
                  <c:f>'/Users/el1goluj/Documents/ZURICH/PROJECTS/UPMEM/upmem-workloads/Microbenchmarks/AI/[ai_output.xlsx]ai_output (4)'!$J$250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{251D696E-A007-3D4F-85C6-09350C19019B}</c15:txfldGUID>
                      <c15:f>'/Users/el1goluj/Documents/ZURICH/PROJECTS/UPMEM/upmem-workloads/Microbenchmarks/AI/[ai_output.xlsx]ai_output (4)'!$J$250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8-FF8B-5F4C-8BBF-ED4DE736661E}"/>
                </c:ext>
              </c:extLst>
            </c:dLbl>
            <c:dLbl>
              <c:idx val="249"/>
              <c:tx>
                <c:strRef>
                  <c:f>'/Users/el1goluj/Documents/ZURICH/PROJECTS/UPMEM/upmem-workloads/Microbenchmarks/AI/[ai_output.xlsx]ai_output (4)'!$J$251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{8099AE87-8350-8744-BF01-76DAB3350362}</c15:txfldGUID>
                      <c15:f>'/Users/el1goluj/Documents/ZURICH/PROJECTS/UPMEM/upmem-workloads/Microbenchmarks/AI/[ai_output.xlsx]ai_output (4)'!$J$251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9-FF8B-5F4C-8BBF-ED4DE736661E}"/>
                </c:ext>
              </c:extLst>
            </c:dLbl>
            <c:dLbl>
              <c:idx val="250"/>
              <c:tx>
                <c:strRef>
                  <c:f>'/Users/el1goluj/Documents/ZURICH/PROJECTS/UPMEM/upmem-workloads/Microbenchmarks/AI/[ai_output.xlsx]ai_output (4)'!$J$252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{2DCFD619-4461-4443-826E-CD59C1AE107A}</c15:txfldGUID>
                      <c15:f>'/Users/el1goluj/Documents/ZURICH/PROJECTS/UPMEM/upmem-workloads/Microbenchmarks/AI/[ai_output.xlsx]ai_output (4)'!$J$252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A-FF8B-5F4C-8BBF-ED4DE736661E}"/>
                </c:ext>
              </c:extLst>
            </c:dLbl>
            <c:dLbl>
              <c:idx val="251"/>
              <c:tx>
                <c:strRef>
                  <c:f>'/Users/el1goluj/Documents/ZURICH/PROJECTS/UPMEM/upmem-workloads/Microbenchmarks/AI/[ai_output.xlsx]ai_output (4)'!$J$253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{6B2A030A-350C-784D-A74B-8E69431E3EDE}</c15:txfldGUID>
                      <c15:f>'/Users/el1goluj/Documents/ZURICH/PROJECTS/UPMEM/upmem-workloads/Microbenchmarks/AI/[ai_output.xlsx]ai_output (4)'!$J$253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B-FF8B-5F4C-8BBF-ED4DE736661E}"/>
                </c:ext>
              </c:extLst>
            </c:dLbl>
            <c:dLbl>
              <c:idx val="252"/>
              <c:tx>
                <c:strRef>
                  <c:f>'/Users/el1goluj/Documents/ZURICH/PROJECTS/UPMEM/upmem-workloads/Microbenchmarks/AI/[ai_output.xlsx]ai_output (4)'!$J$254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{B8398CAB-CA99-2544-8895-91F36A6DAC41}</c15:txfldGUID>
                      <c15:f>'/Users/el1goluj/Documents/ZURICH/PROJECTS/UPMEM/upmem-workloads/Microbenchmarks/AI/[ai_output.xlsx]ai_output (4)'!$J$254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C-FF8B-5F4C-8BBF-ED4DE736661E}"/>
                </c:ext>
              </c:extLst>
            </c:dLbl>
            <c:dLbl>
              <c:idx val="253"/>
              <c:tx>
                <c:strRef>
                  <c:f>'/Users/el1goluj/Documents/ZURICH/PROJECTS/UPMEM/upmem-workloads/Microbenchmarks/AI/[ai_output.xlsx]ai_output (4)'!$J$255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{688727D2-9268-424F-8187-E58CE81BA8D9}</c15:txfldGUID>
                      <c15:f>'/Users/el1goluj/Documents/ZURICH/PROJECTS/UPMEM/upmem-workloads/Microbenchmarks/AI/[ai_output.xlsx]ai_output (4)'!$J$255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D-FF8B-5F4C-8BBF-ED4DE736661E}"/>
                </c:ext>
              </c:extLst>
            </c:dLbl>
            <c:dLbl>
              <c:idx val="254"/>
              <c:tx>
                <c:strRef>
                  <c:f>'/Users/el1goluj/Documents/ZURICH/PROJECTS/UPMEM/upmem-workloads/Microbenchmarks/AI/[ai_output.xlsx]ai_output (4)'!$J$256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{E1AEC6DF-55E9-1F49-92EB-FC56AB7ED252}</c15:txfldGUID>
                      <c15:f>'/Users/el1goluj/Documents/ZURICH/PROJECTS/UPMEM/upmem-workloads/Microbenchmarks/AI/[ai_output.xlsx]ai_output (4)'!$J$256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E-FF8B-5F4C-8BBF-ED4DE736661E}"/>
                </c:ext>
              </c:extLst>
            </c:dLbl>
            <c:dLbl>
              <c:idx val="255"/>
              <c:tx>
                <c:strRef>
                  <c:f>'/Users/el1goluj/Documents/ZURICH/PROJECTS/UPMEM/upmem-workloads/Microbenchmarks/AI/[ai_output.xlsx]ai_output (4)'!$J$257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{6FD571A0-AC27-7246-BC99-168497925649}</c15:txfldGUID>
                      <c15:f>'/Users/el1goluj/Documents/ZURICH/PROJECTS/UPMEM/upmem-workloads/Microbenchmarks/AI/[ai_output.xlsx]ai_output (4)'!$J$257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F-FF8B-5F4C-8BBF-ED4DE736661E}"/>
                </c:ext>
              </c:extLst>
            </c:dLbl>
            <c:dLbl>
              <c:idx val="256"/>
              <c:tx>
                <c:strRef>
                  <c:f>'/Users/el1goluj/Documents/ZURICH/PROJECTS/UPMEM/upmem-workloads/Microbenchmarks/AI/[ai_output.xlsx]ai_output (4)'!$J$258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{46098A46-1008-2C47-8EF8-6FAA7DB9CD6B}</c15:txfldGUID>
                      <c15:f>'/Users/el1goluj/Documents/ZURICH/PROJECTS/UPMEM/upmem-workloads/Microbenchmarks/AI/[ai_output.xlsx]ai_output (4)'!$J$258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0-FF8B-5F4C-8BBF-ED4DE736661E}"/>
                </c:ext>
              </c:extLst>
            </c:dLbl>
            <c:dLbl>
              <c:idx val="257"/>
              <c:tx>
                <c:strRef>
                  <c:f>'/Users/el1goluj/Documents/ZURICH/PROJECTS/UPMEM/upmem-workloads/Microbenchmarks/AI/[ai_output.xlsx]ai_output (4)'!$J$259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{BAF75452-344F-FB44-B2E9-9F246DE9F419}</c15:txfldGUID>
                      <c15:f>'/Users/el1goluj/Documents/ZURICH/PROJECTS/UPMEM/upmem-workloads/Microbenchmarks/AI/[ai_output.xlsx]ai_output (4)'!$J$259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1-FF8B-5F4C-8BBF-ED4DE736661E}"/>
                </c:ext>
              </c:extLst>
            </c:dLbl>
            <c:dLbl>
              <c:idx val="258"/>
              <c:tx>
                <c:strRef>
                  <c:f>'/Users/el1goluj/Documents/ZURICH/PROJECTS/UPMEM/upmem-workloads/Microbenchmarks/AI/[ai_output.xlsx]ai_output (4)'!$J$260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{1BB204DB-E1B3-0946-9DCF-FA7F103F86AC}</c15:txfldGUID>
                      <c15:f>'/Users/el1goluj/Documents/ZURICH/PROJECTS/UPMEM/upmem-workloads/Microbenchmarks/AI/[ai_output.xlsx]ai_output (4)'!$J$260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2-FF8B-5F4C-8BBF-ED4DE736661E}"/>
                </c:ext>
              </c:extLst>
            </c:dLbl>
            <c:dLbl>
              <c:idx val="259"/>
              <c:tx>
                <c:strRef>
                  <c:f>'/Users/el1goluj/Documents/ZURICH/PROJECTS/UPMEM/upmem-workloads/Microbenchmarks/AI/[ai_output.xlsx]ai_output (4)'!$J$261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{EC4A5445-2C6F-2241-85FA-5ABE0CCC95CE}</c15:txfldGUID>
                      <c15:f>'/Users/el1goluj/Documents/ZURICH/PROJECTS/UPMEM/upmem-workloads/Microbenchmarks/AI/[ai_output.xlsx]ai_output (4)'!$J$261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3-FF8B-5F4C-8BBF-ED4DE736661E}"/>
                </c:ext>
              </c:extLst>
            </c:dLbl>
            <c:dLbl>
              <c:idx val="260"/>
              <c:tx>
                <c:strRef>
                  <c:f>'/Users/el1goluj/Documents/ZURICH/PROJECTS/UPMEM/upmem-workloads/Microbenchmarks/AI/[ai_output.xlsx]ai_output (4)'!$J$262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{946156A4-F7EB-D042-B72F-9C8242CACC58}</c15:txfldGUID>
                      <c15:f>'/Users/el1goluj/Documents/ZURICH/PROJECTS/UPMEM/upmem-workloads/Microbenchmarks/AI/[ai_output.xlsx]ai_output (4)'!$J$262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4-FF8B-5F4C-8BBF-ED4DE736661E}"/>
                </c:ext>
              </c:extLst>
            </c:dLbl>
            <c:dLbl>
              <c:idx val="261"/>
              <c:tx>
                <c:strRef>
                  <c:f>'/Users/el1goluj/Documents/ZURICH/PROJECTS/UPMEM/upmem-workloads/Microbenchmarks/AI/[ai_output.xlsx]ai_output (4)'!$J$263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{599E1D41-5779-5648-924C-1B50CC667AEA}</c15:txfldGUID>
                      <c15:f>'/Users/el1goluj/Documents/ZURICH/PROJECTS/UPMEM/upmem-workloads/Microbenchmarks/AI/[ai_output.xlsx]ai_output (4)'!$J$263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5-FF8B-5F4C-8BBF-ED4DE736661E}"/>
                </c:ext>
              </c:extLst>
            </c:dLbl>
            <c:dLbl>
              <c:idx val="262"/>
              <c:tx>
                <c:strRef>
                  <c:f>'/Users/el1goluj/Documents/ZURICH/PROJECTS/UPMEM/upmem-workloads/Microbenchmarks/AI/[ai_output.xlsx]ai_output (4)'!$J$264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{2B8C24F0-2377-CC4B-941D-29D4E411018C}</c15:txfldGUID>
                      <c15:f>'/Users/el1goluj/Documents/ZURICH/PROJECTS/UPMEM/upmem-workloads/Microbenchmarks/AI/[ai_output.xlsx]ai_output (4)'!$J$264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6-FF8B-5F4C-8BBF-ED4DE736661E}"/>
                </c:ext>
              </c:extLst>
            </c:dLbl>
            <c:dLbl>
              <c:idx val="263"/>
              <c:tx>
                <c:strRef>
                  <c:f>'/Users/el1goluj/Documents/ZURICH/PROJECTS/UPMEM/upmem-workloads/Microbenchmarks/AI/[ai_output.xlsx]ai_output (4)'!$J$265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{F539EFDE-5A67-A846-B25B-3F164B974ABC}</c15:txfldGUID>
                      <c15:f>'/Users/el1goluj/Documents/ZURICH/PROJECTS/UPMEM/upmem-workloads/Microbenchmarks/AI/[ai_output.xlsx]ai_output (4)'!$J$265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7-FF8B-5F4C-8BBF-ED4DE736661E}"/>
                </c:ext>
              </c:extLst>
            </c:dLbl>
            <c:dLbl>
              <c:idx val="264"/>
              <c:tx>
                <c:strRef>
                  <c:f>'/Users/el1goluj/Documents/ZURICH/PROJECTS/UPMEM/upmem-workloads/Microbenchmarks/AI/[ai_output.xlsx]ai_output (4)'!$J$266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{C79716A6-B605-5A4F-894F-AF74533A99F4}</c15:txfldGUID>
                      <c15:f>'/Users/el1goluj/Documents/ZURICH/PROJECTS/UPMEM/upmem-workloads/Microbenchmarks/AI/[ai_output.xlsx]ai_output (4)'!$J$266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8-FF8B-5F4C-8BBF-ED4DE736661E}"/>
                </c:ext>
              </c:extLst>
            </c:dLbl>
            <c:dLbl>
              <c:idx val="265"/>
              <c:tx>
                <c:strRef>
                  <c:f>'/Users/el1goluj/Documents/ZURICH/PROJECTS/UPMEM/upmem-workloads/Microbenchmarks/AI/[ai_output.xlsx]ai_output (4)'!$J$267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{9BB2B0A3-61CF-154B-B6FB-01CA8DAA342D}</c15:txfldGUID>
                      <c15:f>'/Users/el1goluj/Documents/ZURICH/PROJECTS/UPMEM/upmem-workloads/Microbenchmarks/AI/[ai_output.xlsx]ai_output (4)'!$J$267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9-FF8B-5F4C-8BBF-ED4DE736661E}"/>
                </c:ext>
              </c:extLst>
            </c:dLbl>
            <c:dLbl>
              <c:idx val="266"/>
              <c:tx>
                <c:strRef>
                  <c:f>'/Users/el1goluj/Documents/ZURICH/PROJECTS/UPMEM/upmem-workloads/Microbenchmarks/AI/[ai_output.xlsx]ai_output (4)'!$J$268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{46B26C56-BD49-F442-8EFC-34C5C5C90C83}</c15:txfldGUID>
                      <c15:f>'/Users/el1goluj/Documents/ZURICH/PROJECTS/UPMEM/upmem-workloads/Microbenchmarks/AI/[ai_output.xlsx]ai_output (4)'!$J$268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A-FF8B-5F4C-8BBF-ED4DE736661E}"/>
                </c:ext>
              </c:extLst>
            </c:dLbl>
            <c:dLbl>
              <c:idx val="267"/>
              <c:tx>
                <c:strRef>
                  <c:f>'/Users/el1goluj/Documents/ZURICH/PROJECTS/UPMEM/upmem-workloads/Microbenchmarks/AI/[ai_output.xlsx]ai_output (4)'!$J$269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{940FF47B-92A1-9142-9E7A-BB6C24D45826}</c15:txfldGUID>
                      <c15:f>'/Users/el1goluj/Documents/ZURICH/PROJECTS/UPMEM/upmem-workloads/Microbenchmarks/AI/[ai_output.xlsx]ai_output (4)'!$J$269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B-FF8B-5F4C-8BBF-ED4DE736661E}"/>
                </c:ext>
              </c:extLst>
            </c:dLbl>
            <c:dLbl>
              <c:idx val="268"/>
              <c:tx>
                <c:strRef>
                  <c:f>'/Users/el1goluj/Documents/ZURICH/PROJECTS/UPMEM/upmem-workloads/Microbenchmarks/AI/[ai_output.xlsx]ai_output (4)'!$J$270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{325F6B85-B26D-E044-8E67-D440111778B0}</c15:txfldGUID>
                      <c15:f>'/Users/el1goluj/Documents/ZURICH/PROJECTS/UPMEM/upmem-workloads/Microbenchmarks/AI/[ai_output.xlsx]ai_output (4)'!$J$270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C-FF8B-5F4C-8BBF-ED4DE736661E}"/>
                </c:ext>
              </c:extLst>
            </c:dLbl>
            <c:dLbl>
              <c:idx val="269"/>
              <c:tx>
                <c:strRef>
                  <c:f>'/Users/el1goluj/Documents/ZURICH/PROJECTS/UPMEM/upmem-workloads/Microbenchmarks/AI/[ai_output.xlsx]ai_output (4)'!$J$271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{7234E082-9EFA-0449-8BE4-8518CFC7A8E2}</c15:txfldGUID>
                      <c15:f>'/Users/el1goluj/Documents/ZURICH/PROJECTS/UPMEM/upmem-workloads/Microbenchmarks/AI/[ai_output.xlsx]ai_output (4)'!$J$271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D-FF8B-5F4C-8BBF-ED4DE736661E}"/>
                </c:ext>
              </c:extLst>
            </c:dLbl>
            <c:dLbl>
              <c:idx val="270"/>
              <c:tx>
                <c:strRef>
                  <c:f>'/Users/el1goluj/Documents/ZURICH/PROJECTS/UPMEM/upmem-workloads/Microbenchmarks/AI/[ai_output.xlsx]ai_output (4)'!$J$272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{D8B25397-7DA9-1D4A-B101-FC9AF5026AA0}</c15:txfldGUID>
                      <c15:f>'/Users/el1goluj/Documents/ZURICH/PROJECTS/UPMEM/upmem-workloads/Microbenchmarks/AI/[ai_output.xlsx]ai_output (4)'!$J$272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E-FF8B-5F4C-8BBF-ED4DE736661E}"/>
                </c:ext>
              </c:extLst>
            </c:dLbl>
            <c:dLbl>
              <c:idx val="271"/>
              <c:tx>
                <c:strRef>
                  <c:f>'/Users/el1goluj/Documents/ZURICH/PROJECTS/UPMEM/upmem-workloads/Microbenchmarks/AI/[ai_output.xlsx]ai_output (4)'!$J$273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{391C4C1E-7814-B342-9052-A3BCC6BD7C52}</c15:txfldGUID>
                      <c15:f>'/Users/el1goluj/Documents/ZURICH/PROJECTS/UPMEM/upmem-workloads/Microbenchmarks/AI/[ai_output.xlsx]ai_output (4)'!$J$273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F-FF8B-5F4C-8BBF-ED4DE736661E}"/>
                </c:ext>
              </c:extLst>
            </c:dLbl>
            <c:dLbl>
              <c:idx val="272"/>
              <c:tx>
                <c:strRef>
                  <c:f>'/Users/el1goluj/Documents/ZURICH/PROJECTS/UPMEM/upmem-workloads/Microbenchmarks/AI/[ai_output.xlsx]ai_output (4)'!$J$274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{F57BA57D-7E36-BE4A-A41C-7B2E544A2EB1}</c15:txfldGUID>
                      <c15:f>'/Users/el1goluj/Documents/ZURICH/PROJECTS/UPMEM/upmem-workloads/Microbenchmarks/AI/[ai_output.xlsx]ai_output (4)'!$J$274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0-FF8B-5F4C-8BBF-ED4DE736661E}"/>
                </c:ext>
              </c:extLst>
            </c:dLbl>
            <c:dLbl>
              <c:idx val="273"/>
              <c:tx>
                <c:strRef>
                  <c:f>'/Users/el1goluj/Documents/ZURICH/PROJECTS/UPMEM/upmem-workloads/Microbenchmarks/AI/[ai_output.xlsx]ai_output (4)'!$J$275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{99B44A2A-EEEF-A043-904A-A307B8D44CB2}</c15:txfldGUID>
                      <c15:f>'/Users/el1goluj/Documents/ZURICH/PROJECTS/UPMEM/upmem-workloads/Microbenchmarks/AI/[ai_output.xlsx]ai_output (4)'!$J$275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1-FF8B-5F4C-8BBF-ED4DE736661E}"/>
                </c:ext>
              </c:extLst>
            </c:dLbl>
            <c:dLbl>
              <c:idx val="274"/>
              <c:tx>
                <c:strRef>
                  <c:f>'/Users/el1goluj/Documents/ZURICH/PROJECTS/UPMEM/upmem-workloads/Microbenchmarks/AI/[ai_output.xlsx]ai_output (4)'!$J$276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{398F8FD9-BC85-B34A-B026-562474EF5539}</c15:txfldGUID>
                      <c15:f>'/Users/el1goluj/Documents/ZURICH/PROJECTS/UPMEM/upmem-workloads/Microbenchmarks/AI/[ai_output.xlsx]ai_output (4)'!$J$276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2-FF8B-5F4C-8BBF-ED4DE736661E}"/>
                </c:ext>
              </c:extLst>
            </c:dLbl>
            <c:dLbl>
              <c:idx val="275"/>
              <c:tx>
                <c:strRef>
                  <c:f>'/Users/el1goluj/Documents/ZURICH/PROJECTS/UPMEM/upmem-workloads/Microbenchmarks/AI/[ai_output.xlsx]ai_output (4)'!$J$277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{069212B4-ED79-4145-B751-C6306F950791}</c15:txfldGUID>
                      <c15:f>'/Users/el1goluj/Documents/ZURICH/PROJECTS/UPMEM/upmem-workloads/Microbenchmarks/AI/[ai_output.xlsx]ai_output (4)'!$J$277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3-FF8B-5F4C-8BBF-ED4DE736661E}"/>
                </c:ext>
              </c:extLst>
            </c:dLbl>
            <c:dLbl>
              <c:idx val="276"/>
              <c:tx>
                <c:strRef>
                  <c:f>'/Users/el1goluj/Documents/ZURICH/PROJECTS/UPMEM/upmem-workloads/Microbenchmarks/AI/[ai_output.xlsx]ai_output (4)'!$J$278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{3EAC8D3C-92F0-0140-AB91-F1EA3F07134E}</c15:txfldGUID>
                      <c15:f>'/Users/el1goluj/Documents/ZURICH/PROJECTS/UPMEM/upmem-workloads/Microbenchmarks/AI/[ai_output.xlsx]ai_output (4)'!$J$278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4-FF8B-5F4C-8BBF-ED4DE736661E}"/>
                </c:ext>
              </c:extLst>
            </c:dLbl>
            <c:dLbl>
              <c:idx val="277"/>
              <c:tx>
                <c:strRef>
                  <c:f>'/Users/el1goluj/Documents/ZURICH/PROJECTS/UPMEM/upmem-workloads/Microbenchmarks/AI/[ai_output.xlsx]ai_output (4)'!$J$279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{05479143-83C0-1045-8CD8-2AA96A35EC3B}</c15:txfldGUID>
                      <c15:f>'/Users/el1goluj/Documents/ZURICH/PROJECTS/UPMEM/upmem-workloads/Microbenchmarks/AI/[ai_output.xlsx]ai_output (4)'!$J$279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5-FF8B-5F4C-8BBF-ED4DE736661E}"/>
                </c:ext>
              </c:extLst>
            </c:dLbl>
            <c:dLbl>
              <c:idx val="278"/>
              <c:tx>
                <c:strRef>
                  <c:f>'/Users/el1goluj/Documents/ZURICH/PROJECTS/UPMEM/upmem-workloads/Microbenchmarks/AI/[ai_output.xlsx]ai_output (4)'!$J$280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{3D37F211-0A9B-274D-8F19-1F00D3053369}</c15:txfldGUID>
                      <c15:f>'/Users/el1goluj/Documents/ZURICH/PROJECTS/UPMEM/upmem-workloads/Microbenchmarks/AI/[ai_output.xlsx]ai_output (4)'!$J$280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6-FF8B-5F4C-8BBF-ED4DE736661E}"/>
                </c:ext>
              </c:extLst>
            </c:dLbl>
            <c:dLbl>
              <c:idx val="279"/>
              <c:tx>
                <c:strRef>
                  <c:f>'/Users/el1goluj/Documents/ZURICH/PROJECTS/UPMEM/upmem-workloads/Microbenchmarks/AI/[ai_output.xlsx]ai_output (4)'!$J$281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{BC052192-7077-5149-8ED1-DBED33966998}</c15:txfldGUID>
                      <c15:f>'/Users/el1goluj/Documents/ZURICH/PROJECTS/UPMEM/upmem-workloads/Microbenchmarks/AI/[ai_output.xlsx]ai_output (4)'!$J$281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7-FF8B-5F4C-8BBF-ED4DE736661E}"/>
                </c:ext>
              </c:extLst>
            </c:dLbl>
            <c:dLbl>
              <c:idx val="280"/>
              <c:tx>
                <c:strRef>
                  <c:f>'/Users/el1goluj/Documents/ZURICH/PROJECTS/UPMEM/upmem-workloads/Microbenchmarks/AI/[ai_output.xlsx]ai_output (4)'!$J$282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{6335A223-F2A0-E642-9559-8081176CD3CE}</c15:txfldGUID>
                      <c15:f>'/Users/el1goluj/Documents/ZURICH/PROJECTS/UPMEM/upmem-workloads/Microbenchmarks/AI/[ai_output.xlsx]ai_output (4)'!$J$282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8-FF8B-5F4C-8BBF-ED4DE736661E}"/>
                </c:ext>
              </c:extLst>
            </c:dLbl>
            <c:dLbl>
              <c:idx val="281"/>
              <c:tx>
                <c:strRef>
                  <c:f>'/Users/el1goluj/Documents/ZURICH/PROJECTS/UPMEM/upmem-workloads/Microbenchmarks/AI/[ai_output.xlsx]ai_output (4)'!$J$283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{E3FBCD19-7D69-0241-ADE7-4B0D36019ED9}</c15:txfldGUID>
                      <c15:f>'/Users/el1goluj/Documents/ZURICH/PROJECTS/UPMEM/upmem-workloads/Microbenchmarks/AI/[ai_output.xlsx]ai_output (4)'!$J$283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9-FF8B-5F4C-8BBF-ED4DE736661E}"/>
                </c:ext>
              </c:extLst>
            </c:dLbl>
            <c:dLbl>
              <c:idx val="282"/>
              <c:tx>
                <c:strRef>
                  <c:f>'/Users/el1goluj/Documents/ZURICH/PROJECTS/UPMEM/upmem-workloads/Microbenchmarks/AI/[ai_output.xlsx]ai_output (4)'!$J$284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{B462C922-7F13-C84B-8548-BCADFE89101D}</c15:txfldGUID>
                      <c15:f>'/Users/el1goluj/Documents/ZURICH/PROJECTS/UPMEM/upmem-workloads/Microbenchmarks/AI/[ai_output.xlsx]ai_output (4)'!$J$284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A-FF8B-5F4C-8BBF-ED4DE736661E}"/>
                </c:ext>
              </c:extLst>
            </c:dLbl>
            <c:dLbl>
              <c:idx val="283"/>
              <c:tx>
                <c:strRef>
                  <c:f>'/Users/el1goluj/Documents/ZURICH/PROJECTS/UPMEM/upmem-workloads/Microbenchmarks/AI/[ai_output.xlsx]ai_output (4)'!$J$285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{DF5AA210-EDD9-EC48-88C6-1D2F9BC0A3EE}</c15:txfldGUID>
                      <c15:f>'/Users/el1goluj/Documents/ZURICH/PROJECTS/UPMEM/upmem-workloads/Microbenchmarks/AI/[ai_output.xlsx]ai_output (4)'!$J$285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B-FF8B-5F4C-8BBF-ED4DE736661E}"/>
                </c:ext>
              </c:extLst>
            </c:dLbl>
            <c:dLbl>
              <c:idx val="284"/>
              <c:tx>
                <c:strRef>
                  <c:f>'/Users/el1goluj/Documents/ZURICH/PROJECTS/UPMEM/upmem-workloads/Microbenchmarks/AI/[ai_output.xlsx]ai_output (4)'!$J$286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{C6A92FB0-CC41-7149-914A-0B29B950C030}</c15:txfldGUID>
                      <c15:f>'/Users/el1goluj/Documents/ZURICH/PROJECTS/UPMEM/upmem-workloads/Microbenchmarks/AI/[ai_output.xlsx]ai_output (4)'!$J$286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C-FF8B-5F4C-8BBF-ED4DE736661E}"/>
                </c:ext>
              </c:extLst>
            </c:dLbl>
            <c:dLbl>
              <c:idx val="285"/>
              <c:tx>
                <c:strRef>
                  <c:f>'/Users/el1goluj/Documents/ZURICH/PROJECTS/UPMEM/upmem-workloads/Microbenchmarks/AI/[ai_output.xlsx]ai_output (4)'!$J$287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{6E50F3AC-C3BC-7240-8A88-64711905C430}</c15:txfldGUID>
                      <c15:f>'/Users/el1goluj/Documents/ZURICH/PROJECTS/UPMEM/upmem-workloads/Microbenchmarks/AI/[ai_output.xlsx]ai_output (4)'!$J$287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D-FF8B-5F4C-8BBF-ED4DE736661E}"/>
                </c:ext>
              </c:extLst>
            </c:dLbl>
            <c:dLbl>
              <c:idx val="286"/>
              <c:tx>
                <c:strRef>
                  <c:f>'/Users/el1goluj/Documents/ZURICH/PROJECTS/UPMEM/upmem-workloads/Microbenchmarks/AI/[ai_output.xlsx]ai_output (4)'!$J$288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{67F62A5B-4FA0-F449-8D7F-D5786BBC247C}</c15:txfldGUID>
                      <c15:f>'/Users/el1goluj/Documents/ZURICH/PROJECTS/UPMEM/upmem-workloads/Microbenchmarks/AI/[ai_output.xlsx]ai_output (4)'!$J$288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E-FF8B-5F4C-8BBF-ED4DE736661E}"/>
                </c:ext>
              </c:extLst>
            </c:dLbl>
            <c:dLbl>
              <c:idx val="287"/>
              <c:tx>
                <c:strRef>
                  <c:f>'/Users/el1goluj/Documents/ZURICH/PROJECTS/UPMEM/upmem-workloads/Microbenchmarks/AI/[ai_output.xlsx]ai_output (4)'!$J$289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{400A4ED0-BD8E-C24B-9999-1319A15F6F11}</c15:txfldGUID>
                      <c15:f>'/Users/el1goluj/Documents/ZURICH/PROJECTS/UPMEM/upmem-workloads/Microbenchmarks/AI/[ai_output.xlsx]ai_output (4)'!$J$289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F-FF8B-5F4C-8BBF-ED4DE736661E}"/>
                </c:ext>
              </c:extLst>
            </c:dLbl>
            <c:dLbl>
              <c:idx val="288"/>
              <c:tx>
                <c:strRef>
                  <c:f>'/Users/el1goluj/Documents/ZURICH/PROJECTS/UPMEM/upmem-workloads/Microbenchmarks/AI/[ai_output.xlsx]ai_output (4)'!$J$290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{73AD4198-3F79-7C40-9353-E968E56F98AC}</c15:txfldGUID>
                      <c15:f>'/Users/el1goluj/Documents/ZURICH/PROJECTS/UPMEM/upmem-workloads/Microbenchmarks/AI/[ai_output.xlsx]ai_output (4)'!$J$290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0-FF8B-5F4C-8BBF-ED4DE736661E}"/>
                </c:ext>
              </c:extLst>
            </c:dLbl>
            <c:dLbl>
              <c:idx val="289"/>
              <c:tx>
                <c:strRef>
                  <c:f>'/Users/el1goluj/Documents/ZURICH/PROJECTS/UPMEM/upmem-workloads/Microbenchmarks/AI/[ai_output.xlsx]ai_output (4)'!$J$291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{832D9CA6-DD0E-6B42-8DFD-F0488FF5014B}</c15:txfldGUID>
                      <c15:f>'/Users/el1goluj/Documents/ZURICH/PROJECTS/UPMEM/upmem-workloads/Microbenchmarks/AI/[ai_output.xlsx]ai_output (4)'!$J$291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1-FF8B-5F4C-8BBF-ED4DE736661E}"/>
                </c:ext>
              </c:extLst>
            </c:dLbl>
            <c:dLbl>
              <c:idx val="290"/>
              <c:tx>
                <c:strRef>
                  <c:f>'/Users/el1goluj/Documents/ZURICH/PROJECTS/UPMEM/upmem-workloads/Microbenchmarks/AI/[ai_output.xlsx]ai_output (4)'!$J$292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{478FDB4C-3CF5-5A4C-92E4-77072C166F3B}</c15:txfldGUID>
                      <c15:f>'/Users/el1goluj/Documents/ZURICH/PROJECTS/UPMEM/upmem-workloads/Microbenchmarks/AI/[ai_output.xlsx]ai_output (4)'!$J$292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2-FF8B-5F4C-8BBF-ED4DE736661E}"/>
                </c:ext>
              </c:extLst>
            </c:dLbl>
            <c:dLbl>
              <c:idx val="291"/>
              <c:tx>
                <c:strRef>
                  <c:f>'/Users/el1goluj/Documents/ZURICH/PROJECTS/UPMEM/upmem-workloads/Microbenchmarks/AI/[ai_output.xlsx]ai_output (4)'!$J$293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{31482667-D907-D742-AD09-F37188D12D50}</c15:txfldGUID>
                      <c15:f>'/Users/el1goluj/Documents/ZURICH/PROJECTS/UPMEM/upmem-workloads/Microbenchmarks/AI/[ai_output.xlsx]ai_output (4)'!$J$293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3-FF8B-5F4C-8BBF-ED4DE736661E}"/>
                </c:ext>
              </c:extLst>
            </c:dLbl>
            <c:dLbl>
              <c:idx val="292"/>
              <c:tx>
                <c:strRef>
                  <c:f>'/Users/el1goluj/Documents/ZURICH/PROJECTS/UPMEM/upmem-workloads/Microbenchmarks/AI/[ai_output.xlsx]ai_output (4)'!$J$294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{A90B483B-77EE-DC49-9200-7BC3A61E345B}</c15:txfldGUID>
                      <c15:f>'/Users/el1goluj/Documents/ZURICH/PROJECTS/UPMEM/upmem-workloads/Microbenchmarks/AI/[ai_output.xlsx]ai_output (4)'!$J$294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4-FF8B-5F4C-8BBF-ED4DE736661E}"/>
                </c:ext>
              </c:extLst>
            </c:dLbl>
            <c:dLbl>
              <c:idx val="293"/>
              <c:tx>
                <c:strRef>
                  <c:f>'/Users/el1goluj/Documents/ZURICH/PROJECTS/UPMEM/upmem-workloads/Microbenchmarks/AI/[ai_output.xlsx]ai_output (4)'!$J$295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{F34A2887-8DCE-3C41-8F38-402A58C283FE}</c15:txfldGUID>
                      <c15:f>'/Users/el1goluj/Documents/ZURICH/PROJECTS/UPMEM/upmem-workloads/Microbenchmarks/AI/[ai_output.xlsx]ai_output (4)'!$J$295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5-FF8B-5F4C-8BBF-ED4DE736661E}"/>
                </c:ext>
              </c:extLst>
            </c:dLbl>
            <c:dLbl>
              <c:idx val="294"/>
              <c:tx>
                <c:strRef>
                  <c:f>'/Users/el1goluj/Documents/ZURICH/PROJECTS/UPMEM/upmem-workloads/Microbenchmarks/AI/[ai_output.xlsx]ai_output (4)'!$J$296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{1BC2F9BE-B4C1-2A40-B043-62B56FBA0D29}</c15:txfldGUID>
                      <c15:f>'/Users/el1goluj/Documents/ZURICH/PROJECTS/UPMEM/upmem-workloads/Microbenchmarks/AI/[ai_output.xlsx]ai_output (4)'!$J$296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6-FF8B-5F4C-8BBF-ED4DE736661E}"/>
                </c:ext>
              </c:extLst>
            </c:dLbl>
            <c:dLbl>
              <c:idx val="295"/>
              <c:tx>
                <c:strRef>
                  <c:f>'/Users/el1goluj/Documents/ZURICH/PROJECTS/UPMEM/upmem-workloads/Microbenchmarks/AI/[ai_output.xlsx]ai_output (4)'!$J$297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{3AC276C4-50BB-6842-9D26-562DBB33890A}</c15:txfldGUID>
                      <c15:f>'/Users/el1goluj/Documents/ZURICH/PROJECTS/UPMEM/upmem-workloads/Microbenchmarks/AI/[ai_output.xlsx]ai_output (4)'!$J$297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7-FF8B-5F4C-8BBF-ED4DE736661E}"/>
                </c:ext>
              </c:extLst>
            </c:dLbl>
            <c:dLbl>
              <c:idx val="296"/>
              <c:tx>
                <c:strRef>
                  <c:f>'/Users/el1goluj/Documents/ZURICH/PROJECTS/UPMEM/upmem-workloads/Microbenchmarks/AI/[ai_output.xlsx]ai_output (4)'!$J$298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{8C54A4E0-9678-8243-9287-26E0B6654D98}</c15:txfldGUID>
                      <c15:f>'/Users/el1goluj/Documents/ZURICH/PROJECTS/UPMEM/upmem-workloads/Microbenchmarks/AI/[ai_output.xlsx]ai_output (4)'!$J$298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8-FF8B-5F4C-8BBF-ED4DE736661E}"/>
                </c:ext>
              </c:extLst>
            </c:dLbl>
            <c:dLbl>
              <c:idx val="297"/>
              <c:tx>
                <c:strRef>
                  <c:f>'/Users/el1goluj/Documents/ZURICH/PROJECTS/UPMEM/upmem-workloads/Microbenchmarks/AI/[ai_output.xlsx]ai_output (4)'!$J$299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{14198351-66C9-8F4D-91DC-FA3CCC29BC51}</c15:txfldGUID>
                      <c15:f>'/Users/el1goluj/Documents/ZURICH/PROJECTS/UPMEM/upmem-workloads/Microbenchmarks/AI/[ai_output.xlsx]ai_output (4)'!$J$299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9-FF8B-5F4C-8BBF-ED4DE736661E}"/>
                </c:ext>
              </c:extLst>
            </c:dLbl>
            <c:dLbl>
              <c:idx val="298"/>
              <c:tx>
                <c:strRef>
                  <c:f>'/Users/el1goluj/Documents/ZURICH/PROJECTS/UPMEM/upmem-workloads/Microbenchmarks/AI/[ai_output.xlsx]ai_output (4)'!$J$300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{FA0C2F1A-DE4C-D341-8E09-FDC7426AFEA1}</c15:txfldGUID>
                      <c15:f>'/Users/el1goluj/Documents/ZURICH/PROJECTS/UPMEM/upmem-workloads/Microbenchmarks/AI/[ai_output.xlsx]ai_output (4)'!$J$300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A-FF8B-5F4C-8BBF-ED4DE736661E}"/>
                </c:ext>
              </c:extLst>
            </c:dLbl>
            <c:dLbl>
              <c:idx val="299"/>
              <c:tx>
                <c:strRef>
                  <c:f>'/Users/el1goluj/Documents/ZURICH/PROJECTS/UPMEM/upmem-workloads/Microbenchmarks/AI/[ai_output.xlsx]ai_output (4)'!$J$301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{7DC7C41C-0581-6643-AB76-33EB4D3EF510}</c15:txfldGUID>
                      <c15:f>'/Users/el1goluj/Documents/ZURICH/PROJECTS/UPMEM/upmem-workloads/Microbenchmarks/AI/[ai_output.xlsx]ai_output (4)'!$J$301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B-FF8B-5F4C-8BBF-ED4DE736661E}"/>
                </c:ext>
              </c:extLst>
            </c:dLbl>
            <c:dLbl>
              <c:idx val="300"/>
              <c:tx>
                <c:strRef>
                  <c:f>'/Users/el1goluj/Documents/ZURICH/PROJECTS/UPMEM/upmem-workloads/Microbenchmarks/AI/[ai_output.xlsx]ai_output (4)'!$J$302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{0456D09C-C270-1648-876E-E090A8B24861}</c15:txfldGUID>
                      <c15:f>'/Users/el1goluj/Documents/ZURICH/PROJECTS/UPMEM/upmem-workloads/Microbenchmarks/AI/[ai_output.xlsx]ai_output (4)'!$J$302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C-FF8B-5F4C-8BBF-ED4DE736661E}"/>
                </c:ext>
              </c:extLst>
            </c:dLbl>
            <c:dLbl>
              <c:idx val="301"/>
              <c:tx>
                <c:strRef>
                  <c:f>'/Users/el1goluj/Documents/ZURICH/PROJECTS/UPMEM/upmem-workloads/Microbenchmarks/AI/[ai_output.xlsx]ai_output (4)'!$J$303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{3B9B3B0E-75F4-C44B-B797-B131BAC6E30F}</c15:txfldGUID>
                      <c15:f>'/Users/el1goluj/Documents/ZURICH/PROJECTS/UPMEM/upmem-workloads/Microbenchmarks/AI/[ai_output.xlsx]ai_output (4)'!$J$303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D-FF8B-5F4C-8BBF-ED4DE736661E}"/>
                </c:ext>
              </c:extLst>
            </c:dLbl>
            <c:dLbl>
              <c:idx val="302"/>
              <c:tx>
                <c:strRef>
                  <c:f>'/Users/el1goluj/Documents/ZURICH/PROJECTS/UPMEM/upmem-workloads/Microbenchmarks/AI/[ai_output.xlsx]ai_output (4)'!$J$304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{FC8C8C99-BC01-BB47-ACFD-6D06B1B6EE9F}</c15:txfldGUID>
                      <c15:f>'/Users/el1goluj/Documents/ZURICH/PROJECTS/UPMEM/upmem-workloads/Microbenchmarks/AI/[ai_output.xlsx]ai_output (4)'!$J$304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E-FF8B-5F4C-8BBF-ED4DE736661E}"/>
                </c:ext>
              </c:extLst>
            </c:dLbl>
            <c:dLbl>
              <c:idx val="303"/>
              <c:tx>
                <c:strRef>
                  <c:f>'/Users/el1goluj/Documents/ZURICH/PROJECTS/UPMEM/upmem-workloads/Microbenchmarks/AI/[ai_output.xlsx]ai_output (4)'!$J$305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{AA458051-6E5A-8047-9173-863CBB1D2267}</c15:txfldGUID>
                      <c15:f>'/Users/el1goluj/Documents/ZURICH/PROJECTS/UPMEM/upmem-workloads/Microbenchmarks/AI/[ai_output.xlsx]ai_output (4)'!$J$305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F-FF8B-5F4C-8BBF-ED4DE73666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CH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'ai_output-frac'!$K$610:$K$849</c:f>
              <c:numCache>
                <c:formatCode>#\ ????/????</c:formatCode>
                <c:ptCount val="240"/>
                <c:pt idx="0">
                  <c:v>4.8825000000000002E-4</c:v>
                </c:pt>
                <c:pt idx="1">
                  <c:v>4.8825000000000002E-4</c:v>
                </c:pt>
                <c:pt idx="2">
                  <c:v>4.8825000000000002E-4</c:v>
                </c:pt>
                <c:pt idx="3">
                  <c:v>4.8825000000000002E-4</c:v>
                </c:pt>
                <c:pt idx="4">
                  <c:v>4.8825000000000002E-4</c:v>
                </c:pt>
                <c:pt idx="5">
                  <c:v>4.8825000000000002E-4</c:v>
                </c:pt>
                <c:pt idx="6">
                  <c:v>4.8825000000000002E-4</c:v>
                </c:pt>
                <c:pt idx="7">
                  <c:v>4.8825000000000002E-4</c:v>
                </c:pt>
                <c:pt idx="8">
                  <c:v>4.8825000000000002E-4</c:v>
                </c:pt>
                <c:pt idx="9">
                  <c:v>4.8825000000000002E-4</c:v>
                </c:pt>
                <c:pt idx="10">
                  <c:v>4.8825000000000002E-4</c:v>
                </c:pt>
                <c:pt idx="11">
                  <c:v>4.8825000000000002E-4</c:v>
                </c:pt>
                <c:pt idx="12">
                  <c:v>4.8825000000000002E-4</c:v>
                </c:pt>
                <c:pt idx="13">
                  <c:v>4.8825000000000002E-4</c:v>
                </c:pt>
                <c:pt idx="14">
                  <c:v>4.8825000000000002E-4</c:v>
                </c:pt>
                <c:pt idx="15">
                  <c:v>4.8825000000000002E-4</c:v>
                </c:pt>
                <c:pt idx="16">
                  <c:v>9.7650000000000005E-4</c:v>
                </c:pt>
                <c:pt idx="17">
                  <c:v>9.7650000000000005E-4</c:v>
                </c:pt>
                <c:pt idx="18">
                  <c:v>9.7650000000000005E-4</c:v>
                </c:pt>
                <c:pt idx="19">
                  <c:v>9.7650000000000005E-4</c:v>
                </c:pt>
                <c:pt idx="20">
                  <c:v>9.7650000000000005E-4</c:v>
                </c:pt>
                <c:pt idx="21">
                  <c:v>9.7650000000000005E-4</c:v>
                </c:pt>
                <c:pt idx="22">
                  <c:v>9.7650000000000005E-4</c:v>
                </c:pt>
                <c:pt idx="23">
                  <c:v>9.7650000000000005E-4</c:v>
                </c:pt>
                <c:pt idx="24">
                  <c:v>9.7650000000000005E-4</c:v>
                </c:pt>
                <c:pt idx="25">
                  <c:v>9.7650000000000005E-4</c:v>
                </c:pt>
                <c:pt idx="26">
                  <c:v>9.7650000000000005E-4</c:v>
                </c:pt>
                <c:pt idx="27">
                  <c:v>9.7650000000000005E-4</c:v>
                </c:pt>
                <c:pt idx="28">
                  <c:v>9.7650000000000005E-4</c:v>
                </c:pt>
                <c:pt idx="29">
                  <c:v>9.7650000000000005E-4</c:v>
                </c:pt>
                <c:pt idx="30">
                  <c:v>9.7650000000000005E-4</c:v>
                </c:pt>
                <c:pt idx="31">
                  <c:v>9.7650000000000005E-4</c:v>
                </c:pt>
                <c:pt idx="32">
                  <c:v>1.9530000000000001E-3</c:v>
                </c:pt>
                <c:pt idx="33">
                  <c:v>1.9530000000000001E-3</c:v>
                </c:pt>
                <c:pt idx="34">
                  <c:v>1.9530000000000001E-3</c:v>
                </c:pt>
                <c:pt idx="35">
                  <c:v>1.9530000000000001E-3</c:v>
                </c:pt>
                <c:pt idx="36">
                  <c:v>1.9530000000000001E-3</c:v>
                </c:pt>
                <c:pt idx="37">
                  <c:v>1.9530000000000001E-3</c:v>
                </c:pt>
                <c:pt idx="38">
                  <c:v>1.9530000000000001E-3</c:v>
                </c:pt>
                <c:pt idx="39">
                  <c:v>1.9530000000000001E-3</c:v>
                </c:pt>
                <c:pt idx="40">
                  <c:v>1.9530000000000001E-3</c:v>
                </c:pt>
                <c:pt idx="41">
                  <c:v>1.9530000000000001E-3</c:v>
                </c:pt>
                <c:pt idx="42">
                  <c:v>1.9530000000000001E-3</c:v>
                </c:pt>
                <c:pt idx="43">
                  <c:v>1.9530000000000001E-3</c:v>
                </c:pt>
                <c:pt idx="44">
                  <c:v>1.9530000000000001E-3</c:v>
                </c:pt>
                <c:pt idx="45">
                  <c:v>1.9530000000000001E-3</c:v>
                </c:pt>
                <c:pt idx="46">
                  <c:v>1.9530000000000001E-3</c:v>
                </c:pt>
                <c:pt idx="47">
                  <c:v>1.9530000000000001E-3</c:v>
                </c:pt>
                <c:pt idx="48">
                  <c:v>3.90625E-3</c:v>
                </c:pt>
                <c:pt idx="49">
                  <c:v>3.90625E-3</c:v>
                </c:pt>
                <c:pt idx="50">
                  <c:v>3.90625E-3</c:v>
                </c:pt>
                <c:pt idx="51">
                  <c:v>3.90625E-3</c:v>
                </c:pt>
                <c:pt idx="52">
                  <c:v>3.90625E-3</c:v>
                </c:pt>
                <c:pt idx="53">
                  <c:v>3.90625E-3</c:v>
                </c:pt>
                <c:pt idx="54">
                  <c:v>3.90625E-3</c:v>
                </c:pt>
                <c:pt idx="55">
                  <c:v>3.90625E-3</c:v>
                </c:pt>
                <c:pt idx="56">
                  <c:v>3.90625E-3</c:v>
                </c:pt>
                <c:pt idx="57">
                  <c:v>3.90625E-3</c:v>
                </c:pt>
                <c:pt idx="58">
                  <c:v>3.90625E-3</c:v>
                </c:pt>
                <c:pt idx="59">
                  <c:v>3.90625E-3</c:v>
                </c:pt>
                <c:pt idx="60">
                  <c:v>3.90625E-3</c:v>
                </c:pt>
                <c:pt idx="61">
                  <c:v>3.90625E-3</c:v>
                </c:pt>
                <c:pt idx="62">
                  <c:v>3.90625E-3</c:v>
                </c:pt>
                <c:pt idx="63">
                  <c:v>3.90625E-3</c:v>
                </c:pt>
                <c:pt idx="64">
                  <c:v>7.8125E-3</c:v>
                </c:pt>
                <c:pt idx="65">
                  <c:v>7.8125E-3</c:v>
                </c:pt>
                <c:pt idx="66">
                  <c:v>7.8125E-3</c:v>
                </c:pt>
                <c:pt idx="67">
                  <c:v>7.8125E-3</c:v>
                </c:pt>
                <c:pt idx="68">
                  <c:v>7.8125E-3</c:v>
                </c:pt>
                <c:pt idx="69">
                  <c:v>7.8125E-3</c:v>
                </c:pt>
                <c:pt idx="70">
                  <c:v>7.8125E-3</c:v>
                </c:pt>
                <c:pt idx="71">
                  <c:v>7.8125E-3</c:v>
                </c:pt>
                <c:pt idx="72">
                  <c:v>7.8125E-3</c:v>
                </c:pt>
                <c:pt idx="73">
                  <c:v>7.8125E-3</c:v>
                </c:pt>
                <c:pt idx="74">
                  <c:v>7.8125E-3</c:v>
                </c:pt>
                <c:pt idx="75">
                  <c:v>7.8125E-3</c:v>
                </c:pt>
                <c:pt idx="76">
                  <c:v>7.8125E-3</c:v>
                </c:pt>
                <c:pt idx="77">
                  <c:v>7.8125E-3</c:v>
                </c:pt>
                <c:pt idx="78">
                  <c:v>7.8125E-3</c:v>
                </c:pt>
                <c:pt idx="79">
                  <c:v>7.8125E-3</c:v>
                </c:pt>
                <c:pt idx="80">
                  <c:v>1.5625E-2</c:v>
                </c:pt>
                <c:pt idx="81">
                  <c:v>1.5625E-2</c:v>
                </c:pt>
                <c:pt idx="82">
                  <c:v>1.5625E-2</c:v>
                </c:pt>
                <c:pt idx="83">
                  <c:v>1.5625E-2</c:v>
                </c:pt>
                <c:pt idx="84">
                  <c:v>1.5625E-2</c:v>
                </c:pt>
                <c:pt idx="85">
                  <c:v>1.5625E-2</c:v>
                </c:pt>
                <c:pt idx="86">
                  <c:v>1.5625E-2</c:v>
                </c:pt>
                <c:pt idx="87">
                  <c:v>1.5625E-2</c:v>
                </c:pt>
                <c:pt idx="88">
                  <c:v>1.5625E-2</c:v>
                </c:pt>
                <c:pt idx="89">
                  <c:v>1.5625E-2</c:v>
                </c:pt>
                <c:pt idx="90">
                  <c:v>1.5625E-2</c:v>
                </c:pt>
                <c:pt idx="91">
                  <c:v>1.5625E-2</c:v>
                </c:pt>
                <c:pt idx="92">
                  <c:v>1.5625E-2</c:v>
                </c:pt>
                <c:pt idx="93">
                  <c:v>1.5625E-2</c:v>
                </c:pt>
                <c:pt idx="94">
                  <c:v>1.5625E-2</c:v>
                </c:pt>
                <c:pt idx="95">
                  <c:v>1.5625E-2</c:v>
                </c:pt>
                <c:pt idx="96">
                  <c:v>3.125E-2</c:v>
                </c:pt>
                <c:pt idx="97">
                  <c:v>3.125E-2</c:v>
                </c:pt>
                <c:pt idx="98">
                  <c:v>3.125E-2</c:v>
                </c:pt>
                <c:pt idx="99">
                  <c:v>3.125E-2</c:v>
                </c:pt>
                <c:pt idx="100">
                  <c:v>3.125E-2</c:v>
                </c:pt>
                <c:pt idx="101">
                  <c:v>3.125E-2</c:v>
                </c:pt>
                <c:pt idx="102">
                  <c:v>3.125E-2</c:v>
                </c:pt>
                <c:pt idx="103">
                  <c:v>3.125E-2</c:v>
                </c:pt>
                <c:pt idx="104">
                  <c:v>3.125E-2</c:v>
                </c:pt>
                <c:pt idx="105">
                  <c:v>3.125E-2</c:v>
                </c:pt>
                <c:pt idx="106">
                  <c:v>3.125E-2</c:v>
                </c:pt>
                <c:pt idx="107">
                  <c:v>3.125E-2</c:v>
                </c:pt>
                <c:pt idx="108">
                  <c:v>3.125E-2</c:v>
                </c:pt>
                <c:pt idx="109">
                  <c:v>3.125E-2</c:v>
                </c:pt>
                <c:pt idx="110">
                  <c:v>3.125E-2</c:v>
                </c:pt>
                <c:pt idx="111">
                  <c:v>3.125E-2</c:v>
                </c:pt>
                <c:pt idx="112">
                  <c:v>6.25E-2</c:v>
                </c:pt>
                <c:pt idx="113">
                  <c:v>6.25E-2</c:v>
                </c:pt>
                <c:pt idx="114">
                  <c:v>6.25E-2</c:v>
                </c:pt>
                <c:pt idx="115">
                  <c:v>6.25E-2</c:v>
                </c:pt>
                <c:pt idx="116">
                  <c:v>6.25E-2</c:v>
                </c:pt>
                <c:pt idx="117">
                  <c:v>6.25E-2</c:v>
                </c:pt>
                <c:pt idx="118">
                  <c:v>6.25E-2</c:v>
                </c:pt>
                <c:pt idx="119">
                  <c:v>6.25E-2</c:v>
                </c:pt>
                <c:pt idx="120">
                  <c:v>6.25E-2</c:v>
                </c:pt>
                <c:pt idx="121">
                  <c:v>6.25E-2</c:v>
                </c:pt>
                <c:pt idx="122">
                  <c:v>6.25E-2</c:v>
                </c:pt>
                <c:pt idx="123">
                  <c:v>6.25E-2</c:v>
                </c:pt>
                <c:pt idx="124">
                  <c:v>6.25E-2</c:v>
                </c:pt>
                <c:pt idx="125">
                  <c:v>6.25E-2</c:v>
                </c:pt>
                <c:pt idx="126">
                  <c:v>6.25E-2</c:v>
                </c:pt>
                <c:pt idx="127">
                  <c:v>6.25E-2</c:v>
                </c:pt>
                <c:pt idx="128">
                  <c:v>0.125</c:v>
                </c:pt>
                <c:pt idx="129">
                  <c:v>0.125</c:v>
                </c:pt>
                <c:pt idx="130">
                  <c:v>0.125</c:v>
                </c:pt>
                <c:pt idx="131">
                  <c:v>0.125</c:v>
                </c:pt>
                <c:pt idx="132">
                  <c:v>0.125</c:v>
                </c:pt>
                <c:pt idx="133">
                  <c:v>0.125</c:v>
                </c:pt>
                <c:pt idx="134">
                  <c:v>0.125</c:v>
                </c:pt>
                <c:pt idx="135">
                  <c:v>0.125</c:v>
                </c:pt>
                <c:pt idx="136">
                  <c:v>0.125</c:v>
                </c:pt>
                <c:pt idx="137">
                  <c:v>0.125</c:v>
                </c:pt>
                <c:pt idx="138">
                  <c:v>0.125</c:v>
                </c:pt>
                <c:pt idx="139">
                  <c:v>0.125</c:v>
                </c:pt>
                <c:pt idx="140">
                  <c:v>0.125</c:v>
                </c:pt>
                <c:pt idx="141">
                  <c:v>0.125</c:v>
                </c:pt>
                <c:pt idx="142">
                  <c:v>0.125</c:v>
                </c:pt>
                <c:pt idx="143">
                  <c:v>0.125</c:v>
                </c:pt>
                <c:pt idx="144">
                  <c:v>0.25</c:v>
                </c:pt>
                <c:pt idx="145">
                  <c:v>0.25</c:v>
                </c:pt>
                <c:pt idx="146">
                  <c:v>0.25</c:v>
                </c:pt>
                <c:pt idx="147">
                  <c:v>0.25</c:v>
                </c:pt>
                <c:pt idx="148">
                  <c:v>0.25</c:v>
                </c:pt>
                <c:pt idx="149">
                  <c:v>0.25</c:v>
                </c:pt>
                <c:pt idx="150">
                  <c:v>0.25</c:v>
                </c:pt>
                <c:pt idx="151">
                  <c:v>0.25</c:v>
                </c:pt>
                <c:pt idx="152">
                  <c:v>0.25</c:v>
                </c:pt>
                <c:pt idx="153">
                  <c:v>0.25</c:v>
                </c:pt>
                <c:pt idx="154">
                  <c:v>0.25</c:v>
                </c:pt>
                <c:pt idx="155">
                  <c:v>0.25</c:v>
                </c:pt>
                <c:pt idx="156">
                  <c:v>0.25</c:v>
                </c:pt>
                <c:pt idx="157">
                  <c:v>0.25</c:v>
                </c:pt>
                <c:pt idx="158">
                  <c:v>0.25</c:v>
                </c:pt>
                <c:pt idx="159">
                  <c:v>0.25</c:v>
                </c:pt>
                <c:pt idx="160">
                  <c:v>0.5</c:v>
                </c:pt>
                <c:pt idx="161">
                  <c:v>0.5</c:v>
                </c:pt>
                <c:pt idx="162">
                  <c:v>0.5</c:v>
                </c:pt>
                <c:pt idx="163">
                  <c:v>0.5</c:v>
                </c:pt>
                <c:pt idx="164">
                  <c:v>0.5</c:v>
                </c:pt>
                <c:pt idx="165">
                  <c:v>0.5</c:v>
                </c:pt>
                <c:pt idx="166">
                  <c:v>0.5</c:v>
                </c:pt>
                <c:pt idx="167">
                  <c:v>0.5</c:v>
                </c:pt>
                <c:pt idx="168">
                  <c:v>0.5</c:v>
                </c:pt>
                <c:pt idx="169">
                  <c:v>0.5</c:v>
                </c:pt>
                <c:pt idx="170">
                  <c:v>0.5</c:v>
                </c:pt>
                <c:pt idx="171">
                  <c:v>0.5</c:v>
                </c:pt>
                <c:pt idx="172">
                  <c:v>0.5</c:v>
                </c:pt>
                <c:pt idx="173">
                  <c:v>0.5</c:v>
                </c:pt>
                <c:pt idx="174">
                  <c:v>0.5</c:v>
                </c:pt>
                <c:pt idx="175">
                  <c:v>0.5</c:v>
                </c:pt>
                <c:pt idx="176">
                  <c:v>1</c:v>
                </c:pt>
                <c:pt idx="177">
                  <c:v>1</c:v>
                </c:pt>
                <c:pt idx="178">
                  <c:v>1</c:v>
                </c:pt>
                <c:pt idx="179">
                  <c:v>1</c:v>
                </c:pt>
                <c:pt idx="180">
                  <c:v>1</c:v>
                </c:pt>
                <c:pt idx="181">
                  <c:v>1</c:v>
                </c:pt>
                <c:pt idx="182">
                  <c:v>1</c:v>
                </c:pt>
                <c:pt idx="183">
                  <c:v>1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1</c:v>
                </c:pt>
                <c:pt idx="188">
                  <c:v>1</c:v>
                </c:pt>
                <c:pt idx="189">
                  <c:v>1</c:v>
                </c:pt>
                <c:pt idx="190">
                  <c:v>1</c:v>
                </c:pt>
                <c:pt idx="191">
                  <c:v>1</c:v>
                </c:pt>
                <c:pt idx="192">
                  <c:v>2</c:v>
                </c:pt>
                <c:pt idx="193">
                  <c:v>2</c:v>
                </c:pt>
                <c:pt idx="194">
                  <c:v>2</c:v>
                </c:pt>
                <c:pt idx="195">
                  <c:v>2</c:v>
                </c:pt>
                <c:pt idx="196">
                  <c:v>2</c:v>
                </c:pt>
                <c:pt idx="197">
                  <c:v>2</c:v>
                </c:pt>
                <c:pt idx="198">
                  <c:v>2</c:v>
                </c:pt>
                <c:pt idx="199">
                  <c:v>2</c:v>
                </c:pt>
                <c:pt idx="200">
                  <c:v>2</c:v>
                </c:pt>
                <c:pt idx="201">
                  <c:v>2</c:v>
                </c:pt>
                <c:pt idx="202">
                  <c:v>2</c:v>
                </c:pt>
                <c:pt idx="203">
                  <c:v>2</c:v>
                </c:pt>
                <c:pt idx="204">
                  <c:v>2</c:v>
                </c:pt>
                <c:pt idx="205">
                  <c:v>2</c:v>
                </c:pt>
                <c:pt idx="206">
                  <c:v>2</c:v>
                </c:pt>
                <c:pt idx="207">
                  <c:v>2</c:v>
                </c:pt>
                <c:pt idx="208">
                  <c:v>4</c:v>
                </c:pt>
                <c:pt idx="209">
                  <c:v>4</c:v>
                </c:pt>
                <c:pt idx="210">
                  <c:v>4</c:v>
                </c:pt>
                <c:pt idx="211">
                  <c:v>4</c:v>
                </c:pt>
                <c:pt idx="212">
                  <c:v>4</c:v>
                </c:pt>
                <c:pt idx="213">
                  <c:v>4</c:v>
                </c:pt>
                <c:pt idx="214">
                  <c:v>4</c:v>
                </c:pt>
                <c:pt idx="215">
                  <c:v>4</c:v>
                </c:pt>
                <c:pt idx="216">
                  <c:v>4</c:v>
                </c:pt>
                <c:pt idx="217">
                  <c:v>4</c:v>
                </c:pt>
                <c:pt idx="218">
                  <c:v>4</c:v>
                </c:pt>
                <c:pt idx="219">
                  <c:v>4</c:v>
                </c:pt>
                <c:pt idx="220">
                  <c:v>4</c:v>
                </c:pt>
                <c:pt idx="221">
                  <c:v>4</c:v>
                </c:pt>
                <c:pt idx="222">
                  <c:v>4</c:v>
                </c:pt>
                <c:pt idx="223">
                  <c:v>4</c:v>
                </c:pt>
                <c:pt idx="224">
                  <c:v>8</c:v>
                </c:pt>
                <c:pt idx="225">
                  <c:v>8</c:v>
                </c:pt>
                <c:pt idx="226">
                  <c:v>8</c:v>
                </c:pt>
                <c:pt idx="227">
                  <c:v>8</c:v>
                </c:pt>
                <c:pt idx="228">
                  <c:v>8</c:v>
                </c:pt>
                <c:pt idx="229">
                  <c:v>8</c:v>
                </c:pt>
                <c:pt idx="230">
                  <c:v>8</c:v>
                </c:pt>
                <c:pt idx="231">
                  <c:v>8</c:v>
                </c:pt>
                <c:pt idx="232">
                  <c:v>8</c:v>
                </c:pt>
                <c:pt idx="233">
                  <c:v>8</c:v>
                </c:pt>
                <c:pt idx="234">
                  <c:v>8</c:v>
                </c:pt>
                <c:pt idx="235">
                  <c:v>8</c:v>
                </c:pt>
                <c:pt idx="236">
                  <c:v>8</c:v>
                </c:pt>
                <c:pt idx="237">
                  <c:v>8</c:v>
                </c:pt>
                <c:pt idx="238">
                  <c:v>8</c:v>
                </c:pt>
                <c:pt idx="239">
                  <c:v>8</c:v>
                </c:pt>
              </c:numCache>
            </c:numRef>
          </c:xVal>
          <c:yVal>
            <c:numRef>
              <c:f>'ai_output-frac'!$L$610:$L$849</c:f>
              <c:numCache>
                <c:formatCode>0.0000</c:formatCode>
                <c:ptCount val="240"/>
                <c:pt idx="0">
                  <c:v>0.129720096644761</c:v>
                </c:pt>
                <c:pt idx="1">
                  <c:v>0.15234270051520901</c:v>
                </c:pt>
                <c:pt idx="2">
                  <c:v>0.15231421168950299</c:v>
                </c:pt>
                <c:pt idx="3">
                  <c:v>0.15245416825483199</c:v>
                </c:pt>
                <c:pt idx="4">
                  <c:v>0.15226696963388101</c:v>
                </c:pt>
                <c:pt idx="5">
                  <c:v>0.152366665277819</c:v>
                </c:pt>
                <c:pt idx="6">
                  <c:v>0.152222666403318</c:v>
                </c:pt>
                <c:pt idx="7">
                  <c:v>0.152499904213377</c:v>
                </c:pt>
                <c:pt idx="8">
                  <c:v>0.15219002140309101</c:v>
                </c:pt>
                <c:pt idx="9">
                  <c:v>0.15237832653738001</c:v>
                </c:pt>
                <c:pt idx="10">
                  <c:v>0.15225629569521301</c:v>
                </c:pt>
                <c:pt idx="11">
                  <c:v>0.15219616147245599</c:v>
                </c:pt>
                <c:pt idx="12">
                  <c:v>0.15208507056239801</c:v>
                </c:pt>
                <c:pt idx="13">
                  <c:v>0.152284762857816</c:v>
                </c:pt>
                <c:pt idx="14">
                  <c:v>0.15203087578189101</c:v>
                </c:pt>
                <c:pt idx="15">
                  <c:v>0.15252846255173799</c:v>
                </c:pt>
                <c:pt idx="16">
                  <c:v>0.25947917111950902</c:v>
                </c:pt>
                <c:pt idx="17">
                  <c:v>0.30461936071739698</c:v>
                </c:pt>
                <c:pt idx="18">
                  <c:v>0.30461159315089997</c:v>
                </c:pt>
                <c:pt idx="19">
                  <c:v>0.30490833650966498</c:v>
                </c:pt>
                <c:pt idx="20">
                  <c:v>0.30464072356802602</c:v>
                </c:pt>
                <c:pt idx="21">
                  <c:v>0.30484479259615199</c:v>
                </c:pt>
                <c:pt idx="22">
                  <c:v>0.30444533280663599</c:v>
                </c:pt>
                <c:pt idx="23">
                  <c:v>0.30501927761807501</c:v>
                </c:pt>
                <c:pt idx="24">
                  <c:v>0.30450030154596402</c:v>
                </c:pt>
                <c:pt idx="25">
                  <c:v>0.30483895825846102</c:v>
                </c:pt>
                <c:pt idx="26">
                  <c:v>0.304579879698545</c:v>
                </c:pt>
                <c:pt idx="27">
                  <c:v>0.30443175535168099</c:v>
                </c:pt>
                <c:pt idx="28">
                  <c:v>0.304089486773721</c:v>
                </c:pt>
                <c:pt idx="29">
                  <c:v>0.30475665307476102</c:v>
                </c:pt>
                <c:pt idx="30">
                  <c:v>0.30410432396311299</c:v>
                </c:pt>
                <c:pt idx="31">
                  <c:v>0.30501408559069398</c:v>
                </c:pt>
                <c:pt idx="32">
                  <c:v>0.50430006986635301</c:v>
                </c:pt>
                <c:pt idx="33">
                  <c:v>0.60915717082436505</c:v>
                </c:pt>
                <c:pt idx="34">
                  <c:v>0.60943686385212004</c:v>
                </c:pt>
                <c:pt idx="35">
                  <c:v>0.60953663134620295</c:v>
                </c:pt>
                <c:pt idx="36">
                  <c:v>0.60918694073900903</c:v>
                </c:pt>
                <c:pt idx="37">
                  <c:v>0.60988672364866303</c:v>
                </c:pt>
                <c:pt idx="38">
                  <c:v>0.60904200160597499</c:v>
                </c:pt>
                <c:pt idx="39">
                  <c:v>0.60989191322438796</c:v>
                </c:pt>
                <c:pt idx="40">
                  <c:v>0.60895921020547705</c:v>
                </c:pt>
                <c:pt idx="41">
                  <c:v>0.60982315851269497</c:v>
                </c:pt>
                <c:pt idx="42">
                  <c:v>0.60925425736009697</c:v>
                </c:pt>
                <c:pt idx="43">
                  <c:v>0.60892170276211399</c:v>
                </c:pt>
                <c:pt idx="44">
                  <c:v>0.60829510718832203</c:v>
                </c:pt>
                <c:pt idx="45">
                  <c:v>0.60965328411338104</c:v>
                </c:pt>
                <c:pt idx="46">
                  <c:v>0.60812608292272097</c:v>
                </c:pt>
                <c:pt idx="47">
                  <c:v>0.61032555459050697</c:v>
                </c:pt>
                <c:pt idx="48">
                  <c:v>0.913094847599909</c:v>
                </c:pt>
                <c:pt idx="49">
                  <c:v>1.2192627525690101</c:v>
                </c:pt>
                <c:pt idx="50">
                  <c:v>1.2192627525690101</c:v>
                </c:pt>
                <c:pt idx="51">
                  <c:v>1.22086958002801</c:v>
                </c:pt>
                <c:pt idx="52">
                  <c:v>1.2177222071214999</c:v>
                </c:pt>
                <c:pt idx="53">
                  <c:v>1.21933793760419</c:v>
                </c:pt>
                <c:pt idx="54">
                  <c:v>1.21834313492198</c:v>
                </c:pt>
                <c:pt idx="55">
                  <c:v>1.2204382544736301</c:v>
                </c:pt>
                <c:pt idx="56">
                  <c:v>1.2178308237942499</c:v>
                </c:pt>
                <c:pt idx="57">
                  <c:v>1.21871599564744</c:v>
                </c:pt>
                <c:pt idx="58">
                  <c:v>1.21833795790717</c:v>
                </c:pt>
                <c:pt idx="59">
                  <c:v>1.2181024502671101</c:v>
                </c:pt>
                <c:pt idx="60">
                  <c:v>1.2164899902203901</c:v>
                </c:pt>
                <c:pt idx="61">
                  <c:v>1.2188118369958101</c:v>
                </c:pt>
                <c:pt idx="62">
                  <c:v>1.2161442814030199</c:v>
                </c:pt>
                <c:pt idx="63">
                  <c:v>1.2202356886594501</c:v>
                </c:pt>
                <c:pt idx="64">
                  <c:v>1.5570634539199399</c:v>
                </c:pt>
                <c:pt idx="65">
                  <c:v>2.4137778628990598</c:v>
                </c:pt>
                <c:pt idx="66">
                  <c:v>2.4344621759194398</c:v>
                </c:pt>
                <c:pt idx="67">
                  <c:v>2.4338163984661301</c:v>
                </c:pt>
                <c:pt idx="68">
                  <c:v>2.4362618267715099</c:v>
                </c:pt>
                <c:pt idx="69">
                  <c:v>2.43545992962546</c:v>
                </c:pt>
                <c:pt idx="70">
                  <c:v>2.4341779916248698</c:v>
                </c:pt>
                <c:pt idx="71">
                  <c:v>2.4380537745956699</c:v>
                </c:pt>
                <c:pt idx="72">
                  <c:v>2.4352892712903</c:v>
                </c:pt>
                <c:pt idx="73">
                  <c:v>2.4358685725208602</c:v>
                </c:pt>
                <c:pt idx="74">
                  <c:v>2.4347826086956501</c:v>
                </c:pt>
                <c:pt idx="75">
                  <c:v>2.4337492572786599</c:v>
                </c:pt>
                <c:pt idx="76">
                  <c:v>2.4335013834428199</c:v>
                </c:pt>
                <c:pt idx="77">
                  <c:v>2.4362152505613199</c:v>
                </c:pt>
                <c:pt idx="78">
                  <c:v>2.4324845965407098</c:v>
                </c:pt>
                <c:pt idx="79">
                  <c:v>2.4413597263347402</c:v>
                </c:pt>
                <c:pt idx="80">
                  <c:v>2.4077678055949101</c:v>
                </c:pt>
                <c:pt idx="81">
                  <c:v>4.7512184815637903</c:v>
                </c:pt>
                <c:pt idx="82">
                  <c:v>4.8611234735873898</c:v>
                </c:pt>
                <c:pt idx="83">
                  <c:v>4.8647215641694999</c:v>
                </c:pt>
                <c:pt idx="84">
                  <c:v>4.8658154487773704</c:v>
                </c:pt>
                <c:pt idx="85">
                  <c:v>4.8669821129241004</c:v>
                </c:pt>
                <c:pt idx="86">
                  <c:v>4.8645771256121098</c:v>
                </c:pt>
                <c:pt idx="87">
                  <c:v>4.8673642395910397</c:v>
                </c:pt>
                <c:pt idx="88">
                  <c:v>4.8568312953258097</c:v>
                </c:pt>
                <c:pt idx="89">
                  <c:v>4.8646080760094996</c:v>
                </c:pt>
                <c:pt idx="90">
                  <c:v>4.8616180242046498</c:v>
                </c:pt>
                <c:pt idx="91">
                  <c:v>4.8616386326641301</c:v>
                </c:pt>
                <c:pt idx="92">
                  <c:v>4.85429249855033</c:v>
                </c:pt>
                <c:pt idx="93">
                  <c:v>4.8612883126131203</c:v>
                </c:pt>
                <c:pt idx="94">
                  <c:v>4.8528341485706497</c:v>
                </c:pt>
                <c:pt idx="95">
                  <c:v>4.86849031294041</c:v>
                </c:pt>
                <c:pt idx="96">
                  <c:v>3.3092304584932299</c:v>
                </c:pt>
                <c:pt idx="97">
                  <c:v>6.6138235879277802</c:v>
                </c:pt>
                <c:pt idx="98">
                  <c:v>9.5714911640134304</c:v>
                </c:pt>
                <c:pt idx="99">
                  <c:v>9.7467864958463402</c:v>
                </c:pt>
                <c:pt idx="100">
                  <c:v>9.7215876581406597</c:v>
                </c:pt>
                <c:pt idx="101">
                  <c:v>9.7362780095844794</c:v>
                </c:pt>
                <c:pt idx="102">
                  <c:v>9.7188278562106998</c:v>
                </c:pt>
                <c:pt idx="103">
                  <c:v>9.74720067991076</c:v>
                </c:pt>
                <c:pt idx="104">
                  <c:v>9.7144442303334895</c:v>
                </c:pt>
                <c:pt idx="105">
                  <c:v>9.7321883167577408</c:v>
                </c:pt>
                <c:pt idx="106">
                  <c:v>9.7176132163200108</c:v>
                </c:pt>
                <c:pt idx="107">
                  <c:v>9.7309084121347809</c:v>
                </c:pt>
                <c:pt idx="108">
                  <c:v>9.7075372482134998</c:v>
                </c:pt>
                <c:pt idx="109">
                  <c:v>9.7269675952920593</c:v>
                </c:pt>
                <c:pt idx="110">
                  <c:v>9.7138271359209902</c:v>
                </c:pt>
                <c:pt idx="111">
                  <c:v>9.74595823330713</c:v>
                </c:pt>
                <c:pt idx="112">
                  <c:v>4.0847123351096704</c:v>
                </c:pt>
                <c:pt idx="113">
                  <c:v>8.1625564926515004</c:v>
                </c:pt>
                <c:pt idx="114">
                  <c:v>12.2315274744905</c:v>
                </c:pt>
                <c:pt idx="115">
                  <c:v>16.305790440849702</c:v>
                </c:pt>
                <c:pt idx="116">
                  <c:v>19.191030977431002</c:v>
                </c:pt>
                <c:pt idx="117">
                  <c:v>19.466358883834602</c:v>
                </c:pt>
                <c:pt idx="118">
                  <c:v>19.430205101597799</c:v>
                </c:pt>
                <c:pt idx="119">
                  <c:v>19.476689635262101</c:v>
                </c:pt>
                <c:pt idx="120">
                  <c:v>19.422924666900901</c:v>
                </c:pt>
                <c:pt idx="121">
                  <c:v>19.4533989763422</c:v>
                </c:pt>
                <c:pt idx="122">
                  <c:v>19.431851153728001</c:v>
                </c:pt>
                <c:pt idx="123">
                  <c:v>19.453357730317201</c:v>
                </c:pt>
                <c:pt idx="124">
                  <c:v>19.4368733356918</c:v>
                </c:pt>
                <c:pt idx="125">
                  <c:v>19.447214026520101</c:v>
                </c:pt>
                <c:pt idx="126">
                  <c:v>19.416594714476702</c:v>
                </c:pt>
                <c:pt idx="127">
                  <c:v>19.4604958958152</c:v>
                </c:pt>
                <c:pt idx="128">
                  <c:v>4.6042564722767203</c:v>
                </c:pt>
                <c:pt idx="129">
                  <c:v>9.2057873296811294</c:v>
                </c:pt>
                <c:pt idx="130">
                  <c:v>13.798297590760001</c:v>
                </c:pt>
                <c:pt idx="131">
                  <c:v>18.402896312416601</c:v>
                </c:pt>
                <c:pt idx="132">
                  <c:v>22.969383884950801</c:v>
                </c:pt>
                <c:pt idx="133">
                  <c:v>27.566497312466002</c:v>
                </c:pt>
                <c:pt idx="134">
                  <c:v>32.110199624828503</c:v>
                </c:pt>
                <c:pt idx="135">
                  <c:v>36.681012511469</c:v>
                </c:pt>
                <c:pt idx="136">
                  <c:v>38.758794617303401</c:v>
                </c:pt>
                <c:pt idx="137">
                  <c:v>38.869217831890801</c:v>
                </c:pt>
                <c:pt idx="138">
                  <c:v>38.862138488385803</c:v>
                </c:pt>
                <c:pt idx="139">
                  <c:v>38.839764972822799</c:v>
                </c:pt>
                <c:pt idx="140">
                  <c:v>38.818977425858101</c:v>
                </c:pt>
                <c:pt idx="141">
                  <c:v>38.905643095815499</c:v>
                </c:pt>
                <c:pt idx="142">
                  <c:v>38.803627013127603</c:v>
                </c:pt>
                <c:pt idx="143">
                  <c:v>38.946847865997903</c:v>
                </c:pt>
                <c:pt idx="144">
                  <c:v>4.9238497091989704</c:v>
                </c:pt>
                <c:pt idx="145">
                  <c:v>9.8477126305084504</c:v>
                </c:pt>
                <c:pt idx="146">
                  <c:v>14.7608946591535</c:v>
                </c:pt>
                <c:pt idx="147">
                  <c:v>19.685230777482701</c:v>
                </c:pt>
                <c:pt idx="148">
                  <c:v>24.577536096006</c:v>
                </c:pt>
                <c:pt idx="149">
                  <c:v>29.4981794799662</c:v>
                </c:pt>
                <c:pt idx="150">
                  <c:v>34.377608752669602</c:v>
                </c:pt>
                <c:pt idx="151">
                  <c:v>39.336660321380101</c:v>
                </c:pt>
                <c:pt idx="152">
                  <c:v>44.149081294103702</c:v>
                </c:pt>
                <c:pt idx="153">
                  <c:v>49.0764573103544</c:v>
                </c:pt>
                <c:pt idx="154">
                  <c:v>53.912312813446498</c:v>
                </c:pt>
                <c:pt idx="155">
                  <c:v>57.367484814095697</c:v>
                </c:pt>
                <c:pt idx="156">
                  <c:v>57.3523340110359</c:v>
                </c:pt>
                <c:pt idx="157">
                  <c:v>57.435627774934702</c:v>
                </c:pt>
                <c:pt idx="158">
                  <c:v>57.340684991648899</c:v>
                </c:pt>
                <c:pt idx="159">
                  <c:v>57.539634758177797</c:v>
                </c:pt>
                <c:pt idx="160">
                  <c:v>5.0965012046854197</c:v>
                </c:pt>
                <c:pt idx="161">
                  <c:v>10.193441229651301</c:v>
                </c:pt>
                <c:pt idx="162">
                  <c:v>15.2808139183874</c:v>
                </c:pt>
                <c:pt idx="163">
                  <c:v>20.3819007289135</c:v>
                </c:pt>
                <c:pt idx="164">
                  <c:v>25.451756302229601</c:v>
                </c:pt>
                <c:pt idx="165">
                  <c:v>30.549480369755301</c:v>
                </c:pt>
                <c:pt idx="166">
                  <c:v>35.602706569980299</c:v>
                </c:pt>
                <c:pt idx="167">
                  <c:v>40.743097572077197</c:v>
                </c:pt>
                <c:pt idx="168">
                  <c:v>45.7359910771589</c:v>
                </c:pt>
                <c:pt idx="169">
                  <c:v>50.853433284604698</c:v>
                </c:pt>
                <c:pt idx="170">
                  <c:v>55.8840297234742</c:v>
                </c:pt>
                <c:pt idx="171">
                  <c:v>57.685153603734499</c:v>
                </c:pt>
                <c:pt idx="172">
                  <c:v>57.638949310927003</c:v>
                </c:pt>
                <c:pt idx="173">
                  <c:v>57.723713804872602</c:v>
                </c:pt>
                <c:pt idx="174">
                  <c:v>57.616327171396001</c:v>
                </c:pt>
                <c:pt idx="175">
                  <c:v>57.819201562844597</c:v>
                </c:pt>
                <c:pt idx="176">
                  <c:v>5.1878883831387297</c:v>
                </c:pt>
                <c:pt idx="177">
                  <c:v>10.3751167902299</c:v>
                </c:pt>
                <c:pt idx="178">
                  <c:v>15.5547874735765</c:v>
                </c:pt>
                <c:pt idx="179">
                  <c:v>20.747506211504898</c:v>
                </c:pt>
                <c:pt idx="180">
                  <c:v>25.909180599261902</c:v>
                </c:pt>
                <c:pt idx="181">
                  <c:v>31.1044005754712</c:v>
                </c:pt>
                <c:pt idx="182">
                  <c:v>36.252084238808301</c:v>
                </c:pt>
                <c:pt idx="183">
                  <c:v>41.488679687875297</c:v>
                </c:pt>
                <c:pt idx="184">
                  <c:v>46.579127057658802</c:v>
                </c:pt>
                <c:pt idx="185">
                  <c:v>51.797609134405</c:v>
                </c:pt>
                <c:pt idx="186">
                  <c:v>56.926170801034502</c:v>
                </c:pt>
                <c:pt idx="187">
                  <c:v>57.835146911663898</c:v>
                </c:pt>
                <c:pt idx="188">
                  <c:v>57.789157100792004</c:v>
                </c:pt>
                <c:pt idx="189">
                  <c:v>57.8604497172023</c:v>
                </c:pt>
                <c:pt idx="190">
                  <c:v>57.765962302758403</c:v>
                </c:pt>
                <c:pt idx="191">
                  <c:v>57.963255878230299</c:v>
                </c:pt>
                <c:pt idx="192">
                  <c:v>5.23494345180253</c:v>
                </c:pt>
                <c:pt idx="193">
                  <c:v>10.4696068922234</c:v>
                </c:pt>
                <c:pt idx="194">
                  <c:v>15.696490224486601</c:v>
                </c:pt>
                <c:pt idx="195">
                  <c:v>20.9395124595261</c:v>
                </c:pt>
                <c:pt idx="196">
                  <c:v>26.147863027118401</c:v>
                </c:pt>
                <c:pt idx="197">
                  <c:v>31.388650956729599</c:v>
                </c:pt>
                <c:pt idx="198">
                  <c:v>36.584689573533502</c:v>
                </c:pt>
                <c:pt idx="199">
                  <c:v>41.8739479858233</c:v>
                </c:pt>
                <c:pt idx="200">
                  <c:v>47.013213601747204</c:v>
                </c:pt>
                <c:pt idx="201">
                  <c:v>52.280826589029203</c:v>
                </c:pt>
                <c:pt idx="202">
                  <c:v>57.463641096501703</c:v>
                </c:pt>
                <c:pt idx="203">
                  <c:v>57.921289729471603</c:v>
                </c:pt>
                <c:pt idx="204">
                  <c:v>57.859993614933103</c:v>
                </c:pt>
                <c:pt idx="205">
                  <c:v>57.936033845862397</c:v>
                </c:pt>
                <c:pt idx="206">
                  <c:v>57.840274070294498</c:v>
                </c:pt>
                <c:pt idx="207">
                  <c:v>58.026032546612299</c:v>
                </c:pt>
                <c:pt idx="208">
                  <c:v>5.2584676003868598</c:v>
                </c:pt>
                <c:pt idx="209">
                  <c:v>10.516841021232301</c:v>
                </c:pt>
                <c:pt idx="210">
                  <c:v>15.7676790840178</c:v>
                </c:pt>
                <c:pt idx="211">
                  <c:v>21.035528106954001</c:v>
                </c:pt>
                <c:pt idx="212">
                  <c:v>26.2645841160789</c:v>
                </c:pt>
                <c:pt idx="213">
                  <c:v>31.528162064355399</c:v>
                </c:pt>
                <c:pt idx="214">
                  <c:v>36.756673385329897</c:v>
                </c:pt>
                <c:pt idx="215">
                  <c:v>42.0580989421059</c:v>
                </c:pt>
                <c:pt idx="216">
                  <c:v>47.222517451024501</c:v>
                </c:pt>
                <c:pt idx="217">
                  <c:v>52.528698328070298</c:v>
                </c:pt>
                <c:pt idx="218">
                  <c:v>57.738698131760003</c:v>
                </c:pt>
                <c:pt idx="219">
                  <c:v>57.943808959936803</c:v>
                </c:pt>
                <c:pt idx="220">
                  <c:v>57.898102938276402</c:v>
                </c:pt>
                <c:pt idx="221">
                  <c:v>57.965544609188299</c:v>
                </c:pt>
                <c:pt idx="222">
                  <c:v>57.872424974128997</c:v>
                </c:pt>
                <c:pt idx="223">
                  <c:v>58.074467916765499</c:v>
                </c:pt>
                <c:pt idx="224">
                  <c:v>5.2708579019886797</c:v>
                </c:pt>
                <c:pt idx="225">
                  <c:v>10.5414792474508</c:v>
                </c:pt>
                <c:pt idx="226">
                  <c:v>15.804303101096499</c:v>
                </c:pt>
                <c:pt idx="227">
                  <c:v>21.0829206467746</c:v>
                </c:pt>
                <c:pt idx="228">
                  <c:v>26.3262277038401</c:v>
                </c:pt>
                <c:pt idx="229">
                  <c:v>31.6063944538339</c:v>
                </c:pt>
                <c:pt idx="230">
                  <c:v>36.836685967366499</c:v>
                </c:pt>
                <c:pt idx="231">
                  <c:v>42.1612243359384</c:v>
                </c:pt>
                <c:pt idx="232">
                  <c:v>47.337484481563202</c:v>
                </c:pt>
                <c:pt idx="233">
                  <c:v>52.648560733418499</c:v>
                </c:pt>
                <c:pt idx="234">
                  <c:v>57.861590004335604</c:v>
                </c:pt>
                <c:pt idx="235">
                  <c:v>57.973842774281103</c:v>
                </c:pt>
                <c:pt idx="236">
                  <c:v>57.917233556735802</c:v>
                </c:pt>
                <c:pt idx="237">
                  <c:v>57.990446234143299</c:v>
                </c:pt>
                <c:pt idx="238">
                  <c:v>57.8898264397221</c:v>
                </c:pt>
                <c:pt idx="239">
                  <c:v>58.087681152251903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130-FF8B-5F4C-8BBF-ED4DE73666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850848"/>
        <c:axId val="119669536"/>
      </c:scatterChart>
      <c:valAx>
        <c:axId val="123850848"/>
        <c:scaling>
          <c:logBase val="2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 sz="1200" b="0"/>
                </a:pPr>
                <a:r>
                  <a:rPr lang="en-US" sz="1200" b="0"/>
                  <a:t>Operational Intensity (OP/B)</a:t>
                </a:r>
              </a:p>
            </c:rich>
          </c:tx>
          <c:layout>
            <c:manualLayout>
              <c:xMode val="edge"/>
              <c:yMode val="edge"/>
              <c:x val="0.36643746180033554"/>
              <c:y val="0.9337659722222222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\ ????/????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/>
          <a:lstStyle/>
          <a:p>
            <a:pPr>
              <a:defRPr/>
            </a:pPr>
            <a:endParaRPr lang="en-CH"/>
          </a:p>
        </c:txPr>
        <c:crossAx val="119669536"/>
        <c:crossesAt val="1.0000000000000002E-3"/>
        <c:crossBetween val="midCat"/>
        <c:majorUnit val="2"/>
        <c:minorUnit val="2"/>
      </c:valAx>
      <c:valAx>
        <c:axId val="119669536"/>
        <c:scaling>
          <c:logBase val="2"/>
          <c:orientation val="minMax"/>
          <c:max val="64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000" b="0"/>
                </a:pPr>
                <a:r>
                  <a:rPr lang="en-US" sz="1000" b="0"/>
                  <a:t>Arithmetic Throughput (MOPS,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CH"/>
          </a:p>
        </c:txPr>
        <c:crossAx val="123850848"/>
        <c:crossesAt val="4.8830000000000019E-5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1">
    <c:autoUpdate val="0"/>
  </c:externalData>
  <c:userShapes r:id="rId2"/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00-6B41-8A32-3EE0779DB6AB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00-6B41-8A32-3EE0779DB6AB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00-6B41-8A32-3EE0779DB6AB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00-6B41-8A32-3EE0779DB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00-6B41-8A32-3EE0779DB6AB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00-6B41-8A32-3EE0779DB6AB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00-6B41-8A32-3EE0779DB6AB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00-6B41-8A32-3EE0779DB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(d) DOUBLE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8470472222222226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7268833333333333"/>
          <c:y val="4.2501111111111094E-2"/>
          <c:w val="0.7885061111111111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(2)'!$H$2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(2)'!$H$3:$H$26</c:f>
              <c:numCache>
                <c:formatCode>General</c:formatCode>
                <c:ptCount val="24"/>
                <c:pt idx="0">
                  <c:v>0.302342609526634</c:v>
                </c:pt>
                <c:pt idx="1">
                  <c:v>0.60468422275349198</c:v>
                </c:pt>
                <c:pt idx="2">
                  <c:v>0.90680819731269602</c:v>
                </c:pt>
                <c:pt idx="3">
                  <c:v>1.2092787853226401</c:v>
                </c:pt>
                <c:pt idx="4">
                  <c:v>1.51104084321475</c:v>
                </c:pt>
                <c:pt idx="5">
                  <c:v>1.81313255571529</c:v>
                </c:pt>
                <c:pt idx="6">
                  <c:v>2.1151245151660101</c:v>
                </c:pt>
                <c:pt idx="7">
                  <c:v>2.4186372653042301</c:v>
                </c:pt>
                <c:pt idx="8">
                  <c:v>2.7184900964430101</c:v>
                </c:pt>
                <c:pt idx="9">
                  <c:v>3.02009216589861</c:v>
                </c:pt>
                <c:pt idx="10">
                  <c:v>3.3242898550724602</c:v>
                </c:pt>
                <c:pt idx="11">
                  <c:v>3.3244404184972098</c:v>
                </c:pt>
                <c:pt idx="12">
                  <c:v>3.3214317389927102</c:v>
                </c:pt>
                <c:pt idx="13">
                  <c:v>3.3221232529509699</c:v>
                </c:pt>
                <c:pt idx="14">
                  <c:v>3.32068041983351</c:v>
                </c:pt>
                <c:pt idx="15">
                  <c:v>3.32667035287932</c:v>
                </c:pt>
                <c:pt idx="16">
                  <c:v>3.3257056899223398</c:v>
                </c:pt>
                <c:pt idx="17">
                  <c:v>3.3206503741370401</c:v>
                </c:pt>
                <c:pt idx="18">
                  <c:v>3.32041002813741</c:v>
                </c:pt>
                <c:pt idx="19">
                  <c:v>3.3239887691332299</c:v>
                </c:pt>
                <c:pt idx="20">
                  <c:v>3.3198393458045299</c:v>
                </c:pt>
                <c:pt idx="21">
                  <c:v>3.3216421692853499</c:v>
                </c:pt>
                <c:pt idx="22">
                  <c:v>3.3190887468007499</c:v>
                </c:pt>
                <c:pt idx="23">
                  <c:v>3.3210109583834799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EB-B444-99E4-A6197333686A}"/>
            </c:ext>
          </c:extLst>
        </c:ser>
        <c:ser>
          <c:idx val="3"/>
          <c:order val="1"/>
          <c:tx>
            <c:strRef>
              <c:f>'pipeline_output (2)'!$K$2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(2)'!$K$3:$K$26</c:f>
              <c:numCache>
                <c:formatCode>General</c:formatCode>
                <c:ptCount val="24"/>
                <c:pt idx="0">
                  <c:v>0.28328954071786899</c:v>
                </c:pt>
                <c:pt idx="1">
                  <c:v>0.56661931993626702</c:v>
                </c:pt>
                <c:pt idx="2">
                  <c:v>0.84982598325826897</c:v>
                </c:pt>
                <c:pt idx="3">
                  <c:v>1.1332106465756799</c:v>
                </c:pt>
                <c:pt idx="4">
                  <c:v>1.4158903094883499</c:v>
                </c:pt>
                <c:pt idx="5">
                  <c:v>1.6988691228411199</c:v>
                </c:pt>
                <c:pt idx="6">
                  <c:v>1.9817785169665401</c:v>
                </c:pt>
                <c:pt idx="7">
                  <c:v>2.26622536185348</c:v>
                </c:pt>
                <c:pt idx="8">
                  <c:v>2.5475784227295701</c:v>
                </c:pt>
                <c:pt idx="9">
                  <c:v>2.8298154844977601</c:v>
                </c:pt>
                <c:pt idx="10">
                  <c:v>3.11493464607027</c:v>
                </c:pt>
                <c:pt idx="11">
                  <c:v>3.1147231557863999</c:v>
                </c:pt>
                <c:pt idx="12">
                  <c:v>3.1119763931757198</c:v>
                </c:pt>
                <c:pt idx="13">
                  <c:v>3.11208194830744</c:v>
                </c:pt>
                <c:pt idx="14">
                  <c:v>3.11173892030761</c:v>
                </c:pt>
                <c:pt idx="15">
                  <c:v>3.1169981824667401</c:v>
                </c:pt>
                <c:pt idx="16">
                  <c:v>3.1162306510091602</c:v>
                </c:pt>
                <c:pt idx="17">
                  <c:v>3.11110583647692</c:v>
                </c:pt>
                <c:pt idx="18">
                  <c:v>3.1112904593160202</c:v>
                </c:pt>
                <c:pt idx="19">
                  <c:v>3.1144324035336299</c:v>
                </c:pt>
                <c:pt idx="20">
                  <c:v>3.11160700659623</c:v>
                </c:pt>
                <c:pt idx="21">
                  <c:v>3.1126362302492598</c:v>
                </c:pt>
                <c:pt idx="22">
                  <c:v>3.1102884843554</c:v>
                </c:pt>
                <c:pt idx="23">
                  <c:v>3.1117125366705598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8EB-B444-99E4-A6197333686A}"/>
            </c:ext>
          </c:extLst>
        </c:ser>
        <c:ser>
          <c:idx val="2"/>
          <c:order val="2"/>
          <c:tx>
            <c:strRef>
              <c:f>'pipeline_output (2)'!$J$2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(2)'!$J$3:$J$26</c:f>
              <c:numCache>
                <c:formatCode>General</c:formatCode>
                <c:ptCount val="24"/>
                <c:pt idx="0">
                  <c:v>4.78322567864162E-2</c:v>
                </c:pt>
                <c:pt idx="1">
                  <c:v>9.5663765486644903E-2</c:v>
                </c:pt>
                <c:pt idx="2">
                  <c:v>0.143485549856124</c:v>
                </c:pt>
                <c:pt idx="3">
                  <c:v>0.19131805575828301</c:v>
                </c:pt>
                <c:pt idx="4">
                  <c:v>0.239068743363754</c:v>
                </c:pt>
                <c:pt idx="5">
                  <c:v>0.28683652733923098</c:v>
                </c:pt>
                <c:pt idx="6">
                  <c:v>0.33460513119746099</c:v>
                </c:pt>
                <c:pt idx="7">
                  <c:v>0.38263970198023001</c:v>
                </c:pt>
                <c:pt idx="8">
                  <c:v>0.43013561519087001</c:v>
                </c:pt>
                <c:pt idx="9">
                  <c:v>0.47785546692915998</c:v>
                </c:pt>
                <c:pt idx="10">
                  <c:v>0.52598241477903795</c:v>
                </c:pt>
                <c:pt idx="11">
                  <c:v>0.525808337249418</c:v>
                </c:pt>
                <c:pt idx="12">
                  <c:v>0.52541990459446897</c:v>
                </c:pt>
                <c:pt idx="13">
                  <c:v>0.52545300437541498</c:v>
                </c:pt>
                <c:pt idx="14">
                  <c:v>0.52531235910024499</c:v>
                </c:pt>
                <c:pt idx="15">
                  <c:v>0.52615057302852097</c:v>
                </c:pt>
                <c:pt idx="16">
                  <c:v>0.52599673797450497</c:v>
                </c:pt>
                <c:pt idx="17">
                  <c:v>0.52510115664829504</c:v>
                </c:pt>
                <c:pt idx="18">
                  <c:v>0.52516277113019605</c:v>
                </c:pt>
                <c:pt idx="19">
                  <c:v>0.52570063270015499</c:v>
                </c:pt>
                <c:pt idx="20">
                  <c:v>0.52533341349285001</c:v>
                </c:pt>
                <c:pt idx="21">
                  <c:v>0.52529581754709398</c:v>
                </c:pt>
                <c:pt idx="22">
                  <c:v>0.52490889223252601</c:v>
                </c:pt>
                <c:pt idx="23">
                  <c:v>0.52514248183830503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8EB-B444-99E4-A6197333686A}"/>
            </c:ext>
          </c:extLst>
        </c:ser>
        <c:ser>
          <c:idx val="1"/>
          <c:order val="3"/>
          <c:tx>
            <c:strRef>
              <c:f>'pipeline_output (2)'!$I$2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(2)'!$G$3:$G$26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(2)'!$I$3:$I$26</c:f>
              <c:numCache>
                <c:formatCode>General</c:formatCode>
                <c:ptCount val="24"/>
                <c:pt idx="0">
                  <c:v>1.48197849323421E-2</c:v>
                </c:pt>
                <c:pt idx="1">
                  <c:v>2.9636817326560701E-2</c:v>
                </c:pt>
                <c:pt idx="2">
                  <c:v>4.4454005445894701E-2</c:v>
                </c:pt>
                <c:pt idx="3">
                  <c:v>5.9279283353739103E-2</c:v>
                </c:pt>
                <c:pt idx="4">
                  <c:v>7.4078134934651998E-2</c:v>
                </c:pt>
                <c:pt idx="5">
                  <c:v>8.8875284544970207E-2</c:v>
                </c:pt>
                <c:pt idx="6">
                  <c:v>0.103666032997856</c:v>
                </c:pt>
                <c:pt idx="7">
                  <c:v>0.1185715901124</c:v>
                </c:pt>
                <c:pt idx="8">
                  <c:v>0.133263712122587</c:v>
                </c:pt>
                <c:pt idx="9">
                  <c:v>0.148059142713061</c:v>
                </c:pt>
                <c:pt idx="10">
                  <c:v>0.162957555736125</c:v>
                </c:pt>
                <c:pt idx="11">
                  <c:v>0.162938021665778</c:v>
                </c:pt>
                <c:pt idx="12">
                  <c:v>0.162799969835559</c:v>
                </c:pt>
                <c:pt idx="13">
                  <c:v>0.16279058214013201</c:v>
                </c:pt>
                <c:pt idx="14">
                  <c:v>0.16277469773713099</c:v>
                </c:pt>
                <c:pt idx="15">
                  <c:v>0.16301980659805301</c:v>
                </c:pt>
                <c:pt idx="16">
                  <c:v>0.16298071329286201</c:v>
                </c:pt>
                <c:pt idx="17">
                  <c:v>0.16270253495650899</c:v>
                </c:pt>
                <c:pt idx="18">
                  <c:v>0.16270181365181899</c:v>
                </c:pt>
                <c:pt idx="19">
                  <c:v>0.162862100335041</c:v>
                </c:pt>
                <c:pt idx="20">
                  <c:v>0.16275592925691301</c:v>
                </c:pt>
                <c:pt idx="21">
                  <c:v>0.16274799004891199</c:v>
                </c:pt>
                <c:pt idx="22">
                  <c:v>0.16264557158368201</c:v>
                </c:pt>
                <c:pt idx="23">
                  <c:v>0.16270325626759399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8EB-B444-99E4-A619733368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05206767761959"/>
          <c:y val="0.49892691629650016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(c) FLOAT</a:t>
            </a:r>
            <a:r>
              <a:rPr lang="en-US" sz="1400" dirty="0"/>
              <a:t> (1 DPU)</a:t>
            </a:r>
          </a:p>
        </c:rich>
      </c:tx>
      <c:layout>
        <c:manualLayout>
          <c:xMode val="edge"/>
          <c:yMode val="edge"/>
          <c:x val="0.17890166666666665"/>
          <c:y val="5.291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16916055555555556"/>
          <c:y val="4.2501111111111094E-2"/>
          <c:w val="0.79203388888888893"/>
          <c:h val="0.81472666666666671"/>
        </c:manualLayout>
      </c:layout>
      <c:lineChart>
        <c:grouping val="standard"/>
        <c:varyColors val="0"/>
        <c:ser>
          <c:idx val="0"/>
          <c:order val="0"/>
          <c:tx>
            <c:strRef>
              <c:f>'pipeline_output (2)'!$M$2</c:f>
              <c:strCache>
                <c:ptCount val="1"/>
                <c:pt idx="0">
                  <c:v>ADD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(2)'!$M$3:$M$26</c:f>
              <c:numCache>
                <c:formatCode>General</c:formatCode>
                <c:ptCount val="24"/>
                <c:pt idx="0">
                  <c:v>0.44709293401326899</c:v>
                </c:pt>
                <c:pt idx="1">
                  <c:v>0.89417061773032702</c:v>
                </c:pt>
                <c:pt idx="2">
                  <c:v>1.3411056216563799</c:v>
                </c:pt>
                <c:pt idx="3">
                  <c:v>1.7883848080540301</c:v>
                </c:pt>
                <c:pt idx="4">
                  <c:v>2.2348303180508902</c:v>
                </c:pt>
                <c:pt idx="5">
                  <c:v>2.6814861359734001</c:v>
                </c:pt>
                <c:pt idx="6">
                  <c:v>3.1278101163335701</c:v>
                </c:pt>
                <c:pt idx="7">
                  <c:v>3.57666504239352</c:v>
                </c:pt>
                <c:pt idx="8">
                  <c:v>4.0206267110869103</c:v>
                </c:pt>
                <c:pt idx="9">
                  <c:v>4.4664403842338896</c:v>
                </c:pt>
                <c:pt idx="10">
                  <c:v>4.9156586485078204</c:v>
                </c:pt>
                <c:pt idx="11">
                  <c:v>4.9161920173177798</c:v>
                </c:pt>
                <c:pt idx="12">
                  <c:v>4.9122964819008699</c:v>
                </c:pt>
                <c:pt idx="13">
                  <c:v>4.9120334926948797</c:v>
                </c:pt>
                <c:pt idx="14">
                  <c:v>4.9123293575316902</c:v>
                </c:pt>
                <c:pt idx="15">
                  <c:v>4.9200409688818798</c:v>
                </c:pt>
                <c:pt idx="16">
                  <c:v>4.9187946727139398</c:v>
                </c:pt>
                <c:pt idx="17">
                  <c:v>4.9109752458487703</c:v>
                </c:pt>
                <c:pt idx="18">
                  <c:v>4.9116850753679397</c:v>
                </c:pt>
                <c:pt idx="19">
                  <c:v>4.9166332863999997</c:v>
                </c:pt>
                <c:pt idx="20">
                  <c:v>4.9106992564404104</c:v>
                </c:pt>
                <c:pt idx="21">
                  <c:v>4.9134671254334403</c:v>
                </c:pt>
                <c:pt idx="22">
                  <c:v>4.9107978205251701</c:v>
                </c:pt>
                <c:pt idx="23">
                  <c:v>4.9129146173967202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BA-0B4E-BD0E-FB4AC8023DFB}"/>
            </c:ext>
          </c:extLst>
        </c:ser>
        <c:ser>
          <c:idx val="3"/>
          <c:order val="1"/>
          <c:tx>
            <c:strRef>
              <c:f>'pipeline_output (2)'!$P$2</c:f>
              <c:strCache>
                <c:ptCount val="1"/>
                <c:pt idx="0">
                  <c:v>SUB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FFC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(2)'!$P$3:$P$26</c:f>
              <c:numCache>
                <c:formatCode>General</c:formatCode>
                <c:ptCount val="24"/>
                <c:pt idx="0">
                  <c:v>0.41766570273939702</c:v>
                </c:pt>
                <c:pt idx="1">
                  <c:v>0.83533045483203505</c:v>
                </c:pt>
                <c:pt idx="2">
                  <c:v>1.2528473990728199</c:v>
                </c:pt>
                <c:pt idx="3">
                  <c:v>1.6706723174900799</c:v>
                </c:pt>
                <c:pt idx="4">
                  <c:v>2.0874780303848999</c:v>
                </c:pt>
                <c:pt idx="5">
                  <c:v>2.5046687641185499</c:v>
                </c:pt>
                <c:pt idx="6">
                  <c:v>2.9220105255614999</c:v>
                </c:pt>
                <c:pt idx="7">
                  <c:v>3.3408731748170202</c:v>
                </c:pt>
                <c:pt idx="8">
                  <c:v>3.7553026791460802</c:v>
                </c:pt>
                <c:pt idx="9">
                  <c:v>4.1728911073462998</c:v>
                </c:pt>
                <c:pt idx="10">
                  <c:v>4.5924683846844898</c:v>
                </c:pt>
                <c:pt idx="11">
                  <c:v>4.5926522889328796</c:v>
                </c:pt>
                <c:pt idx="12">
                  <c:v>4.5893844374277002</c:v>
                </c:pt>
                <c:pt idx="13">
                  <c:v>4.5890458577477</c:v>
                </c:pt>
                <c:pt idx="14">
                  <c:v>4.5881738147686004</c:v>
                </c:pt>
                <c:pt idx="15">
                  <c:v>4.5955794975438096</c:v>
                </c:pt>
                <c:pt idx="16">
                  <c:v>4.5949868536371596</c:v>
                </c:pt>
                <c:pt idx="17">
                  <c:v>4.5873537084280596</c:v>
                </c:pt>
                <c:pt idx="18">
                  <c:v>4.5883975310278</c:v>
                </c:pt>
                <c:pt idx="19">
                  <c:v>4.5926522889328796</c:v>
                </c:pt>
                <c:pt idx="20">
                  <c:v>4.5880476254769302</c:v>
                </c:pt>
                <c:pt idx="21">
                  <c:v>4.5898321279344403</c:v>
                </c:pt>
                <c:pt idx="22">
                  <c:v>4.58732503868585</c:v>
                </c:pt>
                <c:pt idx="23">
                  <c:v>4.58899421439137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5BA-0B4E-BD0E-FB4AC8023DFB}"/>
            </c:ext>
          </c:extLst>
        </c:ser>
        <c:ser>
          <c:idx val="2"/>
          <c:order val="2"/>
          <c:tx>
            <c:strRef>
              <c:f>'pipeline_output (2)'!$O$2</c:f>
              <c:strCache>
                <c:ptCount val="1"/>
                <c:pt idx="0">
                  <c:v>MUL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square"/>
            <c:size val="8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C0000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(2)'!$O$3:$O$26</c:f>
              <c:numCache>
                <c:formatCode>General</c:formatCode>
                <c:ptCount val="24"/>
                <c:pt idx="0">
                  <c:v>0.17352813791407701</c:v>
                </c:pt>
                <c:pt idx="1">
                  <c:v>0.34709238102443801</c:v>
                </c:pt>
                <c:pt idx="2">
                  <c:v>0.52051574801474398</c:v>
                </c:pt>
                <c:pt idx="3">
                  <c:v>0.69407842106357998</c:v>
                </c:pt>
                <c:pt idx="4">
                  <c:v>0.86731056909032</c:v>
                </c:pt>
                <c:pt idx="5">
                  <c:v>1.0406905391150401</c:v>
                </c:pt>
                <c:pt idx="6">
                  <c:v>1.21381427068932</c:v>
                </c:pt>
                <c:pt idx="7">
                  <c:v>1.38821722667937</c:v>
                </c:pt>
                <c:pt idx="8">
                  <c:v>1.5603411477598299</c:v>
                </c:pt>
                <c:pt idx="9">
                  <c:v>1.7335764423576501</c:v>
                </c:pt>
                <c:pt idx="10">
                  <c:v>1.9080679206829501</c:v>
                </c:pt>
                <c:pt idx="11">
                  <c:v>1.90801832105517</c:v>
                </c:pt>
                <c:pt idx="12">
                  <c:v>1.90654143462721</c:v>
                </c:pt>
                <c:pt idx="13">
                  <c:v>1.9063730761039499</c:v>
                </c:pt>
                <c:pt idx="14">
                  <c:v>1.9056801482996899</c:v>
                </c:pt>
                <c:pt idx="15">
                  <c:v>1.9093186831481199</c:v>
                </c:pt>
                <c:pt idx="16">
                  <c:v>1.9084350380905299</c:v>
                </c:pt>
                <c:pt idx="17">
                  <c:v>1.90529430698466</c:v>
                </c:pt>
                <c:pt idx="18">
                  <c:v>1.9053437650882299</c:v>
                </c:pt>
                <c:pt idx="19">
                  <c:v>1.9075422957977</c:v>
                </c:pt>
                <c:pt idx="20">
                  <c:v>1.9056801482996899</c:v>
                </c:pt>
                <c:pt idx="21">
                  <c:v>1.9060562465916999</c:v>
                </c:pt>
                <c:pt idx="22">
                  <c:v>1.9046417005729399</c:v>
                </c:pt>
                <c:pt idx="23">
                  <c:v>1.90584838445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5BA-0B4E-BD0E-FB4AC8023DFB}"/>
            </c:ext>
          </c:extLst>
        </c:ser>
        <c:ser>
          <c:idx val="1"/>
          <c:order val="3"/>
          <c:tx>
            <c:strRef>
              <c:f>'pipeline_output (2)'!$N$2</c:f>
              <c:strCache>
                <c:ptCount val="1"/>
                <c:pt idx="0">
                  <c:v>DIV</c:v>
                </c:pt>
              </c:strCache>
            </c:strRef>
          </c:tx>
          <c:spPr>
            <a:ln w="25400" cap="rnd">
              <a:solidFill>
                <a:srgbClr val="002060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alpha val="70000"/>
                </a:schemeClr>
              </a:solidFill>
              <a:ln w="25400">
                <a:solidFill>
                  <a:srgbClr val="002060"/>
                </a:solidFill>
              </a:ln>
              <a:effectLst/>
            </c:spPr>
          </c:marker>
          <c:cat>
            <c:numRef>
              <c:f>'pipeline_output (2)'!$L$3:$L$26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cat>
          <c:val>
            <c:numRef>
              <c:f>'pipeline_output (2)'!$N$3:$N$26</c:f>
              <c:numCache>
                <c:formatCode>General</c:formatCode>
                <c:ptCount val="24"/>
                <c:pt idx="0">
                  <c:v>3.0772460863805199E-2</c:v>
                </c:pt>
                <c:pt idx="1">
                  <c:v>6.15470891875484E-2</c:v>
                </c:pt>
                <c:pt idx="2">
                  <c:v>9.2308868655364903E-2</c:v>
                </c:pt>
                <c:pt idx="3">
                  <c:v>0.12309417837509599</c:v>
                </c:pt>
                <c:pt idx="4">
                  <c:v>0.153811361874227</c:v>
                </c:pt>
                <c:pt idx="5">
                  <c:v>0.184573170118387</c:v>
                </c:pt>
                <c:pt idx="6">
                  <c:v>0.21528682297868801</c:v>
                </c:pt>
                <c:pt idx="7">
                  <c:v>0.24620074329491601</c:v>
                </c:pt>
                <c:pt idx="8">
                  <c:v>0.27673588803933102</c:v>
                </c:pt>
                <c:pt idx="9">
                  <c:v>0.30745392399973098</c:v>
                </c:pt>
                <c:pt idx="10">
                  <c:v>0.33839066894103498</c:v>
                </c:pt>
                <c:pt idx="11">
                  <c:v>0.338353231858537</c:v>
                </c:pt>
                <c:pt idx="12">
                  <c:v>0.33807583182873302</c:v>
                </c:pt>
                <c:pt idx="13">
                  <c:v>0.33805403314204602</c:v>
                </c:pt>
                <c:pt idx="14">
                  <c:v>0.33799799228225902</c:v>
                </c:pt>
                <c:pt idx="15">
                  <c:v>0.33852176399509198</c:v>
                </c:pt>
                <c:pt idx="16">
                  <c:v>0.33845932511320298</c:v>
                </c:pt>
                <c:pt idx="17">
                  <c:v>0.33788907711570998</c:v>
                </c:pt>
                <c:pt idx="18">
                  <c:v>0.33786108170310702</c:v>
                </c:pt>
                <c:pt idx="19">
                  <c:v>0.33820979974749499</c:v>
                </c:pt>
                <c:pt idx="20">
                  <c:v>0.33795130575711801</c:v>
                </c:pt>
                <c:pt idx="21">
                  <c:v>0.337957529881945</c:v>
                </c:pt>
                <c:pt idx="22">
                  <c:v>0.33774603817341797</c:v>
                </c:pt>
                <c:pt idx="23">
                  <c:v>0.33786730250499403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5BA-0B4E-BD0E-FB4AC8023D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0960319"/>
        <c:axId val="1700961999"/>
      </c:lineChart>
      <c:catAx>
        <c:axId val="17009603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#Tasklets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1999"/>
        <c:crosses val="autoZero"/>
        <c:auto val="1"/>
        <c:lblAlgn val="ctr"/>
        <c:lblOffset val="100"/>
        <c:noMultiLvlLbl val="0"/>
      </c:catAx>
      <c:valAx>
        <c:axId val="170096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Throughput (MOPS)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00960319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71523712011741347"/>
          <c:y val="0.30148991331028591"/>
          <c:w val="0.22831833333333335"/>
          <c:h val="0.23162222222222223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0.14141</cdr:x>
      <cdr:y>0.03248</cdr:y>
    </cdr:from>
    <cdr:to>
      <cdr:x>0.42698</cdr:x>
      <cdr:y>0.14518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F0EF052-1488-F14F-93AC-9A50A084E40B}"/>
            </a:ext>
          </a:extLst>
        </cdr:cNvPr>
        <cdr:cNvSpPr txBox="1"/>
      </cdr:nvSpPr>
      <cdr:spPr>
        <a:xfrm xmlns:a="http://schemas.openxmlformats.org/drawingml/2006/main">
          <a:off x="661793" y="90793"/>
          <a:ext cx="1336465" cy="3149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/>
            <a:t>(a)</a:t>
          </a:r>
          <a:r>
            <a:rPr lang="en-US" sz="1000" b="1" baseline="0"/>
            <a:t> </a:t>
          </a:r>
          <a:r>
            <a:rPr lang="en-US" sz="1000" b="1"/>
            <a:t>INT32, ADD</a:t>
          </a:r>
          <a:r>
            <a:rPr lang="en-US" sz="1000" b="0"/>
            <a:t> (1 DPU)</a:t>
          </a:r>
        </a:p>
      </cdr:txBody>
    </cdr:sp>
  </cdr:relSizeAnchor>
  <cdr:relSizeAnchor xmlns:cdr="http://schemas.openxmlformats.org/drawingml/2006/chartDrawing">
    <cdr:from>
      <cdr:x>0.03118</cdr:x>
      <cdr:y>0.82039</cdr:y>
    </cdr:from>
    <cdr:to>
      <cdr:x>0.16175</cdr:x>
      <cdr:y>0.88401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E119D161-B698-C34F-A096-FAD6AC5487BA}"/>
            </a:ext>
          </a:extLst>
        </cdr:cNvPr>
        <cdr:cNvSpPr/>
      </cdr:nvSpPr>
      <cdr:spPr>
        <a:xfrm xmlns:a="http://schemas.openxmlformats.org/drawingml/2006/main" rot="18950358" flipV="1">
          <a:off x="145901" y="2292982"/>
          <a:ext cx="611068" cy="17780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en-US" sz="1100"/>
        </a:p>
      </cdr:txBody>
    </cdr:sp>
  </cdr:relSizeAnchor>
  <cdr:relSizeAnchor xmlns:cdr="http://schemas.openxmlformats.org/drawingml/2006/chartDrawing">
    <cdr:from>
      <cdr:x>0.77363</cdr:x>
      <cdr:y>0.81068</cdr:y>
    </cdr:from>
    <cdr:to>
      <cdr:x>0.86405</cdr:x>
      <cdr:y>0.91162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6F144DA0-F221-484F-BAE9-E0442D4EF9F4}"/>
            </a:ext>
          </a:extLst>
        </cdr:cNvPr>
        <cdr:cNvSpPr/>
      </cdr:nvSpPr>
      <cdr:spPr>
        <a:xfrm xmlns:a="http://schemas.openxmlformats.org/drawingml/2006/main" rot="18950358">
          <a:off x="3620572" y="2265822"/>
          <a:ext cx="423190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2</a:t>
          </a:r>
        </a:p>
      </cdr:txBody>
    </cdr:sp>
  </cdr:relSizeAnchor>
  <cdr:relSizeAnchor xmlns:cdr="http://schemas.openxmlformats.org/drawingml/2006/chartDrawing">
    <cdr:from>
      <cdr:x>0.7382</cdr:x>
      <cdr:y>0.79928</cdr:y>
    </cdr:from>
    <cdr:to>
      <cdr:x>0.80682</cdr:x>
      <cdr:y>0.89976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90539433-DDEC-FA4F-A51B-B0E6DAA77E86}"/>
            </a:ext>
          </a:extLst>
        </cdr:cNvPr>
        <cdr:cNvSpPr/>
      </cdr:nvSpPr>
      <cdr:spPr>
        <a:xfrm xmlns:a="http://schemas.openxmlformats.org/drawingml/2006/main" rot="18950358">
          <a:off x="3454760" y="2233983"/>
          <a:ext cx="321176" cy="2808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1</a:t>
          </a:r>
        </a:p>
      </cdr:txBody>
    </cdr:sp>
  </cdr:relSizeAnchor>
  <cdr:relSizeAnchor xmlns:cdr="http://schemas.openxmlformats.org/drawingml/2006/chartDrawing">
    <cdr:from>
      <cdr:x>0.85818</cdr:x>
      <cdr:y>0.81973</cdr:y>
    </cdr:from>
    <cdr:to>
      <cdr:x>0.9687</cdr:x>
      <cdr:y>0.92067</cdr:y>
    </cdr:to>
    <cdr:sp macro="" textlink="">
      <cdr:nvSpPr>
        <cdr:cNvPr id="6" name="Rectangle 5">
          <a:extLst xmlns:a="http://schemas.openxmlformats.org/drawingml/2006/main">
            <a:ext uri="{FF2B5EF4-FFF2-40B4-BE49-F238E27FC236}">
              <a16:creationId xmlns:a16="http://schemas.microsoft.com/office/drawing/2014/main" id="{AFC48ECF-5AC6-D24C-BB45-70F0790CED2B}"/>
            </a:ext>
          </a:extLst>
        </cdr:cNvPr>
        <cdr:cNvSpPr/>
      </cdr:nvSpPr>
      <cdr:spPr>
        <a:xfrm xmlns:a="http://schemas.openxmlformats.org/drawingml/2006/main" rot="18950358">
          <a:off x="4016261" y="2291120"/>
          <a:ext cx="517233" cy="28212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8</a:t>
          </a:r>
        </a:p>
      </cdr:txBody>
    </cdr:sp>
  </cdr:relSizeAnchor>
  <cdr:relSizeAnchor xmlns:cdr="http://schemas.openxmlformats.org/drawingml/2006/chartDrawing">
    <cdr:from>
      <cdr:x>0.83298</cdr:x>
      <cdr:y>0.80474</cdr:y>
    </cdr:from>
    <cdr:to>
      <cdr:x>0.91336</cdr:x>
      <cdr:y>0.90568</cdr:y>
    </cdr:to>
    <cdr:sp macro="" textlink="">
      <cdr:nvSpPr>
        <cdr:cNvPr id="7" name="Rectangle 6">
          <a:extLst xmlns:a="http://schemas.openxmlformats.org/drawingml/2006/main">
            <a:ext uri="{FF2B5EF4-FFF2-40B4-BE49-F238E27FC236}">
              <a16:creationId xmlns:a16="http://schemas.microsoft.com/office/drawing/2014/main" id="{73F0D319-4AF1-664C-8CC7-33ABFD5DB396}"/>
            </a:ext>
          </a:extLst>
        </cdr:cNvPr>
        <cdr:cNvSpPr/>
      </cdr:nvSpPr>
      <cdr:spPr>
        <a:xfrm xmlns:a="http://schemas.openxmlformats.org/drawingml/2006/main" rot="18950358">
          <a:off x="3898357" y="2249224"/>
          <a:ext cx="376169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4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0.85478</cdr:x>
      <cdr:y>0.08451</cdr:y>
    </cdr:from>
    <cdr:to>
      <cdr:x>0.85478</cdr:x>
      <cdr:y>0.66633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0FC8E01E-6E73-0A42-BB5A-155E0A0B0E5E}"/>
            </a:ext>
          </a:extLst>
        </cdr:cNvPr>
        <cdr:cNvCxnSpPr/>
      </cdr:nvCxnSpPr>
      <cdr:spPr>
        <a:xfrm xmlns:a="http://schemas.openxmlformats.org/drawingml/2006/main" flipV="1">
          <a:off x="7421460" y="334660"/>
          <a:ext cx="0" cy="2304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0.11218</cdr:x>
      <cdr:y>0.44016</cdr:y>
    </cdr:from>
    <cdr:to>
      <cdr:x>0.97844</cdr:x>
      <cdr:y>0.44016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973942" y="1743047"/>
          <a:ext cx="7521158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0.56771</cdr:x>
      <cdr:y>0.08451</cdr:y>
    </cdr:from>
    <cdr:to>
      <cdr:x>0.56771</cdr:x>
      <cdr:y>0.66633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21DDDA94-AD89-B14A-98FC-14C300D085A5}"/>
            </a:ext>
          </a:extLst>
        </cdr:cNvPr>
        <cdr:cNvCxnSpPr/>
      </cdr:nvCxnSpPr>
      <cdr:spPr>
        <a:xfrm xmlns:a="http://schemas.openxmlformats.org/drawingml/2006/main" flipV="1">
          <a:off x="4929090" y="334660"/>
          <a:ext cx="0" cy="2304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0.86204</cdr:x>
      <cdr:y>0.68533</cdr:y>
    </cdr:from>
    <cdr:to>
      <cdr:x>0.88728</cdr:x>
      <cdr:y>0.91224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3AD28AC0-834B-2443-A030-9622ED3D2174}"/>
            </a:ext>
          </a:extLst>
        </cdr:cNvPr>
        <cdr:cNvSpPr txBox="1"/>
      </cdr:nvSpPr>
      <cdr:spPr>
        <a:xfrm xmlns:a="http://schemas.openxmlformats.org/drawingml/2006/main" rot="16200000">
          <a:off x="7439940" y="2927950"/>
          <a:ext cx="864000" cy="2271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0.90602</cdr:x>
      <cdr:y>0.68533</cdr:y>
    </cdr:from>
    <cdr:to>
      <cdr:x>0.93127</cdr:x>
      <cdr:y>0.91224</cdr:y>
    </cdr:to>
    <cdr:sp macro="" textlink="">
      <cdr:nvSpPr>
        <cdr:cNvPr id="7" name="TextBox 2">
          <a:extLst xmlns:a="http://schemas.openxmlformats.org/drawingml/2006/main">
            <a:ext uri="{FF2B5EF4-FFF2-40B4-BE49-F238E27FC236}">
              <a16:creationId xmlns:a16="http://schemas.microsoft.com/office/drawing/2014/main" id="{3AD28AC0-834B-2443-A030-9622ED3D2174}"/>
            </a:ext>
          </a:extLst>
        </cdr:cNvPr>
        <cdr:cNvSpPr txBox="1"/>
      </cdr:nvSpPr>
      <cdr:spPr>
        <a:xfrm xmlns:a="http://schemas.openxmlformats.org/drawingml/2006/main" rot="16200000">
          <a:off x="7835828" y="2927905"/>
          <a:ext cx="864000" cy="22725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0.9438</cdr:x>
      <cdr:y>0.68781</cdr:y>
    </cdr:from>
    <cdr:to>
      <cdr:x>0.96904</cdr:x>
      <cdr:y>0.84854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66EF9669-9113-964B-BCF7-0DA2D3A24578}"/>
            </a:ext>
          </a:extLst>
        </cdr:cNvPr>
        <cdr:cNvSpPr txBox="1"/>
      </cdr:nvSpPr>
      <cdr:spPr>
        <a:xfrm xmlns:a="http://schemas.openxmlformats.org/drawingml/2006/main" rot="16200000">
          <a:off x="8301786" y="2811393"/>
          <a:ext cx="612000" cy="2271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0.58173</cdr:x>
      <cdr:y>0.93382</cdr:y>
    </cdr:from>
    <cdr:to>
      <cdr:x>0.84173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C47AB065-0C08-A848-9EBA-68210C03137B}"/>
            </a:ext>
          </a:extLst>
        </cdr:cNvPr>
        <cdr:cNvSpPr txBox="1"/>
      </cdr:nvSpPr>
      <cdr:spPr>
        <a:xfrm xmlns:a="http://schemas.openxmlformats.org/drawingml/2006/main">
          <a:off x="5235593" y="3555692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  <cdr:relSizeAnchor xmlns:cdr="http://schemas.openxmlformats.org/drawingml/2006/chartDrawing">
    <cdr:from>
      <cdr:x>0.20271</cdr:x>
      <cdr:y>0.93503</cdr:y>
    </cdr:from>
    <cdr:to>
      <cdr:x>0.4838</cdr:x>
      <cdr:y>0.99162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1C97A88C-587F-3541-BD96-4810546FEF70}"/>
            </a:ext>
          </a:extLst>
        </cdr:cNvPr>
        <cdr:cNvSpPr txBox="1"/>
      </cdr:nvSpPr>
      <cdr:spPr>
        <a:xfrm xmlns:a="http://schemas.openxmlformats.org/drawingml/2006/main">
          <a:off x="1824414" y="3560322"/>
          <a:ext cx="252981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0.85478</cdr:x>
      <cdr:y>0.08451</cdr:y>
    </cdr:from>
    <cdr:to>
      <cdr:x>0.85478</cdr:x>
      <cdr:y>0.66633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0FC8E01E-6E73-0A42-BB5A-155E0A0B0E5E}"/>
            </a:ext>
          </a:extLst>
        </cdr:cNvPr>
        <cdr:cNvCxnSpPr/>
      </cdr:nvCxnSpPr>
      <cdr:spPr>
        <a:xfrm xmlns:a="http://schemas.openxmlformats.org/drawingml/2006/main" flipV="1">
          <a:off x="7421460" y="334660"/>
          <a:ext cx="0" cy="2304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0.11218</cdr:x>
      <cdr:y>0.44016</cdr:y>
    </cdr:from>
    <cdr:to>
      <cdr:x>0.97844</cdr:x>
      <cdr:y>0.44016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973942" y="1743047"/>
          <a:ext cx="7521158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0.56771</cdr:x>
      <cdr:y>0.08451</cdr:y>
    </cdr:from>
    <cdr:to>
      <cdr:x>0.56771</cdr:x>
      <cdr:y>0.66633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21DDDA94-AD89-B14A-98FC-14C300D085A5}"/>
            </a:ext>
          </a:extLst>
        </cdr:cNvPr>
        <cdr:cNvCxnSpPr/>
      </cdr:nvCxnSpPr>
      <cdr:spPr>
        <a:xfrm xmlns:a="http://schemas.openxmlformats.org/drawingml/2006/main" flipV="1">
          <a:off x="4929090" y="334660"/>
          <a:ext cx="0" cy="2304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0.86204</cdr:x>
      <cdr:y>0.68533</cdr:y>
    </cdr:from>
    <cdr:to>
      <cdr:x>0.88728</cdr:x>
      <cdr:y>0.91224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3AD28AC0-834B-2443-A030-9622ED3D2174}"/>
            </a:ext>
          </a:extLst>
        </cdr:cNvPr>
        <cdr:cNvSpPr txBox="1"/>
      </cdr:nvSpPr>
      <cdr:spPr>
        <a:xfrm xmlns:a="http://schemas.openxmlformats.org/drawingml/2006/main" rot="16200000">
          <a:off x="7439940" y="2927950"/>
          <a:ext cx="864000" cy="2271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0.90602</cdr:x>
      <cdr:y>0.68533</cdr:y>
    </cdr:from>
    <cdr:to>
      <cdr:x>0.93127</cdr:x>
      <cdr:y>0.91224</cdr:y>
    </cdr:to>
    <cdr:sp macro="" textlink="">
      <cdr:nvSpPr>
        <cdr:cNvPr id="7" name="TextBox 2">
          <a:extLst xmlns:a="http://schemas.openxmlformats.org/drawingml/2006/main">
            <a:ext uri="{FF2B5EF4-FFF2-40B4-BE49-F238E27FC236}">
              <a16:creationId xmlns:a16="http://schemas.microsoft.com/office/drawing/2014/main" id="{3AD28AC0-834B-2443-A030-9622ED3D2174}"/>
            </a:ext>
          </a:extLst>
        </cdr:cNvPr>
        <cdr:cNvSpPr txBox="1"/>
      </cdr:nvSpPr>
      <cdr:spPr>
        <a:xfrm xmlns:a="http://schemas.openxmlformats.org/drawingml/2006/main" rot="16200000">
          <a:off x="7835828" y="2927905"/>
          <a:ext cx="864000" cy="22725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0.9438</cdr:x>
      <cdr:y>0.68781</cdr:y>
    </cdr:from>
    <cdr:to>
      <cdr:x>0.96904</cdr:x>
      <cdr:y>0.84854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66EF9669-9113-964B-BCF7-0DA2D3A24578}"/>
            </a:ext>
          </a:extLst>
        </cdr:cNvPr>
        <cdr:cNvSpPr txBox="1"/>
      </cdr:nvSpPr>
      <cdr:spPr>
        <a:xfrm xmlns:a="http://schemas.openxmlformats.org/drawingml/2006/main" rot="16200000">
          <a:off x="8301786" y="2811393"/>
          <a:ext cx="612000" cy="2271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0.58173</cdr:x>
      <cdr:y>0.93382</cdr:y>
    </cdr:from>
    <cdr:to>
      <cdr:x>0.84173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C47AB065-0C08-A848-9EBA-68210C03137B}"/>
            </a:ext>
          </a:extLst>
        </cdr:cNvPr>
        <cdr:cNvSpPr txBox="1"/>
      </cdr:nvSpPr>
      <cdr:spPr>
        <a:xfrm xmlns:a="http://schemas.openxmlformats.org/drawingml/2006/main">
          <a:off x="5235593" y="3555692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  <cdr:relSizeAnchor xmlns:cdr="http://schemas.openxmlformats.org/drawingml/2006/chartDrawing">
    <cdr:from>
      <cdr:x>0.20271</cdr:x>
      <cdr:y>0.93503</cdr:y>
    </cdr:from>
    <cdr:to>
      <cdr:x>0.4838</cdr:x>
      <cdr:y>0.99162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1C97A88C-587F-3541-BD96-4810546FEF70}"/>
            </a:ext>
          </a:extLst>
        </cdr:cNvPr>
        <cdr:cNvSpPr txBox="1"/>
      </cdr:nvSpPr>
      <cdr:spPr>
        <a:xfrm xmlns:a="http://schemas.openxmlformats.org/drawingml/2006/main">
          <a:off x="1824414" y="3560322"/>
          <a:ext cx="252981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0.14141</cdr:x>
      <cdr:y>0.03248</cdr:y>
    </cdr:from>
    <cdr:to>
      <cdr:x>0.42698</cdr:x>
      <cdr:y>0.14518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F0EF052-1488-F14F-93AC-9A50A084E40B}"/>
            </a:ext>
          </a:extLst>
        </cdr:cNvPr>
        <cdr:cNvSpPr txBox="1"/>
      </cdr:nvSpPr>
      <cdr:spPr>
        <a:xfrm xmlns:a="http://schemas.openxmlformats.org/drawingml/2006/main">
          <a:off x="661793" y="90793"/>
          <a:ext cx="1336465" cy="3149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/>
            <a:t>(a)</a:t>
          </a:r>
          <a:r>
            <a:rPr lang="en-US" sz="1000" b="1" baseline="0"/>
            <a:t> </a:t>
          </a:r>
          <a:r>
            <a:rPr lang="en-US" sz="1000" b="1"/>
            <a:t>INT32, ADD</a:t>
          </a:r>
          <a:r>
            <a:rPr lang="en-US" sz="1000" b="0"/>
            <a:t> (1 DPU)</a:t>
          </a:r>
        </a:p>
      </cdr:txBody>
    </cdr:sp>
  </cdr:relSizeAnchor>
  <cdr:relSizeAnchor xmlns:cdr="http://schemas.openxmlformats.org/drawingml/2006/chartDrawing">
    <cdr:from>
      <cdr:x>0.03118</cdr:x>
      <cdr:y>0.82039</cdr:y>
    </cdr:from>
    <cdr:to>
      <cdr:x>0.16175</cdr:x>
      <cdr:y>0.88401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E119D161-B698-C34F-A096-FAD6AC5487BA}"/>
            </a:ext>
          </a:extLst>
        </cdr:cNvPr>
        <cdr:cNvSpPr/>
      </cdr:nvSpPr>
      <cdr:spPr>
        <a:xfrm xmlns:a="http://schemas.openxmlformats.org/drawingml/2006/main" rot="18950358" flipV="1">
          <a:off x="145901" y="2292982"/>
          <a:ext cx="611068" cy="17780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en-US" sz="1100"/>
        </a:p>
      </cdr:txBody>
    </cdr:sp>
  </cdr:relSizeAnchor>
  <cdr:relSizeAnchor xmlns:cdr="http://schemas.openxmlformats.org/drawingml/2006/chartDrawing">
    <cdr:from>
      <cdr:x>0.77363</cdr:x>
      <cdr:y>0.81068</cdr:y>
    </cdr:from>
    <cdr:to>
      <cdr:x>0.86405</cdr:x>
      <cdr:y>0.91162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6F144DA0-F221-484F-BAE9-E0442D4EF9F4}"/>
            </a:ext>
          </a:extLst>
        </cdr:cNvPr>
        <cdr:cNvSpPr/>
      </cdr:nvSpPr>
      <cdr:spPr>
        <a:xfrm xmlns:a="http://schemas.openxmlformats.org/drawingml/2006/main" rot="18950358">
          <a:off x="3620572" y="2265822"/>
          <a:ext cx="423190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2</a:t>
          </a:r>
        </a:p>
      </cdr:txBody>
    </cdr:sp>
  </cdr:relSizeAnchor>
  <cdr:relSizeAnchor xmlns:cdr="http://schemas.openxmlformats.org/drawingml/2006/chartDrawing">
    <cdr:from>
      <cdr:x>0.7382</cdr:x>
      <cdr:y>0.79928</cdr:y>
    </cdr:from>
    <cdr:to>
      <cdr:x>0.80682</cdr:x>
      <cdr:y>0.89976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90539433-DDEC-FA4F-A51B-B0E6DAA77E86}"/>
            </a:ext>
          </a:extLst>
        </cdr:cNvPr>
        <cdr:cNvSpPr/>
      </cdr:nvSpPr>
      <cdr:spPr>
        <a:xfrm xmlns:a="http://schemas.openxmlformats.org/drawingml/2006/main" rot="18950358">
          <a:off x="3454760" y="2233983"/>
          <a:ext cx="321176" cy="2808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1</a:t>
          </a:r>
        </a:p>
      </cdr:txBody>
    </cdr:sp>
  </cdr:relSizeAnchor>
  <cdr:relSizeAnchor xmlns:cdr="http://schemas.openxmlformats.org/drawingml/2006/chartDrawing">
    <cdr:from>
      <cdr:x>0.85818</cdr:x>
      <cdr:y>0.81973</cdr:y>
    </cdr:from>
    <cdr:to>
      <cdr:x>0.9687</cdr:x>
      <cdr:y>0.92067</cdr:y>
    </cdr:to>
    <cdr:sp macro="" textlink="">
      <cdr:nvSpPr>
        <cdr:cNvPr id="6" name="Rectangle 5">
          <a:extLst xmlns:a="http://schemas.openxmlformats.org/drawingml/2006/main">
            <a:ext uri="{FF2B5EF4-FFF2-40B4-BE49-F238E27FC236}">
              <a16:creationId xmlns:a16="http://schemas.microsoft.com/office/drawing/2014/main" id="{AFC48ECF-5AC6-D24C-BB45-70F0790CED2B}"/>
            </a:ext>
          </a:extLst>
        </cdr:cNvPr>
        <cdr:cNvSpPr/>
      </cdr:nvSpPr>
      <cdr:spPr>
        <a:xfrm xmlns:a="http://schemas.openxmlformats.org/drawingml/2006/main" rot="18950358">
          <a:off x="4016261" y="2291120"/>
          <a:ext cx="517233" cy="28212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8</a:t>
          </a:r>
        </a:p>
      </cdr:txBody>
    </cdr:sp>
  </cdr:relSizeAnchor>
  <cdr:relSizeAnchor xmlns:cdr="http://schemas.openxmlformats.org/drawingml/2006/chartDrawing">
    <cdr:from>
      <cdr:x>0.83298</cdr:x>
      <cdr:y>0.80474</cdr:y>
    </cdr:from>
    <cdr:to>
      <cdr:x>0.91336</cdr:x>
      <cdr:y>0.90568</cdr:y>
    </cdr:to>
    <cdr:sp macro="" textlink="">
      <cdr:nvSpPr>
        <cdr:cNvPr id="7" name="Rectangle 6">
          <a:extLst xmlns:a="http://schemas.openxmlformats.org/drawingml/2006/main">
            <a:ext uri="{FF2B5EF4-FFF2-40B4-BE49-F238E27FC236}">
              <a16:creationId xmlns:a16="http://schemas.microsoft.com/office/drawing/2014/main" id="{73F0D319-4AF1-664C-8CC7-33ABFD5DB396}"/>
            </a:ext>
          </a:extLst>
        </cdr:cNvPr>
        <cdr:cNvSpPr/>
      </cdr:nvSpPr>
      <cdr:spPr>
        <a:xfrm xmlns:a="http://schemas.openxmlformats.org/drawingml/2006/main" rot="18950358">
          <a:off x="3898357" y="2249224"/>
          <a:ext cx="376169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4</a:t>
          </a: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0.91229</cdr:x>
      <cdr:y>0.82528</cdr:y>
    </cdr:from>
    <cdr:to>
      <cdr:x>0.9822</cdr:x>
      <cdr:y>0.97865</cdr:y>
    </cdr:to>
    <cdr:sp macro="" textlink="">
      <cdr:nvSpPr>
        <cdr:cNvPr id="2" name="TextBox 13">
          <a:extLst xmlns:a="http://schemas.openxmlformats.org/drawingml/2006/main">
            <a:ext uri="{FF2B5EF4-FFF2-40B4-BE49-F238E27FC236}">
              <a16:creationId xmlns:a16="http://schemas.microsoft.com/office/drawing/2014/main" id="{BDC5ADA1-BDAA-BA44-B910-A6F6E20E15E3}"/>
            </a:ext>
          </a:extLst>
        </cdr:cNvPr>
        <cdr:cNvSpPr txBox="1"/>
      </cdr:nvSpPr>
      <cdr:spPr>
        <a:xfrm xmlns:a="http://schemas.openxmlformats.org/drawingml/2006/main" rot="16200000">
          <a:off x="4023459" y="2407224"/>
          <a:ext cx="435952" cy="313034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/>
            <a:t>Random</a:t>
          </a:r>
          <a:endParaRPr lang="en-US" sz="1000" baseline="0"/>
        </a:p>
        <a:p xmlns:a="http://schemas.openxmlformats.org/drawingml/2006/main">
          <a:pPr algn="ctr"/>
          <a:r>
            <a:rPr lang="en-US" sz="1000" baseline="0"/>
            <a:t>(GUPS)</a:t>
          </a:r>
          <a:endParaRPr lang="en-US" sz="100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0.91229</cdr:x>
      <cdr:y>0.82528</cdr:y>
    </cdr:from>
    <cdr:to>
      <cdr:x>0.9822</cdr:x>
      <cdr:y>0.97865</cdr:y>
    </cdr:to>
    <cdr:sp macro="" textlink="">
      <cdr:nvSpPr>
        <cdr:cNvPr id="2" name="TextBox 13">
          <a:extLst xmlns:a="http://schemas.openxmlformats.org/drawingml/2006/main">
            <a:ext uri="{FF2B5EF4-FFF2-40B4-BE49-F238E27FC236}">
              <a16:creationId xmlns:a16="http://schemas.microsoft.com/office/drawing/2014/main" id="{BDC5ADA1-BDAA-BA44-B910-A6F6E20E15E3}"/>
            </a:ext>
          </a:extLst>
        </cdr:cNvPr>
        <cdr:cNvSpPr txBox="1"/>
      </cdr:nvSpPr>
      <cdr:spPr>
        <a:xfrm xmlns:a="http://schemas.openxmlformats.org/drawingml/2006/main" rot="16200000">
          <a:off x="4023459" y="2407224"/>
          <a:ext cx="435952" cy="313034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/>
            <a:t>Random</a:t>
          </a:r>
          <a:endParaRPr lang="en-US" sz="1000" baseline="0"/>
        </a:p>
        <a:p xmlns:a="http://schemas.openxmlformats.org/drawingml/2006/main">
          <a:pPr algn="ctr"/>
          <a:r>
            <a:rPr lang="en-US" sz="1000" baseline="0"/>
            <a:t>(GUPS)</a:t>
          </a:r>
          <a:endParaRPr lang="en-US" sz="100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0.91229</cdr:x>
      <cdr:y>0.82528</cdr:y>
    </cdr:from>
    <cdr:to>
      <cdr:x>0.9822</cdr:x>
      <cdr:y>0.97865</cdr:y>
    </cdr:to>
    <cdr:sp macro="" textlink="">
      <cdr:nvSpPr>
        <cdr:cNvPr id="2" name="TextBox 13">
          <a:extLst xmlns:a="http://schemas.openxmlformats.org/drawingml/2006/main">
            <a:ext uri="{FF2B5EF4-FFF2-40B4-BE49-F238E27FC236}">
              <a16:creationId xmlns:a16="http://schemas.microsoft.com/office/drawing/2014/main" id="{BDC5ADA1-BDAA-BA44-B910-A6F6E20E15E3}"/>
            </a:ext>
          </a:extLst>
        </cdr:cNvPr>
        <cdr:cNvSpPr txBox="1"/>
      </cdr:nvSpPr>
      <cdr:spPr>
        <a:xfrm xmlns:a="http://schemas.openxmlformats.org/drawingml/2006/main" rot="16200000">
          <a:off x="4023459" y="2407224"/>
          <a:ext cx="435952" cy="313034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/>
            <a:t>Random</a:t>
          </a:r>
          <a:endParaRPr lang="en-US" sz="1000" baseline="0"/>
        </a:p>
        <a:p xmlns:a="http://schemas.openxmlformats.org/drawingml/2006/main">
          <a:pPr algn="ctr"/>
          <a:r>
            <a:rPr lang="en-US" sz="1000" baseline="0"/>
            <a:t>(GUPS)</a:t>
          </a:r>
          <a:endParaRPr lang="en-US" sz="100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0.91229</cdr:x>
      <cdr:y>0.82528</cdr:y>
    </cdr:from>
    <cdr:to>
      <cdr:x>0.9822</cdr:x>
      <cdr:y>0.97865</cdr:y>
    </cdr:to>
    <cdr:sp macro="" textlink="">
      <cdr:nvSpPr>
        <cdr:cNvPr id="2" name="TextBox 13">
          <a:extLst xmlns:a="http://schemas.openxmlformats.org/drawingml/2006/main">
            <a:ext uri="{FF2B5EF4-FFF2-40B4-BE49-F238E27FC236}">
              <a16:creationId xmlns:a16="http://schemas.microsoft.com/office/drawing/2014/main" id="{BDC5ADA1-BDAA-BA44-B910-A6F6E20E15E3}"/>
            </a:ext>
          </a:extLst>
        </cdr:cNvPr>
        <cdr:cNvSpPr txBox="1"/>
      </cdr:nvSpPr>
      <cdr:spPr>
        <a:xfrm xmlns:a="http://schemas.openxmlformats.org/drawingml/2006/main" rot="16200000">
          <a:off x="4023459" y="2407224"/>
          <a:ext cx="435952" cy="313034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/>
            <a:t>Random</a:t>
          </a:r>
          <a:endParaRPr lang="en-US" sz="1000" baseline="0"/>
        </a:p>
        <a:p xmlns:a="http://schemas.openxmlformats.org/drawingml/2006/main">
          <a:pPr algn="ctr"/>
          <a:r>
            <a:rPr lang="en-US" sz="1000" baseline="0"/>
            <a:t>(GUPS)</a:t>
          </a:r>
          <a:endParaRPr lang="en-US" sz="100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0.14141</cdr:x>
      <cdr:y>0.03248</cdr:y>
    </cdr:from>
    <cdr:to>
      <cdr:x>0.42698</cdr:x>
      <cdr:y>0.14518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F0EF052-1488-F14F-93AC-9A50A084E40B}"/>
            </a:ext>
          </a:extLst>
        </cdr:cNvPr>
        <cdr:cNvSpPr txBox="1"/>
      </cdr:nvSpPr>
      <cdr:spPr>
        <a:xfrm xmlns:a="http://schemas.openxmlformats.org/drawingml/2006/main">
          <a:off x="661793" y="90793"/>
          <a:ext cx="1336465" cy="3149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/>
            <a:t>(a)</a:t>
          </a:r>
          <a:r>
            <a:rPr lang="en-US" sz="1000" b="1" baseline="0"/>
            <a:t> </a:t>
          </a:r>
          <a:r>
            <a:rPr lang="en-US" sz="1000" b="1"/>
            <a:t>INT32, ADD</a:t>
          </a:r>
          <a:r>
            <a:rPr lang="en-US" sz="1000" b="0"/>
            <a:t> (1 DPU)</a:t>
          </a:r>
        </a:p>
      </cdr:txBody>
    </cdr:sp>
  </cdr:relSizeAnchor>
  <cdr:relSizeAnchor xmlns:cdr="http://schemas.openxmlformats.org/drawingml/2006/chartDrawing">
    <cdr:from>
      <cdr:x>0.03118</cdr:x>
      <cdr:y>0.82039</cdr:y>
    </cdr:from>
    <cdr:to>
      <cdr:x>0.16175</cdr:x>
      <cdr:y>0.88401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E119D161-B698-C34F-A096-FAD6AC5487BA}"/>
            </a:ext>
          </a:extLst>
        </cdr:cNvPr>
        <cdr:cNvSpPr/>
      </cdr:nvSpPr>
      <cdr:spPr>
        <a:xfrm xmlns:a="http://schemas.openxmlformats.org/drawingml/2006/main" rot="18950358" flipV="1">
          <a:off x="145901" y="2292982"/>
          <a:ext cx="611068" cy="17780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en-US" sz="1100"/>
        </a:p>
      </cdr:txBody>
    </cdr:sp>
  </cdr:relSizeAnchor>
  <cdr:relSizeAnchor xmlns:cdr="http://schemas.openxmlformats.org/drawingml/2006/chartDrawing">
    <cdr:from>
      <cdr:x>0.77363</cdr:x>
      <cdr:y>0.81068</cdr:y>
    </cdr:from>
    <cdr:to>
      <cdr:x>0.86405</cdr:x>
      <cdr:y>0.91162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6F144DA0-F221-484F-BAE9-E0442D4EF9F4}"/>
            </a:ext>
          </a:extLst>
        </cdr:cNvPr>
        <cdr:cNvSpPr/>
      </cdr:nvSpPr>
      <cdr:spPr>
        <a:xfrm xmlns:a="http://schemas.openxmlformats.org/drawingml/2006/main" rot="18950358">
          <a:off x="3620572" y="2265822"/>
          <a:ext cx="423190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2</a:t>
          </a:r>
        </a:p>
      </cdr:txBody>
    </cdr:sp>
  </cdr:relSizeAnchor>
  <cdr:relSizeAnchor xmlns:cdr="http://schemas.openxmlformats.org/drawingml/2006/chartDrawing">
    <cdr:from>
      <cdr:x>0.7382</cdr:x>
      <cdr:y>0.79928</cdr:y>
    </cdr:from>
    <cdr:to>
      <cdr:x>0.80682</cdr:x>
      <cdr:y>0.89976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90539433-DDEC-FA4F-A51B-B0E6DAA77E86}"/>
            </a:ext>
          </a:extLst>
        </cdr:cNvPr>
        <cdr:cNvSpPr/>
      </cdr:nvSpPr>
      <cdr:spPr>
        <a:xfrm xmlns:a="http://schemas.openxmlformats.org/drawingml/2006/main" rot="18950358">
          <a:off x="3454760" y="2233983"/>
          <a:ext cx="321176" cy="2808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1</a:t>
          </a:r>
        </a:p>
      </cdr:txBody>
    </cdr:sp>
  </cdr:relSizeAnchor>
  <cdr:relSizeAnchor xmlns:cdr="http://schemas.openxmlformats.org/drawingml/2006/chartDrawing">
    <cdr:from>
      <cdr:x>0.85818</cdr:x>
      <cdr:y>0.81973</cdr:y>
    </cdr:from>
    <cdr:to>
      <cdr:x>0.9687</cdr:x>
      <cdr:y>0.92067</cdr:y>
    </cdr:to>
    <cdr:sp macro="" textlink="">
      <cdr:nvSpPr>
        <cdr:cNvPr id="6" name="Rectangle 5">
          <a:extLst xmlns:a="http://schemas.openxmlformats.org/drawingml/2006/main">
            <a:ext uri="{FF2B5EF4-FFF2-40B4-BE49-F238E27FC236}">
              <a16:creationId xmlns:a16="http://schemas.microsoft.com/office/drawing/2014/main" id="{AFC48ECF-5AC6-D24C-BB45-70F0790CED2B}"/>
            </a:ext>
          </a:extLst>
        </cdr:cNvPr>
        <cdr:cNvSpPr/>
      </cdr:nvSpPr>
      <cdr:spPr>
        <a:xfrm xmlns:a="http://schemas.openxmlformats.org/drawingml/2006/main" rot="18950358">
          <a:off x="4016261" y="2291120"/>
          <a:ext cx="517233" cy="28212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8</a:t>
          </a:r>
        </a:p>
      </cdr:txBody>
    </cdr:sp>
  </cdr:relSizeAnchor>
  <cdr:relSizeAnchor xmlns:cdr="http://schemas.openxmlformats.org/drawingml/2006/chartDrawing">
    <cdr:from>
      <cdr:x>0.83298</cdr:x>
      <cdr:y>0.80474</cdr:y>
    </cdr:from>
    <cdr:to>
      <cdr:x>0.91336</cdr:x>
      <cdr:y>0.90568</cdr:y>
    </cdr:to>
    <cdr:sp macro="" textlink="">
      <cdr:nvSpPr>
        <cdr:cNvPr id="7" name="Rectangle 6">
          <a:extLst xmlns:a="http://schemas.openxmlformats.org/drawingml/2006/main">
            <a:ext uri="{FF2B5EF4-FFF2-40B4-BE49-F238E27FC236}">
              <a16:creationId xmlns:a16="http://schemas.microsoft.com/office/drawing/2014/main" id="{73F0D319-4AF1-664C-8CC7-33ABFD5DB396}"/>
            </a:ext>
          </a:extLst>
        </cdr:cNvPr>
        <cdr:cNvSpPr/>
      </cdr:nvSpPr>
      <cdr:spPr>
        <a:xfrm xmlns:a="http://schemas.openxmlformats.org/drawingml/2006/main" rot="18950358">
          <a:off x="3898357" y="2249224"/>
          <a:ext cx="376169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4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DB5256-F1E6-8743-B02A-68834AC97D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43DF50-F8E9-9241-9406-236CB6BE4E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1437D9-744C-C144-AC94-91DD2CDA03B0}" type="datetimeFigureOut">
              <a:rPr lang="en-US" smtClean="0"/>
              <a:t>2/25/23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96F5C5-CE3A-FA42-98DE-93BCBE04DF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36B318-E632-1A46-A963-2EC75F69F8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05C31-5BD3-9B42-A270-096A1EE5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929AC-FC5A-1646-B3A1-E39A37E8D8F5}" type="datetimeFigureOut">
              <a:rPr lang="en-US" smtClean="0"/>
              <a:t>2/25/23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715E5-0E3B-1B4F-BB79-1C4B57B47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11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8947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>
            <a:extLst>
              <a:ext uri="{FF2B5EF4-FFF2-40B4-BE49-F238E27FC236}">
                <a16:creationId xmlns:a16="http://schemas.microsoft.com/office/drawing/2014/main" id="{8CFBB1E9-E205-8249-9FB5-6B17F7FDC5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0" name="Notes Placeholder 2">
            <a:extLst>
              <a:ext uri="{FF2B5EF4-FFF2-40B4-BE49-F238E27FC236}">
                <a16:creationId xmlns:a16="http://schemas.microsoft.com/office/drawing/2014/main" id="{B84CB036-1E28-5D4E-8719-7A785F62E3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Latency overlap/hiding</a:t>
            </a:r>
          </a:p>
        </p:txBody>
      </p:sp>
      <p:sp>
        <p:nvSpPr>
          <p:cNvPr id="114691" name="Slide Number Placeholder 3">
            <a:extLst>
              <a:ext uri="{FF2B5EF4-FFF2-40B4-BE49-F238E27FC236}">
                <a16:creationId xmlns:a16="http://schemas.microsoft.com/office/drawing/2014/main" id="{A5AFB78C-9C24-9B47-A3FA-3B080658BF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DE38B3-B002-0644-ADA7-D1492B215FF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596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319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013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907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09437-7086-8D43-B75A-27CE5E6EC5C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16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450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047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0613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67573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5889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1940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08956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* The operating voltage is 1.25V:</a:t>
            </a:r>
            <a:b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- Lowered from 1.35V of the normal GDDR6, for bank parallel operation.</a:t>
            </a:r>
            <a:endParaRPr lang="en-US" b="0" dirty="0"/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* 16Gb/s is reached at 1.25V in DL operation.</a:t>
            </a:r>
            <a:endParaRPr lang="en-US" b="0" dirty="0"/>
          </a:p>
          <a:p>
            <a:endParaRPr lang="en-US" b="0" dirty="0"/>
          </a:p>
          <a:p>
            <a:r>
              <a:rPr lang="en-US" b="0" dirty="0"/>
              <a:t>Flat-lid package for lower thermal resistance.</a:t>
            </a:r>
          </a:p>
          <a:p>
            <a:endParaRPr lang="en-US" b="0" dirty="0"/>
          </a:p>
          <a:p>
            <a:r>
              <a:rPr lang="en-US" b="0" dirty="0"/>
              <a:t>Tested in a prototype system with an FPGA (connected to host CPU via PCIe).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73AD7-D932-2641-9FAC-D90A34A34A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5198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76202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69276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83778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2F704-0392-374E-9548-FE28CBDE1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8590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5187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2852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109437-7086-8D43-B75A-27CE5E6EC5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6099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139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8298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6095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5711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+mn-lt"/>
              </a:rPr>
              <a:t>Load uses AVX write instructions, which are asynchronous</a:t>
            </a:r>
            <a:r>
              <a:rPr lang="en-US" sz="12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. </a:t>
            </a:r>
          </a:p>
          <a:p>
            <a:pPr algn="l"/>
            <a:r>
              <a:rPr lang="en-US" sz="12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However, AVX read instructions are synchronous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5911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7804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228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02585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109437-7086-8D43-B75A-27CE5E6EC5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5023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109437-7086-8D43-B75A-27CE5E6EC5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626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31526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169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4378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2636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6342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3096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8310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5373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5768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4900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9395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9254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059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P21 DIMMs.</a:t>
            </a:r>
          </a:p>
          <a:p>
            <a:r>
              <a:rPr lang="en-US" dirty="0"/>
              <a:t>DPUs cannot be shared. There is a large number of DPUs.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need for OS.</a:t>
            </a:r>
          </a:p>
          <a:p>
            <a:r>
              <a:rPr lang="en-US" dirty="0"/>
              <a:t>This simplifies security implications. No side channels.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3638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7748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65226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8428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8975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81531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random accesses we implement the GUPS benchmark.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45755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57576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28399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6911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497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62486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0533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316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77948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912143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91787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42130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24405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79882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4100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242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58498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42025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20269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35032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Fifth</a:t>
            </a:r>
          </a:p>
          <a:p>
            <a:r>
              <a:rPr lang="en-US" dirty="0"/>
              <a:t>TRNS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8942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30233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79070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41802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16187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56034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701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5932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40102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51694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58684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78009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46802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715E5-0E3B-1B4F-BB79-1C4B57B4732F}" type="slidenum">
              <a:rPr lang="en-US" smtClean="0"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31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2578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0"/>
            <a:ext cx="9144000" cy="4379053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1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9311" y="2839453"/>
            <a:ext cx="6858000" cy="153960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z="32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pic>
        <p:nvPicPr>
          <p:cNvPr id="12" name="Picture 2" descr="http://www.euroc-project.eu/fileadmin/imgEuroc/eurocConsortiumLogos/ethLogo.png">
            <a:extLst>
              <a:ext uri="{FF2B5EF4-FFF2-40B4-BE49-F238E27FC236}">
                <a16:creationId xmlns:a16="http://schemas.microsoft.com/office/drawing/2014/main" id="{8CF7D528-60B9-7C4D-8128-F52BA3A7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6" y="6111049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C1F6D-190B-B448-B175-2B9886767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4681" y="6056165"/>
            <a:ext cx="2640412" cy="60766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0667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Segoe UI Symbol" panose="020B0502040204020203" pitchFamily="34" charset="0"/>
                <a:ea typeface="Segoe UI Symbol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36640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22238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7771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5345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49761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73187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3008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2626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3318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3922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8334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  <a:prstGeom prst="rect">
            <a:avLst/>
          </a:prstGeom>
        </p:spPr>
        <p:txBody>
          <a:bodyPr/>
          <a:lstStyle>
            <a:lvl1pPr>
              <a:defRPr sz="4400" b="1">
                <a:latin typeface="Candara" panose="020E0502030303020204" pitchFamily="34" charset="0"/>
                <a:ea typeface="Geneva" panose="020B0503030404040204" pitchFamily="34" charset="0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>
              <a:buFont typeface="Cambria" panose="02040503050406030204" pitchFamily="18" charset="0"/>
              <a:buChar char="-"/>
              <a:defRPr sz="24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47648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2000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525283"/>
            <a:ext cx="1080120" cy="31252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CD1133-1492-4A44-93C1-B89EF4FD41F6}"/>
              </a:ext>
            </a:extLst>
          </p:cNvPr>
          <p:cNvCxnSpPr>
            <a:cxnSpLocks/>
          </p:cNvCxnSpPr>
          <p:nvPr userDrawn="1"/>
        </p:nvCxnSpPr>
        <p:spPr>
          <a:xfrm>
            <a:off x="117027" y="831499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E97BD3-6BDD-8949-ACFE-8F75374CA53C}"/>
              </a:ext>
            </a:extLst>
          </p:cNvPr>
          <p:cNvCxnSpPr>
            <a:cxnSpLocks/>
          </p:cNvCxnSpPr>
          <p:nvPr userDrawn="1"/>
        </p:nvCxnSpPr>
        <p:spPr>
          <a:xfrm>
            <a:off x="117027" y="6482153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717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72878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8087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76724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39591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2342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517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0915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25943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07242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93237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24744"/>
            <a:ext cx="7924800" cy="2232248"/>
          </a:xfrm>
        </p:spPr>
        <p:txBody>
          <a:bodyPr/>
          <a:lstStyle>
            <a:lvl1pPr>
              <a:defRPr sz="4800">
                <a:latin typeface="Candara" panose="020E0502030303020204" pitchFamily="34" charset="0"/>
              </a:defRPr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404592"/>
            <a:ext cx="7848600" cy="1248544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latin typeface="Candara" panose="020E0502030303020204" pitchFamily="34" charset="0"/>
              </a:defRPr>
            </a:lvl1pPr>
          </a:lstStyle>
          <a:p>
            <a:r>
              <a:rPr lang="en-US" altLang="en-US" dirty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87571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85040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1563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18340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4638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39701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2973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36187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43789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498605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73945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24744"/>
            <a:ext cx="7924800" cy="2232248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404592"/>
            <a:ext cx="7848600" cy="1248544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 dirty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929991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64703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098157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70206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012992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85543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229795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881851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054513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BB22F3D8-372A-7E4F-BAF0-2B62E16D7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2538D10A-B20C-1F4A-A69F-0F0B507B6C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323C0A52-D6B6-4A4D-BD73-5955293DBD0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03D96CF-D2B5-284A-8A3B-88E2B14F16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CE92EBB-E8F1-BB42-9972-9FC2F1E39D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815D7EE-6875-8949-837F-2AE3A4F79F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800691C5-9FA5-3F46-90A7-ED5D0D102B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843332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30D4116A-1656-924F-8339-968CDC00B50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92E4BB7-CF8F-934D-88CB-2C51D02F649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33320-76E4-0249-8CA9-3902D9716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233937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5586570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D009077-10AD-0947-8806-7D3C25918E6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A347429-32EA-F843-AE5C-FC1A699EBC2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B052-3664-BF4F-993F-29369860E1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353020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4642810-0270-CB48-A1CA-24DCF4455E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431DA97B-4E00-DC4F-B7DB-18E15C43442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EB4A5-7404-294B-999D-175F606D62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7343949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24BD8FCD-1BEB-6A42-B8B1-C39ED5BE27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91A21973-5A9E-154E-A49A-033DD08EB7E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13A1E-7D24-2943-AA19-843CF9E699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654273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DB659D62-F008-694B-A107-310AB43E4CD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866F093A-DC6C-3444-8F25-CDFB50F79ED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812E9-CA0A-8244-A046-0571FC5453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7051624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F96B94DE-149A-A84D-858F-4D5B428FA7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24B1C692-591D-3346-8E1A-A19CC1BBF04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001C4-BF5C-F640-BD99-70162C2025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30211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690CA2F-7EF4-4D4B-B05E-9CD06D97C0C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3EF9E563-85B6-884B-A069-BAB01B87B7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D0717-7499-9E44-845B-E851FCB169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551184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9562426B-A5A0-F944-991E-0F589442A93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EBECD59-3F6D-0145-A9B5-5EE2DF859F8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9139E-1132-E74D-AAEB-A81F8150B1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24218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B00FC4D-28B2-774A-BDF5-CB3A5D1E70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EBDB0E60-2A7B-1B44-BB6D-97BF3A139C9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C9412-F662-064D-BEDC-D33A60B08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45158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10E3EA30-DFF3-9C4B-9691-5C9AAB88EB4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2B2EE262-3A13-4443-80B8-614C7A4B25F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70A1F-36EE-AC4A-B790-1CFE7EECDE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66503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A476F68-C964-6F4C-B323-CADD64DDE3D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F4A41114-0EC5-4244-A8AE-388F27C4901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1C9BF-9555-1749-A87B-CA7C52D013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788907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8210717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0"/>
            <a:ext cx="9144000" cy="4379053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1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9311" y="2839453"/>
            <a:ext cx="6858000" cy="153960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z="32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pic>
        <p:nvPicPr>
          <p:cNvPr id="12" name="Picture 2" descr="http://www.euroc-project.eu/fileadmin/imgEuroc/eurocConsortiumLogos/ethLogo.png">
            <a:extLst>
              <a:ext uri="{FF2B5EF4-FFF2-40B4-BE49-F238E27FC236}">
                <a16:creationId xmlns:a16="http://schemas.microsoft.com/office/drawing/2014/main" id="{8CF7D528-60B9-7C4D-8128-F52BA3A7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6" y="6111049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C1F6D-190B-B448-B175-2B9886767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4681" y="6056165"/>
            <a:ext cx="2640412" cy="60766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0667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Segoe UI Symbol" panose="020B0502040204020203" pitchFamily="34" charset="0"/>
                <a:ea typeface="Segoe UI Symbol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2793308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  <a:prstGeom prst="rect">
            <a:avLst/>
          </a:prstGeom>
        </p:spPr>
        <p:txBody>
          <a:bodyPr/>
          <a:lstStyle>
            <a:lvl1pPr>
              <a:defRPr sz="4400" b="1">
                <a:latin typeface="Candara" panose="020E0502030303020204" pitchFamily="34" charset="0"/>
                <a:ea typeface="Geneva" panose="020B0503030404040204" pitchFamily="34" charset="0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>
              <a:buFont typeface="Cambria" panose="02040503050406030204" pitchFamily="18" charset="0"/>
              <a:buChar char="-"/>
              <a:defRPr sz="24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47648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2000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525283"/>
            <a:ext cx="1080120" cy="31252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CD1133-1492-4A44-93C1-B89EF4FD41F6}"/>
              </a:ext>
            </a:extLst>
          </p:cNvPr>
          <p:cNvCxnSpPr>
            <a:cxnSpLocks/>
          </p:cNvCxnSpPr>
          <p:nvPr userDrawn="1"/>
        </p:nvCxnSpPr>
        <p:spPr>
          <a:xfrm>
            <a:off x="117027" y="831499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E97BD3-6BDD-8949-ACFE-8F75374CA53C}"/>
              </a:ext>
            </a:extLst>
          </p:cNvPr>
          <p:cNvCxnSpPr>
            <a:cxnSpLocks/>
          </p:cNvCxnSpPr>
          <p:nvPr userDrawn="1"/>
        </p:nvCxnSpPr>
        <p:spPr>
          <a:xfrm>
            <a:off x="117027" y="6482153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774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24744"/>
            <a:ext cx="7924800" cy="2232248"/>
          </a:xfrm>
        </p:spPr>
        <p:txBody>
          <a:bodyPr/>
          <a:lstStyle>
            <a:lvl1pPr>
              <a:defRPr sz="4800">
                <a:latin typeface="Candara" panose="020E0502030303020204" pitchFamily="34" charset="0"/>
              </a:defRPr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404592"/>
            <a:ext cx="7848600" cy="1248544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latin typeface="Candara" panose="020E0502030303020204" pitchFamily="34" charset="0"/>
              </a:defRPr>
            </a:lvl1pPr>
          </a:lstStyle>
          <a:p>
            <a:r>
              <a:rPr lang="en-US" altLang="en-US" dirty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681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08720"/>
            <a:ext cx="4229100" cy="54726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908720"/>
            <a:ext cx="4229100" cy="54726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934220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576585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43096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83CA-0B62-DB46-9CBE-B5DC6D4673F1}" type="datetimeFigureOut">
              <a:rPr lang="en-US" smtClean="0"/>
              <a:t>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42" r:id="rId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61060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5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05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8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3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1026">
            <a:extLst>
              <a:ext uri="{FF2B5EF4-FFF2-40B4-BE49-F238E27FC236}">
                <a16:creationId xmlns:a16="http://schemas.microsoft.com/office/drawing/2014/main" id="{767842EF-2E87-9649-8E4C-4EF07515E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25667" name="Rectangle 1027">
            <a:extLst>
              <a:ext uri="{FF2B5EF4-FFF2-40B4-BE49-F238E27FC236}">
                <a16:creationId xmlns:a16="http://schemas.microsoft.com/office/drawing/2014/main" id="{7F46E882-405C-294F-A176-5EB4B6E5E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3955FDDD-00C5-1D4C-912E-1BDB0E3BD33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2C1267A1-BE40-C34F-A587-D92B7D4A5D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>
              <a:defRPr/>
            </a:pPr>
            <a:fld id="{B1C60925-3F6D-0244-A63C-8428EA4EFD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25670" name="Line 1032">
            <a:extLst>
              <a:ext uri="{FF2B5EF4-FFF2-40B4-BE49-F238E27FC236}">
                <a16:creationId xmlns:a16="http://schemas.microsoft.com/office/drawing/2014/main" id="{BEFE2080-76AE-4B40-AEAD-392FD767B1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671" name="Line 1033">
            <a:extLst>
              <a:ext uri="{FF2B5EF4-FFF2-40B4-BE49-F238E27FC236}">
                <a16:creationId xmlns:a16="http://schemas.microsoft.com/office/drawing/2014/main" id="{23A53299-EA82-2047-A09E-6BA50065689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83CA-0B62-DB46-9CBE-B5DC6D4673F1}" type="datetimeFigureOut">
              <a:rPr lang="en-US" smtClean="0"/>
              <a:t>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08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dpu.dev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emf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62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0.png"/><Relationship Id="rId4" Type="http://schemas.openxmlformats.org/officeDocument/2006/relationships/chart" Target="../charts/chart28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emf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chart" Target="../charts/chart30.xml"/><Relationship Id="rId4" Type="http://schemas.openxmlformats.org/officeDocument/2006/relationships/chart" Target="../charts/chart29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0.png"/><Relationship Id="rId4" Type="http://schemas.openxmlformats.org/officeDocument/2006/relationships/chart" Target="../charts/chart3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8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5.xml"/><Relationship Id="rId4" Type="http://schemas.openxmlformats.org/officeDocument/2006/relationships/chart" Target="../charts/chart4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9.xml"/><Relationship Id="rId5" Type="http://schemas.openxmlformats.org/officeDocument/2006/relationships/chart" Target="../charts/chart48.xml"/><Relationship Id="rId4" Type="http://schemas.openxmlformats.org/officeDocument/2006/relationships/chart" Target="../charts/chart4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3.xml"/><Relationship Id="rId5" Type="http://schemas.openxmlformats.org/officeDocument/2006/relationships/chart" Target="../charts/chart52.xml"/><Relationship Id="rId4" Type="http://schemas.openxmlformats.org/officeDocument/2006/relationships/chart" Target="../charts/chart5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4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7.xml"/><Relationship Id="rId5" Type="http://schemas.openxmlformats.org/officeDocument/2006/relationships/chart" Target="../charts/chart56.xml"/><Relationship Id="rId4" Type="http://schemas.openxmlformats.org/officeDocument/2006/relationships/chart" Target="../charts/chart55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9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0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3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4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5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6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MU-SAFARI/prim-benchmarks" TargetMode="Externa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7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8.xm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9.xm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0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1.xm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CMU-SAFARI/prim-benchmarks" TargetMode="External"/><Relationship Id="rId4" Type="http://schemas.openxmlformats.org/officeDocument/2006/relationships/hyperlink" Target="https://arxiv.org/pdf/2105.03814.pdf" TargetMode="Externa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5.03814.pdf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hyperlink" Target="https://github.com/CMU-SAFARI/prim-benchmarks" TargetMode="Externa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5.03814.pdf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hyperlink" Target="https://github.com/CMU-SAFARI/prim-benchmarks" TargetMode="Externa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rojects.htm" TargetMode="External"/><Relationship Id="rId2" Type="http://schemas.openxmlformats.org/officeDocument/2006/relationships/hyperlink" Target="https://people.inf.ethz.ch/omutlu/pub/ModernPrimerOnPIM_springer-emerging-computing-bookchapter2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www.youtube.com/watch?v=H3sEaINPBO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6dwV_RBjK2c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hyperlink" Target="https://youtu.be/myG-H_8oN8A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CMU-SAFARI/prim-benchmarks" TargetMode="External"/><Relationship Id="rId4" Type="http://schemas.openxmlformats.org/officeDocument/2006/relationships/hyperlink" Target="https://arxiv.org/pdf/2105.03814.pdf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samsung.com/global/samsung-develops-industrys-first-high-bandwidth-memory-with-ai-processing-power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nvidia.com/blog/nvidia-ampere-architecture-in-depth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youtu.be/_CpWJGK9N04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tiff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youtu.be/J_prUKfnv7Q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skhynix.com/sk-hynix-develops-pim-next-generation-ai-accelerator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nvidia.com/blog/nvidia-ampere-architecture-in-depth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veloper.nvidia.com/blog/nvidia-ampere-architecture-in-depth/" TargetMode="External"/><Relationship Id="rId4" Type="http://schemas.openxmlformats.org/officeDocument/2006/relationships/image" Target="../media/image59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youtu.be/NDL77Xdccbs?t=159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nvidia.com/blog/nvidia-ampere-architecture-in-depth/" TargetMode="External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eveloper.nvidia.com/blog/nvidia-ampere-architecture-in-depth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andtech.com/show/14750/hot-chips-31-analysis-inmemory-processing-by-upmem" TargetMode="Externa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8.tiff"/><Relationship Id="rId4" Type="http://schemas.openxmlformats.org/officeDocument/2006/relationships/hyperlink" Target="https://www.upmem.com/video-upmem-presenting-its-true-processing-in-memory-solution-hot-chips-2019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youtu.be/OZjKnn-DbwA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cksandfiles.com/2021/10/06/neurobladers-build-a-processing-in-memory-analytics-chip-and-server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uroblade.com/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pmem.com/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afari.ethz.ch/digitaltechnik/spring2018/lib/exe/fetch.php?media=digitaldesign-2018-lecture22-gpuprogramming-afterlecture.pdf" TargetMode="External"/><Relationship Id="rId4" Type="http://schemas.openxmlformats.org/officeDocument/2006/relationships/hyperlink" Target="https://www.youtube.com/watch?v=y40-tY5WJ8A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sdk.upmem.com/2023.1.0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s://sdk.upmem.com/2021.1.1/index.html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hyperlink" Target="https://arxiv.org/pdf/2105.03814.pdf" TargetMode="External"/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12" Type="http://schemas.openxmlformats.org/officeDocument/2006/relationships/image" Target="../media/image1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11" Type="http://schemas.openxmlformats.org/officeDocument/2006/relationships/image" Target="../media/image18.emf"/><Relationship Id="rId5" Type="http://schemas.openxmlformats.org/officeDocument/2006/relationships/image" Target="../media/image12.emf"/><Relationship Id="rId10" Type="http://schemas.openxmlformats.org/officeDocument/2006/relationships/image" Target="../media/image17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Relationship Id="rId1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CMU-SAFARI/prim-benchmarks" TargetMode="External"/><Relationship Id="rId4" Type="http://schemas.openxmlformats.org/officeDocument/2006/relationships/hyperlink" Target="https://arxiv.org/pdf/2105.03814.pdf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5.03814.pdf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p0HHpcDwUc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sdk.upmem.com/2023.1.0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41887"/>
            <a:ext cx="9144000" cy="11997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Dr. Juan Gómez Luna</a:t>
            </a:r>
          </a:p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Professor </a:t>
            </a:r>
            <a:r>
              <a:rPr lang="en-US" sz="2800" b="0" dirty="0" err="1">
                <a:latin typeface="Candara" panose="020E0502030303020204" pitchFamily="34" charset="0"/>
              </a:rPr>
              <a:t>Onur</a:t>
            </a:r>
            <a:r>
              <a:rPr lang="en-US" sz="2800" b="0" dirty="0">
                <a:latin typeface="Candara" panose="020E0502030303020204" pitchFamily="34" charset="0"/>
              </a:rPr>
              <a:t> </a:t>
            </a:r>
            <a:r>
              <a:rPr lang="en-US" sz="2800" b="0" dirty="0" err="1">
                <a:latin typeface="Candara" panose="020E0502030303020204" pitchFamily="34" charset="0"/>
              </a:rPr>
              <a:t>Mutlu</a:t>
            </a:r>
            <a:endParaRPr lang="en-US" sz="28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25972"/>
            <a:ext cx="9144000" cy="324091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70C0"/>
                </a:solidFill>
              </a:rPr>
              <a:t>Processing-Near-Memory</a:t>
            </a:r>
          </a:p>
          <a:p>
            <a:r>
              <a:rPr lang="en-US" sz="4000" dirty="0">
                <a:latin typeface="Candara" panose="020E0502030303020204" pitchFamily="34" charset="0"/>
              </a:rPr>
              <a:t>Real PNM Architectures</a:t>
            </a:r>
          </a:p>
          <a:p>
            <a:r>
              <a:rPr lang="en-US" sz="4000" dirty="0">
                <a:latin typeface="Candara" panose="020E0502030303020204" pitchFamily="34" charset="0"/>
              </a:rPr>
              <a:t>Programming General-purpose PIM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D953C2-652F-1B44-A0B1-2575844D1492}"/>
              </a:ext>
            </a:extLst>
          </p:cNvPr>
          <p:cNvSpPr txBox="1"/>
          <p:nvPr/>
        </p:nvSpPr>
        <p:spPr>
          <a:xfrm>
            <a:off x="1391482" y="11572"/>
            <a:ext cx="636103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HPCA 2023 Tutorial</a:t>
            </a: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Real-world Processing-in-Memory Architectures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198014-0400-9540-B345-B285C02537FB}"/>
              </a:ext>
            </a:extLst>
          </p:cNvPr>
          <p:cNvSpPr txBox="1"/>
          <p:nvPr/>
        </p:nvSpPr>
        <p:spPr>
          <a:xfrm>
            <a:off x="3493819" y="6538933"/>
            <a:ext cx="2156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ndara" panose="020E0502030303020204" pitchFamily="34" charset="0"/>
              </a:rPr>
              <a:t>Sunday, February 26, 2023</a:t>
            </a:r>
          </a:p>
        </p:txBody>
      </p:sp>
    </p:spTree>
    <p:extLst>
      <p:ext uri="{BB962C8B-B14F-4D97-AF65-F5344CB8AC3E}">
        <p14:creationId xmlns:p14="http://schemas.microsoft.com/office/powerpoint/2010/main" val="2874167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AB370-3675-2348-BEA1-CD1B36265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734" y="1742128"/>
            <a:ext cx="6326533" cy="4358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D11235-E437-274F-81E3-478627C95D75}"/>
              </a:ext>
            </a:extLst>
          </p:cNvPr>
          <p:cNvSpPr/>
          <p:nvPr/>
        </p:nvSpPr>
        <p:spPr>
          <a:xfrm>
            <a:off x="1868557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UPMEM PIM System Organization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dirty="0"/>
              <a:t>FIG. 1 schematically illustrates a computing system comprising DRAM circuits having integrated processors according to an example embodiment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F7AB37-81DB-D04D-B6C4-68D73A571DDA}"/>
              </a:ext>
            </a:extLst>
          </p:cNvPr>
          <p:cNvSpPr/>
          <p:nvPr/>
        </p:nvSpPr>
        <p:spPr>
          <a:xfrm>
            <a:off x="2872409" y="2037522"/>
            <a:ext cx="2107095" cy="1053548"/>
          </a:xfrm>
          <a:prstGeom prst="rect">
            <a:avLst/>
          </a:prstGeom>
          <a:solidFill>
            <a:srgbClr val="4472C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E8BE03-5B8B-3D4F-B8F6-F6E1573514E4}"/>
              </a:ext>
            </a:extLst>
          </p:cNvPr>
          <p:cNvSpPr/>
          <p:nvPr/>
        </p:nvSpPr>
        <p:spPr>
          <a:xfrm>
            <a:off x="2295939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E85490-ADBA-9044-94A4-D71B3664C27E}"/>
              </a:ext>
            </a:extLst>
          </p:cNvPr>
          <p:cNvSpPr/>
          <p:nvPr/>
        </p:nvSpPr>
        <p:spPr>
          <a:xfrm>
            <a:off x="1948070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7983C2-B6C6-6249-B6B5-919500ADA369}"/>
              </a:ext>
            </a:extLst>
          </p:cNvPr>
          <p:cNvSpPr/>
          <p:nvPr/>
        </p:nvSpPr>
        <p:spPr>
          <a:xfrm>
            <a:off x="3309730" y="396131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9A0B42-1003-4249-8F8C-9BE461ED04BD}"/>
              </a:ext>
            </a:extLst>
          </p:cNvPr>
          <p:cNvSpPr/>
          <p:nvPr/>
        </p:nvSpPr>
        <p:spPr>
          <a:xfrm>
            <a:off x="3737112" y="430918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E84ED1-1715-314C-BF5E-798AD24191F4}"/>
              </a:ext>
            </a:extLst>
          </p:cNvPr>
          <p:cNvSpPr/>
          <p:nvPr/>
        </p:nvSpPr>
        <p:spPr>
          <a:xfrm>
            <a:off x="3389243" y="479619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AA3FD7-AF46-EB44-A778-C09C04FFD401}"/>
              </a:ext>
            </a:extLst>
          </p:cNvPr>
          <p:cNvSpPr/>
          <p:nvPr/>
        </p:nvSpPr>
        <p:spPr>
          <a:xfrm>
            <a:off x="4740963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8AB63F-B9F6-4549-BED2-D56AFDC9B905}"/>
              </a:ext>
            </a:extLst>
          </p:cNvPr>
          <p:cNvSpPr/>
          <p:nvPr/>
        </p:nvSpPr>
        <p:spPr>
          <a:xfrm>
            <a:off x="5168345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706026-25C0-C349-BA7E-76BAF868D14E}"/>
              </a:ext>
            </a:extLst>
          </p:cNvPr>
          <p:cNvSpPr/>
          <p:nvPr/>
        </p:nvSpPr>
        <p:spPr>
          <a:xfrm>
            <a:off x="4820476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94A167-07F1-4D43-9F88-27229A5323D8}"/>
              </a:ext>
            </a:extLst>
          </p:cNvPr>
          <p:cNvSpPr/>
          <p:nvPr/>
        </p:nvSpPr>
        <p:spPr>
          <a:xfrm>
            <a:off x="6172196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B9AA12-D80D-574C-8707-9BECBCDBF9AD}"/>
              </a:ext>
            </a:extLst>
          </p:cNvPr>
          <p:cNvSpPr/>
          <p:nvPr/>
        </p:nvSpPr>
        <p:spPr>
          <a:xfrm>
            <a:off x="6599578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C5D2B3-3FDE-FC44-9F37-92B3CB199FC6}"/>
              </a:ext>
            </a:extLst>
          </p:cNvPr>
          <p:cNvSpPr/>
          <p:nvPr/>
        </p:nvSpPr>
        <p:spPr>
          <a:xfrm>
            <a:off x="6251709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ABD4FD-AB8B-774A-842F-7D36CCCD788D}"/>
              </a:ext>
            </a:extLst>
          </p:cNvPr>
          <p:cNvSpPr txBox="1"/>
          <p:nvPr/>
        </p:nvSpPr>
        <p:spPr>
          <a:xfrm>
            <a:off x="1911657" y="6553223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Jean-François Roy. “Memory circuit with integrated processor.” US 10,324,870 B2.</a:t>
            </a:r>
          </a:p>
        </p:txBody>
      </p:sp>
    </p:spTree>
    <p:extLst>
      <p:ext uri="{BB962C8B-B14F-4D97-AF65-F5344CB8AC3E}">
        <p14:creationId xmlns:p14="http://schemas.microsoft.com/office/powerpoint/2010/main" val="229914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build="p"/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1AAED-456D-7249-8063-DA02B88BB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06610-9631-964A-ABB4-DB863A1DD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867518" cy="5293805"/>
          </a:xfrm>
        </p:spPr>
        <p:txBody>
          <a:bodyPr>
            <a:normAutofit/>
          </a:bodyPr>
          <a:lstStyle/>
          <a:p>
            <a:r>
              <a:rPr lang="en-US" dirty="0"/>
              <a:t>In-order pipeline</a:t>
            </a:r>
          </a:p>
          <a:p>
            <a:pPr lvl="1"/>
            <a:r>
              <a:rPr lang="en-US" dirty="0"/>
              <a:t>Up to </a:t>
            </a:r>
            <a:r>
              <a:rPr lang="en-US" dirty="0">
                <a:solidFill>
                  <a:srgbClr val="0070C0"/>
                </a:solidFill>
              </a:rPr>
              <a:t>425 MHz </a:t>
            </a:r>
          </a:p>
          <a:p>
            <a:r>
              <a:rPr lang="en-US" dirty="0">
                <a:solidFill>
                  <a:srgbClr val="C00000"/>
                </a:solidFill>
              </a:rPr>
              <a:t>Fine-grain multithreaded</a:t>
            </a:r>
          </a:p>
          <a:p>
            <a:pPr lvl="1"/>
            <a:r>
              <a:rPr lang="en-US" dirty="0"/>
              <a:t>24 hardware threads</a:t>
            </a:r>
          </a:p>
          <a:p>
            <a:r>
              <a:rPr lang="en-US" dirty="0"/>
              <a:t>14 pipeline stages</a:t>
            </a: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DISPATCH</a:t>
            </a:r>
            <a:r>
              <a:rPr lang="en-US" sz="2200" dirty="0"/>
              <a:t>: Thread selection</a:t>
            </a:r>
          </a:p>
          <a:p>
            <a:pPr lvl="1"/>
            <a:r>
              <a:rPr lang="en-US" sz="2200" dirty="0">
                <a:solidFill>
                  <a:schemeClr val="accent2"/>
                </a:solidFill>
              </a:rPr>
              <a:t>FETCH</a:t>
            </a:r>
            <a:r>
              <a:rPr lang="en-US" sz="2200" dirty="0"/>
              <a:t>: Instruction fetch</a:t>
            </a:r>
          </a:p>
          <a:p>
            <a:pPr lvl="1"/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READOP</a:t>
            </a:r>
            <a:r>
              <a:rPr lang="en-US" sz="2200" dirty="0"/>
              <a:t>: Register file</a:t>
            </a: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FORMAT</a:t>
            </a:r>
            <a:r>
              <a:rPr lang="en-US" sz="2200" dirty="0"/>
              <a:t>: Operand formatting</a:t>
            </a:r>
          </a:p>
          <a:p>
            <a:pPr lvl="1"/>
            <a:r>
              <a:rPr lang="en-US" sz="2200" dirty="0">
                <a:solidFill>
                  <a:srgbClr val="009193"/>
                </a:solidFill>
              </a:rPr>
              <a:t>ALU</a:t>
            </a:r>
            <a:r>
              <a:rPr lang="en-US" sz="2200" dirty="0"/>
              <a:t>: Operation and WRAM</a:t>
            </a:r>
          </a:p>
          <a:p>
            <a:pPr lvl="1"/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MERGE</a:t>
            </a:r>
            <a:r>
              <a:rPr lang="en-US" sz="2200" dirty="0"/>
              <a:t>: Result formatting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C09A52-4D4A-8C48-B643-7D44B82414CE}"/>
              </a:ext>
            </a:extLst>
          </p:cNvPr>
          <p:cNvGrpSpPr>
            <a:grpSpLocks noChangeAspect="1"/>
          </p:cNvGrpSpPr>
          <p:nvPr/>
        </p:nvGrpSpPr>
        <p:grpSpPr>
          <a:xfrm>
            <a:off x="4614455" y="1575476"/>
            <a:ext cx="4529545" cy="4185524"/>
            <a:chOff x="4468932" y="1423074"/>
            <a:chExt cx="4675068" cy="4320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7A6990-9AB4-2141-A33B-F8053BE58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8932" y="1423074"/>
              <a:ext cx="4675068" cy="4320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ECD6D3-4270-804B-A640-A464BC491D66}"/>
                </a:ext>
              </a:extLst>
            </p:cNvPr>
            <p:cNvSpPr txBox="1"/>
            <p:nvPr/>
          </p:nvSpPr>
          <p:spPr>
            <a:xfrm>
              <a:off x="7357185" y="3060398"/>
              <a:ext cx="1743320" cy="317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To the DMA engine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460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Arithmetic Throughput: Microbenchmark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A3DDD-18BD-0E44-AEE3-5CF5CC03B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731149" cy="529380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Measure the </a:t>
            </a:r>
            <a:r>
              <a:rPr lang="en-US" dirty="0">
                <a:solidFill>
                  <a:srgbClr val="00B050"/>
                </a:solidFill>
              </a:rPr>
              <a:t>maximum arithmetic throughput for different datatypes and operations</a:t>
            </a:r>
          </a:p>
          <a:p>
            <a:endParaRPr lang="en-US" dirty="0"/>
          </a:p>
          <a:p>
            <a:r>
              <a:rPr lang="en-US" dirty="0"/>
              <a:t>Microbenchmark</a:t>
            </a:r>
          </a:p>
          <a:p>
            <a:pPr lvl="1"/>
            <a:r>
              <a:rPr lang="en-US" dirty="0"/>
              <a:t>We stream over an </a:t>
            </a:r>
            <a:r>
              <a:rPr lang="en-US" dirty="0">
                <a:solidFill>
                  <a:srgbClr val="0070C0"/>
                </a:solidFill>
              </a:rPr>
              <a:t>array in WRAM and perform read-modify-write operations</a:t>
            </a:r>
          </a:p>
          <a:p>
            <a:pPr lvl="1"/>
            <a:r>
              <a:rPr lang="en-US" dirty="0"/>
              <a:t>Experiments on </a:t>
            </a:r>
            <a:r>
              <a:rPr lang="en-US" dirty="0">
                <a:solidFill>
                  <a:srgbClr val="C00000"/>
                </a:solidFill>
              </a:rPr>
              <a:t>one DPU</a:t>
            </a:r>
          </a:p>
          <a:p>
            <a:pPr lvl="1"/>
            <a:r>
              <a:rPr lang="en-US" dirty="0"/>
              <a:t>We vary the number of </a:t>
            </a:r>
            <a:r>
              <a:rPr lang="en-US" dirty="0" err="1"/>
              <a:t>tasklets</a:t>
            </a:r>
            <a:r>
              <a:rPr lang="en-US" dirty="0"/>
              <a:t> from </a:t>
            </a:r>
            <a:r>
              <a:rPr lang="en-US" dirty="0">
                <a:solidFill>
                  <a:srgbClr val="C00000"/>
                </a:solidFill>
              </a:rPr>
              <a:t>1 to 24</a:t>
            </a:r>
          </a:p>
          <a:p>
            <a:pPr lvl="1"/>
            <a:r>
              <a:rPr lang="en-US" dirty="0"/>
              <a:t>Arithmetic operations: </a:t>
            </a:r>
            <a:r>
              <a:rPr lang="en-US" dirty="0">
                <a:solidFill>
                  <a:srgbClr val="7030A0"/>
                </a:solidFill>
              </a:rPr>
              <a:t>add, subtract, multiply, divide</a:t>
            </a:r>
          </a:p>
          <a:p>
            <a:pPr lvl="1"/>
            <a:r>
              <a:rPr lang="en-US" dirty="0"/>
              <a:t>Datatypes: </a:t>
            </a:r>
            <a:r>
              <a:rPr lang="en-US" dirty="0">
                <a:solidFill>
                  <a:srgbClr val="0070C0"/>
                </a:solidFill>
              </a:rPr>
              <a:t>int32, int64, float, double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/>
              <a:t>We measure cycles with an </a:t>
            </a:r>
            <a:r>
              <a:rPr lang="en-US" dirty="0">
                <a:solidFill>
                  <a:srgbClr val="00B050"/>
                </a:solidFill>
              </a:rPr>
              <a:t>accurate cycle counter </a:t>
            </a:r>
            <a:r>
              <a:rPr lang="en-US" dirty="0"/>
              <a:t>that the SDK provides</a:t>
            </a:r>
          </a:p>
          <a:p>
            <a:pPr lvl="1"/>
            <a:r>
              <a:rPr lang="en-US" dirty="0"/>
              <a:t>We include WRAM accesses (including address calculation) and arithmetic operation</a:t>
            </a:r>
          </a:p>
        </p:txBody>
      </p:sp>
    </p:spTree>
    <p:extLst>
      <p:ext uri="{BB962C8B-B14F-4D97-AF65-F5344CB8AC3E}">
        <p14:creationId xmlns:p14="http://schemas.microsoft.com/office/powerpoint/2010/main" val="44497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Microbenchmark for INT32 ADD Throughput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17E370-53F6-A543-865A-028F9778536A}"/>
              </a:ext>
            </a:extLst>
          </p:cNvPr>
          <p:cNvSpPr/>
          <p:nvPr/>
        </p:nvSpPr>
        <p:spPr>
          <a:xfrm>
            <a:off x="1324764" y="1765300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C7C664-0063-A34B-BE93-34D02731FFFE}"/>
              </a:ext>
            </a:extLst>
          </p:cNvPr>
          <p:cNvSpPr/>
          <p:nvPr/>
        </p:nvSpPr>
        <p:spPr>
          <a:xfrm>
            <a:off x="1324764" y="2982681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A6B585-2971-9B40-9792-005130908F8E}"/>
              </a:ext>
            </a:extLst>
          </p:cNvPr>
          <p:cNvSpPr/>
          <p:nvPr/>
        </p:nvSpPr>
        <p:spPr>
          <a:xfrm>
            <a:off x="1324764" y="3575397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274882-8E4F-0840-A966-6B173F0DAC19}"/>
              </a:ext>
            </a:extLst>
          </p:cNvPr>
          <p:cNvSpPr/>
          <p:nvPr/>
        </p:nvSpPr>
        <p:spPr>
          <a:xfrm>
            <a:off x="1324764" y="5410200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B4F6F8-B0D9-644B-9B12-4B2B424EA2B7}"/>
              </a:ext>
            </a:extLst>
          </p:cNvPr>
          <p:cNvSpPr/>
          <p:nvPr/>
        </p:nvSpPr>
        <p:spPr>
          <a:xfrm>
            <a:off x="1324764" y="5720827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67F2FF-1B76-2942-BD32-A42FB3F61538}"/>
              </a:ext>
            </a:extLst>
          </p:cNvPr>
          <p:cNvSpPr/>
          <p:nvPr/>
        </p:nvSpPr>
        <p:spPr>
          <a:xfrm>
            <a:off x="1324764" y="2063227"/>
            <a:ext cx="7264400" cy="270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CC15FD-6810-9C48-8314-B5E5AC5BBB16}"/>
              </a:ext>
            </a:extLst>
          </p:cNvPr>
          <p:cNvSpPr/>
          <p:nvPr/>
        </p:nvSpPr>
        <p:spPr>
          <a:xfrm>
            <a:off x="1324764" y="4185946"/>
            <a:ext cx="7264400" cy="270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AF2788-091B-0A46-A6D4-DFF5BB245BB4}"/>
              </a:ext>
            </a:extLst>
          </p:cNvPr>
          <p:cNvSpPr/>
          <p:nvPr/>
        </p:nvSpPr>
        <p:spPr>
          <a:xfrm>
            <a:off x="1324764" y="4490746"/>
            <a:ext cx="7264400" cy="270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1C299B-9F4C-1B42-93A3-7312BE6185D2}"/>
              </a:ext>
            </a:extLst>
          </p:cNvPr>
          <p:cNvSpPr/>
          <p:nvPr/>
        </p:nvSpPr>
        <p:spPr>
          <a:xfrm>
            <a:off x="1324764" y="2365935"/>
            <a:ext cx="7264400" cy="2700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F14C6E-83A1-734E-93DC-6EA2ACCBF7BF}"/>
              </a:ext>
            </a:extLst>
          </p:cNvPr>
          <p:cNvSpPr/>
          <p:nvPr/>
        </p:nvSpPr>
        <p:spPr>
          <a:xfrm>
            <a:off x="1324764" y="4794636"/>
            <a:ext cx="7264400" cy="2700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ADB799-0FE2-524E-9D0D-980A1F625BF6}"/>
              </a:ext>
            </a:extLst>
          </p:cNvPr>
          <p:cNvSpPr/>
          <p:nvPr/>
        </p:nvSpPr>
        <p:spPr>
          <a:xfrm>
            <a:off x="1324764" y="2670280"/>
            <a:ext cx="7264400" cy="270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3A0DCC-B309-CA4E-A50E-08A1F76FD679}"/>
              </a:ext>
            </a:extLst>
          </p:cNvPr>
          <p:cNvSpPr/>
          <p:nvPr/>
        </p:nvSpPr>
        <p:spPr>
          <a:xfrm>
            <a:off x="1324764" y="5105263"/>
            <a:ext cx="7264400" cy="270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BD665B-E83F-9042-A334-3ADFE24CA3E8}"/>
              </a:ext>
            </a:extLst>
          </p:cNvPr>
          <p:cNvSpPr txBox="1"/>
          <p:nvPr/>
        </p:nvSpPr>
        <p:spPr>
          <a:xfrm rot="16200000">
            <a:off x="-433268" y="1994953"/>
            <a:ext cx="1625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ＭＳ Ｐゴシック" panose="020B0600070205080204" pitchFamily="34" charset="-128"/>
                <a:cs typeface="+mn-cs"/>
              </a:rPr>
              <a:t>C-based code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2741F8-F015-8A44-8A4F-106CBD84DA8B}"/>
              </a:ext>
            </a:extLst>
          </p:cNvPr>
          <p:cNvSpPr txBox="1"/>
          <p:nvPr/>
        </p:nvSpPr>
        <p:spPr>
          <a:xfrm rot="16200000">
            <a:off x="-567034" y="4440693"/>
            <a:ext cx="220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ＭＳ Ｐゴシック" panose="020B0600070205080204" pitchFamily="34" charset="-128"/>
                <a:cs typeface="+mn-cs"/>
              </a:rPr>
              <a:t>Compiled code (UPMEM DPU ISA)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CB235-17EE-D44B-AD80-3597C2481B3C}"/>
              </a:ext>
            </a:extLst>
          </p:cNvPr>
          <p:cNvSpPr txBox="1"/>
          <p:nvPr/>
        </p:nvSpPr>
        <p:spPr>
          <a:xfrm>
            <a:off x="951449" y="1071880"/>
            <a:ext cx="77251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1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#define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 256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2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mem_alloc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(SIZE *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3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++){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4  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temp =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5      temp += scalar;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6  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= temp;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7  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1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move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r2, 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2 .LBB0_1: 			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Loop header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3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lsl_add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r3, r0, r2, 2 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Address calculation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4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lw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r4, r3, 0 	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Load from WRAM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5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add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r4, r4, r1 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Add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6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r3, 0, r4 	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Store to WRAM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7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add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r2, r2, 1 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Index update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8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jneq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r2, 256, .LBB0_1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Conditional jump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6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7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188F52B-1DB1-814C-AED1-713318209520}"/>
              </a:ext>
            </a:extLst>
          </p:cNvPr>
          <p:cNvGraphicFramePr>
            <a:graphicFrameLocks/>
          </p:cNvGraphicFramePr>
          <p:nvPr/>
        </p:nvGraphicFramePr>
        <p:xfrm>
          <a:off x="286997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5EA822D9-F97D-AE40-A246-EEF6C607ADAD}"/>
              </a:ext>
            </a:extLst>
          </p:cNvPr>
          <p:cNvGraphicFramePr>
            <a:graphicFrameLocks/>
          </p:cNvGraphicFramePr>
          <p:nvPr/>
        </p:nvGraphicFramePr>
        <p:xfrm>
          <a:off x="16901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FB67FCF-9DAD-8D4E-B141-A601A26E365F}"/>
              </a:ext>
            </a:extLst>
          </p:cNvPr>
          <p:cNvGraphicFramePr>
            <a:graphicFrameLocks/>
          </p:cNvGraphicFramePr>
          <p:nvPr/>
        </p:nvGraphicFramePr>
        <p:xfrm>
          <a:off x="286997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7E088EBC-2B18-E243-A7EE-0B2A4D2B5479}"/>
              </a:ext>
            </a:extLst>
          </p:cNvPr>
          <p:cNvGraphicFramePr>
            <a:graphicFrameLocks/>
          </p:cNvGraphicFramePr>
          <p:nvPr/>
        </p:nvGraphicFramePr>
        <p:xfrm>
          <a:off x="16901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Arithmetic Throughput: 11 </a:t>
            </a:r>
            <a:r>
              <a:rPr lang="en-US" dirty="0" err="1"/>
              <a:t>Tasklets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6364064-2365-7C4B-9C7E-79E7AEC6A89C}"/>
              </a:ext>
            </a:extLst>
          </p:cNvPr>
          <p:cNvGrpSpPr/>
          <p:nvPr/>
        </p:nvGrpSpPr>
        <p:grpSpPr>
          <a:xfrm>
            <a:off x="5811688" y="1573740"/>
            <a:ext cx="3135922" cy="3957485"/>
            <a:chOff x="4546948" y="1816270"/>
            <a:chExt cx="4478145" cy="2697210"/>
          </a:xfrm>
          <a:solidFill>
            <a:srgbClr val="2D458A"/>
          </a:solidFill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FD6FF53F-79F1-B541-B72E-4A2D34953DBA}"/>
                </a:ext>
              </a:extLst>
            </p:cNvPr>
            <p:cNvSpPr/>
            <p:nvPr/>
          </p:nvSpPr>
          <p:spPr>
            <a:xfrm>
              <a:off x="4546948" y="1816272"/>
              <a:ext cx="4472353" cy="2697208"/>
            </a:xfrm>
            <a:prstGeom prst="roundRect">
              <a:avLst>
                <a:gd name="adj" fmla="val 2876"/>
              </a:avLst>
            </a:prstGeom>
            <a:solidFill>
              <a:srgbClr val="F5F6FB"/>
            </a:solidFill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ound Same Side Corner Rectangle 13">
              <a:extLst>
                <a:ext uri="{FF2B5EF4-FFF2-40B4-BE49-F238E27FC236}">
                  <a16:creationId xmlns:a16="http://schemas.microsoft.com/office/drawing/2014/main" id="{5E9C6547-1660-2B4B-B99C-119636EA6AD9}"/>
                </a:ext>
              </a:extLst>
            </p:cNvPr>
            <p:cNvSpPr/>
            <p:nvPr/>
          </p:nvSpPr>
          <p:spPr>
            <a:xfrm>
              <a:off x="4546948" y="1816270"/>
              <a:ext cx="4472353" cy="269892"/>
            </a:xfrm>
            <a:prstGeom prst="round2SameRect">
              <a:avLst>
                <a:gd name="adj1" fmla="val 24871"/>
                <a:gd name="adj2" fmla="val 0"/>
              </a:avLst>
            </a:prstGeom>
            <a:grpFill/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OBSERVATION 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1AD0B00-1E27-1042-B564-6E7AD5BBC5B5}"/>
                </a:ext>
              </a:extLst>
            </p:cNvPr>
            <p:cNvSpPr txBox="1"/>
            <p:nvPr/>
          </p:nvSpPr>
          <p:spPr>
            <a:xfrm>
              <a:off x="4552740" y="2091279"/>
              <a:ext cx="4472353" cy="2370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The arithmetic throughput of a DRAM Processing Unit saturates at 11 or more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tasklets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.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This observation is consistent for different datatypes (INT32, INT64, UINT32, UINT64, FLOAT, DOUBLE) and operations (ADD, SUB, MUL, DIV). </a:t>
              </a: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51E555F-259E-124A-8C6C-CE602D17A704}"/>
              </a:ext>
            </a:extLst>
          </p:cNvPr>
          <p:cNvCxnSpPr>
            <a:cxnSpLocks/>
          </p:cNvCxnSpPr>
          <p:nvPr/>
        </p:nvCxnSpPr>
        <p:spPr>
          <a:xfrm>
            <a:off x="1553031" y="1072451"/>
            <a:ext cx="0" cy="2196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35A56E6-55FA-114F-8F2F-C0518EC5C7E5}"/>
              </a:ext>
            </a:extLst>
          </p:cNvPr>
          <p:cNvCxnSpPr>
            <a:cxnSpLocks/>
          </p:cNvCxnSpPr>
          <p:nvPr/>
        </p:nvCxnSpPr>
        <p:spPr>
          <a:xfrm>
            <a:off x="4252688" y="1072451"/>
            <a:ext cx="0" cy="2196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6012B37-95F2-DD41-823C-CF531447B984}"/>
              </a:ext>
            </a:extLst>
          </p:cNvPr>
          <p:cNvCxnSpPr>
            <a:cxnSpLocks/>
          </p:cNvCxnSpPr>
          <p:nvPr/>
        </p:nvCxnSpPr>
        <p:spPr>
          <a:xfrm>
            <a:off x="1553031" y="3781073"/>
            <a:ext cx="0" cy="2196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CE2FE78-DBE6-FB4F-898B-B690A0869705}"/>
              </a:ext>
            </a:extLst>
          </p:cNvPr>
          <p:cNvCxnSpPr>
            <a:cxnSpLocks/>
          </p:cNvCxnSpPr>
          <p:nvPr/>
        </p:nvCxnSpPr>
        <p:spPr>
          <a:xfrm>
            <a:off x="4252688" y="3781073"/>
            <a:ext cx="0" cy="2196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37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 uiExpand="1">
        <p:bldSub>
          <a:bldChart bld="series"/>
        </p:bldSub>
      </p:bldGraphic>
      <p:bldGraphic spid="25" grpId="0" uiExpand="1">
        <p:bldSub>
          <a:bldChart bld="series"/>
        </p:bldSub>
      </p:bldGraphic>
      <p:bldGraphic spid="26" grpId="0" uiExpand="1">
        <p:bldSub>
          <a:bldChart bld="series"/>
        </p:bldSub>
      </p:bldGraphic>
      <p:bldGraphic spid="27" grpId="0" uiExpand="1">
        <p:bldSub>
          <a:bldChart bld="series"/>
        </p:bldSub>
      </p:bldGraphic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188F52B-1DB1-814C-AED1-713318209520}"/>
              </a:ext>
            </a:extLst>
          </p:cNvPr>
          <p:cNvGraphicFramePr>
            <a:graphicFrameLocks/>
          </p:cNvGraphicFramePr>
          <p:nvPr/>
        </p:nvGraphicFramePr>
        <p:xfrm>
          <a:off x="286997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5EA822D9-F97D-AE40-A246-EEF6C607ADAD}"/>
              </a:ext>
            </a:extLst>
          </p:cNvPr>
          <p:cNvGraphicFramePr>
            <a:graphicFrameLocks/>
          </p:cNvGraphicFramePr>
          <p:nvPr/>
        </p:nvGraphicFramePr>
        <p:xfrm>
          <a:off x="16901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FB67FCF-9DAD-8D4E-B141-A601A26E365F}"/>
              </a:ext>
            </a:extLst>
          </p:cNvPr>
          <p:cNvGraphicFramePr>
            <a:graphicFrameLocks/>
          </p:cNvGraphicFramePr>
          <p:nvPr/>
        </p:nvGraphicFramePr>
        <p:xfrm>
          <a:off x="286997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7E088EBC-2B18-E243-A7EE-0B2A4D2B5479}"/>
              </a:ext>
            </a:extLst>
          </p:cNvPr>
          <p:cNvGraphicFramePr>
            <a:graphicFrameLocks/>
          </p:cNvGraphicFramePr>
          <p:nvPr/>
        </p:nvGraphicFramePr>
        <p:xfrm>
          <a:off x="16901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Arithmetic Throughput: ADD/SUB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F25CF1-8FAE-CE41-AC37-E456EE52557D}"/>
              </a:ext>
            </a:extLst>
          </p:cNvPr>
          <p:cNvGrpSpPr/>
          <p:nvPr/>
        </p:nvGrpSpPr>
        <p:grpSpPr>
          <a:xfrm>
            <a:off x="1545771" y="1371598"/>
            <a:ext cx="3902922" cy="304802"/>
            <a:chOff x="1545771" y="1371598"/>
            <a:chExt cx="3712029" cy="30480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4A77147-94AC-3845-B356-FD2AB8ACB8B8}"/>
                </a:ext>
              </a:extLst>
            </p:cNvPr>
            <p:cNvCxnSpPr>
              <a:cxnSpLocks/>
            </p:cNvCxnSpPr>
            <p:nvPr/>
          </p:nvCxnSpPr>
          <p:spPr>
            <a:xfrm>
              <a:off x="1545771" y="1371598"/>
              <a:ext cx="3712029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93F8C45-F361-524A-81EB-EFDC0B84EBE4}"/>
                </a:ext>
              </a:extLst>
            </p:cNvPr>
            <p:cNvCxnSpPr>
              <a:cxnSpLocks/>
            </p:cNvCxnSpPr>
            <p:nvPr/>
          </p:nvCxnSpPr>
          <p:spPr>
            <a:xfrm>
              <a:off x="5192486" y="1371600"/>
              <a:ext cx="0" cy="304800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C3856A3-6444-674F-9C24-8933D78E6EF5}"/>
              </a:ext>
            </a:extLst>
          </p:cNvPr>
          <p:cNvSpPr/>
          <p:nvPr/>
        </p:nvSpPr>
        <p:spPr>
          <a:xfrm>
            <a:off x="6007709" y="1276553"/>
            <a:ext cx="2812521" cy="1388510"/>
          </a:xfrm>
          <a:prstGeom prst="roundRect">
            <a:avLst>
              <a:gd name="adj" fmla="val 10569"/>
            </a:avLst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INT32 ADD/SUB are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17% faster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than INT64 ADD/SUB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CE4BA-8C24-AF45-98B4-03593C3CAF82}"/>
              </a:ext>
            </a:extLst>
          </p:cNvPr>
          <p:cNvSpPr txBox="1"/>
          <p:nvPr/>
        </p:nvSpPr>
        <p:spPr>
          <a:xfrm>
            <a:off x="5372581" y="133933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17%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1B90492-B248-B64D-AD03-18647948D40A}"/>
              </a:ext>
            </a:extLst>
          </p:cNvPr>
          <p:cNvSpPr/>
          <p:nvPr/>
        </p:nvSpPr>
        <p:spPr>
          <a:xfrm>
            <a:off x="169010" y="3719193"/>
            <a:ext cx="8819023" cy="468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Can we explain the peak throughput?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74AB30D6-13C4-0746-8221-7E17E84A9B49}"/>
              </a:ext>
            </a:extLst>
          </p:cNvPr>
          <p:cNvSpPr/>
          <p:nvPr/>
        </p:nvSpPr>
        <p:spPr>
          <a:xfrm>
            <a:off x="169009" y="4235190"/>
            <a:ext cx="8819026" cy="75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Peak throughput at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tasklets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One instruction retires every cycle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when the pipeline is full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CFCCD4A8-A429-164E-AE4A-2C9EE9D5301C}"/>
                  </a:ext>
                </a:extLst>
              </p:cNvPr>
              <p:cNvSpPr/>
              <p:nvPr/>
            </p:nvSpPr>
            <p:spPr>
              <a:xfrm>
                <a:off x="169009" y="5050595"/>
                <a:ext cx="8819024" cy="759600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𝐴𝑟𝑖𝑡h𝑚𝑒𝑡𝑖𝑐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𝑇h𝑟𝑜𝑢𝑔h𝑝𝑢𝑡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𝑖𝑛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𝑂𝑃𝑆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𝑓𝑟𝑒𝑞𝑢𝑒𝑛𝑐𝑦</m:t>
                          </m:r>
                          <m:r>
                            <a:rPr kumimoji="0" lang="en-US" sz="24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𝐷𝑃𝑈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#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𝑖𝑛𝑠𝑡𝑟𝑢𝑐𝑡𝑖𝑜𝑛𝑠</m:t>
                          </m:r>
                        </m:den>
                      </m:f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CFCCD4A8-A429-164E-AE4A-2C9EE9D530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09" y="5050595"/>
                <a:ext cx="8819024" cy="759600"/>
              </a:xfrm>
              <a:prstGeom prst="roundRect">
                <a:avLst>
                  <a:gd name="adj" fmla="val 0"/>
                </a:avLst>
              </a:prstGeom>
              <a:blipFill>
                <a:blip r:embed="rId6"/>
                <a:stretch>
                  <a:fillRect b="-3125"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61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  <p:bldGraphic spid="25" grpId="0">
        <p:bldAsOne/>
      </p:bldGraphic>
      <p:bldP spid="23" grpId="0" animBg="1"/>
      <p:bldP spid="11" grpId="0"/>
      <p:bldP spid="32" grpId="0" animBg="1"/>
      <p:bldP spid="33" grpId="0" animBg="1"/>
      <p:bldP spid="14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Arithmetic Throughput: #Instructions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A3DDD-18BD-0E44-AEE3-5CF5CC03B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Compiler explorer: </a:t>
            </a:r>
            <a:r>
              <a:rPr lang="en-US" sz="2400" dirty="0">
                <a:hlinkClick r:id="rId3"/>
              </a:rPr>
              <a:t>https://dpu.dev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483972-1652-2E43-A073-C0D9D242B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" y="1420281"/>
            <a:ext cx="8768080" cy="4755287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85A54B-FC6B-6A41-9961-5A9771C87734}"/>
              </a:ext>
            </a:extLst>
          </p:cNvPr>
          <p:cNvSpPr/>
          <p:nvPr/>
        </p:nvSpPr>
        <p:spPr>
          <a:xfrm>
            <a:off x="576197" y="5410986"/>
            <a:ext cx="8054236" cy="9694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instructions in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32-bit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ADD/SUB microbenchmark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instructions in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64-bit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ADD/SUB microbenchmark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7FBFB3A-F8AF-8044-941D-F2FC24DC2728}"/>
              </a:ext>
            </a:extLst>
          </p:cNvPr>
          <p:cNvSpPr/>
          <p:nvPr/>
        </p:nvSpPr>
        <p:spPr>
          <a:xfrm>
            <a:off x="6565900" y="2198510"/>
            <a:ext cx="2064533" cy="1078090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AB66D62-20E1-EF42-B271-B4F2EADAD867}"/>
              </a:ext>
            </a:extLst>
          </p:cNvPr>
          <p:cNvSpPr/>
          <p:nvPr/>
        </p:nvSpPr>
        <p:spPr>
          <a:xfrm>
            <a:off x="6565899" y="3958462"/>
            <a:ext cx="2064533" cy="1224000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33F61C4-EC24-1E49-A315-283C0A83C3F1}"/>
              </a:ext>
            </a:extLst>
          </p:cNvPr>
          <p:cNvSpPr/>
          <p:nvPr/>
        </p:nvSpPr>
        <p:spPr>
          <a:xfrm>
            <a:off x="6565898" y="4481562"/>
            <a:ext cx="2064533" cy="18000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31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9" grpId="0" animBg="1"/>
      <p:bldP spid="10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2BD998C-6D4E-A64D-9B5E-E3CC2CCE7554}"/>
              </a:ext>
            </a:extLst>
          </p:cNvPr>
          <p:cNvSpPr/>
          <p:nvPr/>
        </p:nvSpPr>
        <p:spPr>
          <a:xfrm>
            <a:off x="169009" y="5405717"/>
            <a:ext cx="8819024" cy="102158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32-bit ADD/SUB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: 6 instructions →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58.33 MOPS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64-bit ADD/SUB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: 7 instructions →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50.00 MOPS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at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frequency</a:t>
            </a:r>
            <a:r>
              <a:rPr kumimoji="0" lang="en-US" sz="20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DPU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= 350 MHz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FB67FCF-9DAD-8D4E-B141-A601A26E365F}"/>
              </a:ext>
            </a:extLst>
          </p:cNvPr>
          <p:cNvGraphicFramePr>
            <a:graphicFrameLocks/>
          </p:cNvGraphicFramePr>
          <p:nvPr/>
        </p:nvGraphicFramePr>
        <p:xfrm>
          <a:off x="286997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7E088EBC-2B18-E243-A7EE-0B2A4D2B5479}"/>
              </a:ext>
            </a:extLst>
          </p:cNvPr>
          <p:cNvGraphicFramePr>
            <a:graphicFrameLocks/>
          </p:cNvGraphicFramePr>
          <p:nvPr/>
        </p:nvGraphicFramePr>
        <p:xfrm>
          <a:off x="16901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Arithmetic Throughput: ADD/SUB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F25CF1-8FAE-CE41-AC37-E456EE52557D}"/>
              </a:ext>
            </a:extLst>
          </p:cNvPr>
          <p:cNvGrpSpPr/>
          <p:nvPr/>
        </p:nvGrpSpPr>
        <p:grpSpPr>
          <a:xfrm>
            <a:off x="1545771" y="1371598"/>
            <a:ext cx="3902922" cy="304802"/>
            <a:chOff x="1545771" y="1371598"/>
            <a:chExt cx="3712029" cy="30480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4A77147-94AC-3845-B356-FD2AB8ACB8B8}"/>
                </a:ext>
              </a:extLst>
            </p:cNvPr>
            <p:cNvCxnSpPr>
              <a:cxnSpLocks/>
            </p:cNvCxnSpPr>
            <p:nvPr/>
          </p:nvCxnSpPr>
          <p:spPr>
            <a:xfrm>
              <a:off x="1545771" y="1371598"/>
              <a:ext cx="3712029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93F8C45-F361-524A-81EB-EFDC0B84EBE4}"/>
                </a:ext>
              </a:extLst>
            </p:cNvPr>
            <p:cNvCxnSpPr>
              <a:cxnSpLocks/>
            </p:cNvCxnSpPr>
            <p:nvPr/>
          </p:nvCxnSpPr>
          <p:spPr>
            <a:xfrm>
              <a:off x="5192486" y="1371600"/>
              <a:ext cx="0" cy="304800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C3856A3-6444-674F-9C24-8933D78E6EF5}"/>
              </a:ext>
            </a:extLst>
          </p:cNvPr>
          <p:cNvSpPr/>
          <p:nvPr/>
        </p:nvSpPr>
        <p:spPr>
          <a:xfrm>
            <a:off x="6007709" y="1276553"/>
            <a:ext cx="2812521" cy="1388510"/>
          </a:xfrm>
          <a:prstGeom prst="roundRect">
            <a:avLst>
              <a:gd name="adj" fmla="val 10569"/>
            </a:avLst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INT32 ADD/SUB are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17% faster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than INT64 ADD/SUB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CE4BA-8C24-AF45-98B4-03593C3CAF82}"/>
              </a:ext>
            </a:extLst>
          </p:cNvPr>
          <p:cNvSpPr txBox="1"/>
          <p:nvPr/>
        </p:nvSpPr>
        <p:spPr>
          <a:xfrm>
            <a:off x="5372581" y="133933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17%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1B90492-B248-B64D-AD03-18647948D40A}"/>
              </a:ext>
            </a:extLst>
          </p:cNvPr>
          <p:cNvSpPr/>
          <p:nvPr/>
        </p:nvSpPr>
        <p:spPr>
          <a:xfrm>
            <a:off x="169010" y="3719193"/>
            <a:ext cx="8819023" cy="468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Can we explain the peak throughput?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74AB30D6-13C4-0746-8221-7E17E84A9B49}"/>
              </a:ext>
            </a:extLst>
          </p:cNvPr>
          <p:cNvSpPr/>
          <p:nvPr/>
        </p:nvSpPr>
        <p:spPr>
          <a:xfrm>
            <a:off x="169009" y="4235190"/>
            <a:ext cx="8819026" cy="75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Peak throughput at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tasklets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One instruction retires every cycle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when the pipeline is full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B1C8FB16-30CB-C34B-B6DB-88CEEF8BD35A}"/>
                  </a:ext>
                </a:extLst>
              </p:cNvPr>
              <p:cNvSpPr/>
              <p:nvPr/>
            </p:nvSpPr>
            <p:spPr>
              <a:xfrm>
                <a:off x="169009" y="5050595"/>
                <a:ext cx="8819024" cy="759600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𝐴𝑟𝑖𝑡h𝑚𝑒𝑡𝑖𝑐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𝑇h𝑟𝑜𝑢𝑔h𝑝𝑢𝑡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𝑖𝑛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𝑂𝑃𝑆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𝑓𝑟𝑒𝑞𝑢𝑒𝑛𝑐𝑦</m:t>
                          </m:r>
                          <m:r>
                            <a:rPr kumimoji="0" lang="en-US" sz="24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𝐷𝑃𝑈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#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𝑖𝑛𝑠𝑡𝑟𝑢𝑐𝑡𝑖𝑜𝑛𝑠</m:t>
                          </m:r>
                        </m:den>
                      </m:f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B1C8FB16-30CB-C34B-B6DB-88CEEF8BD3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09" y="5050595"/>
                <a:ext cx="8819024" cy="759600"/>
              </a:xfrm>
              <a:prstGeom prst="roundRect">
                <a:avLst>
                  <a:gd name="adj" fmla="val 0"/>
                </a:avLst>
              </a:prstGeom>
              <a:blipFill>
                <a:blip r:embed="rId4"/>
                <a:stretch>
                  <a:fillRect b="-3125"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961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81481E-6 L 0.00035 -0.0678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340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0.00035 -0.0673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338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2" grpId="0" animBg="1"/>
      <p:bldP spid="33" grpId="0" animBg="1"/>
      <p:bldP spid="17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188F52B-1DB1-814C-AED1-713318209520}"/>
              </a:ext>
            </a:extLst>
          </p:cNvPr>
          <p:cNvGraphicFramePr>
            <a:graphicFrameLocks/>
          </p:cNvGraphicFramePr>
          <p:nvPr/>
        </p:nvGraphicFramePr>
        <p:xfrm>
          <a:off x="286997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5EA822D9-F97D-AE40-A246-EEF6C607ADAD}"/>
              </a:ext>
            </a:extLst>
          </p:cNvPr>
          <p:cNvGraphicFramePr>
            <a:graphicFrameLocks/>
          </p:cNvGraphicFramePr>
          <p:nvPr/>
        </p:nvGraphicFramePr>
        <p:xfrm>
          <a:off x="16901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FB67FCF-9DAD-8D4E-B141-A601A26E365F}"/>
              </a:ext>
            </a:extLst>
          </p:cNvPr>
          <p:cNvGraphicFramePr>
            <a:graphicFrameLocks/>
          </p:cNvGraphicFramePr>
          <p:nvPr/>
        </p:nvGraphicFramePr>
        <p:xfrm>
          <a:off x="286997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Arithmetic Throughput: MUL/DIV</a:t>
            </a:r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7E088EBC-2B18-E243-A7EE-0B2A4D2B5479}"/>
              </a:ext>
            </a:extLst>
          </p:cNvPr>
          <p:cNvGraphicFramePr>
            <a:graphicFrameLocks/>
          </p:cNvGraphicFramePr>
          <p:nvPr/>
        </p:nvGraphicFramePr>
        <p:xfrm>
          <a:off x="16901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7F09CEE-1431-474F-8B2B-41859D4BCEFD}"/>
              </a:ext>
            </a:extLst>
          </p:cNvPr>
          <p:cNvCxnSpPr>
            <a:cxnSpLocks/>
          </p:cNvCxnSpPr>
          <p:nvPr/>
        </p:nvCxnSpPr>
        <p:spPr>
          <a:xfrm>
            <a:off x="2869971" y="2329761"/>
            <a:ext cx="0" cy="1360714"/>
          </a:xfrm>
          <a:prstGeom prst="straightConnector1">
            <a:avLst/>
          </a:prstGeom>
          <a:ln w="5715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5A77E4F-E716-8941-AC4E-34974DE8DD2E}"/>
              </a:ext>
            </a:extLst>
          </p:cNvPr>
          <p:cNvSpPr/>
          <p:nvPr/>
        </p:nvSpPr>
        <p:spPr>
          <a:xfrm>
            <a:off x="5279661" y="1066825"/>
            <a:ext cx="3270449" cy="1388510"/>
          </a:xfrm>
          <a:prstGeom prst="roundRect">
            <a:avLst>
              <a:gd name="adj" fmla="val 10569"/>
            </a:avLst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Huge throughput difference between ADD/SUB and MUL/DIV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A80BAD1-7D7F-8145-8881-9F0B9A47A3E8}"/>
              </a:ext>
            </a:extLst>
          </p:cNvPr>
          <p:cNvSpPr/>
          <p:nvPr/>
        </p:nvSpPr>
        <p:spPr>
          <a:xfrm>
            <a:off x="5279662" y="2554970"/>
            <a:ext cx="3270447" cy="9671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DPUs do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not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have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 32-bit multiplier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146E65C3-CC53-D84C-98A2-71EEBC2BC934}"/>
              </a:ext>
            </a:extLst>
          </p:cNvPr>
          <p:cNvSpPr/>
          <p:nvPr/>
        </p:nvSpPr>
        <p:spPr>
          <a:xfrm>
            <a:off x="5271409" y="3622742"/>
            <a:ext cx="3278700" cy="2740265"/>
          </a:xfrm>
          <a:prstGeom prst="roundRect">
            <a:avLst>
              <a:gd name="adj" fmla="val 6780"/>
            </a:avLst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MUL/DIV implementation is based on an instruction that performs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bit shifting and addition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in 1 cycle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(MUL/DIV take a maximum of 32 instructions)</a:t>
            </a:r>
          </a:p>
        </p:txBody>
      </p:sp>
    </p:spTree>
    <p:extLst>
      <p:ext uri="{BB962C8B-B14F-4D97-AF65-F5344CB8AC3E}">
        <p14:creationId xmlns:p14="http://schemas.microsoft.com/office/powerpoint/2010/main" val="186300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 0.13334 " pathEditMode="relative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AsOne/>
      </p:bldGraphic>
      <p:bldGraphic spid="25" grpId="0">
        <p:bldAsOne/>
      </p:bldGraphic>
      <p:bldGraphic spid="26" grpId="0">
        <p:bldAsOne/>
      </p:bldGraphic>
      <p:bldGraphic spid="27" grpId="0">
        <p:bldAsOne/>
      </p:bldGraphic>
      <p:bldGraphic spid="27" grpId="1">
        <p:bldAsOne/>
      </p:bldGraphic>
      <p:bldP spid="19" grpId="0" animBg="1"/>
      <p:bldP spid="20" grpId="0" animBg="1"/>
      <p:bldP spid="33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188F52B-1DB1-814C-AED1-713318209520}"/>
              </a:ext>
            </a:extLst>
          </p:cNvPr>
          <p:cNvGraphicFramePr>
            <a:graphicFrameLocks/>
          </p:cNvGraphicFramePr>
          <p:nvPr/>
        </p:nvGraphicFramePr>
        <p:xfrm>
          <a:off x="286997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5EA822D9-F97D-AE40-A246-EEF6C607ADAD}"/>
              </a:ext>
            </a:extLst>
          </p:cNvPr>
          <p:cNvGraphicFramePr>
            <a:graphicFrameLocks/>
          </p:cNvGraphicFramePr>
          <p:nvPr/>
        </p:nvGraphicFramePr>
        <p:xfrm>
          <a:off x="169011" y="3671195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FB67FCF-9DAD-8D4E-B141-A601A26E365F}"/>
              </a:ext>
            </a:extLst>
          </p:cNvPr>
          <p:cNvGraphicFramePr>
            <a:graphicFrameLocks/>
          </p:cNvGraphicFramePr>
          <p:nvPr/>
        </p:nvGraphicFramePr>
        <p:xfrm>
          <a:off x="286997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7E088EBC-2B18-E243-A7EE-0B2A4D2B5479}"/>
              </a:ext>
            </a:extLst>
          </p:cNvPr>
          <p:cNvGraphicFramePr>
            <a:graphicFrameLocks/>
          </p:cNvGraphicFramePr>
          <p:nvPr/>
        </p:nvGraphicFramePr>
        <p:xfrm>
          <a:off x="169011" y="963902"/>
          <a:ext cx="2692707" cy="269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Arithmetic Throughput: Native Support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D6FF53F-79F1-B541-B72E-4A2D34953DBA}"/>
              </a:ext>
            </a:extLst>
          </p:cNvPr>
          <p:cNvSpPr/>
          <p:nvPr/>
        </p:nvSpPr>
        <p:spPr>
          <a:xfrm>
            <a:off x="5562678" y="925426"/>
            <a:ext cx="3425321" cy="5442820"/>
          </a:xfrm>
          <a:prstGeom prst="roundRect">
            <a:avLst>
              <a:gd name="adj" fmla="val 2876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 Same Side Corner Rectangle 13">
            <a:extLst>
              <a:ext uri="{FF2B5EF4-FFF2-40B4-BE49-F238E27FC236}">
                <a16:creationId xmlns:a16="http://schemas.microsoft.com/office/drawing/2014/main" id="{5E9C6547-1660-2B4B-B99C-119636EA6AD9}"/>
              </a:ext>
            </a:extLst>
          </p:cNvPr>
          <p:cNvSpPr/>
          <p:nvPr/>
        </p:nvSpPr>
        <p:spPr>
          <a:xfrm>
            <a:off x="5562678" y="925422"/>
            <a:ext cx="3425321" cy="432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AD0B00-1E27-1042-B564-6E7AD5BBC5B5}"/>
              </a:ext>
            </a:extLst>
          </p:cNvPr>
          <p:cNvSpPr txBox="1"/>
          <p:nvPr/>
        </p:nvSpPr>
        <p:spPr>
          <a:xfrm>
            <a:off x="5567114" y="1364187"/>
            <a:ext cx="3425321" cy="5016759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36000" marR="0" lvl="0" indent="-162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DPUs provide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native hardware support for 32- and 64-bit integer addition and subtraction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, leading to high throughput for these operations. </a:t>
            </a:r>
          </a:p>
          <a:p>
            <a:pPr marL="36000" marR="0" lvl="0" indent="-162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anose="020B0600070205080204" pitchFamily="34" charset="-128"/>
              <a:cs typeface="+mn-cs"/>
            </a:endParaRPr>
          </a:p>
          <a:p>
            <a:pPr marL="36000" marR="0" lvl="0" indent="-162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DPUs do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not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natively support 32- and 64-bit multiplication and division, and floating point operations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. These operations are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emulated by the UPMEM runtime library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, leading to much lower throughput.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F1CA90-8D8D-A24A-A007-849FC1278AC6}"/>
              </a:ext>
            </a:extLst>
          </p:cNvPr>
          <p:cNvSpPr/>
          <p:nvPr/>
        </p:nvSpPr>
        <p:spPr>
          <a:xfrm>
            <a:off x="331304" y="963902"/>
            <a:ext cx="251792" cy="57046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1814BF-7FDD-A242-8EF2-A604518ADDB5}"/>
              </a:ext>
            </a:extLst>
          </p:cNvPr>
          <p:cNvSpPr/>
          <p:nvPr/>
        </p:nvSpPr>
        <p:spPr>
          <a:xfrm>
            <a:off x="3032264" y="963902"/>
            <a:ext cx="251792" cy="57046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5DFA4E-15E1-7E4E-9468-947AE22B13DF}"/>
              </a:ext>
            </a:extLst>
          </p:cNvPr>
          <p:cNvSpPr/>
          <p:nvPr/>
        </p:nvSpPr>
        <p:spPr>
          <a:xfrm>
            <a:off x="331304" y="3671195"/>
            <a:ext cx="251792" cy="5704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513E39-1DE7-F241-82C0-FFEF6C728B6A}"/>
              </a:ext>
            </a:extLst>
          </p:cNvPr>
          <p:cNvSpPr/>
          <p:nvPr/>
        </p:nvSpPr>
        <p:spPr>
          <a:xfrm>
            <a:off x="3032264" y="3671195"/>
            <a:ext cx="251792" cy="5704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5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3" grpId="0" animBg="1"/>
      <p:bldP spid="16" grpId="0" animBg="1"/>
      <p:bldP spid="17" grpId="0" animBg="1"/>
      <p:bldP spid="18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Microbenchmark: Arithmetic Throughput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Arithmetic throughput for different operations and datatypes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A1F8C0-A924-DB43-BCEC-91FEDE301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8655"/>
            <a:ext cx="9144000" cy="40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85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UPMEM PIM System Organization </a:t>
            </a:r>
            <a:r>
              <a:rPr lang="en-US"/>
              <a:t>(II)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In a UPMEM-based PIM system </a:t>
            </a:r>
            <a:r>
              <a:rPr lang="en-US" dirty="0"/>
              <a:t>UPMEM DIMMs coexist with regular DDR4 DIMMs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30052D-6AD0-5E45-81CF-2FBF423F3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165" y="2236016"/>
            <a:ext cx="6047670" cy="360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2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49AE-E83A-F241-BA2F-2972D7A4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DPU: WRAM Bandwidth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D2C28D-09D2-3E45-802E-950C770EC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2" y="876821"/>
            <a:ext cx="9151034" cy="55490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47F69F8-B4F7-9E47-A369-FFAD15353934}"/>
              </a:ext>
            </a:extLst>
          </p:cNvPr>
          <p:cNvSpPr/>
          <p:nvPr/>
        </p:nvSpPr>
        <p:spPr>
          <a:xfrm flipV="1">
            <a:off x="69811" y="1433383"/>
            <a:ext cx="8991801" cy="4896000"/>
          </a:xfrm>
          <a:prstGeom prst="roundRect">
            <a:avLst>
              <a:gd name="adj" fmla="val 4412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90000"/>
                </a:srgbClr>
              </a:gs>
              <a:gs pos="49000">
                <a:srgbClr val="FFFF00">
                  <a:tint val="44500"/>
                  <a:satMod val="160000"/>
                  <a:alpha val="90000"/>
                </a:srgbClr>
              </a:gs>
              <a:gs pos="100000">
                <a:srgbClr val="FFFF00">
                  <a:tint val="23500"/>
                  <a:satMod val="160000"/>
                  <a:alpha val="9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8DE718-C99B-054E-AD0C-9269E2131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28" y="3002691"/>
            <a:ext cx="3845356" cy="311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5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68 0.01806 L 0.26163 -0.10092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7" y="-594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WRAM Bandwidth: Microbenchmark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05AE9-DABD-FF4A-A951-32BE255FF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Measure the </a:t>
            </a:r>
            <a:r>
              <a:rPr lang="en-US" dirty="0">
                <a:solidFill>
                  <a:srgbClr val="00B050"/>
                </a:solidFill>
              </a:rPr>
              <a:t>WRAM bandwidth </a:t>
            </a:r>
            <a:r>
              <a:rPr lang="en-US" dirty="0"/>
              <a:t>for the STREAM benchmark</a:t>
            </a:r>
          </a:p>
          <a:p>
            <a:endParaRPr lang="en-US" dirty="0"/>
          </a:p>
          <a:p>
            <a:r>
              <a:rPr lang="en-US" dirty="0"/>
              <a:t>Microbenchmark</a:t>
            </a:r>
          </a:p>
          <a:p>
            <a:pPr lvl="1"/>
            <a:r>
              <a:rPr lang="en-US" dirty="0"/>
              <a:t>We implement the four versions of STREAM: </a:t>
            </a:r>
            <a:r>
              <a:rPr lang="en-US" dirty="0">
                <a:solidFill>
                  <a:srgbClr val="0070C0"/>
                </a:solidFill>
              </a:rPr>
              <a:t>COPY, ADD, SCALE, and TRIAD</a:t>
            </a:r>
          </a:p>
          <a:p>
            <a:pPr lvl="1"/>
            <a:r>
              <a:rPr lang="en-US" dirty="0"/>
              <a:t>The operations performed in ADD, SCALE, and TRIAD are </a:t>
            </a:r>
            <a:r>
              <a:rPr lang="en-US" dirty="0">
                <a:solidFill>
                  <a:srgbClr val="0070C0"/>
                </a:solidFill>
              </a:rPr>
              <a:t>addition, multiplication, and </a:t>
            </a:r>
            <a:r>
              <a:rPr lang="en-US" dirty="0" err="1">
                <a:solidFill>
                  <a:srgbClr val="0070C0"/>
                </a:solidFill>
              </a:rPr>
              <a:t>addition+multiplication</a:t>
            </a:r>
            <a:r>
              <a:rPr lang="en-US" dirty="0"/>
              <a:t>, respectively</a:t>
            </a:r>
          </a:p>
          <a:p>
            <a:pPr lvl="1"/>
            <a:r>
              <a:rPr lang="en-US" dirty="0"/>
              <a:t>We vary the number of </a:t>
            </a:r>
            <a:r>
              <a:rPr lang="en-US" dirty="0" err="1"/>
              <a:t>tasklets</a:t>
            </a:r>
            <a:r>
              <a:rPr lang="en-US" dirty="0"/>
              <a:t> from 1 to 16</a:t>
            </a:r>
          </a:p>
          <a:p>
            <a:pPr lvl="1"/>
            <a:r>
              <a:rPr lang="en-US" dirty="0"/>
              <a:t>We show results for 1 DPU</a:t>
            </a:r>
          </a:p>
          <a:p>
            <a:pPr lvl="1"/>
            <a:endParaRPr lang="en-US" dirty="0"/>
          </a:p>
          <a:p>
            <a:r>
              <a:rPr lang="en-US" dirty="0"/>
              <a:t>We do </a:t>
            </a:r>
            <a:r>
              <a:rPr lang="en-US" i="1" dirty="0"/>
              <a:t>not</a:t>
            </a:r>
            <a:r>
              <a:rPr lang="en-US" dirty="0"/>
              <a:t> include accesses to MRAM</a:t>
            </a:r>
          </a:p>
        </p:txBody>
      </p:sp>
    </p:spTree>
    <p:extLst>
      <p:ext uri="{BB962C8B-B14F-4D97-AF65-F5344CB8AC3E}">
        <p14:creationId xmlns:p14="http://schemas.microsoft.com/office/powerpoint/2010/main" val="227193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STREAM Benchmark in WRAM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2E8C85-F0C1-8546-B732-45B170D68828}"/>
              </a:ext>
            </a:extLst>
          </p:cNvPr>
          <p:cNvSpPr/>
          <p:nvPr/>
        </p:nvSpPr>
        <p:spPr>
          <a:xfrm>
            <a:off x="889000" y="5801191"/>
            <a:ext cx="7264400" cy="270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3EBA5F-73BF-9645-AE22-BBD931B9A7DB}"/>
              </a:ext>
            </a:extLst>
          </p:cNvPr>
          <p:cNvSpPr/>
          <p:nvPr/>
        </p:nvSpPr>
        <p:spPr>
          <a:xfrm>
            <a:off x="889000" y="1455446"/>
            <a:ext cx="7264400" cy="270000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3B171E-7983-1040-9664-06543EE8A133}"/>
              </a:ext>
            </a:extLst>
          </p:cNvPr>
          <p:cNvSpPr/>
          <p:nvPr/>
        </p:nvSpPr>
        <p:spPr>
          <a:xfrm>
            <a:off x="889000" y="2913909"/>
            <a:ext cx="7264400" cy="270000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3DD690-927D-F64E-AD7C-6BFD636C3235}"/>
              </a:ext>
            </a:extLst>
          </p:cNvPr>
          <p:cNvSpPr/>
          <p:nvPr/>
        </p:nvSpPr>
        <p:spPr>
          <a:xfrm>
            <a:off x="889000" y="4347200"/>
            <a:ext cx="7264400" cy="27000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7C30B5B-45AD-8742-BC6F-5CDEFABDD91F}"/>
              </a:ext>
            </a:extLst>
          </p:cNvPr>
          <p:cNvSpPr/>
          <p:nvPr/>
        </p:nvSpPr>
        <p:spPr>
          <a:xfrm>
            <a:off x="5613400" y="952500"/>
            <a:ext cx="2882900" cy="5038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8 bytes read, 8 bytes written,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no arithmetic operations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036B261-E71C-2B45-B4B0-EC501DBEF17A}"/>
              </a:ext>
            </a:extLst>
          </p:cNvPr>
          <p:cNvSpPr/>
          <p:nvPr/>
        </p:nvSpPr>
        <p:spPr>
          <a:xfrm>
            <a:off x="5613400" y="2401118"/>
            <a:ext cx="2882900" cy="50385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16 bytes read, 8 bytes written,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ADD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2497C67-7E99-674B-A355-E6DCC3FB3F9C}"/>
              </a:ext>
            </a:extLst>
          </p:cNvPr>
          <p:cNvSpPr/>
          <p:nvPr/>
        </p:nvSpPr>
        <p:spPr>
          <a:xfrm>
            <a:off x="5613400" y="3841591"/>
            <a:ext cx="2882900" cy="5038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8 bytes read, 8 bytes written,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MUL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B026CFF-767C-ED4E-A4B1-2847247FF251}"/>
              </a:ext>
            </a:extLst>
          </p:cNvPr>
          <p:cNvSpPr/>
          <p:nvPr/>
        </p:nvSpPr>
        <p:spPr>
          <a:xfrm>
            <a:off x="5613400" y="5300282"/>
            <a:ext cx="2882900" cy="5038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16 bytes read, 8 bytes written,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MUL, ADD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E40F10-DEFE-A54E-B843-0EDA6E207D57}"/>
              </a:ext>
            </a:extLst>
          </p:cNvPr>
          <p:cNvSpPr txBox="1"/>
          <p:nvPr/>
        </p:nvSpPr>
        <p:spPr>
          <a:xfrm>
            <a:off x="800100" y="812800"/>
            <a:ext cx="7478329" cy="5647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COPY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++){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=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ADD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++){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=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+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SCALE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++){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= scalar *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TRIAD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++){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=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+ scalar *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85059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WRAM Bandwidth: STREAM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F23680-0032-184E-A63E-1C430DE432A8}"/>
              </a:ext>
            </a:extLst>
          </p:cNvPr>
          <p:cNvSpPr/>
          <p:nvPr/>
        </p:nvSpPr>
        <p:spPr>
          <a:xfrm>
            <a:off x="464214" y="3983776"/>
            <a:ext cx="8215572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How can we estimate the bandwidth?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8EF10EA4-DAF8-DB49-B3E9-C0D192F103AA}"/>
                  </a:ext>
                </a:extLst>
              </p:cNvPr>
              <p:cNvSpPr/>
              <p:nvPr/>
            </p:nvSpPr>
            <p:spPr>
              <a:xfrm>
                <a:off x="464214" y="5542276"/>
                <a:ext cx="8215572" cy="831632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𝑊𝑅𝐴𝑀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𝐵𝑎𝑛𝑑𝑤𝑖𝑑𝑡h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𝐵𝑦𝑡𝑒𝑠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×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𝑓𝑟𝑒𝑞𝑢𝑒𝑛𝑐𝑦</m:t>
                          </m:r>
                          <m:r>
                            <a:rPr kumimoji="0" lang="en-US" sz="24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𝐷𝑃𝑈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#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𝑖𝑛𝑠𝑡𝑟𝑢𝑐𝑡𝑖𝑜𝑛𝑠</m:t>
                          </m:r>
                        </m:den>
                      </m:f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8EF10EA4-DAF8-DB49-B3E9-C0D192F10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14" y="5542276"/>
                <a:ext cx="8215572" cy="831632"/>
              </a:xfrm>
              <a:prstGeom prst="roundRect">
                <a:avLst>
                  <a:gd name="adj" fmla="val 0"/>
                </a:avLst>
              </a:prstGeom>
              <a:blipFill>
                <a:blip r:embed="rId2"/>
                <a:stretch>
                  <a:fillRect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672C6BC-215D-6646-97E2-9D5657714AE1}"/>
              </a:ext>
            </a:extLst>
          </p:cNvPr>
          <p:cNvGraphicFramePr>
            <a:graphicFrameLocks/>
          </p:cNvGraphicFramePr>
          <p:nvPr/>
        </p:nvGraphicFramePr>
        <p:xfrm>
          <a:off x="972000" y="981607"/>
          <a:ext cx="72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CA99AF4-247C-B943-A13C-DBFCB95B7C35}"/>
              </a:ext>
            </a:extLst>
          </p:cNvPr>
          <p:cNvSpPr/>
          <p:nvPr/>
        </p:nvSpPr>
        <p:spPr>
          <a:xfrm>
            <a:off x="464214" y="4600980"/>
            <a:ext cx="8215572" cy="8316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Assuming that the pipeline is full, and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" panose="020F0502020204030204" pitchFamily="34" charset="0"/>
              </a:rPr>
              <a:t>Bytes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is the number of bytes read and written:</a:t>
            </a:r>
          </a:p>
        </p:txBody>
      </p:sp>
    </p:spTree>
    <p:extLst>
      <p:ext uri="{BB962C8B-B14F-4D97-AF65-F5344CB8AC3E}">
        <p14:creationId xmlns:p14="http://schemas.microsoft.com/office/powerpoint/2010/main" val="157354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Graphic spid="10" grpId="0" uiExpand="1">
        <p:bldSub>
          <a:bldChart bld="series"/>
        </p:bldSub>
      </p:bldGraphic>
      <p:bldP spid="8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8EF10EA4-DAF8-DB49-B3E9-C0D192F103AA}"/>
                  </a:ext>
                </a:extLst>
              </p:cNvPr>
              <p:cNvSpPr/>
              <p:nvPr/>
            </p:nvSpPr>
            <p:spPr>
              <a:xfrm>
                <a:off x="464214" y="5542276"/>
                <a:ext cx="8215572" cy="831632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𝑊𝑅𝐴𝑀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𝐵𝑎𝑛𝑑𝑤𝑖𝑑𝑡h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𝐵𝑦𝑡𝑒𝑠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×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𝑓𝑟𝑒𝑞𝑢𝑒𝑛𝑐𝑦</m:t>
                          </m:r>
                          <m:r>
                            <a:rPr kumimoji="0" lang="en-US" sz="24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𝐷𝑃𝑈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#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𝑖𝑛𝑠𝑡𝑟𝑢𝑐𝑡𝑖𝑜𝑛𝑠</m:t>
                          </m:r>
                        </m:den>
                      </m:f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8EF10EA4-DAF8-DB49-B3E9-C0D192F10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14" y="5542276"/>
                <a:ext cx="8215572" cy="831632"/>
              </a:xfrm>
              <a:prstGeom prst="roundRect">
                <a:avLst>
                  <a:gd name="adj" fmla="val 0"/>
                </a:avLst>
              </a:prstGeom>
              <a:blipFill>
                <a:blip r:embed="rId2"/>
                <a:stretch>
                  <a:fillRect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AFF6AEB1-0D09-BB47-B36D-A531E274A975}"/>
                  </a:ext>
                </a:extLst>
              </p:cNvPr>
              <p:cNvSpPr/>
              <p:nvPr/>
            </p:nvSpPr>
            <p:spPr>
              <a:xfrm>
                <a:off x="473174" y="5581868"/>
                <a:ext cx="8215572" cy="831632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𝑊𝑅𝐴𝑀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𝐵𝑎𝑛𝑑𝑤𝑖𝑑𝑡h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=2,800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𝑀𝐵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𝑎𝑡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350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𝑀𝐻𝑧</m:t>
                      </m:r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AFF6AEB1-0D09-BB47-B36D-A531E274A9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74" y="5581868"/>
                <a:ext cx="8215572" cy="831632"/>
              </a:xfrm>
              <a:prstGeom prst="roundRect">
                <a:avLst>
                  <a:gd name="adj" fmla="val 0"/>
                </a:avLst>
              </a:prstGeom>
              <a:blipFill>
                <a:blip r:embed="rId3"/>
                <a:stretch>
                  <a:fillRect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WRAM Bandwidth: COPY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672C6BC-215D-6646-97E2-9D5657714AE1}"/>
              </a:ext>
            </a:extLst>
          </p:cNvPr>
          <p:cNvGraphicFramePr>
            <a:graphicFrameLocks/>
          </p:cNvGraphicFramePr>
          <p:nvPr/>
        </p:nvGraphicFramePr>
        <p:xfrm>
          <a:off x="972000" y="981607"/>
          <a:ext cx="72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B4361F2-A8BF-B248-91B7-4BDAC5B8F6B1}"/>
              </a:ext>
            </a:extLst>
          </p:cNvPr>
          <p:cNvSpPr/>
          <p:nvPr/>
        </p:nvSpPr>
        <p:spPr>
          <a:xfrm>
            <a:off x="464214" y="4800595"/>
            <a:ext cx="8215572" cy="72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COPY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executes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2 instructions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(WRAM load and store).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With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tasklets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11 × 16 bytes in 22 cycles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9005F6-8CA2-6B40-85EC-DAA73DF6ABE1}"/>
              </a:ext>
            </a:extLst>
          </p:cNvPr>
          <p:cNvSpPr/>
          <p:nvPr/>
        </p:nvSpPr>
        <p:spPr>
          <a:xfrm>
            <a:off x="7431741" y="1326776"/>
            <a:ext cx="600635" cy="22411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38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022E-16 L 0 -0.2391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9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WRAM Bandwidth: ADD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8EF10EA4-DAF8-DB49-B3E9-C0D192F103AA}"/>
                  </a:ext>
                </a:extLst>
              </p:cNvPr>
              <p:cNvSpPr/>
              <p:nvPr/>
            </p:nvSpPr>
            <p:spPr>
              <a:xfrm>
                <a:off x="464214" y="3906211"/>
                <a:ext cx="8215572" cy="831632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𝑊𝑅𝐴𝑀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𝐵𝑎𝑛𝑑𝑤𝑖𝑑𝑡h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𝐵𝑦𝑡𝑒𝑠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×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𝑓𝑟𝑒𝑞𝑢𝑒𝑛𝑐𝑦</m:t>
                          </m:r>
                          <m:r>
                            <a:rPr kumimoji="0" lang="en-US" sz="24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𝐷𝑃𝑈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#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𝑖𝑛𝑠𝑡𝑟𝑢𝑐𝑡𝑖𝑜𝑛𝑠</m:t>
                          </m:r>
                        </m:den>
                      </m:f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8EF10EA4-DAF8-DB49-B3E9-C0D192F10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14" y="3906211"/>
                <a:ext cx="8215572" cy="831632"/>
              </a:xfrm>
              <a:prstGeom prst="roundRect">
                <a:avLst>
                  <a:gd name="adj" fmla="val 0"/>
                </a:avLst>
              </a:prstGeom>
              <a:blipFill>
                <a:blip r:embed="rId3"/>
                <a:stretch>
                  <a:fillRect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672C6BC-215D-6646-97E2-9D5657714AE1}"/>
              </a:ext>
            </a:extLst>
          </p:cNvPr>
          <p:cNvGraphicFramePr>
            <a:graphicFrameLocks/>
          </p:cNvGraphicFramePr>
          <p:nvPr/>
        </p:nvGraphicFramePr>
        <p:xfrm>
          <a:off x="972000" y="981607"/>
          <a:ext cx="72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B4361F2-A8BF-B248-91B7-4BDAC5B8F6B1}"/>
              </a:ext>
            </a:extLst>
          </p:cNvPr>
          <p:cNvSpPr/>
          <p:nvPr/>
        </p:nvSpPr>
        <p:spPr>
          <a:xfrm>
            <a:off x="464214" y="4808062"/>
            <a:ext cx="8215572" cy="72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ADD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executes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5 instructions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(2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add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addc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sd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).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With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tasklets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11 × 24 bytes in 55 cycles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9005F6-8CA2-6B40-85EC-DAA73DF6ABE1}"/>
              </a:ext>
            </a:extLst>
          </p:cNvPr>
          <p:cNvSpPr/>
          <p:nvPr/>
        </p:nvSpPr>
        <p:spPr>
          <a:xfrm>
            <a:off x="7440706" y="1698787"/>
            <a:ext cx="600635" cy="224118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AFF6AEB1-0D09-BB47-B36D-A531E274A975}"/>
                  </a:ext>
                </a:extLst>
              </p:cNvPr>
              <p:cNvSpPr/>
              <p:nvPr/>
            </p:nvSpPr>
            <p:spPr>
              <a:xfrm>
                <a:off x="473174" y="5581871"/>
                <a:ext cx="8215572" cy="831632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𝑊𝑅𝐴𝑀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𝐵𝑎𝑛𝑑𝑤𝑖𝑑𝑡h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=1,680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𝑀𝐵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𝑎𝑡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350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𝑀𝐻𝑧</m:t>
                      </m:r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AFF6AEB1-0D09-BB47-B36D-A531E274A9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74" y="5581871"/>
                <a:ext cx="8215572" cy="831632"/>
              </a:xfrm>
              <a:prstGeom prst="roundRect">
                <a:avLst>
                  <a:gd name="adj" fmla="val 0"/>
                </a:avLst>
              </a:prstGeom>
              <a:blipFill>
                <a:blip r:embed="rId5"/>
                <a:stretch>
                  <a:fillRect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616545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WRAM Bandwidth: Access Patterns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52BBD0-AC47-3E47-99E4-482D832A4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688118" cy="553634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All 8-byte </a:t>
            </a:r>
            <a:r>
              <a:rPr lang="en-US" dirty="0">
                <a:solidFill>
                  <a:srgbClr val="0070C0"/>
                </a:solidFill>
              </a:rPr>
              <a:t>WRAM loads and stores take one cycle </a:t>
            </a:r>
            <a:r>
              <a:rPr lang="en-US" dirty="0"/>
              <a:t>when the DPU pipeline is full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400" dirty="0"/>
          </a:p>
          <a:p>
            <a:r>
              <a:rPr lang="en-US" sz="2400" dirty="0"/>
              <a:t>Microbenchmark:  </a:t>
            </a:r>
            <a:r>
              <a:rPr lang="en-US" sz="2400" dirty="0">
                <a:latin typeface="Courier" pitchFamily="2" charset="0"/>
              </a:rPr>
              <a:t>c[a[</a:t>
            </a:r>
            <a:r>
              <a:rPr lang="en-US" sz="2400" dirty="0" err="1">
                <a:latin typeface="Courier" pitchFamily="2" charset="0"/>
              </a:rPr>
              <a:t>i</a:t>
            </a:r>
            <a:r>
              <a:rPr lang="en-US" sz="2400" dirty="0">
                <a:latin typeface="Courier" pitchFamily="2" charset="0"/>
              </a:rPr>
              <a:t>]]=b[a[</a:t>
            </a:r>
            <a:r>
              <a:rPr lang="en-US" sz="2400" dirty="0" err="1">
                <a:latin typeface="Courier" pitchFamily="2" charset="0"/>
              </a:rPr>
              <a:t>i</a:t>
            </a:r>
            <a:r>
              <a:rPr lang="en-US" sz="2400" dirty="0">
                <a:latin typeface="Courier" pitchFamily="2" charset="0"/>
              </a:rPr>
              <a:t>]];</a:t>
            </a:r>
          </a:p>
          <a:p>
            <a:pPr lvl="1"/>
            <a:r>
              <a:rPr lang="en-US" sz="2000" dirty="0"/>
              <a:t>Unit-stride:  </a:t>
            </a:r>
            <a:r>
              <a:rPr lang="en-US" sz="2000" dirty="0">
                <a:latin typeface="Courier" pitchFamily="2" charset="0"/>
              </a:rPr>
              <a:t>a[</a:t>
            </a:r>
            <a:r>
              <a:rPr lang="en-US" sz="2000" dirty="0" err="1">
                <a:latin typeface="Courier" pitchFamily="2" charset="0"/>
              </a:rPr>
              <a:t>i</a:t>
            </a:r>
            <a:r>
              <a:rPr lang="en-US" sz="2000" dirty="0">
                <a:latin typeface="Courier" pitchFamily="2" charset="0"/>
              </a:rPr>
              <a:t>]=a[i-1]</a:t>
            </a:r>
            <a:r>
              <a:rPr lang="en-US" sz="2000" dirty="0">
                <a:solidFill>
                  <a:srgbClr val="0070C0"/>
                </a:solidFill>
                <a:latin typeface="Courier" pitchFamily="2" charset="0"/>
              </a:rPr>
              <a:t>+1</a:t>
            </a:r>
            <a:r>
              <a:rPr lang="en-US" sz="2000" dirty="0">
                <a:latin typeface="Courier" pitchFamily="2" charset="0"/>
              </a:rPr>
              <a:t>;</a:t>
            </a:r>
          </a:p>
          <a:p>
            <a:pPr lvl="1"/>
            <a:r>
              <a:rPr lang="en-US" sz="2000" dirty="0" err="1"/>
              <a:t>Strided</a:t>
            </a:r>
            <a:r>
              <a:rPr lang="en-US" sz="2000" dirty="0"/>
              <a:t>:        </a:t>
            </a:r>
            <a:r>
              <a:rPr lang="en-US" sz="2000" dirty="0">
                <a:latin typeface="Courier" pitchFamily="2" charset="0"/>
              </a:rPr>
              <a:t>a[</a:t>
            </a:r>
            <a:r>
              <a:rPr lang="en-US" sz="2000" dirty="0" err="1">
                <a:latin typeface="Courier" pitchFamily="2" charset="0"/>
              </a:rPr>
              <a:t>i</a:t>
            </a:r>
            <a:r>
              <a:rPr lang="en-US" sz="2000" dirty="0">
                <a:latin typeface="Courier" pitchFamily="2" charset="0"/>
              </a:rPr>
              <a:t>]=a[i-1]</a:t>
            </a:r>
            <a:r>
              <a:rPr lang="en-US" sz="2000" dirty="0">
                <a:solidFill>
                  <a:srgbClr val="C00000"/>
                </a:solidFill>
                <a:latin typeface="Courier" pitchFamily="2" charset="0"/>
              </a:rPr>
              <a:t>+stride</a:t>
            </a:r>
            <a:r>
              <a:rPr lang="en-US" sz="2000" dirty="0">
                <a:latin typeface="Courier" pitchFamily="2" charset="0"/>
              </a:rPr>
              <a:t>;</a:t>
            </a:r>
          </a:p>
          <a:p>
            <a:pPr lvl="1"/>
            <a:r>
              <a:rPr lang="en-US" sz="2000" dirty="0"/>
              <a:t>Random:      </a:t>
            </a:r>
            <a:r>
              <a:rPr lang="en-US" sz="2000" dirty="0">
                <a:latin typeface="Courier" pitchFamily="2" charset="0"/>
              </a:rPr>
              <a:t>a[</a:t>
            </a:r>
            <a:r>
              <a:rPr lang="en-US" sz="2000" dirty="0" err="1">
                <a:latin typeface="Courier" pitchFamily="2" charset="0"/>
              </a:rPr>
              <a:t>i</a:t>
            </a:r>
            <a:r>
              <a:rPr lang="en-US" sz="2000" dirty="0">
                <a:latin typeface="Courier" pitchFamily="2" charset="0"/>
              </a:rPr>
              <a:t>]=</a:t>
            </a:r>
            <a:r>
              <a:rPr lang="en-US" sz="2000" dirty="0">
                <a:solidFill>
                  <a:srgbClr val="7030A0"/>
                </a:solidFill>
                <a:latin typeface="Courier" pitchFamily="2" charset="0"/>
              </a:rPr>
              <a:t>rand()</a:t>
            </a:r>
            <a:r>
              <a:rPr lang="en-US" sz="2000" dirty="0">
                <a:latin typeface="Courier" pitchFamily="2" charset="0"/>
              </a:rPr>
              <a:t>;</a:t>
            </a:r>
          </a:p>
          <a:p>
            <a:pPr lvl="1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3579D5B-8D9E-634A-BB44-EE062A940F40}"/>
              </a:ext>
            </a:extLst>
          </p:cNvPr>
          <p:cNvGrpSpPr/>
          <p:nvPr/>
        </p:nvGrpSpPr>
        <p:grpSpPr>
          <a:xfrm>
            <a:off x="519294" y="2070845"/>
            <a:ext cx="8105413" cy="2393577"/>
            <a:chOff x="4546948" y="1816271"/>
            <a:chExt cx="4478145" cy="2959063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3A503BAE-9455-2941-BE89-7DFD28ED9D38}"/>
                </a:ext>
              </a:extLst>
            </p:cNvPr>
            <p:cNvSpPr/>
            <p:nvPr/>
          </p:nvSpPr>
          <p:spPr>
            <a:xfrm>
              <a:off x="4546948" y="1816272"/>
              <a:ext cx="4472353" cy="2959062"/>
            </a:xfrm>
            <a:prstGeom prst="roundRect">
              <a:avLst>
                <a:gd name="adj" fmla="val 2876"/>
              </a:avLst>
            </a:prstGeom>
            <a:solidFill>
              <a:srgbClr val="F5F6FB"/>
            </a:solidFill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4" name="Round Same Side Corner Rectangle 13">
              <a:extLst>
                <a:ext uri="{FF2B5EF4-FFF2-40B4-BE49-F238E27FC236}">
                  <a16:creationId xmlns:a16="http://schemas.microsoft.com/office/drawing/2014/main" id="{A8B85356-B08B-E140-8114-CA0CC7DFFF0D}"/>
                </a:ext>
              </a:extLst>
            </p:cNvPr>
            <p:cNvSpPr/>
            <p:nvPr/>
          </p:nvSpPr>
          <p:spPr>
            <a:xfrm>
              <a:off x="4546948" y="1816271"/>
              <a:ext cx="4472353" cy="484711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2D458A"/>
            </a:solidFill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OBSERVATION 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16A196-3D4D-0E4F-9957-C2F51F7B397F}"/>
                </a:ext>
              </a:extLst>
            </p:cNvPr>
            <p:cNvSpPr txBox="1"/>
            <p:nvPr/>
          </p:nvSpPr>
          <p:spPr>
            <a:xfrm>
              <a:off x="4552740" y="2319942"/>
              <a:ext cx="4472353" cy="2397082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The sustained bandwidth provided by the DPU’s internal Working memory (WRAM) is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independent of the memory access pattern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(either streaming,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strided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, or random access pattern).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All 8-byte WRAM loads and stores take one cycle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, when the DPU’s pipeline is full (i.e., with 11 or more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tasklets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).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491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Microbenchmark: STREAM and WRAM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STREAM benchmark and WRAM access patterns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A51872-4858-FF49-A116-EB49DB799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6424"/>
            <a:ext cx="9144000" cy="40892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823310-6108-2749-9337-36DB35A50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67637"/>
            <a:ext cx="9144000" cy="313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49AE-E83A-F241-BA2F-2972D7A4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DPU: MRAM Latency and Bandwidth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D2C28D-09D2-3E45-802E-950C770EC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8" y="876821"/>
            <a:ext cx="9151034" cy="55490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47F69F8-B4F7-9E47-A369-FFAD15353934}"/>
              </a:ext>
            </a:extLst>
          </p:cNvPr>
          <p:cNvSpPr/>
          <p:nvPr/>
        </p:nvSpPr>
        <p:spPr>
          <a:xfrm flipV="1">
            <a:off x="82511" y="1433383"/>
            <a:ext cx="8991801" cy="4896000"/>
          </a:xfrm>
          <a:prstGeom prst="roundRect">
            <a:avLst>
              <a:gd name="adj" fmla="val 4412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90000"/>
                </a:srgbClr>
              </a:gs>
              <a:gs pos="50000">
                <a:srgbClr val="FFFF00">
                  <a:tint val="44500"/>
                  <a:satMod val="160000"/>
                  <a:alpha val="90000"/>
                </a:srgbClr>
              </a:gs>
              <a:gs pos="100000">
                <a:srgbClr val="FFFF00">
                  <a:tint val="23500"/>
                  <a:satMod val="160000"/>
                  <a:alpha val="9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61B2B1-A360-5E44-ACDA-FF518EE83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341" y="3002691"/>
            <a:ext cx="5147957" cy="311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8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96 0.00556 L -0.09895 -0.10439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-55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1E1E0-5F7B-F449-9161-40F925A92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Bandwidth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11F60-311A-3F45-B3DA-368B4C913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Measure </a:t>
            </a:r>
            <a:r>
              <a:rPr lang="en-US" dirty="0">
                <a:solidFill>
                  <a:srgbClr val="00B050"/>
                </a:solidFill>
              </a:rPr>
              <a:t>MRAM bandwidth </a:t>
            </a:r>
            <a:r>
              <a:rPr lang="en-US" dirty="0"/>
              <a:t>for different access patterns</a:t>
            </a:r>
          </a:p>
          <a:p>
            <a:endParaRPr lang="en-US" dirty="0"/>
          </a:p>
          <a:p>
            <a:r>
              <a:rPr lang="en-US" dirty="0"/>
              <a:t>Microbenchmarks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Latency of a single DMA transfer </a:t>
            </a:r>
            <a:r>
              <a:rPr lang="en-US" dirty="0"/>
              <a:t>for different transfer sizes</a:t>
            </a:r>
          </a:p>
          <a:p>
            <a:pPr lvl="2"/>
            <a:r>
              <a:rPr lang="en-US" dirty="0" err="1">
                <a:latin typeface="Courier" pitchFamily="2" charset="0"/>
              </a:rPr>
              <a:t>mram_read</a:t>
            </a:r>
            <a:r>
              <a:rPr lang="en-US" dirty="0">
                <a:latin typeface="Courier" pitchFamily="2" charset="0"/>
              </a:rPr>
              <a:t>(); 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MRAM-WRAM DMA transfer</a:t>
            </a:r>
          </a:p>
          <a:p>
            <a:pPr lvl="2"/>
            <a:r>
              <a:rPr lang="en-US" dirty="0" err="1">
                <a:latin typeface="Courier" pitchFamily="2" charset="0"/>
              </a:rPr>
              <a:t>mram_write</a:t>
            </a:r>
            <a:r>
              <a:rPr lang="en-US" dirty="0">
                <a:latin typeface="Courier" pitchFamily="2" charset="0"/>
              </a:rPr>
              <a:t>();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WRAM-MRAM DMA transfer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STREAM</a:t>
            </a:r>
            <a:r>
              <a:rPr lang="en-US" dirty="0"/>
              <a:t> benchmark</a:t>
            </a:r>
          </a:p>
          <a:p>
            <a:pPr lvl="2"/>
            <a:r>
              <a:rPr lang="en-US" dirty="0"/>
              <a:t>COPY, COPY-DMA</a:t>
            </a:r>
          </a:p>
          <a:p>
            <a:pPr lvl="2"/>
            <a:r>
              <a:rPr lang="en-US" dirty="0"/>
              <a:t>ADD, SCALE, TRIAD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Strided</a:t>
            </a:r>
            <a:r>
              <a:rPr lang="en-US" dirty="0"/>
              <a:t> access pattern</a:t>
            </a:r>
          </a:p>
          <a:p>
            <a:pPr lvl="2"/>
            <a:r>
              <a:rPr lang="en-US" dirty="0"/>
              <a:t>Coarse-grain </a:t>
            </a:r>
            <a:r>
              <a:rPr lang="en-US" dirty="0" err="1"/>
              <a:t>strided</a:t>
            </a:r>
            <a:r>
              <a:rPr lang="en-US" dirty="0"/>
              <a:t> access</a:t>
            </a:r>
          </a:p>
          <a:p>
            <a:pPr lvl="2"/>
            <a:r>
              <a:rPr lang="en-US" dirty="0"/>
              <a:t>Fine-grain </a:t>
            </a:r>
            <a:r>
              <a:rPr lang="en-US" dirty="0" err="1"/>
              <a:t>strided</a:t>
            </a:r>
            <a:r>
              <a:rPr lang="en-US" dirty="0"/>
              <a:t> access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Random</a:t>
            </a:r>
            <a:r>
              <a:rPr lang="en-US" dirty="0"/>
              <a:t> access pattern (GUPS)</a:t>
            </a:r>
          </a:p>
          <a:p>
            <a:endParaRPr lang="en-US" dirty="0"/>
          </a:p>
          <a:p>
            <a:r>
              <a:rPr lang="en-US" dirty="0"/>
              <a:t>We do include accesses to MRAM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4A30321-12CD-2546-A9E8-9C9B0D370E01}"/>
              </a:ext>
            </a:extLst>
          </p:cNvPr>
          <p:cNvSpPr/>
          <p:nvPr/>
        </p:nvSpPr>
        <p:spPr>
          <a:xfrm>
            <a:off x="609600" y="2343290"/>
            <a:ext cx="8064500" cy="89775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62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B03D0-8190-D443-8C79-41C1214EA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87" y="3458048"/>
            <a:ext cx="3719964" cy="2217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806B28-E1D0-714E-8C6C-56E7F30BB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161" y="3511325"/>
            <a:ext cx="4830946" cy="245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UPMEM PIM System Organization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A UPMEM DIMM contains </a:t>
            </a:r>
            <a:r>
              <a:rPr lang="en-US" sz="2600" dirty="0">
                <a:solidFill>
                  <a:srgbClr val="00B050"/>
                </a:solidFill>
              </a:rPr>
              <a:t>8 or 16 chips</a:t>
            </a:r>
          </a:p>
          <a:p>
            <a:pPr lvl="1"/>
            <a:r>
              <a:rPr lang="en-US" sz="2200" dirty="0"/>
              <a:t>Thus, </a:t>
            </a:r>
            <a:r>
              <a:rPr lang="en-US" sz="2200" dirty="0">
                <a:solidFill>
                  <a:srgbClr val="00B050"/>
                </a:solidFill>
              </a:rPr>
              <a:t>1 or 2 ranks </a:t>
            </a:r>
            <a:r>
              <a:rPr lang="en-US" sz="2200" dirty="0"/>
              <a:t>of 8 chips each</a:t>
            </a:r>
          </a:p>
          <a:p>
            <a:r>
              <a:rPr lang="en-US" sz="2600" dirty="0"/>
              <a:t>Inside each PIM chip there are:</a:t>
            </a:r>
          </a:p>
          <a:p>
            <a:pPr lvl="1"/>
            <a:r>
              <a:rPr lang="en-US" dirty="0"/>
              <a:t>8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64MB banks </a:t>
            </a:r>
            <a:r>
              <a:rPr lang="en-US" dirty="0"/>
              <a:t>per chip: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Main RAM (MRAM)</a:t>
            </a:r>
            <a:r>
              <a:rPr lang="en-US" dirty="0"/>
              <a:t> banks</a:t>
            </a:r>
          </a:p>
          <a:p>
            <a:pPr lvl="1"/>
            <a:r>
              <a:rPr lang="en-US" dirty="0"/>
              <a:t>8 </a:t>
            </a:r>
            <a:r>
              <a:rPr lang="en-US" dirty="0">
                <a:solidFill>
                  <a:srgbClr val="0070C0"/>
                </a:solidFill>
              </a:rPr>
              <a:t>DRAM Processing Units (DPUs)</a:t>
            </a:r>
            <a:r>
              <a:rPr lang="en-US" dirty="0"/>
              <a:t> in each chip, 64 DPUs per rank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1802DE-1D59-FB46-A9C9-50AD777D4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728" y="4450292"/>
            <a:ext cx="2197507" cy="138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76EC1F-546A-D24F-B390-78D54FF76D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4245" y="4450292"/>
            <a:ext cx="1195702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0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AC004-F30F-5A4F-BC10-C2107BA76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Read and Write Latency (I)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E0759DD8-9C94-D146-B449-605115CBE85F}"/>
                  </a:ext>
                </a:extLst>
              </p:cNvPr>
              <p:cNvSpPr/>
              <p:nvPr/>
            </p:nvSpPr>
            <p:spPr>
              <a:xfrm>
                <a:off x="473174" y="3570044"/>
                <a:ext cx="8215572" cy="831632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𝑀𝑅𝐴𝑀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𝐵𝑎𝑛𝑑𝑤𝑖𝑑𝑡h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</m:t>
                          </m: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 panose="020F0502020204030204" pitchFamily="34" charset="0"/>
                                </a:rPr>
                                <m:t>𝑆</m:t>
                              </m:r>
                            </m:den>
                          </m:f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𝑠𝑖𝑧𝑒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×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𝑓𝑟𝑒𝑞𝑢𝑒𝑛𝑐𝑦</m:t>
                          </m:r>
                          <m:r>
                            <a:rPr kumimoji="0" lang="en-US" sz="24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𝐷𝑃𝑈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𝑀𝑅𝐴𝑀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𝐿𝑎𝑡𝑒𝑛𝑐𝑦</m:t>
                          </m:r>
                        </m:den>
                      </m:f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 pitchFamily="2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E0759DD8-9C94-D146-B449-605115CBE8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174" y="3570044"/>
                <a:ext cx="8215572" cy="831632"/>
              </a:xfrm>
              <a:prstGeom prst="roundRect">
                <a:avLst>
                  <a:gd name="adj" fmla="val 0"/>
                </a:avLst>
              </a:prstGeom>
              <a:blipFill>
                <a:blip r:embed="rId2"/>
                <a:stretch>
                  <a:fillRect b="-8333"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BC90972-0241-DB4D-9ED5-078F713F99A5}"/>
              </a:ext>
            </a:extLst>
          </p:cNvPr>
          <p:cNvSpPr/>
          <p:nvPr/>
        </p:nvSpPr>
        <p:spPr>
          <a:xfrm>
            <a:off x="464214" y="4467866"/>
            <a:ext cx="8215572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We can model the MRAM latency with a linear expression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63BB6B30-57D9-1B41-BB55-911A20D36784}"/>
                  </a:ext>
                </a:extLst>
              </p:cNvPr>
              <p:cNvSpPr/>
              <p:nvPr/>
            </p:nvSpPr>
            <p:spPr>
              <a:xfrm>
                <a:off x="464214" y="5038056"/>
                <a:ext cx="8215572" cy="504000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𝑀𝑅𝐴𝑀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𝐿𝑎𝑡𝑒𝑛𝑐𝑦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𝑐𝑦𝑐𝑙𝑒𝑠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𝛼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𝛽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𝑠𝑖𝑧𝑒</m:t>
                      </m:r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 pitchFamily="2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63BB6B30-57D9-1B41-BB55-911A20D367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14" y="5038056"/>
                <a:ext cx="8215572" cy="504000"/>
              </a:xfrm>
              <a:prstGeom prst="roundRect">
                <a:avLst>
                  <a:gd name="adj" fmla="val 0"/>
                </a:avLst>
              </a:prstGeom>
              <a:blipFill>
                <a:blip r:embed="rId3"/>
                <a:stretch>
                  <a:fillRect b="-4444"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D4AAEBA0-4577-D347-BD48-DE3251815439}"/>
              </a:ext>
            </a:extLst>
          </p:cNvPr>
          <p:cNvGraphicFramePr>
            <a:graphicFrameLocks/>
          </p:cNvGraphicFramePr>
          <p:nvPr/>
        </p:nvGraphicFramePr>
        <p:xfrm>
          <a:off x="1768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119DD347-721E-5C4D-A045-AA3E0F4A7491}"/>
              </a:ext>
            </a:extLst>
          </p:cNvPr>
          <p:cNvGraphicFramePr>
            <a:graphicFrameLocks/>
          </p:cNvGraphicFramePr>
          <p:nvPr/>
        </p:nvGraphicFramePr>
        <p:xfrm>
          <a:off x="46472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D497BA67-9248-2042-A2BB-ACDC42AE8828}"/>
                  </a:ext>
                </a:extLst>
              </p:cNvPr>
              <p:cNvSpPr/>
              <p:nvPr/>
            </p:nvSpPr>
            <p:spPr>
              <a:xfrm>
                <a:off x="464214" y="5605028"/>
                <a:ext cx="8215572" cy="831632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Calibri" panose="020F0502020204030204" pitchFamily="34" charset="0"/>
                  </a:rPr>
                  <a:t>In our measurements,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𝛽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Calibri" panose="020F0502020204030204" pitchFamily="34" charset="0"/>
                  </a:rPr>
                  <a:t> equals 0.5 cycles/byte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Calibri" panose="020F0502020204030204" pitchFamily="34" charset="0"/>
                  </a:rPr>
                  <a:t>Theoretical maximum MRAM bandwidth = 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Calibri" panose="020F0502020204030204" pitchFamily="34" charset="0"/>
                  </a:rPr>
                  <a:t>700 MB/s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Calibri" panose="020F0502020204030204" pitchFamily="34" charset="0"/>
                  </a:rPr>
                  <a:t> at 350 MHz</a:t>
                </a:r>
              </a:p>
            </p:txBody>
          </p:sp>
        </mc:Choice>
        <mc:Fallback xmlns=""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D497BA67-9248-2042-A2BB-ACDC42AE88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14" y="5605028"/>
                <a:ext cx="8215572" cy="831632"/>
              </a:xfrm>
              <a:prstGeom prst="roundRect">
                <a:avLst/>
              </a:prstGeom>
              <a:blipFill>
                <a:blip r:embed="rId6"/>
                <a:stretch>
                  <a:fillRect b="-8696"/>
                </a:stretch>
              </a:blip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818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Graphic spid="20" grpId="0" uiExpand="1">
        <p:bldSub>
          <a:bldChart bld="series"/>
        </p:bldSub>
      </p:bldGraphic>
      <p:bldGraphic spid="21" grpId="0" uiExpand="1">
        <p:bldSub>
          <a:bldChart bld="series"/>
        </p:bldSub>
      </p:bldGraphic>
      <p:bldP spid="22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63BB6B30-57D9-1B41-BB55-911A20D36784}"/>
                  </a:ext>
                </a:extLst>
              </p:cNvPr>
              <p:cNvSpPr/>
              <p:nvPr/>
            </p:nvSpPr>
            <p:spPr>
              <a:xfrm>
                <a:off x="464214" y="5038056"/>
                <a:ext cx="8215572" cy="504000"/>
              </a:xfrm>
              <a:prstGeom prst="roundRect">
                <a:avLst>
                  <a:gd name="adj" fmla="val 0"/>
                </a:avLst>
              </a:prstGeom>
              <a:solidFill>
                <a:schemeClr val="tx2"/>
              </a:solidFill>
              <a:ln w="571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𝑀𝑅𝐴𝑀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𝐿𝑎𝑡𝑒𝑛𝑐𝑦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𝑖𝑛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𝑐𝑦𝑐𝑙𝑒𝑠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𝛼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𝛽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×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𝑠𝑖𝑧𝑒</m:t>
                      </m:r>
                    </m:oMath>
                  </m:oMathPara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" pitchFamily="2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63BB6B30-57D9-1B41-BB55-911A20D367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214" y="5038056"/>
                <a:ext cx="8215572" cy="504000"/>
              </a:xfrm>
              <a:prstGeom prst="roundRect">
                <a:avLst>
                  <a:gd name="adj" fmla="val 0"/>
                </a:avLst>
              </a:prstGeom>
              <a:blipFill>
                <a:blip r:embed="rId2"/>
                <a:stretch>
                  <a:fillRect b="-4444"/>
                </a:stretch>
              </a:blipFill>
              <a:ln w="57150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5E65E0BA-57C4-E54D-8AD8-270B06687B5B}"/>
              </a:ext>
            </a:extLst>
          </p:cNvPr>
          <p:cNvGrpSpPr/>
          <p:nvPr/>
        </p:nvGrpSpPr>
        <p:grpSpPr>
          <a:xfrm>
            <a:off x="464215" y="4529592"/>
            <a:ext cx="8224532" cy="1548480"/>
            <a:chOff x="4546948" y="1816269"/>
            <a:chExt cx="4478145" cy="2328073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FFF1D9F-0D78-A447-B06E-7DD4F75E7610}"/>
                </a:ext>
              </a:extLst>
            </p:cNvPr>
            <p:cNvSpPr/>
            <p:nvPr/>
          </p:nvSpPr>
          <p:spPr>
            <a:xfrm>
              <a:off x="4546948" y="1816275"/>
              <a:ext cx="4472353" cy="2328067"/>
            </a:xfrm>
            <a:prstGeom prst="roundRect">
              <a:avLst>
                <a:gd name="adj" fmla="val 9070"/>
              </a:avLst>
            </a:prstGeom>
            <a:solidFill>
              <a:srgbClr val="F5F6FB"/>
            </a:solidFill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1D0BCF65-5610-EC41-AD2D-AA08E3553E4E}"/>
                </a:ext>
              </a:extLst>
            </p:cNvPr>
            <p:cNvSpPr/>
            <p:nvPr/>
          </p:nvSpPr>
          <p:spPr>
            <a:xfrm>
              <a:off x="4546948" y="1816269"/>
              <a:ext cx="4472353" cy="595369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2D458A"/>
            </a:solidFill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OBSERVATION 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3CDB484-5B9A-2547-AB59-7D405F5AC4F2}"/>
                </a:ext>
              </a:extLst>
            </p:cNvPr>
            <p:cNvSpPr txBox="1"/>
            <p:nvPr/>
          </p:nvSpPr>
          <p:spPr>
            <a:xfrm>
              <a:off x="4552740" y="2497658"/>
              <a:ext cx="4472353" cy="1527006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L="36000" marR="0" lvl="0" indent="-162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The DPU’s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Main memory (MRAM) bank access latency increases linearly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 with the transfer size.</a:t>
              </a:r>
            </a:p>
            <a:p>
              <a:pPr marL="36000" marR="0" lvl="0" indent="-162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The maximum theoretical MRAM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bandwidth is 2 bytes per cycle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. 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B7AC004-F30F-5A4F-BC10-C2107BA76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Read and Write Latency (II)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D4AAEBA0-4577-D347-BD48-DE3251815439}"/>
              </a:ext>
            </a:extLst>
          </p:cNvPr>
          <p:cNvGraphicFramePr>
            <a:graphicFrameLocks/>
          </p:cNvGraphicFramePr>
          <p:nvPr/>
        </p:nvGraphicFramePr>
        <p:xfrm>
          <a:off x="1768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119DD347-721E-5C4D-A045-AA3E0F4A7491}"/>
              </a:ext>
            </a:extLst>
          </p:cNvPr>
          <p:cNvGraphicFramePr>
            <a:graphicFrameLocks/>
          </p:cNvGraphicFramePr>
          <p:nvPr/>
        </p:nvGraphicFramePr>
        <p:xfrm>
          <a:off x="46472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3268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.00104 -0.1805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AC004-F30F-5A4F-BC10-C2107BA76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Read and Write Latency (III)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BC90972-0241-DB4D-9ED5-078F713F99A5}"/>
              </a:ext>
            </a:extLst>
          </p:cNvPr>
          <p:cNvSpPr/>
          <p:nvPr/>
        </p:nvSpPr>
        <p:spPr>
          <a:xfrm>
            <a:off x="464214" y="3580357"/>
            <a:ext cx="8215572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Read and write accesses to MRAM are symmetric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D4AAEBA0-4577-D347-BD48-DE3251815439}"/>
              </a:ext>
            </a:extLst>
          </p:cNvPr>
          <p:cNvGraphicFramePr>
            <a:graphicFrameLocks/>
          </p:cNvGraphicFramePr>
          <p:nvPr/>
        </p:nvGraphicFramePr>
        <p:xfrm>
          <a:off x="1768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119DD347-721E-5C4D-A045-AA3E0F4A7491}"/>
              </a:ext>
            </a:extLst>
          </p:cNvPr>
          <p:cNvGraphicFramePr>
            <a:graphicFrameLocks/>
          </p:cNvGraphicFramePr>
          <p:nvPr/>
        </p:nvGraphicFramePr>
        <p:xfrm>
          <a:off x="46472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F2D9E94-BAFE-F94F-B5E2-B8161BC4B96A}"/>
              </a:ext>
            </a:extLst>
          </p:cNvPr>
          <p:cNvSpPr/>
          <p:nvPr/>
        </p:nvSpPr>
        <p:spPr>
          <a:xfrm>
            <a:off x="464214" y="4135165"/>
            <a:ext cx="8215572" cy="75266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sustained MRAM bandwidth increases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with data transfer size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78D406-F79E-BE44-885E-F43D534EFD61}"/>
              </a:ext>
            </a:extLst>
          </p:cNvPr>
          <p:cNvGrpSpPr/>
          <p:nvPr/>
        </p:nvGrpSpPr>
        <p:grpSpPr>
          <a:xfrm>
            <a:off x="464215" y="4952692"/>
            <a:ext cx="8224532" cy="1446543"/>
            <a:chOff x="4546948" y="1816269"/>
            <a:chExt cx="4478145" cy="2771223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E8259FA-6BB9-3F4E-B32E-5676F5CC954B}"/>
                </a:ext>
              </a:extLst>
            </p:cNvPr>
            <p:cNvSpPr/>
            <p:nvPr/>
          </p:nvSpPr>
          <p:spPr>
            <a:xfrm>
              <a:off x="4546948" y="1816275"/>
              <a:ext cx="4472353" cy="2771217"/>
            </a:xfrm>
            <a:prstGeom prst="roundRect">
              <a:avLst>
                <a:gd name="adj" fmla="val 9070"/>
              </a:avLst>
            </a:prstGeom>
            <a:solidFill>
              <a:srgbClr val="F2F9F3"/>
            </a:solidFill>
            <a:ln w="444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0E3D3B40-47A9-2141-841E-6D4D8922B15F}"/>
                </a:ext>
              </a:extLst>
            </p:cNvPr>
            <p:cNvSpPr/>
            <p:nvPr/>
          </p:nvSpPr>
          <p:spPr>
            <a:xfrm>
              <a:off x="4546948" y="1816269"/>
              <a:ext cx="4472353" cy="758639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PROGRAMMING RECOMMENDATION 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FF03DC-1DCB-CC46-8A46-66EBC2B6A1D7}"/>
                </a:ext>
              </a:extLst>
            </p:cNvPr>
            <p:cNvSpPr txBox="1"/>
            <p:nvPr/>
          </p:nvSpPr>
          <p:spPr>
            <a:xfrm>
              <a:off x="4552740" y="2641730"/>
              <a:ext cx="4472353" cy="19457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For data movement between the DPU’s MRAM bank and the WRAM,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use large DMA transfer sizes when all the accessed data is going to be used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. </a:t>
              </a:r>
            </a:p>
          </p:txBody>
        </p:sp>
      </p:grpSp>
      <p:sp>
        <p:nvSpPr>
          <p:cNvPr id="18" name="Arc 17">
            <a:extLst>
              <a:ext uri="{FF2B5EF4-FFF2-40B4-BE49-F238E27FC236}">
                <a16:creationId xmlns:a16="http://schemas.microsoft.com/office/drawing/2014/main" id="{ED969EB5-F839-BE41-97D2-9A95FD858970}"/>
              </a:ext>
            </a:extLst>
          </p:cNvPr>
          <p:cNvSpPr/>
          <p:nvPr/>
        </p:nvSpPr>
        <p:spPr>
          <a:xfrm rot="20410027">
            <a:off x="134251" y="1746414"/>
            <a:ext cx="4264270" cy="494676"/>
          </a:xfrm>
          <a:prstGeom prst="arc">
            <a:avLst>
              <a:gd name="adj1" fmla="val 11390633"/>
              <a:gd name="adj2" fmla="val 21139328"/>
            </a:avLst>
          </a:prstGeom>
          <a:ln w="508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AED15C81-8048-EF46-B953-E3769B7D4404}"/>
              </a:ext>
            </a:extLst>
          </p:cNvPr>
          <p:cNvSpPr/>
          <p:nvPr/>
        </p:nvSpPr>
        <p:spPr>
          <a:xfrm rot="20410027">
            <a:off x="4638500" y="1746415"/>
            <a:ext cx="4264270" cy="494676"/>
          </a:xfrm>
          <a:prstGeom prst="arc">
            <a:avLst>
              <a:gd name="adj1" fmla="val 11390633"/>
              <a:gd name="adj2" fmla="val 21139328"/>
            </a:avLst>
          </a:prstGeom>
          <a:ln w="508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80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18" grpId="0" animBg="1"/>
      <p:bldP spid="23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AC004-F30F-5A4F-BC10-C2107BA76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Read and Write Latency (IV)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BC90972-0241-DB4D-9ED5-078F713F99A5}"/>
              </a:ext>
            </a:extLst>
          </p:cNvPr>
          <p:cNvSpPr/>
          <p:nvPr/>
        </p:nvSpPr>
        <p:spPr>
          <a:xfrm>
            <a:off x="169011" y="3580357"/>
            <a:ext cx="8786808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MRAM latency changes slowly between 8 and 128 bytes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D4AAEBA0-4577-D347-BD48-DE3251815439}"/>
              </a:ext>
            </a:extLst>
          </p:cNvPr>
          <p:cNvGraphicFramePr>
            <a:graphicFrameLocks/>
          </p:cNvGraphicFramePr>
          <p:nvPr/>
        </p:nvGraphicFramePr>
        <p:xfrm>
          <a:off x="1768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119DD347-721E-5C4D-A045-AA3E0F4A7491}"/>
              </a:ext>
            </a:extLst>
          </p:cNvPr>
          <p:cNvGraphicFramePr>
            <a:graphicFrameLocks/>
          </p:cNvGraphicFramePr>
          <p:nvPr/>
        </p:nvGraphicFramePr>
        <p:xfrm>
          <a:off x="46472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AF2D9E94-BAFE-F94F-B5E2-B8161BC4B96A}"/>
                  </a:ext>
                </a:extLst>
              </p:cNvPr>
              <p:cNvSpPr/>
              <p:nvPr/>
            </p:nvSpPr>
            <p:spPr>
              <a:xfrm>
                <a:off x="176799" y="4131850"/>
                <a:ext cx="8779019" cy="5040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rPr>
                  <a:t>For small transfers, the fixed cost (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𝛼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rPr>
                  <a:t>) dominates the variable cost (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𝛽</m:t>
                    </m:r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𝑠𝑖𝑧𝑒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AF2D9E94-BAFE-F94F-B5E2-B8161BC4B9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99" y="4131850"/>
                <a:ext cx="8779019" cy="504000"/>
              </a:xfrm>
              <a:prstGeom prst="roundRect">
                <a:avLst/>
              </a:prstGeom>
              <a:blipFill>
                <a:blip r:embed="rId5"/>
                <a:stretch>
                  <a:fillRect b="-7143"/>
                </a:stretch>
              </a:blipFill>
              <a:ln w="28575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9378D406-F79E-BE44-885E-F43D534EFD61}"/>
              </a:ext>
            </a:extLst>
          </p:cNvPr>
          <p:cNvGrpSpPr/>
          <p:nvPr/>
        </p:nvGrpSpPr>
        <p:grpSpPr>
          <a:xfrm>
            <a:off x="169010" y="4691230"/>
            <a:ext cx="8798189" cy="1970162"/>
            <a:chOff x="4546948" y="1816269"/>
            <a:chExt cx="4478145" cy="3774347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E8259FA-6BB9-3F4E-B32E-5676F5CC954B}"/>
                </a:ext>
              </a:extLst>
            </p:cNvPr>
            <p:cNvSpPr/>
            <p:nvPr/>
          </p:nvSpPr>
          <p:spPr>
            <a:xfrm>
              <a:off x="4546948" y="1816275"/>
              <a:ext cx="4472353" cy="3297293"/>
            </a:xfrm>
            <a:prstGeom prst="roundRect">
              <a:avLst>
                <a:gd name="adj" fmla="val 9070"/>
              </a:avLst>
            </a:prstGeom>
            <a:solidFill>
              <a:srgbClr val="F2F9F3"/>
            </a:solidFill>
            <a:ln w="444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0E3D3B40-47A9-2141-841E-6D4D8922B15F}"/>
                </a:ext>
              </a:extLst>
            </p:cNvPr>
            <p:cNvSpPr/>
            <p:nvPr/>
          </p:nvSpPr>
          <p:spPr>
            <a:xfrm>
              <a:off x="4546948" y="1816269"/>
              <a:ext cx="4472353" cy="758639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PROGRAMMING RECOMMENDATION 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FF03DC-1DCB-CC46-8A46-66EBC2B6A1D7}"/>
                </a:ext>
              </a:extLst>
            </p:cNvPr>
            <p:cNvSpPr txBox="1"/>
            <p:nvPr/>
          </p:nvSpPr>
          <p:spPr>
            <a:xfrm>
              <a:off x="4552740" y="2613012"/>
              <a:ext cx="4472353" cy="29776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For small transfers between the MRAM bank and the WRAM, </a:t>
              </a: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fetch more bytes than necessary within a 128-byte limit</a:t>
              </a: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. Doing so increases the likelihood of finding data in WRAM for later accesses (i.e., the program can check whether the desired data is in WRAM before issuing a new MRAM access). </a:t>
              </a: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610A85B-EF93-1247-9BCF-F3BD93F76DA2}"/>
              </a:ext>
            </a:extLst>
          </p:cNvPr>
          <p:cNvCxnSpPr>
            <a:cxnSpLocks/>
          </p:cNvCxnSpPr>
          <p:nvPr/>
        </p:nvCxnSpPr>
        <p:spPr>
          <a:xfrm>
            <a:off x="1139252" y="2323477"/>
            <a:ext cx="1229194" cy="0"/>
          </a:xfrm>
          <a:prstGeom prst="line">
            <a:avLst/>
          </a:prstGeom>
          <a:ln w="50800">
            <a:solidFill>
              <a:srgbClr val="FF0000"/>
            </a:solidFill>
            <a:headEnd type="diamond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9A6E077-76BE-4D40-8308-E9B8ED22C093}"/>
              </a:ext>
            </a:extLst>
          </p:cNvPr>
          <p:cNvCxnSpPr>
            <a:cxnSpLocks/>
          </p:cNvCxnSpPr>
          <p:nvPr/>
        </p:nvCxnSpPr>
        <p:spPr>
          <a:xfrm>
            <a:off x="5623808" y="2385937"/>
            <a:ext cx="1229194" cy="0"/>
          </a:xfrm>
          <a:prstGeom prst="line">
            <a:avLst/>
          </a:prstGeom>
          <a:ln w="50800">
            <a:solidFill>
              <a:srgbClr val="FF0000"/>
            </a:solidFill>
            <a:headEnd type="diamond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01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AC004-F30F-5A4F-BC10-C2107BA76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Read and Write Latency (V)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BC90972-0241-DB4D-9ED5-078F713F99A5}"/>
              </a:ext>
            </a:extLst>
          </p:cNvPr>
          <p:cNvSpPr/>
          <p:nvPr/>
        </p:nvSpPr>
        <p:spPr>
          <a:xfrm>
            <a:off x="176800" y="3580357"/>
            <a:ext cx="8790400" cy="504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2,048-byte transfers are only 4% faster than 1,024-byte transfers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D4AAEBA0-4577-D347-BD48-DE3251815439}"/>
              </a:ext>
            </a:extLst>
          </p:cNvPr>
          <p:cNvGraphicFramePr>
            <a:graphicFrameLocks/>
          </p:cNvGraphicFramePr>
          <p:nvPr/>
        </p:nvGraphicFramePr>
        <p:xfrm>
          <a:off x="1768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119DD347-721E-5C4D-A045-AA3E0F4A7491}"/>
              </a:ext>
            </a:extLst>
          </p:cNvPr>
          <p:cNvGraphicFramePr>
            <a:graphicFrameLocks/>
          </p:cNvGraphicFramePr>
          <p:nvPr/>
        </p:nvGraphicFramePr>
        <p:xfrm>
          <a:off x="4647200" y="922899"/>
          <a:ext cx="432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F2D9E94-BAFE-F94F-B5E2-B8161BC4B96A}"/>
              </a:ext>
            </a:extLst>
          </p:cNvPr>
          <p:cNvSpPr/>
          <p:nvPr/>
        </p:nvSpPr>
        <p:spPr>
          <a:xfrm>
            <a:off x="169011" y="4131850"/>
            <a:ext cx="8798189" cy="504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Larger transfers require more WRAM, which may limit the number of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378D406-F79E-BE44-885E-F43D534EFD61}"/>
              </a:ext>
            </a:extLst>
          </p:cNvPr>
          <p:cNvGrpSpPr/>
          <p:nvPr/>
        </p:nvGrpSpPr>
        <p:grpSpPr>
          <a:xfrm>
            <a:off x="169010" y="4691230"/>
            <a:ext cx="8798189" cy="1970162"/>
            <a:chOff x="4546948" y="1816269"/>
            <a:chExt cx="4478145" cy="3774347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E8259FA-6BB9-3F4E-B32E-5676F5CC954B}"/>
                </a:ext>
              </a:extLst>
            </p:cNvPr>
            <p:cNvSpPr/>
            <p:nvPr/>
          </p:nvSpPr>
          <p:spPr>
            <a:xfrm>
              <a:off x="4546948" y="1816275"/>
              <a:ext cx="4472353" cy="3297293"/>
            </a:xfrm>
            <a:prstGeom prst="roundRect">
              <a:avLst>
                <a:gd name="adj" fmla="val 9070"/>
              </a:avLst>
            </a:prstGeom>
            <a:solidFill>
              <a:srgbClr val="F2F9F3"/>
            </a:solidFill>
            <a:ln w="444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 Same Side Corner Rectangle 11">
              <a:extLst>
                <a:ext uri="{FF2B5EF4-FFF2-40B4-BE49-F238E27FC236}">
                  <a16:creationId xmlns:a16="http://schemas.microsoft.com/office/drawing/2014/main" id="{0E3D3B40-47A9-2141-841E-6D4D8922B15F}"/>
                </a:ext>
              </a:extLst>
            </p:cNvPr>
            <p:cNvSpPr/>
            <p:nvPr/>
          </p:nvSpPr>
          <p:spPr>
            <a:xfrm>
              <a:off x="4546948" y="1816269"/>
              <a:ext cx="4472353" cy="758639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PROGRAMMING RECOMMENDATION 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FF03DC-1DCB-CC46-8A46-66EBC2B6A1D7}"/>
                </a:ext>
              </a:extLst>
            </p:cNvPr>
            <p:cNvSpPr txBox="1"/>
            <p:nvPr/>
          </p:nvSpPr>
          <p:spPr>
            <a:xfrm>
              <a:off x="4552740" y="2613012"/>
              <a:ext cx="4472353" cy="29776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Choose the data transfer size between the MRAM bank and the WRAM based on the program’s WRAM usage</a:t>
              </a: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, as it imposes a tradeoff between the sustained MRAM bandwidth and the number of </a:t>
              </a:r>
              <a:r>
                <a:rPr kumimoji="0" lang="en-US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tasklets</a:t>
              </a: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 that can run in the DPU (which is dictated by the limited WRAM capacity).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99446AA7-420B-4440-930D-95A73729A0DA}"/>
              </a:ext>
            </a:extLst>
          </p:cNvPr>
          <p:cNvSpPr/>
          <p:nvPr/>
        </p:nvSpPr>
        <p:spPr>
          <a:xfrm>
            <a:off x="3087974" y="1004341"/>
            <a:ext cx="689548" cy="4047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12DF301-92B8-A241-8D58-8D8BABD3B151}"/>
              </a:ext>
            </a:extLst>
          </p:cNvPr>
          <p:cNvSpPr/>
          <p:nvPr/>
        </p:nvSpPr>
        <p:spPr>
          <a:xfrm>
            <a:off x="7600011" y="1004341"/>
            <a:ext cx="689548" cy="4047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22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3" grpId="0" animBg="1"/>
      <p:bldP spid="14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1E1E0-5F7B-F449-9161-40F925A92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Bandwidth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11F60-311A-3F45-B3DA-368B4C913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Measure </a:t>
            </a:r>
            <a:r>
              <a:rPr lang="en-US" dirty="0">
                <a:solidFill>
                  <a:srgbClr val="00B050"/>
                </a:solidFill>
              </a:rPr>
              <a:t>MRAM bandwidth </a:t>
            </a:r>
            <a:r>
              <a:rPr lang="en-US" dirty="0"/>
              <a:t>for different access patterns</a:t>
            </a:r>
          </a:p>
          <a:p>
            <a:endParaRPr lang="en-US" dirty="0"/>
          </a:p>
          <a:p>
            <a:r>
              <a:rPr lang="en-US" dirty="0"/>
              <a:t>Microbenchmarks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Latency of a single DMA transfer </a:t>
            </a:r>
            <a:r>
              <a:rPr lang="en-US" dirty="0"/>
              <a:t>for different transfer sizes</a:t>
            </a:r>
          </a:p>
          <a:p>
            <a:pPr lvl="2"/>
            <a:r>
              <a:rPr lang="en-US" dirty="0" err="1">
                <a:latin typeface="Courier" pitchFamily="2" charset="0"/>
              </a:rPr>
              <a:t>mram_read</a:t>
            </a:r>
            <a:r>
              <a:rPr lang="en-US" dirty="0">
                <a:latin typeface="Courier" pitchFamily="2" charset="0"/>
              </a:rPr>
              <a:t>(); 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MRAM-WRAM DMA transfer</a:t>
            </a:r>
          </a:p>
          <a:p>
            <a:pPr lvl="2"/>
            <a:r>
              <a:rPr lang="en-US" dirty="0" err="1">
                <a:latin typeface="Courier" pitchFamily="2" charset="0"/>
              </a:rPr>
              <a:t>mram_write</a:t>
            </a:r>
            <a:r>
              <a:rPr lang="en-US" dirty="0">
                <a:latin typeface="Courier" pitchFamily="2" charset="0"/>
              </a:rPr>
              <a:t>();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WRAM-MRAM DMA transfer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STREAM</a:t>
            </a:r>
            <a:r>
              <a:rPr lang="en-US" dirty="0"/>
              <a:t> benchmark</a:t>
            </a:r>
          </a:p>
          <a:p>
            <a:pPr lvl="2"/>
            <a:r>
              <a:rPr lang="en-US" dirty="0"/>
              <a:t>COPY, COPY-DMA</a:t>
            </a:r>
          </a:p>
          <a:p>
            <a:pPr lvl="2"/>
            <a:r>
              <a:rPr lang="en-US" dirty="0"/>
              <a:t>ADD, SCALE, TRIAD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Strided</a:t>
            </a:r>
            <a:r>
              <a:rPr lang="en-US" dirty="0"/>
              <a:t> access pattern</a:t>
            </a:r>
          </a:p>
          <a:p>
            <a:pPr lvl="2"/>
            <a:r>
              <a:rPr lang="en-US" dirty="0"/>
              <a:t>Coarse-grain </a:t>
            </a:r>
            <a:r>
              <a:rPr lang="en-US" dirty="0" err="1"/>
              <a:t>strided</a:t>
            </a:r>
            <a:r>
              <a:rPr lang="en-US" dirty="0"/>
              <a:t> access</a:t>
            </a:r>
          </a:p>
          <a:p>
            <a:pPr lvl="2"/>
            <a:r>
              <a:rPr lang="en-US" dirty="0"/>
              <a:t>Fine-grain </a:t>
            </a:r>
            <a:r>
              <a:rPr lang="en-US" dirty="0" err="1"/>
              <a:t>strided</a:t>
            </a:r>
            <a:r>
              <a:rPr lang="en-US" dirty="0"/>
              <a:t> access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Random</a:t>
            </a:r>
            <a:r>
              <a:rPr lang="en-US" dirty="0"/>
              <a:t> access pattern (GUPS)</a:t>
            </a:r>
          </a:p>
          <a:p>
            <a:endParaRPr lang="en-US" dirty="0"/>
          </a:p>
          <a:p>
            <a:r>
              <a:rPr lang="en-US" dirty="0"/>
              <a:t>We do include accesses to MRAM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4A30321-12CD-2546-A9E8-9C9B0D370E01}"/>
              </a:ext>
            </a:extLst>
          </p:cNvPr>
          <p:cNvSpPr/>
          <p:nvPr/>
        </p:nvSpPr>
        <p:spPr>
          <a:xfrm>
            <a:off x="609600" y="3186570"/>
            <a:ext cx="8064500" cy="89775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22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STREAM Benchmark in MRAM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3EBA5F-73BF-9645-AE22-BBD931B9A7DB}"/>
              </a:ext>
            </a:extLst>
          </p:cNvPr>
          <p:cNvSpPr/>
          <p:nvPr/>
        </p:nvSpPr>
        <p:spPr>
          <a:xfrm>
            <a:off x="673100" y="2355860"/>
            <a:ext cx="7740000" cy="270000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5DB603-68F4-F642-86BD-DB5610C43ACD}"/>
              </a:ext>
            </a:extLst>
          </p:cNvPr>
          <p:cNvSpPr/>
          <p:nvPr/>
        </p:nvSpPr>
        <p:spPr>
          <a:xfrm>
            <a:off x="673100" y="1400020"/>
            <a:ext cx="7740000" cy="492279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1D4A95-0258-2948-989E-EAA408CFE53D}"/>
              </a:ext>
            </a:extLst>
          </p:cNvPr>
          <p:cNvSpPr/>
          <p:nvPr/>
        </p:nvSpPr>
        <p:spPr>
          <a:xfrm>
            <a:off x="609600" y="3359360"/>
            <a:ext cx="7740000" cy="492279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B08436-2F75-C94A-8995-75A088A31EA9}"/>
              </a:ext>
            </a:extLst>
          </p:cNvPr>
          <p:cNvSpPr/>
          <p:nvPr/>
        </p:nvSpPr>
        <p:spPr>
          <a:xfrm>
            <a:off x="609600" y="4559739"/>
            <a:ext cx="7740000" cy="492279"/>
          </a:xfrm>
          <a:prstGeom prst="rect">
            <a:avLst/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079C52-8E7B-7047-A86D-BC80E31558DC}"/>
              </a:ext>
            </a:extLst>
          </p:cNvPr>
          <p:cNvSpPr/>
          <p:nvPr/>
        </p:nvSpPr>
        <p:spPr>
          <a:xfrm>
            <a:off x="609600" y="5526678"/>
            <a:ext cx="7740000" cy="492279"/>
          </a:xfrm>
          <a:prstGeom prst="rect">
            <a:avLst/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E40F10-DEFE-A54E-B843-0EDA6E207D57}"/>
              </a:ext>
            </a:extLst>
          </p:cNvPr>
          <p:cNvSpPr txBox="1"/>
          <p:nvPr/>
        </p:nvSpPr>
        <p:spPr>
          <a:xfrm>
            <a:off x="609600" y="850900"/>
            <a:ext cx="79629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COPY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Load current MRAM block to WRAM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mram_read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const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		SIZE *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++){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}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Write WRAM block to MRAM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mram_write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		SIZE *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COPY-DMA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Load current MRAM block to WRAM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mram_read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const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		SIZE *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Write WRAM block to MRAM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mram_write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		SIZE *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95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14A52-849C-814F-B38A-AF395E456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STREAM Benchmark: COPY-DMA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A071DF4-CFB0-8F42-BC60-8D5A6FA448F5}"/>
              </a:ext>
            </a:extLst>
          </p:cNvPr>
          <p:cNvGraphicFramePr>
            <a:graphicFrameLocks/>
          </p:cNvGraphicFramePr>
          <p:nvPr/>
        </p:nvGraphicFramePr>
        <p:xfrm>
          <a:off x="972000" y="924701"/>
          <a:ext cx="72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4704089-E24E-E34D-A54B-B14DE09E3BF4}"/>
              </a:ext>
            </a:extLst>
          </p:cNvPr>
          <p:cNvSpPr/>
          <p:nvPr/>
        </p:nvSpPr>
        <p:spPr>
          <a:xfrm>
            <a:off x="178200" y="3820197"/>
            <a:ext cx="8787600" cy="756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sustained bandwidth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COPY-DMA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is close to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theoretical maximum (700 MB/s):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~1.6 TB/s for 2,556 DPUs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2A065AD-D79E-AC4E-A7BB-42E06D4EBE7F}"/>
              </a:ext>
            </a:extLst>
          </p:cNvPr>
          <p:cNvSpPr/>
          <p:nvPr/>
        </p:nvSpPr>
        <p:spPr>
          <a:xfrm>
            <a:off x="178200" y="4686480"/>
            <a:ext cx="8787600" cy="75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COPY-DMA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saturates with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two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even though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DMA engine can perform only one transfer at a time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90F82CA-41D9-9D47-A323-05CA5AB45EB2}"/>
              </a:ext>
            </a:extLst>
          </p:cNvPr>
          <p:cNvSpPr/>
          <p:nvPr/>
        </p:nvSpPr>
        <p:spPr>
          <a:xfrm>
            <a:off x="169011" y="5560058"/>
            <a:ext cx="8796789" cy="83163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Using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two or more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tasklets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guarantees that there is always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 DMA request enqueued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to keep the DMA engine busy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6A21E6-1168-484C-B35E-534434E48A24}"/>
              </a:ext>
            </a:extLst>
          </p:cNvPr>
          <p:cNvCxnSpPr>
            <a:cxnSpLocks/>
          </p:cNvCxnSpPr>
          <p:nvPr/>
        </p:nvCxnSpPr>
        <p:spPr>
          <a:xfrm>
            <a:off x="2512401" y="1387244"/>
            <a:ext cx="0" cy="1764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70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series"/>
        </p:bldSub>
      </p:bldGraphic>
      <p:bldGraphic spid="7" grpId="1" uiExpand="1">
        <p:bldSub>
          <a:bldChart bld="series"/>
        </p:bldSub>
      </p:bldGraphic>
      <p:bldP spid="10" grpId="0" animBg="1"/>
      <p:bldP spid="11" grpId="0" animBg="1"/>
      <p:bldP spid="12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14A52-849C-814F-B38A-AF395E456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STREAM Benchmark: Bandwidth Saturation (I)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A071DF4-CFB0-8F42-BC60-8D5A6FA448F5}"/>
              </a:ext>
            </a:extLst>
          </p:cNvPr>
          <p:cNvGraphicFramePr>
            <a:graphicFrameLocks/>
          </p:cNvGraphicFramePr>
          <p:nvPr/>
        </p:nvGraphicFramePr>
        <p:xfrm>
          <a:off x="972000" y="924701"/>
          <a:ext cx="72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4704089-E24E-E34D-A54B-B14DE09E3BF4}"/>
              </a:ext>
            </a:extLst>
          </p:cNvPr>
          <p:cNvSpPr/>
          <p:nvPr/>
        </p:nvSpPr>
        <p:spPr>
          <a:xfrm>
            <a:off x="178200" y="3820197"/>
            <a:ext cx="8787600" cy="432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COPY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ADD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saturate at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4 and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respectively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2A065AD-D79E-AC4E-A7BB-42E06D4EBE7F}"/>
              </a:ext>
            </a:extLst>
          </p:cNvPr>
          <p:cNvSpPr/>
          <p:nvPr/>
        </p:nvSpPr>
        <p:spPr>
          <a:xfrm>
            <a:off x="178200" y="4322966"/>
            <a:ext cx="8787600" cy="432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SCALE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TRIAD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saturate at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90F82CA-41D9-9D47-A323-05CA5AB45EB2}"/>
              </a:ext>
            </a:extLst>
          </p:cNvPr>
          <p:cNvSpPr/>
          <p:nvPr/>
        </p:nvSpPr>
        <p:spPr>
          <a:xfrm>
            <a:off x="178200" y="4825735"/>
            <a:ext cx="8787600" cy="75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latency of MRAM accesses becomes longer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than the pipeline latency after 4 and 6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tasklets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for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COPY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and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ADD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respectively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8532EA-99CA-0248-B188-53C806F6DE32}"/>
              </a:ext>
            </a:extLst>
          </p:cNvPr>
          <p:cNvCxnSpPr>
            <a:cxnSpLocks/>
          </p:cNvCxnSpPr>
          <p:nvPr/>
        </p:nvCxnSpPr>
        <p:spPr>
          <a:xfrm>
            <a:off x="3291887" y="1387244"/>
            <a:ext cx="0" cy="1764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4A22C9-F0D8-664B-A6B3-D187FBF2AB8D}"/>
              </a:ext>
            </a:extLst>
          </p:cNvPr>
          <p:cNvCxnSpPr>
            <a:cxnSpLocks/>
          </p:cNvCxnSpPr>
          <p:nvPr/>
        </p:nvCxnSpPr>
        <p:spPr>
          <a:xfrm>
            <a:off x="4071376" y="1387244"/>
            <a:ext cx="0" cy="1764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2DDC5FD-B1E3-EC4B-BFEF-7A3E14A44430}"/>
              </a:ext>
            </a:extLst>
          </p:cNvPr>
          <p:cNvCxnSpPr>
            <a:cxnSpLocks/>
          </p:cNvCxnSpPr>
          <p:nvPr/>
        </p:nvCxnSpPr>
        <p:spPr>
          <a:xfrm>
            <a:off x="6022596" y="2938072"/>
            <a:ext cx="0" cy="21317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DC69240-3489-3940-AB10-54AFFB8B5D90}"/>
              </a:ext>
            </a:extLst>
          </p:cNvPr>
          <p:cNvSpPr/>
          <p:nvPr/>
        </p:nvSpPr>
        <p:spPr>
          <a:xfrm>
            <a:off x="178200" y="5652503"/>
            <a:ext cx="8787600" cy="75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pipeline latency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of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SCALE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and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TRIAD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longer than the MRAM latency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for any number of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tasklets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(both use costly MUL)</a:t>
            </a:r>
          </a:p>
        </p:txBody>
      </p:sp>
    </p:spTree>
    <p:extLst>
      <p:ext uri="{BB962C8B-B14F-4D97-AF65-F5344CB8AC3E}">
        <p14:creationId xmlns:p14="http://schemas.microsoft.com/office/powerpoint/2010/main" val="44778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series"/>
        </p:bldSub>
      </p:bldGraphic>
      <p:bldP spid="10" grpId="0" animBg="1"/>
      <p:bldP spid="11" grpId="0" animBg="1"/>
      <p:bldP spid="12" grpId="0" animBg="1"/>
      <p:bldP spid="15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14A52-849C-814F-B38A-AF395E456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STREAM Benchmark: Bandwidth Saturation (II)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A071DF4-CFB0-8F42-BC60-8D5A6FA448F5}"/>
              </a:ext>
            </a:extLst>
          </p:cNvPr>
          <p:cNvGraphicFramePr>
            <a:graphicFrameLocks/>
          </p:cNvGraphicFramePr>
          <p:nvPr/>
        </p:nvGraphicFramePr>
        <p:xfrm>
          <a:off x="972000" y="924701"/>
          <a:ext cx="720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8532EA-99CA-0248-B188-53C806F6DE32}"/>
              </a:ext>
            </a:extLst>
          </p:cNvPr>
          <p:cNvCxnSpPr>
            <a:cxnSpLocks/>
          </p:cNvCxnSpPr>
          <p:nvPr/>
        </p:nvCxnSpPr>
        <p:spPr>
          <a:xfrm>
            <a:off x="3291887" y="1387244"/>
            <a:ext cx="0" cy="1764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4A22C9-F0D8-664B-A6B3-D187FBF2AB8D}"/>
              </a:ext>
            </a:extLst>
          </p:cNvPr>
          <p:cNvCxnSpPr>
            <a:cxnSpLocks/>
          </p:cNvCxnSpPr>
          <p:nvPr/>
        </p:nvCxnSpPr>
        <p:spPr>
          <a:xfrm>
            <a:off x="4071376" y="1387244"/>
            <a:ext cx="0" cy="1764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2DDC5FD-B1E3-EC4B-BFEF-7A3E14A44430}"/>
              </a:ext>
            </a:extLst>
          </p:cNvPr>
          <p:cNvCxnSpPr>
            <a:cxnSpLocks/>
          </p:cNvCxnSpPr>
          <p:nvPr/>
        </p:nvCxnSpPr>
        <p:spPr>
          <a:xfrm>
            <a:off x="6022596" y="2938072"/>
            <a:ext cx="0" cy="21317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11A6635-9C01-FC49-A40D-F8074011809F}"/>
              </a:ext>
            </a:extLst>
          </p:cNvPr>
          <p:cNvSpPr/>
          <p:nvPr/>
        </p:nvSpPr>
        <p:spPr>
          <a:xfrm>
            <a:off x="169011" y="3849676"/>
            <a:ext cx="8782484" cy="2520000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 Same Side Corner Rectangle 16">
            <a:extLst>
              <a:ext uri="{FF2B5EF4-FFF2-40B4-BE49-F238E27FC236}">
                <a16:creationId xmlns:a16="http://schemas.microsoft.com/office/drawing/2014/main" id="{C2BDC9DE-4194-8942-9EC2-17369FDB1313}"/>
              </a:ext>
            </a:extLst>
          </p:cNvPr>
          <p:cNvSpPr/>
          <p:nvPr/>
        </p:nvSpPr>
        <p:spPr>
          <a:xfrm>
            <a:off x="169011" y="3849671"/>
            <a:ext cx="8782483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DE1461-CB21-4C42-A910-156E2C955D70}"/>
              </a:ext>
            </a:extLst>
          </p:cNvPr>
          <p:cNvSpPr txBox="1"/>
          <p:nvPr/>
        </p:nvSpPr>
        <p:spPr>
          <a:xfrm>
            <a:off x="169011" y="4276585"/>
            <a:ext cx="8782484" cy="206210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36000" marR="0" lvl="0" indent="-162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When the access latency to an MRAM bank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for a streaming benchmark (COPY-DMA, COPY, ADD)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is larger than the pipeline latency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(i.e., execution latency of arithmetic operations and WRAM accesses), the performance of the DPU saturates at a number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tasklets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smaller than 11.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This is a memory-bound workload.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anose="020B0600070205080204" pitchFamily="34" charset="-128"/>
              <a:cs typeface="+mn-cs"/>
            </a:endParaRPr>
          </a:p>
          <a:p>
            <a:pPr marL="36000" marR="0" lvl="0" indent="-162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When the pipeline latency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for a streaming benchmark (SCALE, TRIAD)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is larger than the MRAM access latency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, the performance of a DPU saturates at 11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tasklets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This is a compute-bound workload.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588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49AE-E83A-F241-BA2F-2972D7A4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DRAM Processing Unit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821F3-1581-BC4B-BF7C-2B4961BCE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dirty="0"/>
              <a:t>FIG. 4 schematically illustrates part of the computing system of FIG. 1 in more detail according to an example embodiment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69DD3-EEE0-CC40-8DB1-959993619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512" y="1848678"/>
            <a:ext cx="5572100" cy="45790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76576E-7F6F-9343-B271-03E2DB250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52" y="1728303"/>
            <a:ext cx="2649083" cy="182507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2031599-4F7F-2D49-A134-1A170F604BB0}"/>
              </a:ext>
            </a:extLst>
          </p:cNvPr>
          <p:cNvGrpSpPr/>
          <p:nvPr/>
        </p:nvGrpSpPr>
        <p:grpSpPr>
          <a:xfrm>
            <a:off x="2377438" y="2659890"/>
            <a:ext cx="537212" cy="629134"/>
            <a:chOff x="6172196" y="3975652"/>
            <a:chExt cx="1260000" cy="1476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88C3785-0302-1C49-AB1C-3D9C2CD6486A}"/>
                </a:ext>
              </a:extLst>
            </p:cNvPr>
            <p:cNvSpPr/>
            <p:nvPr/>
          </p:nvSpPr>
          <p:spPr>
            <a:xfrm>
              <a:off x="6172196" y="3975652"/>
              <a:ext cx="1260000" cy="14760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60377C0-6536-2143-943E-34FA7AAA66DA}"/>
                </a:ext>
              </a:extLst>
            </p:cNvPr>
            <p:cNvSpPr/>
            <p:nvPr/>
          </p:nvSpPr>
          <p:spPr>
            <a:xfrm>
              <a:off x="6599578" y="4323522"/>
              <a:ext cx="616226" cy="288235"/>
            </a:xfrm>
            <a:prstGeom prst="rect">
              <a:avLst/>
            </a:prstGeom>
            <a:solidFill>
              <a:srgbClr val="00B050">
                <a:alpha val="2509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91F34B-B053-E34F-966C-84B3A7705C83}"/>
                </a:ext>
              </a:extLst>
            </p:cNvPr>
            <p:cNvSpPr/>
            <p:nvPr/>
          </p:nvSpPr>
          <p:spPr>
            <a:xfrm>
              <a:off x="6251709" y="4810539"/>
              <a:ext cx="1083365" cy="556591"/>
            </a:xfrm>
            <a:prstGeom prst="rect">
              <a:avLst/>
            </a:prstGeom>
            <a:solidFill>
              <a:srgbClr val="ED7D31">
                <a:alpha val="2509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144FD58-3B65-8A4F-B864-8887082AF680}"/>
              </a:ext>
            </a:extLst>
          </p:cNvPr>
          <p:cNvCxnSpPr>
            <a:cxnSpLocks/>
          </p:cNvCxnSpPr>
          <p:nvPr/>
        </p:nvCxnSpPr>
        <p:spPr>
          <a:xfrm flipV="1">
            <a:off x="3001618" y="1987826"/>
            <a:ext cx="2146852" cy="662954"/>
          </a:xfrm>
          <a:prstGeom prst="straightConnector1">
            <a:avLst/>
          </a:prstGeom>
          <a:ln w="28575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61EF018-2BB5-CC49-BF87-47E1D1F47773}"/>
              </a:ext>
            </a:extLst>
          </p:cNvPr>
          <p:cNvSpPr/>
          <p:nvPr/>
        </p:nvSpPr>
        <p:spPr>
          <a:xfrm>
            <a:off x="5216040" y="1921889"/>
            <a:ext cx="3768933" cy="3962075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EEBDE1-1E2E-B44C-B279-590E6DACF26D}"/>
              </a:ext>
            </a:extLst>
          </p:cNvPr>
          <p:cNvSpPr/>
          <p:nvPr/>
        </p:nvSpPr>
        <p:spPr>
          <a:xfrm>
            <a:off x="6338529" y="4943165"/>
            <a:ext cx="1848040" cy="683084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049549-B34F-A047-A2D9-2C6A04546AFF}"/>
              </a:ext>
            </a:extLst>
          </p:cNvPr>
          <p:cNvSpPr/>
          <p:nvPr/>
        </p:nvSpPr>
        <p:spPr>
          <a:xfrm>
            <a:off x="7111264" y="3470432"/>
            <a:ext cx="967729" cy="1152000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7E1236-702F-374F-8C72-7C5D8AC100BC}"/>
              </a:ext>
            </a:extLst>
          </p:cNvPr>
          <p:cNvSpPr txBox="1"/>
          <p:nvPr/>
        </p:nvSpPr>
        <p:spPr>
          <a:xfrm>
            <a:off x="1911657" y="6476104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Fabrice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, Jean-François Roy. “Memory circuit with integrated processor.” US 10,324,870 B2.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BB5BB21-66E2-9647-80FB-DE2D10202955}"/>
              </a:ext>
            </a:extLst>
          </p:cNvPr>
          <p:cNvCxnSpPr>
            <a:cxnSpLocks/>
          </p:cNvCxnSpPr>
          <p:nvPr/>
        </p:nvCxnSpPr>
        <p:spPr>
          <a:xfrm>
            <a:off x="2948551" y="3344965"/>
            <a:ext cx="2267488" cy="2538999"/>
          </a:xfrm>
          <a:prstGeom prst="straightConnector1">
            <a:avLst/>
          </a:prstGeom>
          <a:ln w="28575">
            <a:solidFill>
              <a:srgbClr val="0070C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61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  <p:bldP spid="14" grpId="0" animBg="1"/>
      <p:bldP spid="15" grpId="0" animBg="1"/>
      <p:bldP spid="17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1E1E0-5F7B-F449-9161-40F925A92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MRAM Bandwidth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11F60-311A-3F45-B3DA-368B4C913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Measure </a:t>
            </a:r>
            <a:r>
              <a:rPr lang="en-US" dirty="0">
                <a:solidFill>
                  <a:srgbClr val="00B050"/>
                </a:solidFill>
              </a:rPr>
              <a:t>MRAM bandwidth </a:t>
            </a:r>
            <a:r>
              <a:rPr lang="en-US" dirty="0"/>
              <a:t>for different access patterns</a:t>
            </a:r>
          </a:p>
          <a:p>
            <a:endParaRPr lang="en-US" dirty="0"/>
          </a:p>
          <a:p>
            <a:r>
              <a:rPr lang="en-US" dirty="0"/>
              <a:t>Microbenchmarks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Latency of a single DMA transfer </a:t>
            </a:r>
            <a:r>
              <a:rPr lang="en-US" dirty="0"/>
              <a:t>for different transfer sizes</a:t>
            </a:r>
          </a:p>
          <a:p>
            <a:pPr lvl="2"/>
            <a:r>
              <a:rPr lang="en-US" dirty="0" err="1">
                <a:latin typeface="Courier" pitchFamily="2" charset="0"/>
              </a:rPr>
              <a:t>mram_read</a:t>
            </a:r>
            <a:r>
              <a:rPr lang="en-US" dirty="0">
                <a:latin typeface="Courier" pitchFamily="2" charset="0"/>
              </a:rPr>
              <a:t>(); 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MRAM-WRAM DMA transfer</a:t>
            </a:r>
          </a:p>
          <a:p>
            <a:pPr lvl="2"/>
            <a:r>
              <a:rPr lang="en-US" dirty="0" err="1">
                <a:latin typeface="Courier" pitchFamily="2" charset="0"/>
              </a:rPr>
              <a:t>mram_write</a:t>
            </a:r>
            <a:r>
              <a:rPr lang="en-US" dirty="0">
                <a:latin typeface="Courier" pitchFamily="2" charset="0"/>
              </a:rPr>
              <a:t>();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urier" pitchFamily="2" charset="0"/>
              </a:rPr>
              <a:t>// WRAM-MRAM DMA transfer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STREAM</a:t>
            </a:r>
            <a:r>
              <a:rPr lang="en-US" dirty="0"/>
              <a:t> benchmark</a:t>
            </a:r>
          </a:p>
          <a:p>
            <a:pPr lvl="2"/>
            <a:r>
              <a:rPr lang="en-US" dirty="0"/>
              <a:t>COPY, COPY-DMA</a:t>
            </a:r>
          </a:p>
          <a:p>
            <a:pPr lvl="2"/>
            <a:r>
              <a:rPr lang="en-US" dirty="0"/>
              <a:t>ADD, SCALE, TRIAD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Strided</a:t>
            </a:r>
            <a:r>
              <a:rPr lang="en-US" dirty="0"/>
              <a:t> access pattern</a:t>
            </a:r>
          </a:p>
          <a:p>
            <a:pPr lvl="2"/>
            <a:r>
              <a:rPr lang="en-US" dirty="0"/>
              <a:t>Coarse-grain </a:t>
            </a:r>
            <a:r>
              <a:rPr lang="en-US" dirty="0" err="1"/>
              <a:t>strided</a:t>
            </a:r>
            <a:r>
              <a:rPr lang="en-US" dirty="0"/>
              <a:t> access</a:t>
            </a:r>
          </a:p>
          <a:p>
            <a:pPr lvl="2"/>
            <a:r>
              <a:rPr lang="en-US" dirty="0"/>
              <a:t>Fine-grain </a:t>
            </a:r>
            <a:r>
              <a:rPr lang="en-US" dirty="0" err="1"/>
              <a:t>strided</a:t>
            </a:r>
            <a:r>
              <a:rPr lang="en-US" dirty="0"/>
              <a:t> access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Random</a:t>
            </a:r>
            <a:r>
              <a:rPr lang="en-US" dirty="0"/>
              <a:t> access pattern (GUPS)</a:t>
            </a:r>
          </a:p>
          <a:p>
            <a:endParaRPr lang="en-US" dirty="0"/>
          </a:p>
          <a:p>
            <a:r>
              <a:rPr lang="en-US" dirty="0"/>
              <a:t>We do include accesses to MRAM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4A30321-12CD-2546-A9E8-9C9B0D370E01}"/>
              </a:ext>
            </a:extLst>
          </p:cNvPr>
          <p:cNvSpPr/>
          <p:nvPr/>
        </p:nvSpPr>
        <p:spPr>
          <a:xfrm>
            <a:off x="609600" y="4019690"/>
            <a:ext cx="8064500" cy="119239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98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Strided</a:t>
            </a:r>
            <a:r>
              <a:rPr lang="en-US" dirty="0"/>
              <a:t> and Random Access to MRAM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5DB603-68F4-F642-86BD-DB5610C43ACD}"/>
              </a:ext>
            </a:extLst>
          </p:cNvPr>
          <p:cNvSpPr/>
          <p:nvPr/>
        </p:nvSpPr>
        <p:spPr>
          <a:xfrm>
            <a:off x="609600" y="1343420"/>
            <a:ext cx="7874000" cy="840980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AA7E38-66BB-B34B-89A1-FB65545D269C}"/>
              </a:ext>
            </a:extLst>
          </p:cNvPr>
          <p:cNvSpPr/>
          <p:nvPr/>
        </p:nvSpPr>
        <p:spPr>
          <a:xfrm>
            <a:off x="609600" y="3230896"/>
            <a:ext cx="7874000" cy="457184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77E905-53AF-5247-90B4-F07D6F15814B}"/>
              </a:ext>
            </a:extLst>
          </p:cNvPr>
          <p:cNvSpPr/>
          <p:nvPr/>
        </p:nvSpPr>
        <p:spPr>
          <a:xfrm>
            <a:off x="3285352" y="2418080"/>
            <a:ext cx="1341120" cy="190800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EEBBFA-6CE9-6E4A-8EF3-E89F62F196F9}"/>
              </a:ext>
            </a:extLst>
          </p:cNvPr>
          <p:cNvSpPr/>
          <p:nvPr/>
        </p:nvSpPr>
        <p:spPr>
          <a:xfrm>
            <a:off x="609600" y="4954913"/>
            <a:ext cx="7874000" cy="457184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702FE5-C9CB-F34F-AA29-D71C9B452A61}"/>
              </a:ext>
            </a:extLst>
          </p:cNvPr>
          <p:cNvSpPr/>
          <p:nvPr/>
        </p:nvSpPr>
        <p:spPr>
          <a:xfrm>
            <a:off x="609600" y="5796601"/>
            <a:ext cx="7874000" cy="457184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3BF14F-53F7-5A42-A772-4E6C62374482}"/>
              </a:ext>
            </a:extLst>
          </p:cNvPr>
          <p:cNvSpPr/>
          <p:nvPr/>
        </p:nvSpPr>
        <p:spPr>
          <a:xfrm>
            <a:off x="3285352" y="4332884"/>
            <a:ext cx="1341120" cy="192254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E2E5CA-945B-8741-A5DB-4EE9B32B5FD5}"/>
              </a:ext>
            </a:extLst>
          </p:cNvPr>
          <p:cNvSpPr/>
          <p:nvPr/>
        </p:nvSpPr>
        <p:spPr>
          <a:xfrm>
            <a:off x="1487032" y="4545456"/>
            <a:ext cx="3139440" cy="19080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712EE1-C67A-DC41-955E-C93DF45827DA}"/>
              </a:ext>
            </a:extLst>
          </p:cNvPr>
          <p:cNvSpPr/>
          <p:nvPr/>
        </p:nvSpPr>
        <p:spPr>
          <a:xfrm>
            <a:off x="6445112" y="4982545"/>
            <a:ext cx="756000" cy="19080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6A0F82-56B7-0644-A443-6CD99B18D8C4}"/>
              </a:ext>
            </a:extLst>
          </p:cNvPr>
          <p:cNvSpPr/>
          <p:nvPr/>
        </p:nvSpPr>
        <p:spPr>
          <a:xfrm>
            <a:off x="6912472" y="5824233"/>
            <a:ext cx="756000" cy="19080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E40F10-DEFE-A54E-B843-0EDA6E207D57}"/>
              </a:ext>
            </a:extLst>
          </p:cNvPr>
          <p:cNvSpPr txBox="1"/>
          <p:nvPr/>
        </p:nvSpPr>
        <p:spPr>
          <a:xfrm>
            <a:off x="609600" y="850900"/>
            <a:ext cx="798576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COARSE-GRAINED STRIDED ACCESS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Load current MRAM block to WRAM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mram_read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const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	SIZE *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mram_read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const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	SIZE *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+= stride){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Write WRAM block to MRAM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mram_write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	SIZE *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FINE-GRAINED STRIDED &amp; RANDOM ACCESS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+= stride){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index 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*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// Load current MRAM element to WRAM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mram_read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const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+ index),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				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// Write WRAM element to MRAM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	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mram_write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+ index), 					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uint64_t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9707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6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9" grpId="0" animBg="1"/>
      <p:bldP spid="20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B904-DC80-0340-90DF-8795CAA58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Strided</a:t>
            </a:r>
            <a:r>
              <a:rPr lang="en-US" dirty="0"/>
              <a:t> and Random Accesses (I)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622F74-2FCA-C942-9FC2-76F30579F648}"/>
              </a:ext>
            </a:extLst>
          </p:cNvPr>
          <p:cNvGrpSpPr/>
          <p:nvPr/>
        </p:nvGrpSpPr>
        <p:grpSpPr>
          <a:xfrm>
            <a:off x="169011" y="1389158"/>
            <a:ext cx="0" cy="0"/>
            <a:chOff x="0" y="0"/>
            <a:chExt cx="11398800" cy="3600000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1196F48F-4489-3545-AB79-DBD635E05058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0"/>
            <a:ext cx="56838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23317273-8366-BD47-AE6E-BB0D9A09948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727700" y="0"/>
            <a:ext cx="56711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3DFE916F-106B-6147-98B2-23D68CCE020A}"/>
              </a:ext>
            </a:extLst>
          </p:cNvPr>
          <p:cNvGraphicFramePr>
            <a:graphicFrameLocks/>
          </p:cNvGraphicFramePr>
          <p:nvPr/>
        </p:nvGraphicFramePr>
        <p:xfrm>
          <a:off x="86990" y="939452"/>
          <a:ext cx="4487683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8200C803-1E1D-5740-924D-3EAE5A988FEA}"/>
              </a:ext>
            </a:extLst>
          </p:cNvPr>
          <p:cNvGraphicFramePr>
            <a:graphicFrameLocks/>
          </p:cNvGraphicFramePr>
          <p:nvPr/>
        </p:nvGraphicFramePr>
        <p:xfrm>
          <a:off x="4579354" y="939452"/>
          <a:ext cx="4477656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2D78543-8F86-8E47-A039-970EFBA48F87}"/>
              </a:ext>
            </a:extLst>
          </p:cNvPr>
          <p:cNvSpPr/>
          <p:nvPr/>
        </p:nvSpPr>
        <p:spPr>
          <a:xfrm>
            <a:off x="178200" y="3938064"/>
            <a:ext cx="8787600" cy="77207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Large difference in maximum sustained bandwidth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between coarse-grained and fine-grained DMA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08F801E-E2A8-3B41-80D8-2F06E7CE76F2}"/>
              </a:ext>
            </a:extLst>
          </p:cNvPr>
          <p:cNvSpPr/>
          <p:nvPr/>
        </p:nvSpPr>
        <p:spPr>
          <a:xfrm>
            <a:off x="178200" y="4792030"/>
            <a:ext cx="8787600" cy="75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Coarse-grained DMA uses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1,024-byte transfers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while fine-grained DMA uses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8-byte transfers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F2ADF3D-D010-3B4C-A644-84291B262075}"/>
              </a:ext>
            </a:extLst>
          </p:cNvPr>
          <p:cNvSpPr/>
          <p:nvPr/>
        </p:nvSpPr>
        <p:spPr>
          <a:xfrm>
            <a:off x="801974" y="1049026"/>
            <a:ext cx="689548" cy="4047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2C15AC3-1CB6-FD48-9C6A-0F01FC2782BC}"/>
              </a:ext>
            </a:extLst>
          </p:cNvPr>
          <p:cNvSpPr/>
          <p:nvPr/>
        </p:nvSpPr>
        <p:spPr>
          <a:xfrm>
            <a:off x="8213621" y="1181480"/>
            <a:ext cx="689548" cy="4047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D355689-F381-0E40-BCFA-5A0800712E7D}"/>
              </a:ext>
            </a:extLst>
          </p:cNvPr>
          <p:cNvSpPr/>
          <p:nvPr/>
        </p:nvSpPr>
        <p:spPr>
          <a:xfrm>
            <a:off x="178200" y="5630574"/>
            <a:ext cx="8787600" cy="77207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Random access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achieves very similar maximum sustained bandwidth to fine-grained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strided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approach</a:t>
            </a:r>
          </a:p>
        </p:txBody>
      </p:sp>
    </p:spTree>
    <p:extLst>
      <p:ext uri="{BB962C8B-B14F-4D97-AF65-F5344CB8AC3E}">
        <p14:creationId xmlns:p14="http://schemas.microsoft.com/office/powerpoint/2010/main" val="129440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 uiExpand="1">
        <p:bldSub>
          <a:bldChart bld="series"/>
        </p:bldSub>
      </p:bldGraphic>
      <p:bldGraphic spid="16" grpId="0" uiExpand="1">
        <p:bldSub>
          <a:bldChart bld="series"/>
        </p:bldSub>
      </p:bldGraphic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B904-DC80-0340-90DF-8795CAA58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Strided</a:t>
            </a:r>
            <a:r>
              <a:rPr lang="en-US" dirty="0"/>
              <a:t> and Random Accesses (II)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622F74-2FCA-C942-9FC2-76F30579F648}"/>
              </a:ext>
            </a:extLst>
          </p:cNvPr>
          <p:cNvGrpSpPr/>
          <p:nvPr/>
        </p:nvGrpSpPr>
        <p:grpSpPr>
          <a:xfrm>
            <a:off x="169011" y="1389158"/>
            <a:ext cx="0" cy="0"/>
            <a:chOff x="0" y="0"/>
            <a:chExt cx="11398800" cy="3600000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1196F48F-4489-3545-AB79-DBD635E05058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0"/>
            <a:ext cx="56838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23317273-8366-BD47-AE6E-BB0D9A09948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727700" y="0"/>
            <a:ext cx="56711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3DFE916F-106B-6147-98B2-23D68CCE020A}"/>
              </a:ext>
            </a:extLst>
          </p:cNvPr>
          <p:cNvGraphicFramePr>
            <a:graphicFrameLocks/>
          </p:cNvGraphicFramePr>
          <p:nvPr/>
        </p:nvGraphicFramePr>
        <p:xfrm>
          <a:off x="86990" y="939452"/>
          <a:ext cx="4487683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8200C803-1E1D-5740-924D-3EAE5A988FEA}"/>
              </a:ext>
            </a:extLst>
          </p:cNvPr>
          <p:cNvGraphicFramePr>
            <a:graphicFrameLocks/>
          </p:cNvGraphicFramePr>
          <p:nvPr/>
        </p:nvGraphicFramePr>
        <p:xfrm>
          <a:off x="4579354" y="939452"/>
          <a:ext cx="4477656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2D78543-8F86-8E47-A039-970EFBA48F87}"/>
              </a:ext>
            </a:extLst>
          </p:cNvPr>
          <p:cNvSpPr/>
          <p:nvPr/>
        </p:nvSpPr>
        <p:spPr>
          <a:xfrm>
            <a:off x="178200" y="3938064"/>
            <a:ext cx="8787600" cy="77207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sustained MRAM bandwidth of coarse-grained DMA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decreases as the stride increases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08F801E-E2A8-3B41-80D8-2F06E7CE76F2}"/>
              </a:ext>
            </a:extLst>
          </p:cNvPr>
          <p:cNvSpPr/>
          <p:nvPr/>
        </p:nvSpPr>
        <p:spPr>
          <a:xfrm>
            <a:off x="178200" y="4807805"/>
            <a:ext cx="8787600" cy="1232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effective utilization of the transferred data decreases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as the stride becomes larger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(e.g., a stride 4 means that only one fourth of the transferred data is used)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B3DEBC1B-A4AE-2F4F-8F58-40436B00B418}"/>
              </a:ext>
            </a:extLst>
          </p:cNvPr>
          <p:cNvSpPr/>
          <p:nvPr/>
        </p:nvSpPr>
        <p:spPr>
          <a:xfrm rot="13346287">
            <a:off x="996784" y="919956"/>
            <a:ext cx="3296509" cy="1828900"/>
          </a:xfrm>
          <a:prstGeom prst="arc">
            <a:avLst>
              <a:gd name="adj1" fmla="val 12481916"/>
              <a:gd name="adj2" fmla="val 20310381"/>
            </a:avLst>
          </a:prstGeom>
          <a:ln w="5715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17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3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B904-DC80-0340-90DF-8795CAA58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Strided</a:t>
            </a:r>
            <a:r>
              <a:rPr lang="en-US" dirty="0"/>
              <a:t> and Random Accesses (III)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622F74-2FCA-C942-9FC2-76F30579F648}"/>
              </a:ext>
            </a:extLst>
          </p:cNvPr>
          <p:cNvGrpSpPr/>
          <p:nvPr/>
        </p:nvGrpSpPr>
        <p:grpSpPr>
          <a:xfrm>
            <a:off x="169011" y="1389158"/>
            <a:ext cx="0" cy="0"/>
            <a:chOff x="0" y="0"/>
            <a:chExt cx="11398800" cy="3600000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1196F48F-4489-3545-AB79-DBD635E05058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0"/>
            <a:ext cx="56838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23317273-8366-BD47-AE6E-BB0D9A09948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727700" y="0"/>
            <a:ext cx="56711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3DFE916F-106B-6147-98B2-23D68CCE020A}"/>
              </a:ext>
            </a:extLst>
          </p:cNvPr>
          <p:cNvGraphicFramePr>
            <a:graphicFrameLocks/>
          </p:cNvGraphicFramePr>
          <p:nvPr/>
        </p:nvGraphicFramePr>
        <p:xfrm>
          <a:off x="86990" y="939452"/>
          <a:ext cx="4487683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8200C803-1E1D-5740-924D-3EAE5A988FEA}"/>
              </a:ext>
            </a:extLst>
          </p:cNvPr>
          <p:cNvGraphicFramePr>
            <a:graphicFrameLocks/>
          </p:cNvGraphicFramePr>
          <p:nvPr/>
        </p:nvGraphicFramePr>
        <p:xfrm>
          <a:off x="4579354" y="939452"/>
          <a:ext cx="4477656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2D78543-8F86-8E47-A039-970EFBA48F87}"/>
              </a:ext>
            </a:extLst>
          </p:cNvPr>
          <p:cNvSpPr/>
          <p:nvPr/>
        </p:nvSpPr>
        <p:spPr>
          <a:xfrm>
            <a:off x="178200" y="3938064"/>
            <a:ext cx="8787600" cy="77207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stride of 16 or larger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fine-grained DMA approach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achieves higher bandwidth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08F801E-E2A8-3B41-80D8-2F06E7CE76F2}"/>
              </a:ext>
            </a:extLst>
          </p:cNvPr>
          <p:cNvSpPr/>
          <p:nvPr/>
        </p:nvSpPr>
        <p:spPr>
          <a:xfrm>
            <a:off x="178200" y="4807805"/>
            <a:ext cx="8787600" cy="15420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With stride 16,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only one sixteenth of the maximum sustained bandwidth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(622.36 MB/s) of coarse-grained DMA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effectively used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which is lower than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the bandwidth of fine-grained DMA (72.58 MB/s)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DF8F2ED-18A6-1246-8013-34EF495BEA42}"/>
              </a:ext>
            </a:extLst>
          </p:cNvPr>
          <p:cNvSpPr/>
          <p:nvPr/>
        </p:nvSpPr>
        <p:spPr>
          <a:xfrm>
            <a:off x="1677379" y="2745479"/>
            <a:ext cx="689548" cy="4047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FB8847A-F563-9F4D-977D-CDD54FF7A630}"/>
              </a:ext>
            </a:extLst>
          </p:cNvPr>
          <p:cNvSpPr/>
          <p:nvPr/>
        </p:nvSpPr>
        <p:spPr>
          <a:xfrm>
            <a:off x="8213621" y="1181480"/>
            <a:ext cx="689548" cy="40473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43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2" grpId="0" animBg="1"/>
      <p:bldP spid="17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B904-DC80-0340-90DF-8795CAA58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Strided</a:t>
            </a:r>
            <a:r>
              <a:rPr lang="en-US" dirty="0"/>
              <a:t> and Random Accesses (IV)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622F74-2FCA-C942-9FC2-76F30579F648}"/>
              </a:ext>
            </a:extLst>
          </p:cNvPr>
          <p:cNvGrpSpPr/>
          <p:nvPr/>
        </p:nvGrpSpPr>
        <p:grpSpPr>
          <a:xfrm>
            <a:off x="169011" y="1389158"/>
            <a:ext cx="0" cy="0"/>
            <a:chOff x="0" y="0"/>
            <a:chExt cx="11398800" cy="3600000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1196F48F-4489-3545-AB79-DBD635E05058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0"/>
            <a:ext cx="56838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23317273-8366-BD47-AE6E-BB0D9A09948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727700" y="0"/>
            <a:ext cx="5671100" cy="36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3DFE916F-106B-6147-98B2-23D68CCE020A}"/>
              </a:ext>
            </a:extLst>
          </p:cNvPr>
          <p:cNvGraphicFramePr>
            <a:graphicFrameLocks/>
          </p:cNvGraphicFramePr>
          <p:nvPr/>
        </p:nvGraphicFramePr>
        <p:xfrm>
          <a:off x="86990" y="939452"/>
          <a:ext cx="4487683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8200C803-1E1D-5740-924D-3EAE5A988FEA}"/>
              </a:ext>
            </a:extLst>
          </p:cNvPr>
          <p:cNvGraphicFramePr>
            <a:graphicFrameLocks/>
          </p:cNvGraphicFramePr>
          <p:nvPr/>
        </p:nvGraphicFramePr>
        <p:xfrm>
          <a:off x="4579354" y="939452"/>
          <a:ext cx="4477656" cy="2842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963924D2-7B16-E44F-9C9C-B76A93D000E2}"/>
              </a:ext>
            </a:extLst>
          </p:cNvPr>
          <p:cNvGrpSpPr/>
          <p:nvPr/>
        </p:nvGrpSpPr>
        <p:grpSpPr>
          <a:xfrm>
            <a:off x="639241" y="3967330"/>
            <a:ext cx="7865519" cy="2386705"/>
            <a:chOff x="464215" y="3967330"/>
            <a:chExt cx="8213894" cy="1906997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5DED43E-B97D-9B4C-A2B5-9DC62C0F6D12}"/>
                </a:ext>
              </a:extLst>
            </p:cNvPr>
            <p:cNvSpPr/>
            <p:nvPr/>
          </p:nvSpPr>
          <p:spPr>
            <a:xfrm>
              <a:off x="464215" y="3967333"/>
              <a:ext cx="8213894" cy="1906994"/>
            </a:xfrm>
            <a:prstGeom prst="roundRect">
              <a:avLst>
                <a:gd name="adj" fmla="val 9070"/>
              </a:avLst>
            </a:prstGeom>
            <a:solidFill>
              <a:srgbClr val="F2F9F3"/>
            </a:solidFill>
            <a:ln w="444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2" name="Round Same Side Corner Rectangle 21">
              <a:extLst>
                <a:ext uri="{FF2B5EF4-FFF2-40B4-BE49-F238E27FC236}">
                  <a16:creationId xmlns:a16="http://schemas.microsoft.com/office/drawing/2014/main" id="{0B37B348-5830-A446-A27E-34693EE3439E}"/>
                </a:ext>
              </a:extLst>
            </p:cNvPr>
            <p:cNvSpPr/>
            <p:nvPr/>
          </p:nvSpPr>
          <p:spPr>
            <a:xfrm>
              <a:off x="464215" y="3967330"/>
              <a:ext cx="8213894" cy="31640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PROGRAMMING RECOMMENDATION 4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7A2FC96-7A3C-1C46-99DB-CE1AD6961632}"/>
              </a:ext>
            </a:extLst>
          </p:cNvPr>
          <p:cNvSpPr txBox="1"/>
          <p:nvPr/>
        </p:nvSpPr>
        <p:spPr>
          <a:xfrm>
            <a:off x="639241" y="4387333"/>
            <a:ext cx="7865519" cy="1938992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36000" marR="0" lvl="0" indent="-162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For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strided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access patterns with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stride smaller than 16 8-byte elements, fetch a large contiguous chunk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(e.g., 1,024 bytes) from a DPU’s MRAM bank.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anose="020B0600070205080204" pitchFamily="34" charset="-128"/>
              <a:cs typeface="+mn-cs"/>
            </a:endParaRPr>
          </a:p>
          <a:p>
            <a:pPr marL="36000" marR="0" lvl="0" indent="-162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For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strided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access patterns with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larger strides and random access patterns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, fetch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only the data elements that are needed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from an MRAM bank.   </a:t>
            </a:r>
          </a:p>
        </p:txBody>
      </p:sp>
    </p:spTree>
    <p:extLst>
      <p:ext uri="{BB962C8B-B14F-4D97-AF65-F5344CB8AC3E}">
        <p14:creationId xmlns:p14="http://schemas.microsoft.com/office/powerpoint/2010/main" val="383924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Microbenchmark: </a:t>
            </a:r>
            <a:r>
              <a:rPr lang="en-US" dirty="0" err="1"/>
              <a:t>Strided</a:t>
            </a:r>
            <a:r>
              <a:rPr lang="en-US" dirty="0"/>
              <a:t> and Random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Strided</a:t>
            </a:r>
            <a:r>
              <a:rPr lang="en-US" sz="2400" dirty="0"/>
              <a:t> and random accesses to MRAM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2440DC-5DBB-094A-8F34-39C04A7FB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0968"/>
            <a:ext cx="9144000" cy="4115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284CBF-949F-434C-AD0F-ADF464244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81747"/>
            <a:ext cx="9144000" cy="304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0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49AE-E83A-F241-BA2F-2972D7A4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DPU: Arithmetic Throughput vs. Operational Intensity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D2C28D-09D2-3E45-802E-950C770EC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2" y="876821"/>
            <a:ext cx="9151034" cy="55490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47F69F8-B4F7-9E47-A369-FFAD15353934}"/>
              </a:ext>
            </a:extLst>
          </p:cNvPr>
          <p:cNvSpPr/>
          <p:nvPr/>
        </p:nvSpPr>
        <p:spPr>
          <a:xfrm flipV="1">
            <a:off x="72351" y="1433383"/>
            <a:ext cx="8991801" cy="4896000"/>
          </a:xfrm>
          <a:prstGeom prst="roundRect">
            <a:avLst>
              <a:gd name="adj" fmla="val 4412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90000"/>
                </a:srgbClr>
              </a:gs>
              <a:gs pos="50000">
                <a:srgbClr val="FFFF00">
                  <a:tint val="44500"/>
                  <a:satMod val="160000"/>
                  <a:alpha val="90000"/>
                </a:srgbClr>
              </a:gs>
              <a:gs pos="100000">
                <a:srgbClr val="FFFF00">
                  <a:tint val="23500"/>
                  <a:satMod val="160000"/>
                  <a:alpha val="9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00C09F-C747-2541-A3E2-DA1C4501C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89" y="2997200"/>
            <a:ext cx="7630365" cy="314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0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0.02269 L 0.05434 -0.10694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6" y="-648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226AB-1677-1943-85FC-75B1BE994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Arithmetic Throughput vs. Operational Intensity (I)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46029F-E62B-B040-8938-C00AEE817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527949" cy="561702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Characterize </a:t>
            </a:r>
            <a:r>
              <a:rPr lang="en-US" dirty="0">
                <a:solidFill>
                  <a:srgbClr val="00B050"/>
                </a:solidFill>
              </a:rPr>
              <a:t>memory-bound regions and compute-bound regions</a:t>
            </a:r>
            <a:r>
              <a:rPr lang="en-US" dirty="0"/>
              <a:t> for different datatypes and operations</a:t>
            </a:r>
          </a:p>
          <a:p>
            <a:endParaRPr lang="en-US" dirty="0"/>
          </a:p>
          <a:p>
            <a:r>
              <a:rPr lang="en-US" dirty="0"/>
              <a:t>Microbenchmark</a:t>
            </a:r>
          </a:p>
          <a:p>
            <a:pPr lvl="1"/>
            <a:r>
              <a:rPr lang="en-US" dirty="0"/>
              <a:t>We </a:t>
            </a:r>
            <a:r>
              <a:rPr lang="en-US" dirty="0">
                <a:solidFill>
                  <a:srgbClr val="0070C0"/>
                </a:solidFill>
              </a:rPr>
              <a:t>load one chunk of an MRAM array into WRAM</a:t>
            </a:r>
          </a:p>
          <a:p>
            <a:pPr lvl="1"/>
            <a:r>
              <a:rPr lang="en-US" dirty="0"/>
              <a:t>Perform a </a:t>
            </a:r>
            <a:r>
              <a:rPr lang="en-US" dirty="0">
                <a:solidFill>
                  <a:srgbClr val="00B050"/>
                </a:solidFill>
              </a:rPr>
              <a:t>variable number of operations on the data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Write back </a:t>
            </a:r>
            <a:r>
              <a:rPr lang="en-US" dirty="0"/>
              <a:t>to MRAM</a:t>
            </a:r>
          </a:p>
          <a:p>
            <a:endParaRPr lang="en-US" dirty="0"/>
          </a:p>
          <a:p>
            <a:r>
              <a:rPr lang="en-US" dirty="0"/>
              <a:t>The experiment is inspired by the </a:t>
            </a:r>
            <a:r>
              <a:rPr lang="en-US" dirty="0">
                <a:solidFill>
                  <a:srgbClr val="0070C0"/>
                </a:solidFill>
              </a:rPr>
              <a:t>Roofline model</a:t>
            </a:r>
            <a:r>
              <a:rPr lang="en-US" dirty="0"/>
              <a:t>*</a:t>
            </a:r>
          </a:p>
          <a:p>
            <a:endParaRPr lang="en-US" dirty="0"/>
          </a:p>
          <a:p>
            <a:r>
              <a:rPr lang="en-US" dirty="0"/>
              <a:t>We define </a:t>
            </a:r>
            <a:r>
              <a:rPr lang="en-US" dirty="0">
                <a:solidFill>
                  <a:srgbClr val="C00000"/>
                </a:solidFill>
              </a:rPr>
              <a:t>operational intensity </a:t>
            </a:r>
            <a:r>
              <a:rPr lang="en-US" dirty="0"/>
              <a:t>(OI)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as the number of arithmetic operations performed per byte accessed from MRAM (OP/B)</a:t>
            </a:r>
          </a:p>
          <a:p>
            <a:endParaRPr lang="en-US" dirty="0"/>
          </a:p>
          <a:p>
            <a:r>
              <a:rPr lang="en-US" dirty="0"/>
              <a:t>The pipeline latency changes with the operational intensity, but the MRAM access latency is fixed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3558A2-B31E-3240-AD07-810FDA6883D6}"/>
              </a:ext>
            </a:extLst>
          </p:cNvPr>
          <p:cNvSpPr txBox="1"/>
          <p:nvPr/>
        </p:nvSpPr>
        <p:spPr>
          <a:xfrm>
            <a:off x="1581667" y="6553200"/>
            <a:ext cx="6069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*S. Williams et al., “Roofline: An Insightful Visual Performance Model for Multi-core Architectures,” CACM, 2009</a:t>
            </a:r>
          </a:p>
        </p:txBody>
      </p:sp>
    </p:spTree>
    <p:extLst>
      <p:ext uri="{BB962C8B-B14F-4D97-AF65-F5344CB8AC3E}">
        <p14:creationId xmlns:p14="http://schemas.microsoft.com/office/powerpoint/2010/main" val="218654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1A09-65D3-0F45-A0AA-D2E1C548B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Arithmetic Throughput vs. Operational Intensity (II)</a:t>
            </a:r>
            <a:endParaRPr lang="en-US" sz="3000" b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5DB603-68F4-F642-86BD-DB5610C43ACD}"/>
              </a:ext>
            </a:extLst>
          </p:cNvPr>
          <p:cNvSpPr/>
          <p:nvPr/>
        </p:nvSpPr>
        <p:spPr>
          <a:xfrm>
            <a:off x="389304" y="1955200"/>
            <a:ext cx="8454013" cy="290160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77E905-53AF-5247-90B4-F07D6F15814B}"/>
              </a:ext>
            </a:extLst>
          </p:cNvPr>
          <p:cNvSpPr/>
          <p:nvPr/>
        </p:nvSpPr>
        <p:spPr>
          <a:xfrm>
            <a:off x="2360792" y="1140108"/>
            <a:ext cx="2124000" cy="190800"/>
          </a:xfrm>
          <a:prstGeom prst="rect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A3A86F-54C5-554B-B7F5-45DDCD71F73B}"/>
              </a:ext>
            </a:extLst>
          </p:cNvPr>
          <p:cNvSpPr/>
          <p:nvPr/>
        </p:nvSpPr>
        <p:spPr>
          <a:xfrm>
            <a:off x="389303" y="3243101"/>
            <a:ext cx="8454013" cy="252000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E75770-494A-9C4D-BD75-FB307931F9AA}"/>
              </a:ext>
            </a:extLst>
          </p:cNvPr>
          <p:cNvSpPr/>
          <p:nvPr/>
        </p:nvSpPr>
        <p:spPr>
          <a:xfrm>
            <a:off x="389303" y="5801316"/>
            <a:ext cx="8454013" cy="290160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01A6FE-2B9D-4642-8EF2-5A609E671A67}"/>
              </a:ext>
            </a:extLst>
          </p:cNvPr>
          <p:cNvSpPr/>
          <p:nvPr/>
        </p:nvSpPr>
        <p:spPr>
          <a:xfrm>
            <a:off x="887592" y="1140108"/>
            <a:ext cx="1224000" cy="1800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A10F84-0A85-9C43-90FB-0524289FA0A1}"/>
              </a:ext>
            </a:extLst>
          </p:cNvPr>
          <p:cNvSpPr/>
          <p:nvPr/>
        </p:nvSpPr>
        <p:spPr>
          <a:xfrm>
            <a:off x="2482712" y="2644070"/>
            <a:ext cx="1224000" cy="1800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816DA1-F753-FB45-8A97-90474F098866}"/>
              </a:ext>
            </a:extLst>
          </p:cNvPr>
          <p:cNvSpPr/>
          <p:nvPr/>
        </p:nvSpPr>
        <p:spPr>
          <a:xfrm>
            <a:off x="887592" y="1343478"/>
            <a:ext cx="720000" cy="180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5C5A5A-4220-1C40-A842-74C89CF22F4A}"/>
              </a:ext>
            </a:extLst>
          </p:cNvPr>
          <p:cNvSpPr/>
          <p:nvPr/>
        </p:nvSpPr>
        <p:spPr>
          <a:xfrm>
            <a:off x="3682949" y="2848073"/>
            <a:ext cx="864000" cy="1800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E40F10-DEFE-A54E-B843-0EDA6E207D57}"/>
              </a:ext>
            </a:extLst>
          </p:cNvPr>
          <p:cNvSpPr txBox="1"/>
          <p:nvPr/>
        </p:nvSpPr>
        <p:spPr>
          <a:xfrm>
            <a:off x="389305" y="1074420"/>
            <a:ext cx="8454013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repetitions 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input_repeat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&gt;= 1.0 ?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input_repeat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: 1;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stride      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input_repeat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&gt;= 1.0 ? 1 :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)(1 /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input_repeat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Load current MRAM block to WRAM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mram_read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const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SIZE *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(T));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Update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 = 0; r &lt; repetitions; r++){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+=stride){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#ifdef ADD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+= scalar;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ADD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#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elif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SUB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-= scalar;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SUB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#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elif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MUL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*= scalar;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MUL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#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elif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DIV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/= scalar;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DIV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#endif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   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Write WRAM block to MRAM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mram_write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__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mram_ptr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void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*)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mram_address_B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, SIZE *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(T));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E0EC3F7-19D0-4F45-A792-6D714D4D2392}"/>
              </a:ext>
            </a:extLst>
          </p:cNvPr>
          <p:cNvSpPr/>
          <p:nvPr/>
        </p:nvSpPr>
        <p:spPr>
          <a:xfrm>
            <a:off x="5960417" y="2454324"/>
            <a:ext cx="2882900" cy="17942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input_repeat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greater or equal to 1 indicates the (integer) number of repetitions per input element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input_repeat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smaller than 1 indicates the fraction of elements that are updated</a:t>
            </a:r>
          </a:p>
        </p:txBody>
      </p:sp>
    </p:spTree>
    <p:extLst>
      <p:ext uri="{BB962C8B-B14F-4D97-AF65-F5344CB8AC3E}">
        <p14:creationId xmlns:p14="http://schemas.microsoft.com/office/powerpoint/2010/main" val="296065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49AE-E83A-F241-BA2F-2972D7A41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DRAM Processing Unit (II)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30AA4E-EBDC-6041-B78E-B1FF87ADC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4" y="2054386"/>
            <a:ext cx="9063613" cy="2773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33BE86-857B-A848-BCA1-6FDAD350A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8" y="876821"/>
            <a:ext cx="9134222" cy="55490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0F57B4A-55EA-204C-B19D-97138EED41CC}"/>
              </a:ext>
            </a:extLst>
          </p:cNvPr>
          <p:cNvSpPr/>
          <p:nvPr/>
        </p:nvSpPr>
        <p:spPr>
          <a:xfrm flipV="1">
            <a:off x="4504623" y="2608433"/>
            <a:ext cx="4608000" cy="3780000"/>
          </a:xfrm>
          <a:prstGeom prst="roundRect">
            <a:avLst>
              <a:gd name="adj" fmla="val 757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75000"/>
                </a:srgbClr>
              </a:gs>
              <a:gs pos="50000">
                <a:srgbClr val="FFFF00">
                  <a:tint val="44500"/>
                  <a:satMod val="160000"/>
                  <a:alpha val="75000"/>
                </a:srgbClr>
              </a:gs>
              <a:gs pos="100000">
                <a:srgbClr val="FFFF00">
                  <a:tint val="23500"/>
                  <a:satMod val="160000"/>
                  <a:alpha val="7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AAA1C8A-5B3C-B04C-BCCF-70593A21B6FA}"/>
              </a:ext>
            </a:extLst>
          </p:cNvPr>
          <p:cNvSpPr/>
          <p:nvPr/>
        </p:nvSpPr>
        <p:spPr>
          <a:xfrm flipV="1">
            <a:off x="40194" y="1392484"/>
            <a:ext cx="9072000" cy="1215959"/>
          </a:xfrm>
          <a:prstGeom prst="roundRect">
            <a:avLst>
              <a:gd name="adj" fmla="val 2199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75000"/>
                </a:srgbClr>
              </a:gs>
              <a:gs pos="50000">
                <a:srgbClr val="FFFF00">
                  <a:tint val="44500"/>
                  <a:satMod val="160000"/>
                  <a:alpha val="75000"/>
                </a:srgbClr>
              </a:gs>
              <a:gs pos="100000">
                <a:srgbClr val="FFFF00">
                  <a:tint val="23500"/>
                  <a:satMod val="160000"/>
                  <a:alpha val="7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18C1B5C-D5DE-224C-BCE0-84902F66A049}"/>
              </a:ext>
            </a:extLst>
          </p:cNvPr>
          <p:cNvSpPr/>
          <p:nvPr/>
        </p:nvSpPr>
        <p:spPr>
          <a:xfrm flipV="1">
            <a:off x="2492942" y="2608436"/>
            <a:ext cx="2011681" cy="3780000"/>
          </a:xfrm>
          <a:prstGeom prst="roundRect">
            <a:avLst>
              <a:gd name="adj" fmla="val 757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75000"/>
                </a:srgbClr>
              </a:gs>
              <a:gs pos="49000">
                <a:srgbClr val="FFFF00">
                  <a:tint val="44500"/>
                  <a:satMod val="160000"/>
                  <a:alpha val="75000"/>
                </a:srgbClr>
              </a:gs>
              <a:gs pos="100000">
                <a:srgbClr val="FFFF00">
                  <a:tint val="23500"/>
                  <a:satMod val="160000"/>
                  <a:alpha val="7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83E2BE2-94C4-724C-9998-02C8E6710F08}"/>
              </a:ext>
            </a:extLst>
          </p:cNvPr>
          <p:cNvSpPr/>
          <p:nvPr/>
        </p:nvSpPr>
        <p:spPr>
          <a:xfrm flipV="1">
            <a:off x="40193" y="2608440"/>
            <a:ext cx="2452749" cy="3780000"/>
          </a:xfrm>
          <a:prstGeom prst="roundRect">
            <a:avLst>
              <a:gd name="adj" fmla="val 13995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  <a:alpha val="75000"/>
                </a:srgbClr>
              </a:gs>
              <a:gs pos="50000">
                <a:srgbClr val="FFFF00">
                  <a:tint val="44500"/>
                  <a:satMod val="160000"/>
                  <a:alpha val="75000"/>
                </a:srgbClr>
              </a:gs>
              <a:gs pos="100000">
                <a:srgbClr val="FFFF00">
                  <a:tint val="23500"/>
                  <a:satMod val="160000"/>
                  <a:alpha val="7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59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226AB-1677-1943-85FC-75B1BE994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Arithmetic Throughput vs. Operational Intensity (III)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43D0DE-5C84-6441-A92C-A7033691C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912" y="887483"/>
            <a:ext cx="7162800" cy="435805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93E1D88-E6DE-FA40-AB62-FF2BDC4CB736}"/>
              </a:ext>
            </a:extLst>
          </p:cNvPr>
          <p:cNvSpPr/>
          <p:nvPr/>
        </p:nvSpPr>
        <p:spPr>
          <a:xfrm>
            <a:off x="464214" y="5017564"/>
            <a:ext cx="8215572" cy="139593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We show results of arithmetic throughput vs. operational intensity for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(a)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32-bit integer ADD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(b)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32-bit integer MUL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(c)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32-bit floating-point ADD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and (d)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32-bit floating-point MUL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(results for other datatypes and operations show similar trends)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0B82DE-2CFD-6949-8946-6828286B01F0}"/>
              </a:ext>
            </a:extLst>
          </p:cNvPr>
          <p:cNvSpPr/>
          <p:nvPr/>
        </p:nvSpPr>
        <p:spPr>
          <a:xfrm>
            <a:off x="1535070" y="922209"/>
            <a:ext cx="1046084" cy="2584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BB1EF2-5690-E244-989A-C72CC816AD9E}"/>
              </a:ext>
            </a:extLst>
          </p:cNvPr>
          <p:cNvSpPr/>
          <p:nvPr/>
        </p:nvSpPr>
        <p:spPr>
          <a:xfrm>
            <a:off x="5090427" y="920803"/>
            <a:ext cx="1046084" cy="2584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7BB1CA-EF79-EC4F-B489-FDAEAD1041AE}"/>
              </a:ext>
            </a:extLst>
          </p:cNvPr>
          <p:cNvSpPr/>
          <p:nvPr/>
        </p:nvSpPr>
        <p:spPr>
          <a:xfrm>
            <a:off x="1535070" y="3100179"/>
            <a:ext cx="1080000" cy="2584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176C0F-ABE5-A34A-9E23-C8F0EBF812C0}"/>
              </a:ext>
            </a:extLst>
          </p:cNvPr>
          <p:cNvSpPr/>
          <p:nvPr/>
        </p:nvSpPr>
        <p:spPr>
          <a:xfrm>
            <a:off x="5090427" y="3098773"/>
            <a:ext cx="1080000" cy="2584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80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8" grpId="0" animBg="1"/>
      <p:bldP spid="9" grpId="0" animBg="1"/>
      <p:bldP spid="10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226AB-1677-1943-85FC-75B1BE994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Arithmetic Throughput vs. Operational Intensity (IV)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58A7E4E-46E7-A941-80D3-FF7FD6CFC8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2136" y="1172483"/>
          <a:ext cx="4680000" cy="2794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EE47C952-0691-0D41-B462-344133A31237}"/>
              </a:ext>
            </a:extLst>
          </p:cNvPr>
          <p:cNvGrpSpPr/>
          <p:nvPr/>
        </p:nvGrpSpPr>
        <p:grpSpPr>
          <a:xfrm>
            <a:off x="925804" y="1172483"/>
            <a:ext cx="2484000" cy="1999152"/>
            <a:chOff x="842679" y="887483"/>
            <a:chExt cx="2484000" cy="1999152"/>
          </a:xfrm>
        </p:grpSpPr>
        <p:sp>
          <p:nvSpPr>
            <p:cNvPr id="12" name="Right Triangle 11">
              <a:extLst>
                <a:ext uri="{FF2B5EF4-FFF2-40B4-BE49-F238E27FC236}">
                  <a16:creationId xmlns:a16="http://schemas.microsoft.com/office/drawing/2014/main" id="{0B65AB58-6E39-E74F-9B09-13663BA35025}"/>
                </a:ext>
              </a:extLst>
            </p:cNvPr>
            <p:cNvSpPr/>
            <p:nvPr/>
          </p:nvSpPr>
          <p:spPr>
            <a:xfrm flipH="1">
              <a:off x="842679" y="887483"/>
              <a:ext cx="2484000" cy="1999152"/>
            </a:xfrm>
            <a:prstGeom prst="rtTriangle">
              <a:avLst/>
            </a:prstGeom>
            <a:solidFill>
              <a:srgbClr val="FF2600">
                <a:alpha val="2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5D7AB2-F16C-0E43-8506-49F562DF246B}"/>
                </a:ext>
              </a:extLst>
            </p:cNvPr>
            <p:cNvSpPr txBox="1"/>
            <p:nvPr/>
          </p:nvSpPr>
          <p:spPr>
            <a:xfrm>
              <a:off x="1691936" y="2160494"/>
              <a:ext cx="14411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Memory-bound region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8D4043-BC79-594D-8CAF-AFDF7EA7C71A}"/>
              </a:ext>
            </a:extLst>
          </p:cNvPr>
          <p:cNvGrpSpPr/>
          <p:nvPr/>
        </p:nvGrpSpPr>
        <p:grpSpPr>
          <a:xfrm>
            <a:off x="3155624" y="1172483"/>
            <a:ext cx="1819835" cy="1999152"/>
            <a:chOff x="3072499" y="887483"/>
            <a:chExt cx="1819835" cy="19991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63AC6A-FF2B-4443-8C04-F757D7764BAC}"/>
                </a:ext>
              </a:extLst>
            </p:cNvPr>
            <p:cNvSpPr/>
            <p:nvPr/>
          </p:nvSpPr>
          <p:spPr>
            <a:xfrm>
              <a:off x="3371849" y="887483"/>
              <a:ext cx="1224000" cy="1999152"/>
            </a:xfrm>
            <a:prstGeom prst="rect">
              <a:avLst/>
            </a:prstGeom>
            <a:solidFill>
              <a:srgbClr val="00B0F0">
                <a:alpha val="25098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30D2FD-15B9-3C47-A8D0-D0ABCBE3941B}"/>
                </a:ext>
              </a:extLst>
            </p:cNvPr>
            <p:cNvSpPr txBox="1"/>
            <p:nvPr/>
          </p:nvSpPr>
          <p:spPr>
            <a:xfrm>
              <a:off x="3072499" y="2160494"/>
              <a:ext cx="18198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Compute-bound region</a:t>
              </a:r>
            </a:p>
          </p:txBody>
        </p:sp>
      </p:grp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117EF13-2289-E949-B65E-AAAF43AE5D4F}"/>
              </a:ext>
            </a:extLst>
          </p:cNvPr>
          <p:cNvSpPr/>
          <p:nvPr/>
        </p:nvSpPr>
        <p:spPr>
          <a:xfrm>
            <a:off x="5137078" y="1053733"/>
            <a:ext cx="3491347" cy="144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In the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memory-bound region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the arithmetic throughput increases with the operational intensity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1744CA7D-8B32-0243-885E-B5D0E4098157}"/>
              </a:ext>
            </a:extLst>
          </p:cNvPr>
          <p:cNvSpPr/>
          <p:nvPr/>
        </p:nvSpPr>
        <p:spPr>
          <a:xfrm>
            <a:off x="5137077" y="2685989"/>
            <a:ext cx="3491347" cy="144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In the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compute-bound region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the arithmetic throughput is flat at its maximum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D9559C1-0047-5C43-AE57-37811C246327}"/>
              </a:ext>
            </a:extLst>
          </p:cNvPr>
          <p:cNvSpPr/>
          <p:nvPr/>
        </p:nvSpPr>
        <p:spPr>
          <a:xfrm>
            <a:off x="464214" y="4298099"/>
            <a:ext cx="8215572" cy="116454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throughput saturation point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is the operational intensity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where the transition between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memory-bound region and the compute-bound region happens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D25F215-D3B2-E442-A8A6-6C42B6FD453A}"/>
              </a:ext>
            </a:extLst>
          </p:cNvPr>
          <p:cNvSpPr/>
          <p:nvPr/>
        </p:nvSpPr>
        <p:spPr>
          <a:xfrm>
            <a:off x="464214" y="5615161"/>
            <a:ext cx="8215572" cy="71790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throughput saturation point is as low as ¼ OP/B,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i.e.,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 integer addition per every 32-bit element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fetched</a:t>
            </a:r>
          </a:p>
        </p:txBody>
      </p:sp>
    </p:spTree>
    <p:extLst>
      <p:ext uri="{BB962C8B-B14F-4D97-AF65-F5344CB8AC3E}">
        <p14:creationId xmlns:p14="http://schemas.microsoft.com/office/powerpoint/2010/main" val="279283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3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4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5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6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7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8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9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0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2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3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9" fill="hold">
                      <p:stCondLst>
                        <p:cond delay="indefinite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6" fill="hold">
                      <p:stCondLst>
                        <p:cond delay="indefinite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Chart bld="category"/>
        </p:bldSub>
      </p:bldGraphic>
      <p:bldP spid="18" grpId="0" animBg="1"/>
      <p:bldP spid="19" grpId="0" animBg="1"/>
      <p:bldP spid="20" grpId="0" animBg="1"/>
      <p:bldP spid="21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226AB-1677-1943-85FC-75B1BE994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Arithmetic Throughput vs. Operational Intensity (V)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43D0DE-5C84-6441-A92C-A7033691C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912" y="887483"/>
            <a:ext cx="7162800" cy="435805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F59E24-E535-D64D-85B0-011BC9DB4A07}"/>
              </a:ext>
            </a:extLst>
          </p:cNvPr>
          <p:cNvCxnSpPr/>
          <p:nvPr/>
        </p:nvCxnSpPr>
        <p:spPr>
          <a:xfrm>
            <a:off x="3491346" y="950027"/>
            <a:ext cx="0" cy="16031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741E883-1B60-4245-BEE3-A3E5A2C7E597}"/>
              </a:ext>
            </a:extLst>
          </p:cNvPr>
          <p:cNvCxnSpPr/>
          <p:nvPr/>
        </p:nvCxnSpPr>
        <p:spPr>
          <a:xfrm>
            <a:off x="6458197" y="950027"/>
            <a:ext cx="0" cy="16031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EDA803C-B0CE-994D-8E7E-4D96E70BB85C}"/>
              </a:ext>
            </a:extLst>
          </p:cNvPr>
          <p:cNvCxnSpPr/>
          <p:nvPr/>
        </p:nvCxnSpPr>
        <p:spPr>
          <a:xfrm>
            <a:off x="2693720" y="3133108"/>
            <a:ext cx="0" cy="16031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FF0991-694A-0049-95C4-DF5503B8DF81}"/>
              </a:ext>
            </a:extLst>
          </p:cNvPr>
          <p:cNvCxnSpPr/>
          <p:nvPr/>
        </p:nvCxnSpPr>
        <p:spPr>
          <a:xfrm>
            <a:off x="6054437" y="3133108"/>
            <a:ext cx="0" cy="160316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F943DF7-74DB-8946-95D6-77B823ED7BC0}"/>
              </a:ext>
            </a:extLst>
          </p:cNvPr>
          <p:cNvSpPr/>
          <p:nvPr/>
        </p:nvSpPr>
        <p:spPr>
          <a:xfrm>
            <a:off x="455254" y="4502818"/>
            <a:ext cx="8213894" cy="1904237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81D68544-6280-0F44-AB25-3F08225D1E62}"/>
              </a:ext>
            </a:extLst>
          </p:cNvPr>
          <p:cNvSpPr/>
          <p:nvPr/>
        </p:nvSpPr>
        <p:spPr>
          <a:xfrm>
            <a:off x="455254" y="4502813"/>
            <a:ext cx="8213894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759750-D689-3844-B105-218E641961E8}"/>
              </a:ext>
            </a:extLst>
          </p:cNvPr>
          <p:cNvSpPr txBox="1"/>
          <p:nvPr/>
        </p:nvSpPr>
        <p:spPr>
          <a:xfrm>
            <a:off x="465892" y="4929727"/>
            <a:ext cx="8213894" cy="1477328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The arithmetic throughput of a DRAM Processing Unit (DPU) saturates at low or very low operational intensity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(e.g., 1 integer addition per 32-bit element). Thus,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the DPU is fundamentally a compute-bound processor.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We expect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most real-world workloads be compute-bound in the UPMEM PIM architecture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91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Microbenchmark: Arithmetic Throughput vs. Operational Intensity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Arithmetic Throughput versus Operational Intensity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7C4D66-758B-C44A-A952-D8EC6D86F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2199"/>
            <a:ext cx="9144000" cy="412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2917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Benchmarking and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Workload Suitability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081666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7D8184-6769-2A4E-B4D0-B4EA4A0F2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779046" cy="5293805"/>
          </a:xfrm>
        </p:spPr>
        <p:txBody>
          <a:bodyPr>
            <a:normAutofit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A </a:t>
            </a:r>
            <a:r>
              <a:rPr lang="en-US" dirty="0">
                <a:solidFill>
                  <a:srgbClr val="0070C0"/>
                </a:solidFill>
              </a:rPr>
              <a:t>common set of workloads</a:t>
            </a:r>
            <a:r>
              <a:rPr lang="en-US" dirty="0"/>
              <a:t> that can be used to </a:t>
            </a:r>
          </a:p>
          <a:p>
            <a:pPr lvl="2"/>
            <a:r>
              <a:rPr lang="en-US" dirty="0"/>
              <a:t>evaluate the UPMEM PIM architecture,</a:t>
            </a:r>
          </a:p>
          <a:p>
            <a:pPr lvl="2"/>
            <a:r>
              <a:rPr lang="en-US" dirty="0"/>
              <a:t>compare software improvements and compilers,</a:t>
            </a:r>
          </a:p>
          <a:p>
            <a:pPr lvl="2"/>
            <a:r>
              <a:rPr lang="en-US" dirty="0"/>
              <a:t>compare future PIM architectures and hardware</a:t>
            </a:r>
          </a:p>
          <a:p>
            <a:endParaRPr lang="en-US" dirty="0"/>
          </a:p>
          <a:p>
            <a:r>
              <a:rPr lang="en-US" dirty="0"/>
              <a:t>Two key selection criteria:</a:t>
            </a:r>
          </a:p>
          <a:p>
            <a:pPr lvl="1"/>
            <a:r>
              <a:rPr lang="en-US" dirty="0"/>
              <a:t>Selected workloads from </a:t>
            </a:r>
            <a:r>
              <a:rPr lang="en-US" dirty="0">
                <a:solidFill>
                  <a:srgbClr val="00B050"/>
                </a:solidFill>
              </a:rPr>
              <a:t>different application domains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Memory-bound workloads </a:t>
            </a:r>
            <a:r>
              <a:rPr lang="en-US" dirty="0"/>
              <a:t>on processor-centric architectures</a:t>
            </a:r>
          </a:p>
          <a:p>
            <a:pPr lvl="1"/>
            <a:endParaRPr lang="en-US" dirty="0"/>
          </a:p>
          <a:p>
            <a:r>
              <a:rPr lang="en-US" dirty="0"/>
              <a:t>14 different workloads, 16 different benchmarks*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423A56-4D1B-DD40-99B2-114152D0331D}"/>
              </a:ext>
            </a:extLst>
          </p:cNvPr>
          <p:cNvSpPr txBox="1"/>
          <p:nvPr/>
        </p:nvSpPr>
        <p:spPr>
          <a:xfrm>
            <a:off x="2852619" y="6545765"/>
            <a:ext cx="4071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*There are two versions for two of the workloads (HST, SCAN).</a:t>
            </a:r>
          </a:p>
        </p:txBody>
      </p:sp>
    </p:spTree>
    <p:extLst>
      <p:ext uri="{BB962C8B-B14F-4D97-AF65-F5344CB8AC3E}">
        <p14:creationId xmlns:p14="http://schemas.microsoft.com/office/powerpoint/2010/main" val="231857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Benchmarks: Application Domains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42219D4-777D-6E42-9BED-8AB0204C0E4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8275" y="936626"/>
          <a:ext cx="8894763" cy="5431517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964921">
                  <a:extLst>
                    <a:ext uri="{9D8B030D-6E8A-4147-A177-3AD203B41FA5}">
                      <a16:colId xmlns:a16="http://schemas.microsoft.com/office/drawing/2014/main" val="1839206127"/>
                    </a:ext>
                  </a:extLst>
                </a:gridCol>
                <a:gridCol w="4165675">
                  <a:extLst>
                    <a:ext uri="{9D8B030D-6E8A-4147-A177-3AD203B41FA5}">
                      <a16:colId xmlns:a16="http://schemas.microsoft.com/office/drawing/2014/main" val="3573282612"/>
                    </a:ext>
                  </a:extLst>
                </a:gridCol>
                <a:gridCol w="1764167">
                  <a:extLst>
                    <a:ext uri="{9D8B030D-6E8A-4147-A177-3AD203B41FA5}">
                      <a16:colId xmlns:a16="http://schemas.microsoft.com/office/drawing/2014/main" val="362133022"/>
                    </a:ext>
                  </a:extLst>
                </a:gridCol>
              </a:tblGrid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Domain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Benchmark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Short name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804337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Dense linear algebra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Vector Addition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190206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Matrix-Vector Multiply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GEMV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124206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Sparse linear algebra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Sparse Matrix-Vector Multiply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Candara" panose="020E0502030303020204" pitchFamily="34" charset="0"/>
                        </a:rPr>
                        <a:t>SpMV</a:t>
                      </a:r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201907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Databases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Select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34675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Unique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UNI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232571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Data analytics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Binary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451127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Time Series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08381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Graph processing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Breadth-First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81438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Neural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Multilayer Perceptron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MLP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520618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Bioinformatics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Needleman-Wunsch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205944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processing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histogram (short)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HST-S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293920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histogram (large)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HST-L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2467408"/>
                  </a:ext>
                </a:extLst>
              </a:tr>
              <a:tr h="319501">
                <a:tc rowSpan="4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Parallel primitives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272034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Prefix sum (scan-scan-add)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SCAN-SSA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235633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Prefix sum (reduce-scan-scan)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SCAN-RSS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45761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Matrix transposition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TRNS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461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04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83F1047-015F-EB4A-87A9-CA3BA6F28135}"/>
              </a:ext>
            </a:extLst>
          </p:cNvPr>
          <p:cNvGrpSpPr/>
          <p:nvPr/>
        </p:nvGrpSpPr>
        <p:grpSpPr>
          <a:xfrm>
            <a:off x="1605868" y="1936544"/>
            <a:ext cx="4032607" cy="2420014"/>
            <a:chOff x="1077871" y="272386"/>
            <a:chExt cx="3303777" cy="197063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3B38D0-DBB4-3E4D-88F0-E62285E416CC}"/>
                </a:ext>
              </a:extLst>
            </p:cNvPr>
            <p:cNvSpPr/>
            <p:nvPr/>
          </p:nvSpPr>
          <p:spPr>
            <a:xfrm>
              <a:off x="2565902" y="278736"/>
              <a:ext cx="1815746" cy="1964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D4EF3E92-F297-0346-B557-F78C8A1FBE01}"/>
                </a:ext>
              </a:extLst>
            </p:cNvPr>
            <p:cNvSpPr/>
            <p:nvPr/>
          </p:nvSpPr>
          <p:spPr>
            <a:xfrm>
              <a:off x="1077871" y="272386"/>
              <a:ext cx="2796130" cy="853732"/>
            </a:xfrm>
            <a:prstGeom prst="triangle">
              <a:avLst>
                <a:gd name="adj" fmla="val 532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C98E2FB-C354-CB45-A1A3-FA799E597BA1}"/>
                </a:ext>
              </a:extLst>
            </p:cNvPr>
            <p:cNvSpPr/>
            <p:nvPr/>
          </p:nvSpPr>
          <p:spPr>
            <a:xfrm>
              <a:off x="1093771" y="1126118"/>
              <a:ext cx="1484833" cy="1116906"/>
            </a:xfrm>
            <a:prstGeom prst="rect">
              <a:avLst/>
            </a:prstGeom>
            <a:grpFill/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36635C7-EB81-FB47-8C79-C67F8E69B45F}"/>
              </a:ext>
            </a:extLst>
          </p:cNvPr>
          <p:cNvCxnSpPr/>
          <p:nvPr/>
        </p:nvCxnSpPr>
        <p:spPr>
          <a:xfrm flipV="1">
            <a:off x="1625277" y="1928763"/>
            <a:ext cx="4019291" cy="234220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DA3F4-600C-BC45-BE3A-E9C292B6F12C}"/>
              </a:ext>
            </a:extLst>
          </p:cNvPr>
          <p:cNvCxnSpPr/>
          <p:nvPr/>
        </p:nvCxnSpPr>
        <p:spPr>
          <a:xfrm>
            <a:off x="3397497" y="1928762"/>
            <a:ext cx="481146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485349-9D21-B349-849C-EE276940B77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615117" y="1928777"/>
            <a:ext cx="1785740" cy="104268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BEF336D-2DEB-D946-9D15-EC31EF403461}"/>
              </a:ext>
            </a:extLst>
          </p:cNvPr>
          <p:cNvGraphicFramePr>
            <a:graphicFrameLocks/>
          </p:cNvGraphicFramePr>
          <p:nvPr/>
        </p:nvGraphicFramePr>
        <p:xfrm>
          <a:off x="527997" y="1664158"/>
          <a:ext cx="7920000" cy="3529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12">
            <a:extLst>
              <a:ext uri="{FF2B5EF4-FFF2-40B4-BE49-F238E27FC236}">
                <a16:creationId xmlns:a16="http://schemas.microsoft.com/office/drawing/2014/main" id="{A4FCD16C-1481-B44C-93F3-54AB19B579EB}"/>
              </a:ext>
            </a:extLst>
          </p:cNvPr>
          <p:cNvSpPr txBox="1"/>
          <p:nvPr/>
        </p:nvSpPr>
        <p:spPr>
          <a:xfrm>
            <a:off x="6044877" y="1877518"/>
            <a:ext cx="2571125" cy="28018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Peak compute performance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504B2-5B42-7E4D-AA84-E802F73D7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Roofline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708F1-8C29-7644-B831-B18AA4778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Intel Advisor on an Intel Xeon E3-1225 v6 CPU</a:t>
            </a: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6EC04833-5240-1B4B-9210-533FDFA03F78}"/>
              </a:ext>
            </a:extLst>
          </p:cNvPr>
          <p:cNvSpPr txBox="1"/>
          <p:nvPr/>
        </p:nvSpPr>
        <p:spPr>
          <a:xfrm rot="19781696">
            <a:off x="1564317" y="3810845"/>
            <a:ext cx="671457" cy="32409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DRAM</a:t>
            </a: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E89CC645-8B9D-8544-9599-F406B8042131}"/>
              </a:ext>
            </a:extLst>
          </p:cNvPr>
          <p:cNvSpPr txBox="1"/>
          <p:nvPr/>
        </p:nvSpPr>
        <p:spPr>
          <a:xfrm rot="19781696">
            <a:off x="1581862" y="2589041"/>
            <a:ext cx="384912" cy="31307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L3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A1BBE4C-4E9E-C849-AA62-8AEFC3EF8D9B}"/>
              </a:ext>
            </a:extLst>
          </p:cNvPr>
          <p:cNvSpPr/>
          <p:nvPr/>
        </p:nvSpPr>
        <p:spPr>
          <a:xfrm>
            <a:off x="178200" y="5374639"/>
            <a:ext cx="8787600" cy="7160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All workloads fall in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memory-bound area of the Roofline</a:t>
            </a:r>
          </a:p>
        </p:txBody>
      </p:sp>
    </p:spTree>
    <p:extLst>
      <p:ext uri="{BB962C8B-B14F-4D97-AF65-F5344CB8AC3E}">
        <p14:creationId xmlns:p14="http://schemas.microsoft.com/office/powerpoint/2010/main" val="328266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category"/>
        </p:bldSub>
      </p:bldGraphic>
      <p:bldP spid="9" grpId="0"/>
      <p:bldP spid="3" grpId="0" build="p"/>
      <p:bldP spid="10" grpId="0"/>
      <p:bldP spid="11" grpId="0"/>
      <p:bldP spid="15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F2D2EF-06EC-2A49-9BCD-BE2A25057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5206"/>
            <a:ext cx="9144000" cy="2802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Benchmarks: Diversity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7D8184-6769-2A4E-B4D0-B4EA4A0F2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</p:spPr>
        <p:txBody>
          <a:bodyPr>
            <a:normAutofit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 are diverse: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Memory access patterns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Operations and datatypes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Communication/synchronization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3AEED7-AC85-8348-864C-5532EAC19F1E}"/>
              </a:ext>
            </a:extLst>
          </p:cNvPr>
          <p:cNvSpPr/>
          <p:nvPr/>
        </p:nvSpPr>
        <p:spPr>
          <a:xfrm>
            <a:off x="3614569" y="2949535"/>
            <a:ext cx="1812550" cy="273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84D38C-CA0F-EE44-8D92-DCD5DB03D5F6}"/>
              </a:ext>
            </a:extLst>
          </p:cNvPr>
          <p:cNvSpPr/>
          <p:nvPr/>
        </p:nvSpPr>
        <p:spPr>
          <a:xfrm>
            <a:off x="5466080" y="2949535"/>
            <a:ext cx="1645920" cy="2736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24209F-B4E6-6040-8CD1-71212F5A3AEF}"/>
              </a:ext>
            </a:extLst>
          </p:cNvPr>
          <p:cNvSpPr/>
          <p:nvPr/>
        </p:nvSpPr>
        <p:spPr>
          <a:xfrm>
            <a:off x="7150960" y="2949535"/>
            <a:ext cx="1951613" cy="2736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88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28F421A-12F1-894D-B52D-B4D6D0248B66}"/>
              </a:ext>
            </a:extLst>
          </p:cNvPr>
          <p:cNvGrpSpPr/>
          <p:nvPr/>
        </p:nvGrpSpPr>
        <p:grpSpPr>
          <a:xfrm>
            <a:off x="0" y="2916707"/>
            <a:ext cx="9144000" cy="2802598"/>
            <a:chOff x="0" y="2916707"/>
            <a:chExt cx="9144000" cy="28025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611669C-9E86-3244-B921-6FFAF9B7B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916707"/>
              <a:ext cx="9144000" cy="280259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464897-AE4F-3E4E-91C1-BF93BB72DAED}"/>
                </a:ext>
              </a:extLst>
            </p:cNvPr>
            <p:cNvSpPr/>
            <p:nvPr/>
          </p:nvSpPr>
          <p:spPr>
            <a:xfrm>
              <a:off x="7150959" y="2949535"/>
              <a:ext cx="1951613" cy="273600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PrIM</a:t>
            </a:r>
            <a:r>
              <a:rPr lang="en-US" sz="3200" dirty="0"/>
              <a:t> Benchmarks: Inter-DPU Communication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3AEED7-AC85-8348-864C-5532EAC19F1E}"/>
              </a:ext>
            </a:extLst>
          </p:cNvPr>
          <p:cNvSpPr/>
          <p:nvPr/>
        </p:nvSpPr>
        <p:spPr>
          <a:xfrm>
            <a:off x="3614569" y="2949535"/>
            <a:ext cx="1812550" cy="273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84D38C-CA0F-EE44-8D92-DCD5DB03D5F6}"/>
              </a:ext>
            </a:extLst>
          </p:cNvPr>
          <p:cNvSpPr/>
          <p:nvPr/>
        </p:nvSpPr>
        <p:spPr>
          <a:xfrm>
            <a:off x="5466080" y="2949535"/>
            <a:ext cx="1645920" cy="2736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D7F56B-7396-9649-8D05-A81B33B51250}"/>
              </a:ext>
            </a:extLst>
          </p:cNvPr>
          <p:cNvSpPr/>
          <p:nvPr/>
        </p:nvSpPr>
        <p:spPr>
          <a:xfrm>
            <a:off x="1187532" y="1750156"/>
            <a:ext cx="7915041" cy="28829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1C82A-FA33-6343-B7E4-EC7D29A0B163}"/>
              </a:ext>
            </a:extLst>
          </p:cNvPr>
          <p:cNvSpPr/>
          <p:nvPr/>
        </p:nvSpPr>
        <p:spPr>
          <a:xfrm>
            <a:off x="1187532" y="2815366"/>
            <a:ext cx="7915041" cy="432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454F6F-55B4-D144-B9F3-787FA33635ED}"/>
              </a:ext>
            </a:extLst>
          </p:cNvPr>
          <p:cNvSpPr/>
          <p:nvPr/>
        </p:nvSpPr>
        <p:spPr>
          <a:xfrm>
            <a:off x="1187531" y="2342127"/>
            <a:ext cx="7915041" cy="450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41B48E-D36F-6049-AB48-EA695DD37DBB}"/>
              </a:ext>
            </a:extLst>
          </p:cNvPr>
          <p:cNvSpPr/>
          <p:nvPr/>
        </p:nvSpPr>
        <p:spPr>
          <a:xfrm>
            <a:off x="1187532" y="3260333"/>
            <a:ext cx="7915041" cy="30196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7D8184-6769-2A4E-B4D0-B4EA4A0F2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Inter-DPU communication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Result merging:</a:t>
            </a:r>
          </a:p>
          <a:p>
            <a:pPr lvl="2"/>
            <a:r>
              <a:rPr lang="en-US" dirty="0"/>
              <a:t>SEL, UNI, HST-S, HST-L, RED</a:t>
            </a:r>
          </a:p>
          <a:p>
            <a:pPr lvl="2"/>
            <a:r>
              <a:rPr lang="en-US" dirty="0"/>
              <a:t>Only DPU-CPU transfers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Redistribution of intermediate results:</a:t>
            </a:r>
          </a:p>
          <a:p>
            <a:pPr lvl="2"/>
            <a:r>
              <a:rPr lang="en-US" dirty="0"/>
              <a:t>BFS, MLP, NW, SCAN-SSA, SCAN-RSS</a:t>
            </a:r>
          </a:p>
          <a:p>
            <a:pPr lvl="2"/>
            <a:r>
              <a:rPr lang="en-US" dirty="0"/>
              <a:t>DPU-CPU and CPU-DPU transfers</a:t>
            </a:r>
          </a:p>
        </p:txBody>
      </p:sp>
    </p:spTree>
    <p:extLst>
      <p:ext uri="{BB962C8B-B14F-4D97-AF65-F5344CB8AC3E}">
        <p14:creationId xmlns:p14="http://schemas.microsoft.com/office/powerpoint/2010/main" val="336145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-0.2881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 animBg="1"/>
      <p:bldP spid="11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1AAED-456D-7249-8063-DA02B88BB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06610-9631-964A-ABB4-DB863A1DD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867518" cy="5293805"/>
          </a:xfrm>
        </p:spPr>
        <p:txBody>
          <a:bodyPr>
            <a:normAutofit/>
          </a:bodyPr>
          <a:lstStyle/>
          <a:p>
            <a:r>
              <a:rPr lang="en-US" dirty="0"/>
              <a:t>In-order pipeline</a:t>
            </a:r>
          </a:p>
          <a:p>
            <a:pPr lvl="1"/>
            <a:r>
              <a:rPr lang="en-US" dirty="0"/>
              <a:t>Up to </a:t>
            </a:r>
            <a:r>
              <a:rPr lang="en-US" dirty="0">
                <a:solidFill>
                  <a:srgbClr val="0070C0"/>
                </a:solidFill>
              </a:rPr>
              <a:t>425 MHz </a:t>
            </a:r>
          </a:p>
          <a:p>
            <a:r>
              <a:rPr lang="en-US" dirty="0">
                <a:solidFill>
                  <a:srgbClr val="C00000"/>
                </a:solidFill>
              </a:rPr>
              <a:t>Fine-grain multithreaded</a:t>
            </a:r>
          </a:p>
          <a:p>
            <a:pPr lvl="1"/>
            <a:r>
              <a:rPr lang="en-US" dirty="0"/>
              <a:t>24 hardware threads</a:t>
            </a:r>
          </a:p>
          <a:p>
            <a:r>
              <a:rPr lang="en-US" dirty="0"/>
              <a:t>14 pipeline stages</a:t>
            </a: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DISPATCH</a:t>
            </a:r>
            <a:r>
              <a:rPr lang="en-US" sz="2200" dirty="0"/>
              <a:t>: Thread selection</a:t>
            </a:r>
          </a:p>
          <a:p>
            <a:pPr lvl="1"/>
            <a:r>
              <a:rPr lang="en-US" sz="2200" dirty="0">
                <a:solidFill>
                  <a:schemeClr val="accent2"/>
                </a:solidFill>
              </a:rPr>
              <a:t>FETCH</a:t>
            </a:r>
            <a:r>
              <a:rPr lang="en-US" sz="2200" dirty="0"/>
              <a:t>: Instruction fetch</a:t>
            </a:r>
          </a:p>
          <a:p>
            <a:pPr lvl="1"/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READOP</a:t>
            </a:r>
            <a:r>
              <a:rPr lang="en-US" sz="2200" dirty="0"/>
              <a:t>: Register file</a:t>
            </a: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FORMAT</a:t>
            </a:r>
            <a:r>
              <a:rPr lang="en-US" sz="2200" dirty="0"/>
              <a:t>: Operand formatting</a:t>
            </a:r>
          </a:p>
          <a:p>
            <a:pPr lvl="1"/>
            <a:r>
              <a:rPr lang="en-US" sz="2200" dirty="0">
                <a:solidFill>
                  <a:srgbClr val="009193"/>
                </a:solidFill>
              </a:rPr>
              <a:t>ALU</a:t>
            </a:r>
            <a:r>
              <a:rPr lang="en-US" sz="2200" dirty="0"/>
              <a:t>: Operation and WRAM</a:t>
            </a:r>
          </a:p>
          <a:p>
            <a:pPr lvl="1"/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MERGE</a:t>
            </a:r>
            <a:r>
              <a:rPr lang="en-US" sz="2200" dirty="0"/>
              <a:t>: Result formatting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C09A52-4D4A-8C48-B643-7D44B82414CE}"/>
              </a:ext>
            </a:extLst>
          </p:cNvPr>
          <p:cNvGrpSpPr>
            <a:grpSpLocks noChangeAspect="1"/>
          </p:cNvGrpSpPr>
          <p:nvPr/>
        </p:nvGrpSpPr>
        <p:grpSpPr>
          <a:xfrm>
            <a:off x="4614455" y="1575476"/>
            <a:ext cx="4529545" cy="4185524"/>
            <a:chOff x="4468932" y="1423074"/>
            <a:chExt cx="4675068" cy="4320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7A6990-9AB4-2141-A33B-F8053BE58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8932" y="1423074"/>
              <a:ext cx="4675068" cy="4320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ECD6D3-4270-804B-A640-A464BC491D66}"/>
                </a:ext>
              </a:extLst>
            </p:cNvPr>
            <p:cNvSpPr txBox="1"/>
            <p:nvPr/>
          </p:nvSpPr>
          <p:spPr>
            <a:xfrm>
              <a:off x="7357185" y="3060398"/>
              <a:ext cx="1743320" cy="317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To the DMA engine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816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793389" cy="5293805"/>
          </a:xfrm>
        </p:spPr>
        <p:txBody>
          <a:bodyPr>
            <a:normAutofit/>
          </a:bodyPr>
          <a:lstStyle/>
          <a:p>
            <a:r>
              <a:rPr lang="en-US" sz="2400" dirty="0"/>
              <a:t>16 benchmarks and scripts for evaluation</a:t>
            </a:r>
          </a:p>
          <a:p>
            <a:r>
              <a:rPr lang="en-US" sz="2400" dirty="0">
                <a:hlinkClick r:id="rId3"/>
              </a:rPr>
              <a:t>https://github.com/CMU-SAFARI/prim-benchmarks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784D90-BFC0-3C44-A1BD-303717155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877686"/>
            <a:ext cx="4936389" cy="55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9708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FC8F8C-F225-FE40-929B-6BE810F50236}"/>
              </a:ext>
            </a:extLst>
          </p:cNvPr>
          <p:cNvSpPr/>
          <p:nvPr/>
        </p:nvSpPr>
        <p:spPr>
          <a:xfrm>
            <a:off x="178200" y="962993"/>
            <a:ext cx="8787600" cy="87989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C37658-4131-E946-8974-08804F7EB72D}"/>
              </a:ext>
            </a:extLst>
          </p:cNvPr>
          <p:cNvSpPr/>
          <p:nvPr/>
        </p:nvSpPr>
        <p:spPr>
          <a:xfrm>
            <a:off x="169011" y="5110170"/>
            <a:ext cx="8787600" cy="833431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CCE1C4D-C9D5-1D4C-8363-9BBEDA24D389}"/>
              </a:ext>
            </a:extLst>
          </p:cNvPr>
          <p:cNvSpPr/>
          <p:nvPr/>
        </p:nvSpPr>
        <p:spPr>
          <a:xfrm>
            <a:off x="178200" y="1892890"/>
            <a:ext cx="8787600" cy="1386667"/>
          </a:xfrm>
          <a:prstGeom prst="roundRect">
            <a:avLst>
              <a:gd name="adj" fmla="val 8371"/>
            </a:avLst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1F8A93-C07C-1240-AED5-10923C44BCFE}"/>
              </a:ext>
            </a:extLst>
          </p:cNvPr>
          <p:cNvSpPr/>
          <p:nvPr/>
        </p:nvSpPr>
        <p:spPr>
          <a:xfrm>
            <a:off x="169011" y="3329570"/>
            <a:ext cx="8787600" cy="85352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E22266B-AA24-2448-BB56-26D05F18BC4C}"/>
              </a:ext>
            </a:extLst>
          </p:cNvPr>
          <p:cNvSpPr/>
          <p:nvPr/>
        </p:nvSpPr>
        <p:spPr>
          <a:xfrm>
            <a:off x="178200" y="4235006"/>
            <a:ext cx="8787600" cy="830054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DE4621E-DA1E-D141-A039-8C7109996C07}"/>
              </a:ext>
            </a:extLst>
          </p:cNvPr>
          <p:cNvSpPr/>
          <p:nvPr/>
        </p:nvSpPr>
        <p:spPr>
          <a:xfrm>
            <a:off x="169011" y="5988712"/>
            <a:ext cx="8787600" cy="360000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AD3230B-7F39-9340-9A98-02535843F9D1}"/>
              </a:ext>
            </a:extLst>
          </p:cNvPr>
          <p:cNvSpPr/>
          <p:nvPr/>
        </p:nvSpPr>
        <p:spPr>
          <a:xfrm>
            <a:off x="169011" y="5111634"/>
            <a:ext cx="8787600" cy="83196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C305AA6-E8C9-FB4C-817B-0029654BF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1004040"/>
            <a:ext cx="8894602" cy="536962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Accelerator Model</a:t>
            </a:r>
          </a:p>
          <a:p>
            <a:pPr lvl="1"/>
            <a:r>
              <a:rPr lang="en-US" dirty="0"/>
              <a:t>UPMEM-based PIM System Overview</a:t>
            </a:r>
          </a:p>
          <a:p>
            <a:r>
              <a:rPr lang="en-US" dirty="0"/>
              <a:t>UPMEM PIM Programming</a:t>
            </a:r>
          </a:p>
          <a:p>
            <a:pPr lvl="1"/>
            <a:r>
              <a:rPr lang="en-US" dirty="0"/>
              <a:t>Vector Addition</a:t>
            </a:r>
          </a:p>
          <a:p>
            <a:pPr lvl="1"/>
            <a:r>
              <a:rPr lang="en-US" dirty="0"/>
              <a:t>CPU-DPU Data Transfers</a:t>
            </a:r>
          </a:p>
          <a:p>
            <a:pPr lvl="1"/>
            <a:r>
              <a:rPr lang="en-US" dirty="0"/>
              <a:t>Inter-DPU Communication</a:t>
            </a:r>
          </a:p>
          <a:p>
            <a:pPr lvl="1"/>
            <a:r>
              <a:rPr lang="en-US" dirty="0"/>
              <a:t>CPU-DPU/DPU-CPU Transfer Bandwidth</a:t>
            </a:r>
          </a:p>
          <a:p>
            <a:r>
              <a:rPr lang="en-US" dirty="0"/>
              <a:t>DRAM Processing Unit</a:t>
            </a:r>
          </a:p>
          <a:p>
            <a:pPr lvl="1"/>
            <a:r>
              <a:rPr lang="en-US" dirty="0"/>
              <a:t>Arithmetic Throughput</a:t>
            </a:r>
          </a:p>
          <a:p>
            <a:pPr lvl="1"/>
            <a:r>
              <a:rPr lang="en-US" dirty="0"/>
              <a:t>WRAM and MRAM Bandwidth</a:t>
            </a:r>
          </a:p>
          <a:p>
            <a:r>
              <a:rPr lang="en-US" dirty="0"/>
              <a:t>PrIM Benchmarks</a:t>
            </a:r>
          </a:p>
          <a:p>
            <a:pPr lvl="1"/>
            <a:r>
              <a:rPr lang="en-US" dirty="0"/>
              <a:t>Roofline Model</a:t>
            </a:r>
          </a:p>
          <a:p>
            <a:pPr lvl="1"/>
            <a:r>
              <a:rPr lang="en-US" dirty="0"/>
              <a:t>Benchmark Diversity</a:t>
            </a:r>
          </a:p>
          <a:p>
            <a:r>
              <a:rPr lang="en-US" dirty="0"/>
              <a:t>Evaluation</a:t>
            </a:r>
          </a:p>
          <a:p>
            <a:pPr lvl="1"/>
            <a:r>
              <a:rPr lang="en-US" dirty="0"/>
              <a:t>Strong and Weak Scaling</a:t>
            </a:r>
          </a:p>
          <a:p>
            <a:pPr lvl="1"/>
            <a:r>
              <a:rPr lang="en-US" dirty="0"/>
              <a:t>Comparison to CPU and GPU</a:t>
            </a:r>
          </a:p>
          <a:p>
            <a:r>
              <a:rPr lang="en-US" dirty="0"/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68019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evaluate the </a:t>
            </a:r>
            <a:r>
              <a:rPr lang="en-US" dirty="0">
                <a:solidFill>
                  <a:srgbClr val="C00000"/>
                </a:solidFill>
              </a:rPr>
              <a:t>16 </a:t>
            </a:r>
            <a:r>
              <a:rPr lang="en-US" dirty="0" err="1">
                <a:solidFill>
                  <a:srgbClr val="C00000"/>
                </a:solidFill>
              </a:rPr>
              <a:t>PrIM</a:t>
            </a:r>
            <a:r>
              <a:rPr lang="en-US" dirty="0">
                <a:solidFill>
                  <a:srgbClr val="C00000"/>
                </a:solidFill>
              </a:rPr>
              <a:t> benchmarks on two UPMEM-based systems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2,556-DPU system</a:t>
            </a:r>
          </a:p>
          <a:p>
            <a:pPr lvl="1"/>
            <a:r>
              <a:rPr lang="en-US" dirty="0"/>
              <a:t>640-DPU system</a:t>
            </a:r>
          </a:p>
          <a:p>
            <a:r>
              <a:rPr lang="en-US" dirty="0">
                <a:solidFill>
                  <a:srgbClr val="0070C0"/>
                </a:solidFill>
              </a:rPr>
              <a:t>Strong and weak scaling experiments</a:t>
            </a:r>
            <a:r>
              <a:rPr lang="en-US" dirty="0"/>
              <a:t> on the 2,556-DPU system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1 DPU</a:t>
            </a:r>
            <a:r>
              <a:rPr lang="en-US" dirty="0"/>
              <a:t> with different numbers of </a:t>
            </a:r>
            <a:r>
              <a:rPr lang="en-US" dirty="0" err="1"/>
              <a:t>tasklets</a:t>
            </a:r>
            <a:endParaRPr lang="en-US" dirty="0"/>
          </a:p>
          <a:p>
            <a:pPr lvl="1"/>
            <a:r>
              <a:rPr lang="en-US" dirty="0">
                <a:solidFill>
                  <a:srgbClr val="7030A0"/>
                </a:solidFill>
              </a:rPr>
              <a:t>1 rank</a:t>
            </a:r>
            <a:r>
              <a:rPr lang="en-US" dirty="0"/>
              <a:t> (strong and weak)</a:t>
            </a:r>
          </a:p>
          <a:p>
            <a:pPr lvl="1"/>
            <a:r>
              <a:rPr lang="en-US" dirty="0"/>
              <a:t>Up to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32 ranks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41602B1-C5DD-0F49-B47D-31A2EF1A63C8}"/>
              </a:ext>
            </a:extLst>
          </p:cNvPr>
          <p:cNvSpPr/>
          <p:nvPr/>
        </p:nvSpPr>
        <p:spPr>
          <a:xfrm>
            <a:off x="178200" y="5145743"/>
            <a:ext cx="8787600" cy="5519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Strong scaling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refers to how the execution time of a program solving a particular problem varies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with the number of processors for a fixed problem size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5750B84-15C2-184F-A6B8-5FEBD953F55A}"/>
              </a:ext>
            </a:extLst>
          </p:cNvPr>
          <p:cNvSpPr/>
          <p:nvPr/>
        </p:nvSpPr>
        <p:spPr>
          <a:xfrm>
            <a:off x="178200" y="5779994"/>
            <a:ext cx="8787600" cy="5519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Weak scaling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refers to how the execution time of a program solving a particular problem varies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with the number of processors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a fixed problem size per processor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70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We evaluate the </a:t>
            </a:r>
            <a:r>
              <a:rPr lang="en-US" dirty="0">
                <a:solidFill>
                  <a:srgbClr val="C00000"/>
                </a:solidFill>
              </a:rPr>
              <a:t>16 </a:t>
            </a:r>
            <a:r>
              <a:rPr lang="en-US" dirty="0" err="1">
                <a:solidFill>
                  <a:srgbClr val="C00000"/>
                </a:solidFill>
              </a:rPr>
              <a:t>PrIM</a:t>
            </a:r>
            <a:r>
              <a:rPr lang="en-US" dirty="0">
                <a:solidFill>
                  <a:srgbClr val="C00000"/>
                </a:solidFill>
              </a:rPr>
              <a:t> benchmarks on two UPMEM-based systems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2,556-DPU system</a:t>
            </a:r>
          </a:p>
          <a:p>
            <a:pPr lvl="1"/>
            <a:r>
              <a:rPr lang="en-US" dirty="0"/>
              <a:t>640-DPU system</a:t>
            </a:r>
          </a:p>
          <a:p>
            <a:r>
              <a:rPr lang="en-US" dirty="0">
                <a:solidFill>
                  <a:srgbClr val="0070C0"/>
                </a:solidFill>
              </a:rPr>
              <a:t>Strong and weak scaling experiments</a:t>
            </a:r>
            <a:r>
              <a:rPr lang="en-US" dirty="0"/>
              <a:t> on the 2,556-DPU system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1 DPU</a:t>
            </a:r>
            <a:r>
              <a:rPr lang="en-US" dirty="0"/>
              <a:t> with different numbers of </a:t>
            </a:r>
            <a:r>
              <a:rPr lang="en-US" dirty="0" err="1"/>
              <a:t>tasklets</a:t>
            </a:r>
            <a:endParaRPr lang="en-US" dirty="0"/>
          </a:p>
          <a:p>
            <a:pPr lvl="1"/>
            <a:r>
              <a:rPr lang="en-US" dirty="0">
                <a:solidFill>
                  <a:srgbClr val="7030A0"/>
                </a:solidFill>
              </a:rPr>
              <a:t>1 rank</a:t>
            </a:r>
            <a:r>
              <a:rPr lang="en-US" dirty="0"/>
              <a:t> (strong and weak)</a:t>
            </a:r>
          </a:p>
          <a:p>
            <a:pPr lvl="1"/>
            <a:r>
              <a:rPr lang="en-US" dirty="0"/>
              <a:t>Up to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32 ranks</a:t>
            </a:r>
          </a:p>
          <a:p>
            <a:r>
              <a:rPr lang="en-US" dirty="0"/>
              <a:t>Comparison of both UPMEM-based PIM systems to </a:t>
            </a:r>
            <a:r>
              <a:rPr lang="en-US" dirty="0">
                <a:solidFill>
                  <a:srgbClr val="00B050"/>
                </a:solidFill>
              </a:rPr>
              <a:t>state-of-the-art CPU and GPU</a:t>
            </a:r>
          </a:p>
          <a:p>
            <a:pPr lvl="1"/>
            <a:r>
              <a:rPr lang="en-US" dirty="0"/>
              <a:t>Intel Xeon E3-1240 CPU</a:t>
            </a:r>
          </a:p>
          <a:p>
            <a:pPr lvl="1"/>
            <a:r>
              <a:rPr lang="en-US" dirty="0"/>
              <a:t>NVIDIA Titan V GPU</a:t>
            </a:r>
          </a:p>
        </p:txBody>
      </p:sp>
    </p:spTree>
    <p:extLst>
      <p:ext uri="{BB962C8B-B14F-4D97-AF65-F5344CB8AC3E}">
        <p14:creationId xmlns:p14="http://schemas.microsoft.com/office/powerpoint/2010/main" val="8069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7DD877-191D-2149-826A-8B0E2C443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525" y="986857"/>
            <a:ext cx="4175012" cy="49151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2,560-DPU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741977" cy="5293805"/>
          </a:xfrm>
        </p:spPr>
        <p:txBody>
          <a:bodyPr/>
          <a:lstStyle/>
          <a:p>
            <a:r>
              <a:rPr lang="en-US" sz="2600" dirty="0"/>
              <a:t>UPMEM-based PIM system with </a:t>
            </a:r>
            <a:r>
              <a:rPr lang="en-US" sz="2600" dirty="0">
                <a:solidFill>
                  <a:srgbClr val="00B050"/>
                </a:solidFill>
              </a:rPr>
              <a:t>20 UPMEM DIMMs of 16 chips each (40 ranks)</a:t>
            </a:r>
          </a:p>
          <a:p>
            <a:pPr lvl="1"/>
            <a:r>
              <a:rPr lang="en-US" sz="2200" dirty="0"/>
              <a:t>P21 DIMMs</a:t>
            </a:r>
          </a:p>
          <a:p>
            <a:pPr lvl="1"/>
            <a:r>
              <a:rPr lang="en-US" sz="2200" dirty="0"/>
              <a:t>Dual x86 socket</a:t>
            </a:r>
          </a:p>
          <a:p>
            <a:pPr lvl="2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UPMEM DIMMs</a:t>
            </a:r>
            <a:r>
              <a:rPr lang="en-US" dirty="0"/>
              <a:t> coexist with </a:t>
            </a:r>
            <a:r>
              <a:rPr lang="en-US" dirty="0">
                <a:solidFill>
                  <a:srgbClr val="C00000"/>
                </a:solidFill>
              </a:rPr>
              <a:t>regular DDR4 DIMMs</a:t>
            </a:r>
          </a:p>
          <a:p>
            <a:pPr lvl="2"/>
            <a:r>
              <a:rPr lang="en-US" dirty="0"/>
              <a:t>2 memory controllers/socket (3 channels each)</a:t>
            </a:r>
          </a:p>
          <a:p>
            <a:pPr lvl="2"/>
            <a:r>
              <a:rPr lang="en-US" dirty="0"/>
              <a:t>2 conventional DDR4 DIMMs on one channel of one controller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2B6B3FAE-C7A5-0D4C-A591-DBF72C4DD8EC}"/>
              </a:ext>
            </a:extLst>
          </p:cNvPr>
          <p:cNvSpPr/>
          <p:nvPr/>
        </p:nvSpPr>
        <p:spPr>
          <a:xfrm>
            <a:off x="6951641" y="2071051"/>
            <a:ext cx="1798982" cy="518227"/>
          </a:xfrm>
          <a:prstGeom prst="wedgeEllipseCallout">
            <a:avLst/>
          </a:prstGeom>
          <a:solidFill>
            <a:srgbClr val="00B050">
              <a:alpha val="7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2560 DPUs*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EE9180-9C7C-4243-8B57-779664277A41}"/>
              </a:ext>
            </a:extLst>
          </p:cNvPr>
          <p:cNvSpPr txBox="1"/>
          <p:nvPr/>
        </p:nvSpPr>
        <p:spPr>
          <a:xfrm>
            <a:off x="1443269" y="6555534"/>
            <a:ext cx="6896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There are 4 faulty DPUs in the system that we use in our experiments. Thus, the maximum number of DPUs we can use is 2,556.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9E62E71-A61D-4844-8734-EF6718D463B8}"/>
              </a:ext>
            </a:extLst>
          </p:cNvPr>
          <p:cNvSpPr/>
          <p:nvPr/>
        </p:nvSpPr>
        <p:spPr>
          <a:xfrm>
            <a:off x="7261295" y="5809731"/>
            <a:ext cx="1472242" cy="564175"/>
          </a:xfrm>
          <a:prstGeom prst="wedgeEllipseCallout">
            <a:avLst>
              <a:gd name="adj1" fmla="val -34346"/>
              <a:gd name="adj2" fmla="val -61743"/>
            </a:avLst>
          </a:prstGeom>
          <a:solidFill>
            <a:schemeClr val="accent2">
              <a:lumMod val="75000"/>
              <a:alpha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160 GB</a:t>
            </a:r>
          </a:p>
        </p:txBody>
      </p:sp>
    </p:spTree>
    <p:extLst>
      <p:ext uri="{BB962C8B-B14F-4D97-AF65-F5344CB8AC3E}">
        <p14:creationId xmlns:p14="http://schemas.microsoft.com/office/powerpoint/2010/main" val="300153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11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640-DPU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741977" cy="5293805"/>
          </a:xfrm>
        </p:spPr>
        <p:txBody>
          <a:bodyPr/>
          <a:lstStyle/>
          <a:p>
            <a:r>
              <a:rPr lang="en-US" sz="2600" dirty="0"/>
              <a:t>UPMEM-based PIM system with </a:t>
            </a:r>
            <a:r>
              <a:rPr lang="en-US" sz="2600" dirty="0">
                <a:solidFill>
                  <a:srgbClr val="00B050"/>
                </a:solidFill>
              </a:rPr>
              <a:t>10 UPMEM DIMMs of 8 chips each (10 ranks)</a:t>
            </a:r>
          </a:p>
          <a:p>
            <a:pPr lvl="1"/>
            <a:r>
              <a:rPr lang="en-US" sz="2200" dirty="0"/>
              <a:t>E19 DIMMs</a:t>
            </a:r>
          </a:p>
          <a:p>
            <a:pPr lvl="1"/>
            <a:r>
              <a:rPr lang="en-US" sz="2200" dirty="0"/>
              <a:t>x86 socket</a:t>
            </a:r>
          </a:p>
          <a:p>
            <a:pPr lvl="2"/>
            <a:r>
              <a:rPr lang="en-US" dirty="0"/>
              <a:t>2 memory controllers (3 channels each)</a:t>
            </a:r>
          </a:p>
          <a:p>
            <a:pPr lvl="2"/>
            <a:r>
              <a:rPr lang="en-US" dirty="0"/>
              <a:t>2 conventional DDR4 DIMMs on one channel of one controller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4C1694-403F-1740-81E2-EF1FB87EF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606" y="2214414"/>
            <a:ext cx="4445000" cy="2641600"/>
          </a:xfrm>
          <a:prstGeom prst="rect">
            <a:avLst/>
          </a:prstGeom>
        </p:spPr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id="{2B6B3FAE-C7A5-0D4C-A591-DBF72C4DD8EC}"/>
              </a:ext>
            </a:extLst>
          </p:cNvPr>
          <p:cNvSpPr/>
          <p:nvPr/>
        </p:nvSpPr>
        <p:spPr>
          <a:xfrm>
            <a:off x="7253614" y="3417820"/>
            <a:ext cx="1798982" cy="518227"/>
          </a:xfrm>
          <a:prstGeom prst="wedgeEllipseCallout">
            <a:avLst/>
          </a:prstGeom>
          <a:solidFill>
            <a:srgbClr val="00B050">
              <a:alpha val="7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640 DPUs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9E62E71-A61D-4844-8734-EF6718D463B8}"/>
              </a:ext>
            </a:extLst>
          </p:cNvPr>
          <p:cNvSpPr/>
          <p:nvPr/>
        </p:nvSpPr>
        <p:spPr>
          <a:xfrm>
            <a:off x="7267364" y="4575278"/>
            <a:ext cx="1472242" cy="564175"/>
          </a:xfrm>
          <a:prstGeom prst="wedgeEllipseCallout">
            <a:avLst>
              <a:gd name="adj1" fmla="val -34346"/>
              <a:gd name="adj2" fmla="val -61743"/>
            </a:avLst>
          </a:prstGeom>
          <a:solidFill>
            <a:schemeClr val="accent2">
              <a:lumMod val="75000"/>
              <a:alpha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 GB</a:t>
            </a:r>
          </a:p>
        </p:txBody>
      </p:sp>
    </p:spTree>
    <p:extLst>
      <p:ext uri="{BB962C8B-B14F-4D97-AF65-F5344CB8AC3E}">
        <p14:creationId xmlns:p14="http://schemas.microsoft.com/office/powerpoint/2010/main" val="394947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Strong and weak scaling experiments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C96CD0-76A1-8D4C-B444-E452CD68E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9508"/>
            <a:ext cx="9144000" cy="31602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B8067D-A442-0248-BF6C-1E932AD2C19D}"/>
              </a:ext>
            </a:extLst>
          </p:cNvPr>
          <p:cNvSpPr/>
          <p:nvPr/>
        </p:nvSpPr>
        <p:spPr>
          <a:xfrm>
            <a:off x="771894" y="1635131"/>
            <a:ext cx="4824000" cy="30960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CBB6C1-CCCE-8F4D-9651-51B6818CAB43}"/>
              </a:ext>
            </a:extLst>
          </p:cNvPr>
          <p:cNvSpPr/>
          <p:nvPr/>
        </p:nvSpPr>
        <p:spPr>
          <a:xfrm>
            <a:off x="5626917" y="1635131"/>
            <a:ext cx="2556000" cy="3096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252CB8-C0C8-F348-B5F8-30C66E187E61}"/>
              </a:ext>
            </a:extLst>
          </p:cNvPr>
          <p:cNvSpPr/>
          <p:nvPr/>
        </p:nvSpPr>
        <p:spPr>
          <a:xfrm>
            <a:off x="8218490" y="1635131"/>
            <a:ext cx="864000" cy="309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66752C-05DF-364B-8B0C-1EB187A4B847}"/>
              </a:ext>
            </a:extLst>
          </p:cNvPr>
          <p:cNvSpPr/>
          <p:nvPr/>
        </p:nvSpPr>
        <p:spPr>
          <a:xfrm>
            <a:off x="771894" y="1995056"/>
            <a:ext cx="1656000" cy="17813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AA1D88-3DBB-C644-822F-DB030953AD1A}"/>
              </a:ext>
            </a:extLst>
          </p:cNvPr>
          <p:cNvSpPr/>
          <p:nvPr/>
        </p:nvSpPr>
        <p:spPr>
          <a:xfrm>
            <a:off x="2458917" y="1995056"/>
            <a:ext cx="1476000" cy="17813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F7DC675-FC2B-334D-964F-096177F9F2BE}"/>
              </a:ext>
            </a:extLst>
          </p:cNvPr>
          <p:cNvSpPr/>
          <p:nvPr/>
        </p:nvSpPr>
        <p:spPr>
          <a:xfrm>
            <a:off x="464214" y="5047160"/>
            <a:ext cx="8215572" cy="117163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repository includes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all datasets and scripts used in our evaluation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91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031389" cy="529380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Strong scaling experiments on 1 DPU</a:t>
            </a:r>
          </a:p>
          <a:p>
            <a:pPr lvl="1"/>
            <a:r>
              <a:rPr lang="en-US" sz="2100" dirty="0"/>
              <a:t>We set the </a:t>
            </a:r>
            <a:r>
              <a:rPr lang="en-US" sz="2100" dirty="0">
                <a:solidFill>
                  <a:srgbClr val="C00000"/>
                </a:solidFill>
              </a:rPr>
              <a:t>number of </a:t>
            </a:r>
            <a:r>
              <a:rPr lang="en-US" sz="2100" dirty="0" err="1">
                <a:solidFill>
                  <a:srgbClr val="C00000"/>
                </a:solidFill>
              </a:rPr>
              <a:t>tasklets</a:t>
            </a:r>
            <a:r>
              <a:rPr lang="en-US" sz="2100" dirty="0">
                <a:solidFill>
                  <a:srgbClr val="C00000"/>
                </a:solidFill>
              </a:rPr>
              <a:t> to 1, 2, 4, 8, and 16</a:t>
            </a:r>
          </a:p>
          <a:p>
            <a:pPr lvl="1"/>
            <a:r>
              <a:rPr lang="en-US" sz="2100" dirty="0"/>
              <a:t>We show the breakdown of execution time:</a:t>
            </a:r>
          </a:p>
          <a:p>
            <a:pPr lvl="2"/>
            <a:r>
              <a:rPr lang="en-US" sz="1700" dirty="0">
                <a:solidFill>
                  <a:srgbClr val="00B050"/>
                </a:solidFill>
              </a:rPr>
              <a:t>DPU</a:t>
            </a:r>
            <a:r>
              <a:rPr lang="en-US" sz="1700" dirty="0"/>
              <a:t>: Execution time on the DPU</a:t>
            </a:r>
          </a:p>
          <a:p>
            <a:pPr lvl="2"/>
            <a:r>
              <a:rPr lang="en-US" sz="1700" dirty="0">
                <a:solidFill>
                  <a:srgbClr val="0070C0"/>
                </a:solidFill>
              </a:rPr>
              <a:t>Inter-DPU</a:t>
            </a:r>
            <a:r>
              <a:rPr lang="en-US" sz="1700" dirty="0"/>
              <a:t>: Time for inter-DPU communication via the host CPU</a:t>
            </a:r>
          </a:p>
          <a:p>
            <a:pPr lvl="2"/>
            <a:r>
              <a:rPr lang="en-US" sz="1700" dirty="0">
                <a:solidFill>
                  <a:schemeClr val="accent2"/>
                </a:solidFill>
              </a:rPr>
              <a:t>CPU-DPU</a:t>
            </a:r>
            <a:r>
              <a:rPr lang="en-US" sz="1700" dirty="0"/>
              <a:t>: Time for CPU to DPU transfer of input data</a:t>
            </a:r>
          </a:p>
          <a:p>
            <a:pPr lvl="2"/>
            <a:r>
              <a:rPr lang="en-US" sz="1700" dirty="0">
                <a:solidFill>
                  <a:srgbClr val="7030A0"/>
                </a:solidFill>
              </a:rPr>
              <a:t>DPU-CPU</a:t>
            </a:r>
            <a:r>
              <a:rPr lang="en-US" sz="1700" dirty="0"/>
              <a:t>: Time for DPU to CPU transfer of final results</a:t>
            </a:r>
          </a:p>
          <a:p>
            <a:pPr lvl="1"/>
            <a:r>
              <a:rPr lang="en-US" sz="2100" dirty="0">
                <a:solidFill>
                  <a:srgbClr val="C00000"/>
                </a:solidFill>
              </a:rPr>
              <a:t>Speedup over 1 </a:t>
            </a:r>
            <a:r>
              <a:rPr lang="en-US" sz="2100" dirty="0" err="1">
                <a:solidFill>
                  <a:srgbClr val="C00000"/>
                </a:solidFill>
              </a:rPr>
              <a:t>tasklet</a:t>
            </a:r>
            <a:endParaRPr lang="en-US" sz="21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E0E7FC-2264-0C4B-B3CB-C5EDA157D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074" y="873419"/>
            <a:ext cx="5799539" cy="558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23FF1D-8675-EE42-8D80-937527AC2441}"/>
              </a:ext>
            </a:extLst>
          </p:cNvPr>
          <p:cNvSpPr/>
          <p:nvPr/>
        </p:nvSpPr>
        <p:spPr>
          <a:xfrm>
            <a:off x="3200400" y="873419"/>
            <a:ext cx="5863213" cy="5544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AB1A6BF-AE20-C142-9394-2E76B7A28C93}"/>
              </a:ext>
            </a:extLst>
          </p:cNvPr>
          <p:cNvGraphicFramePr>
            <a:graphicFrameLocks/>
          </p:cNvGraphicFramePr>
          <p:nvPr/>
        </p:nvGraphicFramePr>
        <p:xfrm>
          <a:off x="3979436" y="1323982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6776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34618 -0.0007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09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4" grpId="1" animBg="1"/>
      <p:bldGraphic spid="7" grpId="0" uiExpand="1">
        <p:bldSub>
          <a:bldChart bld="series"/>
        </p:bldSub>
      </p:bldGraphic>
      <p:bldGraphic spid="7" grpId="1" uiExpand="1">
        <p:bldSub>
          <a:bldChart bld="series"/>
        </p:bldSub>
      </p:bldGraphic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(II)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DFEFAF6-6F42-A648-82C4-AA559762BD29}"/>
              </a:ext>
            </a:extLst>
          </p:cNvPr>
          <p:cNvSpPr/>
          <p:nvPr/>
        </p:nvSpPr>
        <p:spPr>
          <a:xfrm>
            <a:off x="6082145" y="900545"/>
            <a:ext cx="2981467" cy="13306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SEL, UNI, TS, MLP, NW, HST-S, RED, SCAN-SSA (Scan kernel), SCAN-RSS (both kernels), and TRNS (Step 2 kernel),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best performing number of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is 16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60652FB-F54B-1C48-ABAE-FD147CB47971}"/>
              </a:ext>
            </a:extLst>
          </p:cNvPr>
          <p:cNvSpPr/>
          <p:nvPr/>
        </p:nvSpPr>
        <p:spPr>
          <a:xfrm>
            <a:off x="6082145" y="2304131"/>
            <a:ext cx="2981467" cy="133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Speedups 1.5-2.0x as we double the number of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from 1 to 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Speedups 1.2-1.5x from 8 to 16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since the pipeline throughput saturates at 11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8D249C5-8F6D-4243-B239-FC7965B7C953}"/>
              </a:ext>
            </a:extLst>
          </p:cNvPr>
          <p:cNvSpPr/>
          <p:nvPr/>
        </p:nvSpPr>
        <p:spPr>
          <a:xfrm>
            <a:off x="6071506" y="3699333"/>
            <a:ext cx="2981467" cy="2720910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ound Same Side Corner Rectangle 27">
            <a:extLst>
              <a:ext uri="{FF2B5EF4-FFF2-40B4-BE49-F238E27FC236}">
                <a16:creationId xmlns:a16="http://schemas.microsoft.com/office/drawing/2014/main" id="{4B40945B-2B36-6B4C-B201-9B3AC7579F93}"/>
              </a:ext>
            </a:extLst>
          </p:cNvPr>
          <p:cNvSpPr/>
          <p:nvPr/>
        </p:nvSpPr>
        <p:spPr>
          <a:xfrm>
            <a:off x="6071506" y="3699327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DCBDE2-6C2A-3945-AC61-68CAAD589481}"/>
              </a:ext>
            </a:extLst>
          </p:cNvPr>
          <p:cNvSpPr txBox="1"/>
          <p:nvPr/>
        </p:nvSpPr>
        <p:spPr>
          <a:xfrm>
            <a:off x="6082144" y="4104237"/>
            <a:ext cx="2981467" cy="2308324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 number of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tasklets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greater than 11 is a good choice for most real-world workloads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we tested (16 kernels out of 19 kernels from 16 benchmarks), as it fully utilizes the DPU’s pipeline. </a:t>
            </a:r>
          </a:p>
        </p:txBody>
      </p:sp>
    </p:spTree>
    <p:extLst>
      <p:ext uri="{BB962C8B-B14F-4D97-AF65-F5344CB8AC3E}">
        <p14:creationId xmlns:p14="http://schemas.microsoft.com/office/powerpoint/2010/main" val="378212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DE292C3-0E8D-4841-994C-D4D73D981305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C60A17F-06E5-0841-AB77-08849D0AD9AA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349BD93-DADD-2343-892D-8537350276B3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09CEB0-54D8-F648-BDFE-500E590BC1B1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EFE75-F127-4E43-A0E9-70A5F7C3E515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F3531C-594B-194B-A672-E05098F687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69B698-D27B-8849-A721-9E40944395F3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68AEDE-772C-0C46-832B-1BE66674F2FA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154389-D4C3-6E4E-9770-086653456C6D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E6850D-4DAF-694B-AE6D-7E7962042F51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AB2552-00BF-6F41-ADE1-B4F777BCBA75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05D4FE-3908-E549-93ED-18ABD5E76C7B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B9763-2E42-8945-B918-EFD48023CDF2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D3F3147-1F9C-D44D-991B-DDA7D474A0D1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059416-1B9F-5E4A-B7B9-9DB77D2627D7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D5EC9E-1520-6E45-867C-ED5BFFBFD49D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(III)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7D56F87-CE24-C544-943E-EA90D593B7C6}"/>
              </a:ext>
            </a:extLst>
          </p:cNvPr>
          <p:cNvSpPr/>
          <p:nvPr/>
        </p:nvSpPr>
        <p:spPr>
          <a:xfrm>
            <a:off x="6082145" y="900545"/>
            <a:ext cx="2981467" cy="67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BS, TS, MLP, HST-S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 not use intra-DPU synchronization primitives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6B9AB5DB-78A8-E342-9FC3-F30C79A20284}"/>
              </a:ext>
            </a:extLst>
          </p:cNvPr>
          <p:cNvSpPr/>
          <p:nvPr/>
        </p:nvSpPr>
        <p:spPr>
          <a:xfrm>
            <a:off x="6082144" y="2390280"/>
            <a:ext cx="2981467" cy="941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BFS, HST-L, TRNS (Step 3)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use mutexes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which cause contention when accessing shared data structures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86F3EB09-6015-C940-85C5-4BAE034CD2D8}"/>
              </a:ext>
            </a:extLst>
          </p:cNvPr>
          <p:cNvSpPr/>
          <p:nvPr/>
        </p:nvSpPr>
        <p:spPr>
          <a:xfrm>
            <a:off x="6071505" y="1652340"/>
            <a:ext cx="2981467" cy="67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SEL, UNI, NW, RED, SCAN-SSA (Scan kernel), SCAN-RSS (both kernels),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synchronization is lightweight</a:t>
            </a:r>
          </a:p>
        </p:txBody>
      </p:sp>
    </p:spTree>
    <p:extLst>
      <p:ext uri="{BB962C8B-B14F-4D97-AF65-F5344CB8AC3E}">
        <p14:creationId xmlns:p14="http://schemas.microsoft.com/office/powerpoint/2010/main" val="19632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3" grpId="0" animBg="1"/>
      <p:bldP spid="39" grpId="0" animBg="1"/>
      <p:bldP spid="40" grpId="0" animBg="1"/>
      <p:bldP spid="41" grpId="0" animBg="1"/>
      <p:bldP spid="29" grpId="0" animBg="1"/>
      <p:bldP spid="30" grpId="0" animBg="1"/>
      <p:bldP spid="35" grpId="0" animBg="1"/>
      <p:bldP spid="36" grpId="0" animBg="1"/>
      <p:bldP spid="37" grpId="0" animBg="1"/>
      <p:bldP spid="38" grpId="0" animBg="1"/>
      <p:bldP spid="26" grpId="0" animBg="1"/>
      <p:bldP spid="27" grpId="0" animBg="1"/>
      <p:bldP spid="28" grpId="0" animBg="1"/>
      <p:bldP spid="31" grpId="0" animBg="1"/>
      <p:bldP spid="32" grpId="0" animBg="1"/>
      <p:bldP spid="33" grpId="0" animBg="1"/>
      <p:bldP spid="34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4" grpId="0" animBg="1"/>
      <p:bldP spid="43" grpId="0" animBg="1"/>
      <p:bldP spid="44" grpId="0" animBg="1"/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47838"/>
            <a:ext cx="8428037" cy="995362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Fine-grained Multithreading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2104580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09CEB0-54D8-F648-BDFE-500E590BC1B1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EFE75-F127-4E43-A0E9-70A5F7C3E515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F3531C-594B-194B-A672-E05098F687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69B698-D27B-8849-A721-9E40944395F3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68AEDE-772C-0C46-832B-1BE66674F2FA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154389-D4C3-6E4E-9770-086653456C6D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E6850D-4DAF-694B-AE6D-7E7962042F51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AB2552-00BF-6F41-ADE1-B4F777BCBA75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05D4FE-3908-E549-93ED-18ABD5E76C7B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B9763-2E42-8945-B918-EFD48023CDF2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D3F3147-1F9C-D44D-991B-DDA7D474A0D1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059416-1B9F-5E4A-B7B9-9DB77D2627D7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D5EC9E-1520-6E45-867C-ED5BFFBFD49D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C941BE-CEF0-5347-ACC1-F12E72C36CE7}"/>
              </a:ext>
            </a:extLst>
          </p:cNvPr>
          <p:cNvGrpSpPr/>
          <p:nvPr/>
        </p:nvGrpSpPr>
        <p:grpSpPr>
          <a:xfrm>
            <a:off x="105511" y="860718"/>
            <a:ext cx="5793189" cy="5559528"/>
            <a:chOff x="105511" y="860718"/>
            <a:chExt cx="5793189" cy="555952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DE292C3-0E8D-4841-994C-D4D73D981305}"/>
                </a:ext>
              </a:extLst>
            </p:cNvPr>
            <p:cNvSpPr/>
            <p:nvPr/>
          </p:nvSpPr>
          <p:spPr>
            <a:xfrm>
              <a:off x="4494700" y="2258949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C60A17F-06E5-0841-AB77-08849D0AD9AA}"/>
                </a:ext>
              </a:extLst>
            </p:cNvPr>
            <p:cNvSpPr/>
            <p:nvPr/>
          </p:nvSpPr>
          <p:spPr>
            <a:xfrm>
              <a:off x="4494700" y="3661881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349BD93-DADD-2343-892D-8537350276B3}"/>
                </a:ext>
              </a:extLst>
            </p:cNvPr>
            <p:cNvSpPr/>
            <p:nvPr/>
          </p:nvSpPr>
          <p:spPr>
            <a:xfrm>
              <a:off x="4494700" y="5064813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7C8E5D-58D8-8D4D-9033-09B3F0C994B3}"/>
                </a:ext>
              </a:extLst>
            </p:cNvPr>
            <p:cNvSpPr/>
            <p:nvPr/>
          </p:nvSpPr>
          <p:spPr>
            <a:xfrm>
              <a:off x="105511" y="860719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DB7774-A3C6-0A48-A1FF-6D96A3E32FC0}"/>
                </a:ext>
              </a:extLst>
            </p:cNvPr>
            <p:cNvSpPr/>
            <p:nvPr/>
          </p:nvSpPr>
          <p:spPr>
            <a:xfrm>
              <a:off x="1569530" y="86071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1FABE6-2A62-3A47-B478-8C5A923011A6}"/>
                </a:ext>
              </a:extLst>
            </p:cNvPr>
            <p:cNvSpPr/>
            <p:nvPr/>
          </p:nvSpPr>
          <p:spPr>
            <a:xfrm>
              <a:off x="3032115" y="86071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32ABEB-684C-6C4B-85D3-40E280F4E0E2}"/>
                </a:ext>
              </a:extLst>
            </p:cNvPr>
            <p:cNvSpPr/>
            <p:nvPr/>
          </p:nvSpPr>
          <p:spPr>
            <a:xfrm>
              <a:off x="4494700" y="862367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9D2287C-AFB6-EB42-AE6F-44001B366750}"/>
                </a:ext>
              </a:extLst>
            </p:cNvPr>
            <p:cNvSpPr/>
            <p:nvPr/>
          </p:nvSpPr>
          <p:spPr>
            <a:xfrm>
              <a:off x="105511" y="2258951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BAF824-8AF2-0E41-875E-29F6B78E5EAB}"/>
                </a:ext>
              </a:extLst>
            </p:cNvPr>
            <p:cNvSpPr/>
            <p:nvPr/>
          </p:nvSpPr>
          <p:spPr>
            <a:xfrm>
              <a:off x="3032115" y="2258950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029C13A-F5DC-694E-A30B-A06606C858A2}"/>
                </a:ext>
              </a:extLst>
            </p:cNvPr>
            <p:cNvSpPr/>
            <p:nvPr/>
          </p:nvSpPr>
          <p:spPr>
            <a:xfrm>
              <a:off x="1569530" y="225894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02B6C66-2481-2341-A893-121E330A28B9}"/>
                </a:ext>
              </a:extLst>
            </p:cNvPr>
            <p:cNvSpPr/>
            <p:nvPr/>
          </p:nvSpPr>
          <p:spPr>
            <a:xfrm>
              <a:off x="105511" y="3661883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C6198D8-D3D2-454A-9E1D-B90E53C30D38}"/>
                </a:ext>
              </a:extLst>
            </p:cNvPr>
            <p:cNvSpPr/>
            <p:nvPr/>
          </p:nvSpPr>
          <p:spPr>
            <a:xfrm>
              <a:off x="3032115" y="3661882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880CA49-C88B-8144-885C-7ED03F445022}"/>
                </a:ext>
              </a:extLst>
            </p:cNvPr>
            <p:cNvSpPr/>
            <p:nvPr/>
          </p:nvSpPr>
          <p:spPr>
            <a:xfrm>
              <a:off x="1569530" y="3661880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95ED3E7-5BE2-FB42-9113-5E3E734A3C0F}"/>
                </a:ext>
              </a:extLst>
            </p:cNvPr>
            <p:cNvSpPr/>
            <p:nvPr/>
          </p:nvSpPr>
          <p:spPr>
            <a:xfrm>
              <a:off x="105511" y="5064815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BAA360E-15B8-AE4D-BF17-7081817D8FDB}"/>
                </a:ext>
              </a:extLst>
            </p:cNvPr>
            <p:cNvSpPr/>
            <p:nvPr/>
          </p:nvSpPr>
          <p:spPr>
            <a:xfrm>
              <a:off x="3032115" y="5064814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7B37973-BF02-F149-B2BA-A338DC79A43B}"/>
                </a:ext>
              </a:extLst>
            </p:cNvPr>
            <p:cNvSpPr/>
            <p:nvPr/>
          </p:nvSpPr>
          <p:spPr>
            <a:xfrm>
              <a:off x="1569530" y="5064812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(IV)</a:t>
            </a:r>
          </a:p>
        </p:txBody>
      </p:sp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51115318-81A9-B848-8F52-807D0A621F9E}"/>
              </a:ext>
            </a:extLst>
          </p:cNvPr>
          <p:cNvGraphicFramePr>
            <a:graphicFrameLocks/>
          </p:cNvGraphicFramePr>
          <p:nvPr/>
        </p:nvGraphicFramePr>
        <p:xfrm>
          <a:off x="2543184" y="2386868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EA73810-158E-744C-83F4-D03AC08D3967}"/>
              </a:ext>
            </a:extLst>
          </p:cNvPr>
          <p:cNvSpPr/>
          <p:nvPr/>
        </p:nvSpPr>
        <p:spPr>
          <a:xfrm>
            <a:off x="6082145" y="900545"/>
            <a:ext cx="2981467" cy="67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BS, TS, MLP, HST-S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 not use intra-DPU synchronization primitives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2935F7E-2863-3442-BE6F-7AA65319EAAE}"/>
              </a:ext>
            </a:extLst>
          </p:cNvPr>
          <p:cNvSpPr/>
          <p:nvPr/>
        </p:nvSpPr>
        <p:spPr>
          <a:xfrm>
            <a:off x="6082144" y="2390280"/>
            <a:ext cx="2981467" cy="941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BFS, HST-L, TRNS (Step 3)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use mutexes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which cause contention when accessing shared data structures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4825D60B-5E60-7B4C-86BA-72C5832691C3}"/>
              </a:ext>
            </a:extLst>
          </p:cNvPr>
          <p:cNvSpPr/>
          <p:nvPr/>
        </p:nvSpPr>
        <p:spPr>
          <a:xfrm>
            <a:off x="6071506" y="3408378"/>
            <a:ext cx="2981467" cy="3011866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 Same Side Corner Rectangle 45">
            <a:extLst>
              <a:ext uri="{FF2B5EF4-FFF2-40B4-BE49-F238E27FC236}">
                <a16:creationId xmlns:a16="http://schemas.microsoft.com/office/drawing/2014/main" id="{222A212D-AA50-3E47-A148-18CF3EFD2CFA}"/>
              </a:ext>
            </a:extLst>
          </p:cNvPr>
          <p:cNvSpPr/>
          <p:nvPr/>
        </p:nvSpPr>
        <p:spPr>
          <a:xfrm>
            <a:off x="6071506" y="3408372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4C773D2-3525-634A-88DD-EE03165A7636}"/>
              </a:ext>
            </a:extLst>
          </p:cNvPr>
          <p:cNvSpPr txBox="1"/>
          <p:nvPr/>
        </p:nvSpPr>
        <p:spPr>
          <a:xfrm>
            <a:off x="6065156" y="3841425"/>
            <a:ext cx="2981467" cy="258532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Intensive use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intra-DPU synchronization across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tasklets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(e.g., mutexes, barriers, handshakes) may limit scalability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sometimes causing the best performing number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tasklets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to be lower than 11.  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9B54D56D-45A0-0E40-9D1D-09792D4C2674}"/>
              </a:ext>
            </a:extLst>
          </p:cNvPr>
          <p:cNvSpPr/>
          <p:nvPr/>
        </p:nvSpPr>
        <p:spPr>
          <a:xfrm>
            <a:off x="6071505" y="1652340"/>
            <a:ext cx="2981467" cy="67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SEL, UNI, NW, RED, SCAN-SSA (Scan kernel), SCAN-RSS (both kernels),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synchronization is lightweight</a:t>
            </a:r>
          </a:p>
        </p:txBody>
      </p:sp>
    </p:spTree>
    <p:extLst>
      <p:ext uri="{BB962C8B-B14F-4D97-AF65-F5344CB8AC3E}">
        <p14:creationId xmlns:p14="http://schemas.microsoft.com/office/powerpoint/2010/main" val="278680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2" grpId="0" uiExpand="1">
        <p:bldSub>
          <a:bldChart bld="series"/>
        </p:bldSub>
      </p:bldGraphic>
      <p:bldP spid="45" grpId="0" animBg="1"/>
      <p:bldP spid="46" grpId="0" animBg="1"/>
      <p:bldP spid="47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09CEB0-54D8-F648-BDFE-500E590BC1B1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EFE75-F127-4E43-A0E9-70A5F7C3E515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F3531C-594B-194B-A672-E05098F687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69B698-D27B-8849-A721-9E40944395F3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68AEDE-772C-0C46-832B-1BE66674F2FA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154389-D4C3-6E4E-9770-086653456C6D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E6850D-4DAF-694B-AE6D-7E7962042F51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AB2552-00BF-6F41-ADE1-B4F777BCBA75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05D4FE-3908-E549-93ED-18ABD5E76C7B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B9763-2E42-8945-B918-EFD48023CDF2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D3F3147-1F9C-D44D-991B-DDA7D474A0D1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059416-1B9F-5E4A-B7B9-9DB77D2627D7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D5EC9E-1520-6E45-867C-ED5BFFBFD49D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CF8C2E-F89E-8144-B346-CD827A83B133}"/>
              </a:ext>
            </a:extLst>
          </p:cNvPr>
          <p:cNvGrpSpPr/>
          <p:nvPr/>
        </p:nvGrpSpPr>
        <p:grpSpPr>
          <a:xfrm>
            <a:off x="105511" y="860718"/>
            <a:ext cx="5793189" cy="5559528"/>
            <a:chOff x="105511" y="860718"/>
            <a:chExt cx="5793189" cy="555952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DE292C3-0E8D-4841-994C-D4D73D981305}"/>
                </a:ext>
              </a:extLst>
            </p:cNvPr>
            <p:cNvSpPr/>
            <p:nvPr/>
          </p:nvSpPr>
          <p:spPr>
            <a:xfrm>
              <a:off x="4494700" y="2258949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C60A17F-06E5-0841-AB77-08849D0AD9AA}"/>
                </a:ext>
              </a:extLst>
            </p:cNvPr>
            <p:cNvSpPr/>
            <p:nvPr/>
          </p:nvSpPr>
          <p:spPr>
            <a:xfrm>
              <a:off x="4494700" y="3661881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349BD93-DADD-2343-892D-8537350276B3}"/>
                </a:ext>
              </a:extLst>
            </p:cNvPr>
            <p:cNvSpPr/>
            <p:nvPr/>
          </p:nvSpPr>
          <p:spPr>
            <a:xfrm>
              <a:off x="4494700" y="5064813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7C8E5D-58D8-8D4D-9033-09B3F0C994B3}"/>
                </a:ext>
              </a:extLst>
            </p:cNvPr>
            <p:cNvSpPr/>
            <p:nvPr/>
          </p:nvSpPr>
          <p:spPr>
            <a:xfrm>
              <a:off x="105511" y="860719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DB7774-A3C6-0A48-A1FF-6D96A3E32FC0}"/>
                </a:ext>
              </a:extLst>
            </p:cNvPr>
            <p:cNvSpPr/>
            <p:nvPr/>
          </p:nvSpPr>
          <p:spPr>
            <a:xfrm>
              <a:off x="1569530" y="86071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1FABE6-2A62-3A47-B478-8C5A923011A6}"/>
                </a:ext>
              </a:extLst>
            </p:cNvPr>
            <p:cNvSpPr/>
            <p:nvPr/>
          </p:nvSpPr>
          <p:spPr>
            <a:xfrm>
              <a:off x="3032115" y="86071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32ABEB-684C-6C4B-85D3-40E280F4E0E2}"/>
                </a:ext>
              </a:extLst>
            </p:cNvPr>
            <p:cNvSpPr/>
            <p:nvPr/>
          </p:nvSpPr>
          <p:spPr>
            <a:xfrm>
              <a:off x="4494700" y="862367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9D2287C-AFB6-EB42-AE6F-44001B366750}"/>
                </a:ext>
              </a:extLst>
            </p:cNvPr>
            <p:cNvSpPr/>
            <p:nvPr/>
          </p:nvSpPr>
          <p:spPr>
            <a:xfrm>
              <a:off x="105511" y="2258951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BAF824-8AF2-0E41-875E-29F6B78E5EAB}"/>
                </a:ext>
              </a:extLst>
            </p:cNvPr>
            <p:cNvSpPr/>
            <p:nvPr/>
          </p:nvSpPr>
          <p:spPr>
            <a:xfrm>
              <a:off x="3032115" y="2258950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029C13A-F5DC-694E-A30B-A06606C858A2}"/>
                </a:ext>
              </a:extLst>
            </p:cNvPr>
            <p:cNvSpPr/>
            <p:nvPr/>
          </p:nvSpPr>
          <p:spPr>
            <a:xfrm>
              <a:off x="1569530" y="225894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02B6C66-2481-2341-A893-121E330A28B9}"/>
                </a:ext>
              </a:extLst>
            </p:cNvPr>
            <p:cNvSpPr/>
            <p:nvPr/>
          </p:nvSpPr>
          <p:spPr>
            <a:xfrm>
              <a:off x="105511" y="3661883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C6198D8-D3D2-454A-9E1D-B90E53C30D38}"/>
                </a:ext>
              </a:extLst>
            </p:cNvPr>
            <p:cNvSpPr/>
            <p:nvPr/>
          </p:nvSpPr>
          <p:spPr>
            <a:xfrm>
              <a:off x="3032115" y="3661882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880CA49-C88B-8144-885C-7ED03F445022}"/>
                </a:ext>
              </a:extLst>
            </p:cNvPr>
            <p:cNvSpPr/>
            <p:nvPr/>
          </p:nvSpPr>
          <p:spPr>
            <a:xfrm>
              <a:off x="1569530" y="3661880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95ED3E7-5BE2-FB42-9113-5E3E734A3C0F}"/>
                </a:ext>
              </a:extLst>
            </p:cNvPr>
            <p:cNvSpPr/>
            <p:nvPr/>
          </p:nvSpPr>
          <p:spPr>
            <a:xfrm>
              <a:off x="105511" y="5064815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BAA360E-15B8-AE4D-BF17-7081817D8FDB}"/>
                </a:ext>
              </a:extLst>
            </p:cNvPr>
            <p:cNvSpPr/>
            <p:nvPr/>
          </p:nvSpPr>
          <p:spPr>
            <a:xfrm>
              <a:off x="3032115" y="5064814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7B37973-BF02-F149-B2BA-A338DC79A43B}"/>
                </a:ext>
              </a:extLst>
            </p:cNvPr>
            <p:cNvSpPr/>
            <p:nvPr/>
          </p:nvSpPr>
          <p:spPr>
            <a:xfrm>
              <a:off x="1569530" y="5064812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(V)</a:t>
            </a:r>
          </a:p>
        </p:txBody>
      </p:sp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C8B830CF-E556-E346-A32F-D0EFCFC0F5CC}"/>
              </a:ext>
            </a:extLst>
          </p:cNvPr>
          <p:cNvGraphicFramePr>
            <a:graphicFrameLocks/>
          </p:cNvGraphicFramePr>
          <p:nvPr/>
        </p:nvGraphicFramePr>
        <p:xfrm>
          <a:off x="2268715" y="2339319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E0115A5-D1A6-304F-84B4-AC7ABB08EE18}"/>
              </a:ext>
            </a:extLst>
          </p:cNvPr>
          <p:cNvSpPr/>
          <p:nvPr/>
        </p:nvSpPr>
        <p:spPr>
          <a:xfrm>
            <a:off x="6082144" y="1288473"/>
            <a:ext cx="2981467" cy="17041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SCAN-SSA (Add kernel)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not compute-intensive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 Thus,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performance saturates with less that 11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(recall STREAM ADD).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BS shows similar behavior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9AC58130-5BFA-2D45-8CF2-97596990F93F}"/>
              </a:ext>
            </a:extLst>
          </p:cNvPr>
          <p:cNvSpPr/>
          <p:nvPr/>
        </p:nvSpPr>
        <p:spPr>
          <a:xfrm>
            <a:off x="6071506" y="3339103"/>
            <a:ext cx="2981467" cy="2741371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 Same Side Corner Rectangle 45">
            <a:extLst>
              <a:ext uri="{FF2B5EF4-FFF2-40B4-BE49-F238E27FC236}">
                <a16:creationId xmlns:a16="http://schemas.microsoft.com/office/drawing/2014/main" id="{D025D70C-7BE7-6F43-B6F9-B96C7B4ECEF6}"/>
              </a:ext>
            </a:extLst>
          </p:cNvPr>
          <p:cNvSpPr/>
          <p:nvPr/>
        </p:nvSpPr>
        <p:spPr>
          <a:xfrm>
            <a:off x="6071506" y="3339097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C6DF05A-8755-7A4D-B86F-B7ACB33545F7}"/>
              </a:ext>
            </a:extLst>
          </p:cNvPr>
          <p:cNvSpPr txBox="1"/>
          <p:nvPr/>
        </p:nvSpPr>
        <p:spPr>
          <a:xfrm>
            <a:off x="6065156" y="3772150"/>
            <a:ext cx="2981467" cy="2308324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Most real-world workloads are in the compute-bound region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of the DPU (all kernels except SCAN-SSA (Add kernel) and BS), i.e., the pipeline latency dominates the MRAM access latency. </a:t>
            </a:r>
          </a:p>
        </p:txBody>
      </p:sp>
    </p:spTree>
    <p:extLst>
      <p:ext uri="{BB962C8B-B14F-4D97-AF65-F5344CB8AC3E}">
        <p14:creationId xmlns:p14="http://schemas.microsoft.com/office/powerpoint/2010/main" val="320257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3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3" grpId="0" uiExpand="1">
        <p:bldSub>
          <a:bldChart bld="series"/>
        </p:bldSub>
      </p:bldGraphic>
      <p:bldGraphic spid="43" grpId="1" uiExpand="1">
        <p:bldSub>
          <a:bldChart bld="series"/>
        </p:bldSub>
      </p:bldGraphic>
      <p:bldP spid="44" grpId="0" animBg="1"/>
      <p:bldP spid="45" grpId="0" animBg="1"/>
      <p:bldP spid="46" grpId="0" animBg="1"/>
      <p:bldP spid="47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FE9EBF3-43A0-ED4E-9967-198BCFFABD5B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4941B9-6159-D948-B20C-9AA8B546C6F9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7A1261-ABAC-D34E-82B1-7801B135C023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3B49C6-79FB-7E44-AC94-6C1A922EDFBA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414FE2-920A-7745-A2BE-092E79DE2DD2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9B41FA-8B5E-1E4F-88CA-119C2BAAC8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47C0D4-0770-2A4D-B444-EC5075AC7D15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6046B6-CF97-9E4C-8BCA-BACAF9000D89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B1A621-6A06-3D47-9F58-788B564F81B5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DF2606-2A5F-2346-8F5F-D772EAEA1E9E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0C060E-2C0C-BC40-80A6-A2AFBB3DFBBD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E502930-5AC4-2247-AF1F-3A31914640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E7840F6-2D93-E042-959C-345ED2270AA4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D7D873-EE3E-6641-9890-E6B4F76996D1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12AB97C-7DA0-6543-A98C-E5C90C32E6EB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D47B08E-631E-194E-B9EA-41ECC3522D3A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(VI)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63A9EBB-F1D2-8645-974A-5CA92C6E1E90}"/>
              </a:ext>
            </a:extLst>
          </p:cNvPr>
          <p:cNvSpPr/>
          <p:nvPr/>
        </p:nvSpPr>
        <p:spPr>
          <a:xfrm>
            <a:off x="6082144" y="2279440"/>
            <a:ext cx="2981467" cy="14614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TRNS performs step 1 of the matrix transposition via the CPU-DPU transfer.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Using small transfers (8 elements) does not exploit full CPU-DPU bandwidth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08ACEDC-69C1-D04D-AA42-F9484C7C45D4}"/>
              </a:ext>
            </a:extLst>
          </p:cNvPr>
          <p:cNvSpPr/>
          <p:nvPr/>
        </p:nvSpPr>
        <p:spPr>
          <a:xfrm>
            <a:off x="6071506" y="3893303"/>
            <a:ext cx="2981467" cy="2187373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Same Side Corner Rectangle 42">
            <a:extLst>
              <a:ext uri="{FF2B5EF4-FFF2-40B4-BE49-F238E27FC236}">
                <a16:creationId xmlns:a16="http://schemas.microsoft.com/office/drawing/2014/main" id="{5EE9A380-8AD7-BF44-8F10-DDF70482FA7E}"/>
              </a:ext>
            </a:extLst>
          </p:cNvPr>
          <p:cNvSpPr/>
          <p:nvPr/>
        </p:nvSpPr>
        <p:spPr>
          <a:xfrm>
            <a:off x="6071506" y="3893297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4A9A1F2-AA3B-594B-9600-1458A86167DB}"/>
              </a:ext>
            </a:extLst>
          </p:cNvPr>
          <p:cNvSpPr txBox="1"/>
          <p:nvPr/>
        </p:nvSpPr>
        <p:spPr>
          <a:xfrm>
            <a:off x="6065156" y="4326350"/>
            <a:ext cx="2981467" cy="1754326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Transferring large data chunks from/to the host CPU is preferred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for input data and output results due to higher sustained CPU-DPU/DPU-CPU bandwidths.  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96A1C8A4-C29F-3241-96FB-26DF84481446}"/>
              </a:ext>
            </a:extLst>
          </p:cNvPr>
          <p:cNvSpPr/>
          <p:nvPr/>
        </p:nvSpPr>
        <p:spPr>
          <a:xfrm>
            <a:off x="6071505" y="1149921"/>
            <a:ext cx="2981467" cy="9873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amount of time spent on CPU-DPU and DPU-CPU transfers is low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compared to the time spent on DPU execution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6" name="Chart 45">
            <a:extLst>
              <a:ext uri="{FF2B5EF4-FFF2-40B4-BE49-F238E27FC236}">
                <a16:creationId xmlns:a16="http://schemas.microsoft.com/office/drawing/2014/main" id="{6C65779D-F6BB-E64D-99AA-CE5F634D8611}"/>
              </a:ext>
            </a:extLst>
          </p:cNvPr>
          <p:cNvGraphicFramePr>
            <a:graphicFrameLocks/>
          </p:cNvGraphicFramePr>
          <p:nvPr/>
        </p:nvGraphicFramePr>
        <p:xfrm>
          <a:off x="2268715" y="2296679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5193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000"/>
                                        <p:tgtEl>
                                          <p:spTgt spid="4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2" grpId="0" animBg="1"/>
      <p:bldP spid="43" grpId="0" animBg="1"/>
      <p:bldP spid="44" grpId="0"/>
      <p:bldP spid="45" grpId="0" animBg="1"/>
      <p:bldGraphic spid="46" grpId="0" uiExpand="1">
        <p:bldSub>
          <a:bldChart bld="series"/>
        </p:bldSub>
      </p:bldGraphic>
      <p:bldGraphic spid="46" grpId="1" uiExpand="1">
        <p:bldSub>
          <a:bldChart bld="series"/>
        </p:bldSub>
      </p:bldGraphic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031389" cy="5293805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Strong scaling experiments on 1 rank</a:t>
            </a:r>
          </a:p>
          <a:p>
            <a:pPr lvl="1"/>
            <a:r>
              <a:rPr lang="en-US" sz="2100" dirty="0"/>
              <a:t>We set the number of </a:t>
            </a:r>
            <a:r>
              <a:rPr lang="en-US" sz="2100" dirty="0" err="1"/>
              <a:t>tasklets</a:t>
            </a:r>
            <a:r>
              <a:rPr lang="en-US" sz="2100" dirty="0"/>
              <a:t> to the best performing one</a:t>
            </a:r>
          </a:p>
          <a:p>
            <a:pPr lvl="1"/>
            <a:r>
              <a:rPr lang="en-US" sz="2100" dirty="0"/>
              <a:t>The </a:t>
            </a:r>
            <a:r>
              <a:rPr lang="en-US" sz="2100" dirty="0">
                <a:solidFill>
                  <a:srgbClr val="C00000"/>
                </a:solidFill>
              </a:rPr>
              <a:t>number of DPUs is 1, 4, 16, 64</a:t>
            </a:r>
          </a:p>
          <a:p>
            <a:pPr lvl="1"/>
            <a:r>
              <a:rPr lang="en-US" sz="2100" dirty="0"/>
              <a:t>We show the breakdown of execution time:</a:t>
            </a:r>
          </a:p>
          <a:p>
            <a:pPr lvl="2"/>
            <a:r>
              <a:rPr lang="en-US" sz="1700" dirty="0">
                <a:solidFill>
                  <a:srgbClr val="00B050"/>
                </a:solidFill>
              </a:rPr>
              <a:t>DPU</a:t>
            </a:r>
            <a:r>
              <a:rPr lang="en-US" sz="1700" dirty="0"/>
              <a:t>: Execution time on the DPU</a:t>
            </a:r>
          </a:p>
          <a:p>
            <a:pPr lvl="2"/>
            <a:r>
              <a:rPr lang="en-US" sz="1700" dirty="0">
                <a:solidFill>
                  <a:srgbClr val="0070C0"/>
                </a:solidFill>
              </a:rPr>
              <a:t>Inter-DPU</a:t>
            </a:r>
            <a:r>
              <a:rPr lang="en-US" sz="1700" dirty="0"/>
              <a:t>: Time for inter-DPU communication via the host CPU</a:t>
            </a:r>
          </a:p>
          <a:p>
            <a:pPr lvl="2"/>
            <a:r>
              <a:rPr lang="en-US" sz="1700" dirty="0">
                <a:solidFill>
                  <a:schemeClr val="accent2"/>
                </a:solidFill>
              </a:rPr>
              <a:t>CPU-DPU</a:t>
            </a:r>
            <a:r>
              <a:rPr lang="en-US" sz="1700" dirty="0"/>
              <a:t>: Time for CPU to DPU transfer of input data</a:t>
            </a:r>
          </a:p>
          <a:p>
            <a:pPr lvl="2"/>
            <a:r>
              <a:rPr lang="en-US" sz="1700" dirty="0">
                <a:solidFill>
                  <a:srgbClr val="7030A0"/>
                </a:solidFill>
              </a:rPr>
              <a:t>DPU-CPU</a:t>
            </a:r>
            <a:r>
              <a:rPr lang="en-US" sz="1700" dirty="0"/>
              <a:t>: Time for DPU to CPU transfer of final results</a:t>
            </a:r>
          </a:p>
          <a:p>
            <a:pPr lvl="1"/>
            <a:r>
              <a:rPr lang="en-US" sz="2100" dirty="0">
                <a:solidFill>
                  <a:srgbClr val="C00000"/>
                </a:solidFill>
              </a:rPr>
              <a:t>Speedup over 1 DPU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614C6C1-8A21-7246-9421-1A9F20EDE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072" y="873419"/>
            <a:ext cx="5799541" cy="558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23FF1D-8675-EE42-8D80-937527AC2441}"/>
              </a:ext>
            </a:extLst>
          </p:cNvPr>
          <p:cNvSpPr/>
          <p:nvPr/>
        </p:nvSpPr>
        <p:spPr>
          <a:xfrm>
            <a:off x="3200400" y="873419"/>
            <a:ext cx="5863213" cy="5544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Rank (I)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A3D328F-00E0-FC48-AA7E-34FB94CF2880}"/>
              </a:ext>
            </a:extLst>
          </p:cNvPr>
          <p:cNvGraphicFramePr>
            <a:graphicFrameLocks/>
          </p:cNvGraphicFramePr>
          <p:nvPr/>
        </p:nvGraphicFramePr>
        <p:xfrm>
          <a:off x="4104127" y="1559509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4201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34514 -0.0007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57" y="-4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4" grpId="1" animBg="1"/>
      <p:bldGraphic spid="26" grpId="0" uiExpand="1">
        <p:bldSub>
          <a:bldChart bld="series"/>
        </p:bldSub>
      </p:bldGraphic>
      <p:bldGraphic spid="26" grpId="1" uiExpand="1">
        <p:bldSub>
          <a:bldChart bld="series"/>
        </p:bldSub>
      </p:bldGraphic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C910D-2258-C74B-B46F-EF00CEA22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" y="860719"/>
            <a:ext cx="5799541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Rank (II)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CE20153-0E49-0245-ABB2-248795153381}"/>
              </a:ext>
            </a:extLst>
          </p:cNvPr>
          <p:cNvSpPr/>
          <p:nvPr/>
        </p:nvSpPr>
        <p:spPr>
          <a:xfrm>
            <a:off x="6082145" y="1317402"/>
            <a:ext cx="2981467" cy="13306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SEL, UNI, BS, TS, MLP, HST-S, HSTS-L, RED, SCAN-SSA (both kernel), SCAN-RSS (both kernels), and TRNS (both kernels)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scale linearly with the number of DPUs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12052FAC-A480-C64B-A016-25D5AC21A6E2}"/>
              </a:ext>
            </a:extLst>
          </p:cNvPr>
          <p:cNvSpPr/>
          <p:nvPr/>
        </p:nvSpPr>
        <p:spPr>
          <a:xfrm>
            <a:off x="6082145" y="3254386"/>
            <a:ext cx="2981467" cy="4281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Scaling is sublinear for BFS and NW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916FDE4A-053F-B048-9AEC-F4714A6A4A21}"/>
              </a:ext>
            </a:extLst>
          </p:cNvPr>
          <p:cNvSpPr/>
          <p:nvPr/>
        </p:nvSpPr>
        <p:spPr>
          <a:xfrm>
            <a:off x="6082144" y="3845108"/>
            <a:ext cx="2981467" cy="6782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 suffers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load imbalance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due to irregular graph topology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BBF67F04-209E-664B-9A27-FC98A9A09554}"/>
              </a:ext>
            </a:extLst>
          </p:cNvPr>
          <p:cNvSpPr/>
          <p:nvPr/>
        </p:nvSpPr>
        <p:spPr>
          <a:xfrm>
            <a:off x="6082144" y="4685869"/>
            <a:ext cx="2981467" cy="10701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NW computes a diagonal of a 2D matrix in each iteration.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More DPUs does not mean more parallelization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in shorter diagonals.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74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41" grpId="0" animBg="1"/>
      <p:bldP spid="42" grpId="0" animBg="1"/>
      <p:bldP spid="46" grpId="0" animBg="1"/>
      <p:bldP spid="47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C910D-2258-C74B-B46F-EF00CEA22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" y="860719"/>
            <a:ext cx="5799541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47C0D4-0770-2A4D-B444-EC5075AC7D15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B1A621-6A06-3D47-9F58-788B564F81B5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E502930-5AC4-2247-AF1F-3A31914640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3B49C6-79FB-7E44-AC94-6C1A922EDFBA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414FE2-920A-7745-A2BE-092E79DE2DD2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0C060E-2C0C-BC40-80A6-A2AFBB3DFBBD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E7840F6-2D93-E042-959C-345ED2270AA4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D7D873-EE3E-6641-9890-E6B4F76996D1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D47B08E-631E-194E-B9EA-41ECC3522D3A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E9EBF3-43A0-ED4E-9967-198BCFFABD5B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4941B9-6159-D948-B20C-9AA8B546C6F9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7A1261-ABAC-D34E-82B1-7801B135C023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9B41FA-8B5E-1E4F-88CA-119C2BAAC8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6046B6-CF97-9E4C-8BCA-BACAF9000D89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12AB97C-7DA0-6543-A98C-E5C90C32E6EB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DF2606-2A5F-2346-8F5F-D772EAEA1E9E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Rank (III)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9203E3D-7771-D445-9766-F1EB3BD3A696}"/>
              </a:ext>
            </a:extLst>
          </p:cNvPr>
          <p:cNvSpPr/>
          <p:nvPr/>
        </p:nvSpPr>
        <p:spPr>
          <a:xfrm>
            <a:off x="6082145" y="1801494"/>
            <a:ext cx="2981467" cy="6593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BS, TS, TRNS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 not need inter-DPU synchronization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58E9C51-8355-6B43-BF4C-B3137DEB5D4E}"/>
              </a:ext>
            </a:extLst>
          </p:cNvPr>
          <p:cNvSpPr/>
          <p:nvPr/>
        </p:nvSpPr>
        <p:spPr>
          <a:xfrm>
            <a:off x="6082145" y="2898051"/>
            <a:ext cx="2981467" cy="9939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SEL, UNI, HST-S, HST-L, RED, SCAN-SSA, SCAN-RSS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need inter-DPU synchronization but 64 DPUs still obtain the best performance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E33B74C-7AE1-8D41-832E-F3E0380C9668}"/>
              </a:ext>
            </a:extLst>
          </p:cNvPr>
          <p:cNvSpPr/>
          <p:nvPr/>
        </p:nvSpPr>
        <p:spPr>
          <a:xfrm>
            <a:off x="6082144" y="4329200"/>
            <a:ext cx="2981467" cy="8748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BFS, MLP, NW require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heavy inter-DPU synchronization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involving DPU-CPU and CPU-DPU transfers</a:t>
            </a:r>
          </a:p>
        </p:txBody>
      </p:sp>
    </p:spTree>
    <p:extLst>
      <p:ext uri="{BB962C8B-B14F-4D97-AF65-F5344CB8AC3E}">
        <p14:creationId xmlns:p14="http://schemas.microsoft.com/office/powerpoint/2010/main" val="331559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0" grpId="0" animBg="1"/>
      <p:bldP spid="12" grpId="0" animBg="1"/>
      <p:bldP spid="13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8" grpId="0" animBg="1"/>
      <p:bldP spid="10" grpId="0" animBg="1"/>
      <p:bldP spid="11" grpId="0" animBg="1"/>
      <p:bldP spid="14" grpId="0" animBg="1"/>
      <p:bldP spid="16" grpId="0" animBg="1"/>
      <p:bldP spid="23" grpId="0" animBg="1"/>
      <p:bldP spid="31" grpId="0" animBg="1"/>
      <p:bldP spid="33" grpId="0" animBg="1"/>
      <p:bldP spid="36" grpId="0" animBg="1"/>
      <p:bldP spid="28" grpId="0" animBg="1"/>
      <p:bldP spid="29" grpId="0" animBg="1"/>
      <p:bldP spid="35" grpId="0" animBg="1"/>
      <p:bldP spid="37" grpId="0" animBg="1"/>
      <p:bldP spid="38" grpId="0" animBg="1"/>
      <p:bldP spid="40" grpId="0" animBg="1"/>
      <p:bldP spid="25" grpId="0" animBg="1"/>
      <p:bldP spid="26" grpId="0" animBg="1"/>
      <p:bldP spid="27" grpId="0" animBg="1"/>
      <p:bldP spid="30" grpId="0" animBg="1"/>
      <p:bldP spid="32" grpId="0" animBg="1"/>
      <p:bldP spid="39" grpId="0" animBg="1"/>
      <p:bldP spid="34" grpId="0" animBg="1"/>
      <p:bldP spid="41" grpId="0" animBg="1"/>
      <p:bldP spid="42" grpId="0" animBg="1"/>
      <p:bldP spid="43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C910D-2258-C74B-B46F-EF00CEA22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" y="860719"/>
            <a:ext cx="5799541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47C0D4-0770-2A4D-B444-EC5075AC7D15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3B49C6-79FB-7E44-AC94-6C1A922EDFBA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414FE2-920A-7745-A2BE-092E79DE2DD2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7A1261-ABAC-D34E-82B1-7801B135C023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6046B6-CF97-9E4C-8BCA-BACAF9000D89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E502930-5AC4-2247-AF1F-3A31914640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B1A621-6A06-3D47-9F58-788B564F81B5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0C060E-2C0C-BC40-80A6-A2AFBB3DFBBD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E7840F6-2D93-E042-959C-345ED2270AA4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D7D873-EE3E-6641-9890-E6B4F76996D1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D47B08E-631E-194E-B9EA-41ECC3522D3A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E9EBF3-43A0-ED4E-9967-198BCFFABD5B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4941B9-6159-D948-B20C-9AA8B546C6F9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12AB97C-7DA0-6543-A98C-E5C90C32E6EB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DF2606-2A5F-2346-8F5F-D772EAEA1E9E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9B41FA-8B5E-1E4F-88CA-119C2BAAC8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Rank (IV)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9203E3D-7771-D445-9766-F1EB3BD3A696}"/>
              </a:ext>
            </a:extLst>
          </p:cNvPr>
          <p:cNvSpPr/>
          <p:nvPr/>
        </p:nvSpPr>
        <p:spPr>
          <a:xfrm>
            <a:off x="6082145" y="927848"/>
            <a:ext cx="2981467" cy="13850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TS, MLP, HST-S, HST-L, RED, SCAN-SSA, SCAN-RSS, TRNS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use parallel transfers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CPU-DPU and DPU-CPU transfer times decrease as we increase the number of DPUs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58E9C51-8355-6B43-BF4C-B3137DEB5D4E}"/>
              </a:ext>
            </a:extLst>
          </p:cNvPr>
          <p:cNvSpPr/>
          <p:nvPr/>
        </p:nvSpPr>
        <p:spPr>
          <a:xfrm>
            <a:off x="6082145" y="2391101"/>
            <a:ext cx="2981467" cy="14184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BS, NW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use parallel transfers but do not reduce transfer times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BS transfers a complete array to all DPUs.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NW does not use all DPUs in all iterations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E33B74C-7AE1-8D41-832E-F3E0380C9668}"/>
              </a:ext>
            </a:extLst>
          </p:cNvPr>
          <p:cNvSpPr/>
          <p:nvPr/>
        </p:nvSpPr>
        <p:spPr>
          <a:xfrm>
            <a:off x="6082144" y="3887764"/>
            <a:ext cx="2981467" cy="7514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SEL, UNI, BFS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cannot use parallel transfers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as the transfer size per DPU is not fixed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AA074351-7E1D-A04A-9F2A-14899F42FF86}"/>
              </a:ext>
            </a:extLst>
          </p:cNvPr>
          <p:cNvSpPr/>
          <p:nvPr/>
        </p:nvSpPr>
        <p:spPr>
          <a:xfrm>
            <a:off x="6082143" y="4717451"/>
            <a:ext cx="2917726" cy="1702792"/>
          </a:xfrm>
          <a:prstGeom prst="roundRect">
            <a:avLst>
              <a:gd name="adj" fmla="val 9070"/>
            </a:avLst>
          </a:prstGeom>
          <a:solidFill>
            <a:srgbClr val="F2F9F3"/>
          </a:solidFill>
          <a:ln w="444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6" name="Round Same Side Corner Rectangle 45">
            <a:extLst>
              <a:ext uri="{FF2B5EF4-FFF2-40B4-BE49-F238E27FC236}">
                <a16:creationId xmlns:a16="http://schemas.microsoft.com/office/drawing/2014/main" id="{D2F7B0F6-80B2-EB49-BA79-74AD5DD80A83}"/>
              </a:ext>
            </a:extLst>
          </p:cNvPr>
          <p:cNvSpPr/>
          <p:nvPr/>
        </p:nvSpPr>
        <p:spPr>
          <a:xfrm>
            <a:off x="6082143" y="4717448"/>
            <a:ext cx="2917725" cy="432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PROGRAMMING RECOMMENDATION 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D873C1C-5359-0543-87C7-0C942DABEB8C}"/>
              </a:ext>
            </a:extLst>
          </p:cNvPr>
          <p:cNvSpPr txBox="1"/>
          <p:nvPr/>
        </p:nvSpPr>
        <p:spPr>
          <a:xfrm>
            <a:off x="6082143" y="5089999"/>
            <a:ext cx="2917726" cy="1384995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Parallel CPU-DPU/DPU-CPU transfers inside a rank of DPUs are recommended for real-world workloads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when all transferred buffers are of the same size.</a:t>
            </a:r>
          </a:p>
        </p:txBody>
      </p:sp>
    </p:spTree>
    <p:extLst>
      <p:ext uri="{BB962C8B-B14F-4D97-AF65-F5344CB8AC3E}">
        <p14:creationId xmlns:p14="http://schemas.microsoft.com/office/powerpoint/2010/main" val="404963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13" grpId="0" animBg="1"/>
      <p:bldP spid="11" grpId="0" animBg="1"/>
      <p:bldP spid="31" grpId="0" animBg="1"/>
      <p:bldP spid="28" grpId="0" animBg="1"/>
      <p:bldP spid="29" grpId="0" animBg="1"/>
      <p:bldP spid="27" grpId="0" animBg="1"/>
      <p:bldP spid="16" grpId="0" animBg="1"/>
      <p:bldP spid="20" grpId="0" animBg="1"/>
      <p:bldP spid="32" grpId="0" animBg="1"/>
      <p:bldP spid="3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8" grpId="0" animBg="1"/>
      <p:bldP spid="10" grpId="0" animBg="1"/>
      <p:bldP spid="23" grpId="0" animBg="1"/>
      <p:bldP spid="14" grpId="0" animBg="1"/>
      <p:bldP spid="33" grpId="0" animBg="1"/>
      <p:bldP spid="35" grpId="0" animBg="1"/>
      <p:bldP spid="37" grpId="0" animBg="1"/>
      <p:bldP spid="38" grpId="0" animBg="1"/>
      <p:bldP spid="40" grpId="0" animBg="1"/>
      <p:bldP spid="25" grpId="0" animBg="1"/>
      <p:bldP spid="26" grpId="0" animBg="1"/>
      <p:bldP spid="39" grpId="0" animBg="1"/>
      <p:bldP spid="34" grpId="0" animBg="1"/>
      <p:bldP spid="30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7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031389" cy="529380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Strong scaling experiments on 32 rank</a:t>
            </a:r>
          </a:p>
          <a:p>
            <a:pPr lvl="1"/>
            <a:r>
              <a:rPr lang="en-US" sz="2100" dirty="0"/>
              <a:t>We set the number of </a:t>
            </a:r>
            <a:r>
              <a:rPr lang="en-US" sz="2100" dirty="0" err="1"/>
              <a:t>tasklets</a:t>
            </a:r>
            <a:r>
              <a:rPr lang="en-US" sz="2100" dirty="0"/>
              <a:t> to the best performing one</a:t>
            </a:r>
          </a:p>
          <a:p>
            <a:pPr lvl="1"/>
            <a:r>
              <a:rPr lang="en-US" sz="2100" dirty="0"/>
              <a:t>The </a:t>
            </a:r>
            <a:r>
              <a:rPr lang="en-US" sz="2100" dirty="0">
                <a:solidFill>
                  <a:srgbClr val="C00000"/>
                </a:solidFill>
              </a:rPr>
              <a:t>number of DPUs is 256, 512, 1024, 2048</a:t>
            </a:r>
          </a:p>
          <a:p>
            <a:pPr lvl="1"/>
            <a:r>
              <a:rPr lang="en-US" sz="2100" dirty="0"/>
              <a:t>We show the breakdown of execution time:</a:t>
            </a:r>
          </a:p>
          <a:p>
            <a:pPr lvl="2"/>
            <a:r>
              <a:rPr lang="en-US" sz="1700" dirty="0">
                <a:solidFill>
                  <a:srgbClr val="00B050"/>
                </a:solidFill>
              </a:rPr>
              <a:t>DPU</a:t>
            </a:r>
            <a:r>
              <a:rPr lang="en-US" sz="1700" dirty="0"/>
              <a:t>: Execution time on the DPU</a:t>
            </a:r>
          </a:p>
          <a:p>
            <a:pPr lvl="2"/>
            <a:r>
              <a:rPr lang="en-US" sz="1700" dirty="0">
                <a:solidFill>
                  <a:srgbClr val="0070C0"/>
                </a:solidFill>
              </a:rPr>
              <a:t>Inter-DPU</a:t>
            </a:r>
            <a:r>
              <a:rPr lang="en-US" sz="1700" dirty="0"/>
              <a:t>: Time for inter-DPU communication via the host CPU</a:t>
            </a:r>
          </a:p>
          <a:p>
            <a:pPr lvl="2"/>
            <a:r>
              <a:rPr lang="en-US" sz="1700" dirty="0"/>
              <a:t>We do not show CPU-DPU/DPU-CPU transfer times</a:t>
            </a:r>
          </a:p>
          <a:p>
            <a:pPr lvl="1"/>
            <a:r>
              <a:rPr lang="en-US" sz="2100" dirty="0">
                <a:solidFill>
                  <a:srgbClr val="C00000"/>
                </a:solidFill>
              </a:rPr>
              <a:t>Speedup over 256 DPUs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68C7CA-02F7-AC4B-B2DF-D55EAA69E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613" y="873419"/>
            <a:ext cx="5580000" cy="558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23FF1D-8675-EE42-8D80-937527AC2441}"/>
              </a:ext>
            </a:extLst>
          </p:cNvPr>
          <p:cNvSpPr/>
          <p:nvPr/>
        </p:nvSpPr>
        <p:spPr>
          <a:xfrm>
            <a:off x="3200400" y="873419"/>
            <a:ext cx="5863213" cy="5544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32 Ranks (I)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C523BA4-AEEC-EC49-BCCE-35D7DDB27793}"/>
              </a:ext>
            </a:extLst>
          </p:cNvPr>
          <p:cNvGraphicFramePr>
            <a:graphicFrameLocks/>
          </p:cNvGraphicFramePr>
          <p:nvPr/>
        </p:nvGraphicFramePr>
        <p:xfrm>
          <a:off x="3886530" y="1845000"/>
          <a:ext cx="2930800" cy="316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7963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36094 -0.0007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4" grpId="1" animBg="1"/>
      <p:bldGraphic spid="9" grpId="0" uiExpand="1">
        <p:bldSub>
          <a:bldChart bld="series"/>
        </p:bldSub>
      </p:bldGraphic>
      <p:bldGraphic spid="9" grpId="1">
        <p:bldSub>
          <a:bldChart bld="series"/>
        </p:bldSub>
      </p:bldGraphic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F3C35E-4216-CA41-82CA-F8269BE24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580000" cy="5580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79FF141-B426-774F-B80F-AEA3760D71A4}"/>
              </a:ext>
            </a:extLst>
          </p:cNvPr>
          <p:cNvSpPr/>
          <p:nvPr/>
        </p:nvSpPr>
        <p:spPr>
          <a:xfrm>
            <a:off x="4324370" y="2232054"/>
            <a:ext cx="1368000" cy="1296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E6A299-1A69-CE4F-BF52-CF3EA0FFF42F}"/>
              </a:ext>
            </a:extLst>
          </p:cNvPr>
          <p:cNvSpPr/>
          <p:nvPr/>
        </p:nvSpPr>
        <p:spPr>
          <a:xfrm>
            <a:off x="1497810" y="3572230"/>
            <a:ext cx="1350000" cy="1368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40B792-B8AC-D747-9C68-8FFC7F0CA6EA}"/>
              </a:ext>
            </a:extLst>
          </p:cNvPr>
          <p:cNvSpPr/>
          <p:nvPr/>
        </p:nvSpPr>
        <p:spPr>
          <a:xfrm>
            <a:off x="87580" y="860719"/>
            <a:ext cx="1368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DEE398-7F2D-EE4D-A3DD-3E805C6AC93B}"/>
              </a:ext>
            </a:extLst>
          </p:cNvPr>
          <p:cNvSpPr/>
          <p:nvPr/>
        </p:nvSpPr>
        <p:spPr>
          <a:xfrm>
            <a:off x="1497810" y="860718"/>
            <a:ext cx="1350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862D8D-4343-B84A-AA9F-34954104049A}"/>
              </a:ext>
            </a:extLst>
          </p:cNvPr>
          <p:cNvSpPr/>
          <p:nvPr/>
        </p:nvSpPr>
        <p:spPr>
          <a:xfrm>
            <a:off x="2906605" y="860718"/>
            <a:ext cx="1368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DEE02D-1A5B-724F-A5C4-6F205E922F29}"/>
              </a:ext>
            </a:extLst>
          </p:cNvPr>
          <p:cNvSpPr/>
          <p:nvPr/>
        </p:nvSpPr>
        <p:spPr>
          <a:xfrm>
            <a:off x="4324370" y="862367"/>
            <a:ext cx="1368000" cy="1332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C413BD4-D301-B640-BA35-07D536944D60}"/>
              </a:ext>
            </a:extLst>
          </p:cNvPr>
          <p:cNvSpPr/>
          <p:nvPr/>
        </p:nvSpPr>
        <p:spPr>
          <a:xfrm>
            <a:off x="87580" y="2232056"/>
            <a:ext cx="1368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4416E9-082B-A84D-9AD4-43B99DFDD0F3}"/>
              </a:ext>
            </a:extLst>
          </p:cNvPr>
          <p:cNvSpPr/>
          <p:nvPr/>
        </p:nvSpPr>
        <p:spPr>
          <a:xfrm>
            <a:off x="2906605" y="2232055"/>
            <a:ext cx="1368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B911C5-70DA-5344-B9A3-D50D7173F0EF}"/>
              </a:ext>
            </a:extLst>
          </p:cNvPr>
          <p:cNvSpPr/>
          <p:nvPr/>
        </p:nvSpPr>
        <p:spPr>
          <a:xfrm>
            <a:off x="1497810" y="2232053"/>
            <a:ext cx="1350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5EB7ED7-64AC-3343-841C-9C2B9A5B07EF}"/>
              </a:ext>
            </a:extLst>
          </p:cNvPr>
          <p:cNvSpPr/>
          <p:nvPr/>
        </p:nvSpPr>
        <p:spPr>
          <a:xfrm>
            <a:off x="87580" y="3572233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4AB4A7-3478-4341-AFCD-3F05F9BDA5C1}"/>
              </a:ext>
            </a:extLst>
          </p:cNvPr>
          <p:cNvSpPr/>
          <p:nvPr/>
        </p:nvSpPr>
        <p:spPr>
          <a:xfrm>
            <a:off x="2906605" y="3572232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F822C27-C4B9-4247-B827-E09EC4BEA641}"/>
              </a:ext>
            </a:extLst>
          </p:cNvPr>
          <p:cNvSpPr/>
          <p:nvPr/>
        </p:nvSpPr>
        <p:spPr>
          <a:xfrm>
            <a:off x="4324370" y="3572231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183FE45-EE61-3543-957B-C94C3905CC38}"/>
              </a:ext>
            </a:extLst>
          </p:cNvPr>
          <p:cNvSpPr/>
          <p:nvPr/>
        </p:nvSpPr>
        <p:spPr>
          <a:xfrm>
            <a:off x="87580" y="5002059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71D725A-4A44-6E4D-9BCC-54842D913504}"/>
              </a:ext>
            </a:extLst>
          </p:cNvPr>
          <p:cNvSpPr/>
          <p:nvPr/>
        </p:nvSpPr>
        <p:spPr>
          <a:xfrm>
            <a:off x="2906605" y="5002058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88E5175-D494-7D43-93D5-E795358EC928}"/>
              </a:ext>
            </a:extLst>
          </p:cNvPr>
          <p:cNvSpPr/>
          <p:nvPr/>
        </p:nvSpPr>
        <p:spPr>
          <a:xfrm>
            <a:off x="4324370" y="5002057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5CB8403-B840-1C4E-956F-FFDA66BA2CB9}"/>
              </a:ext>
            </a:extLst>
          </p:cNvPr>
          <p:cNvSpPr/>
          <p:nvPr/>
        </p:nvSpPr>
        <p:spPr>
          <a:xfrm>
            <a:off x="1497810" y="5002056"/>
            <a:ext cx="1350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F578EA-6D52-3B48-8A55-50DB3C6CC824}"/>
              </a:ext>
            </a:extLst>
          </p:cNvPr>
          <p:cNvSpPr/>
          <p:nvPr/>
        </p:nvSpPr>
        <p:spPr>
          <a:xfrm>
            <a:off x="4333330" y="2241014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4A876A1-4EB0-954D-B393-683959E01E9E}"/>
              </a:ext>
            </a:extLst>
          </p:cNvPr>
          <p:cNvSpPr/>
          <p:nvPr/>
        </p:nvSpPr>
        <p:spPr>
          <a:xfrm>
            <a:off x="1506770" y="3581190"/>
            <a:ext cx="1350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ECBCD98-1A96-154F-AD80-2984580573F8}"/>
              </a:ext>
            </a:extLst>
          </p:cNvPr>
          <p:cNvSpPr/>
          <p:nvPr/>
        </p:nvSpPr>
        <p:spPr>
          <a:xfrm>
            <a:off x="2915565" y="869678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83B3624-9C9F-3C43-9CC6-17E7B617BF76}"/>
              </a:ext>
            </a:extLst>
          </p:cNvPr>
          <p:cNvSpPr/>
          <p:nvPr/>
        </p:nvSpPr>
        <p:spPr>
          <a:xfrm>
            <a:off x="96540" y="869679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1E656C1-C1EC-A844-8852-6993D598156C}"/>
              </a:ext>
            </a:extLst>
          </p:cNvPr>
          <p:cNvSpPr/>
          <p:nvPr/>
        </p:nvSpPr>
        <p:spPr>
          <a:xfrm>
            <a:off x="1506770" y="869678"/>
            <a:ext cx="1350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57D9496-9860-944C-9577-806AF29E6A51}"/>
              </a:ext>
            </a:extLst>
          </p:cNvPr>
          <p:cNvSpPr/>
          <p:nvPr/>
        </p:nvSpPr>
        <p:spPr>
          <a:xfrm>
            <a:off x="4333330" y="871327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9313E16-5DA9-AC4C-80FF-038362C807C6}"/>
              </a:ext>
            </a:extLst>
          </p:cNvPr>
          <p:cNvSpPr/>
          <p:nvPr/>
        </p:nvSpPr>
        <p:spPr>
          <a:xfrm>
            <a:off x="96540" y="2241016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F269A50-3009-4D4A-A775-27A7FF4CBD2F}"/>
              </a:ext>
            </a:extLst>
          </p:cNvPr>
          <p:cNvSpPr/>
          <p:nvPr/>
        </p:nvSpPr>
        <p:spPr>
          <a:xfrm>
            <a:off x="2915565" y="2241015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E8E67D9-69B8-4340-AD63-8C2DFCB7A12C}"/>
              </a:ext>
            </a:extLst>
          </p:cNvPr>
          <p:cNvSpPr/>
          <p:nvPr/>
        </p:nvSpPr>
        <p:spPr>
          <a:xfrm>
            <a:off x="1506770" y="2241013"/>
            <a:ext cx="1350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F3F84F7-CACC-2F4C-AAA1-54959815EA72}"/>
              </a:ext>
            </a:extLst>
          </p:cNvPr>
          <p:cNvSpPr/>
          <p:nvPr/>
        </p:nvSpPr>
        <p:spPr>
          <a:xfrm>
            <a:off x="96540" y="3581193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97D722B-CD1E-954E-AEAB-E20A0DAF4E54}"/>
              </a:ext>
            </a:extLst>
          </p:cNvPr>
          <p:cNvSpPr/>
          <p:nvPr/>
        </p:nvSpPr>
        <p:spPr>
          <a:xfrm>
            <a:off x="2915565" y="3581192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EF036EB-8FEC-DA4E-9F27-B8F973D82399}"/>
              </a:ext>
            </a:extLst>
          </p:cNvPr>
          <p:cNvSpPr/>
          <p:nvPr/>
        </p:nvSpPr>
        <p:spPr>
          <a:xfrm>
            <a:off x="4333330" y="3581191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C678087-F12D-6545-825F-0B49E83D24E1}"/>
              </a:ext>
            </a:extLst>
          </p:cNvPr>
          <p:cNvSpPr/>
          <p:nvPr/>
        </p:nvSpPr>
        <p:spPr>
          <a:xfrm>
            <a:off x="96540" y="5011019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509E531-8821-6143-8694-1BE6F1D601BA}"/>
              </a:ext>
            </a:extLst>
          </p:cNvPr>
          <p:cNvSpPr/>
          <p:nvPr/>
        </p:nvSpPr>
        <p:spPr>
          <a:xfrm>
            <a:off x="2915565" y="5011018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8343FB5-323F-154B-B78A-B00B1BFF6677}"/>
              </a:ext>
            </a:extLst>
          </p:cNvPr>
          <p:cNvSpPr/>
          <p:nvPr/>
        </p:nvSpPr>
        <p:spPr>
          <a:xfrm>
            <a:off x="4333330" y="5011017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054648E-232B-9546-B4EA-0A0F37ABF780}"/>
              </a:ext>
            </a:extLst>
          </p:cNvPr>
          <p:cNvSpPr/>
          <p:nvPr/>
        </p:nvSpPr>
        <p:spPr>
          <a:xfrm>
            <a:off x="1506770" y="5011016"/>
            <a:ext cx="1350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32 Ranks (II)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7FC3CE5-1753-1A40-8A6A-688B4CB58F07}"/>
              </a:ext>
            </a:extLst>
          </p:cNvPr>
          <p:cNvSpPr/>
          <p:nvPr/>
        </p:nvSpPr>
        <p:spPr>
          <a:xfrm>
            <a:off x="6082144" y="2530159"/>
            <a:ext cx="2981467" cy="5885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BFS, NW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 not scale linearly due to load imbalance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9BF018FF-A725-3C49-A265-1BD6BA0F3D69}"/>
              </a:ext>
            </a:extLst>
          </p:cNvPr>
          <p:cNvSpPr/>
          <p:nvPr/>
        </p:nvSpPr>
        <p:spPr>
          <a:xfrm>
            <a:off x="6071505" y="3183202"/>
            <a:ext cx="2981467" cy="3010813"/>
          </a:xfrm>
          <a:prstGeom prst="roundRect">
            <a:avLst>
              <a:gd name="adj" fmla="val 5763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 Same Side Corner Rectangle 56">
            <a:extLst>
              <a:ext uri="{FF2B5EF4-FFF2-40B4-BE49-F238E27FC236}">
                <a16:creationId xmlns:a16="http://schemas.microsoft.com/office/drawing/2014/main" id="{47FB5699-D8F7-C34F-83E0-D7DD4FE77FC9}"/>
              </a:ext>
            </a:extLst>
          </p:cNvPr>
          <p:cNvSpPr/>
          <p:nvPr/>
        </p:nvSpPr>
        <p:spPr>
          <a:xfrm>
            <a:off x="6071505" y="3183196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C6E9EE0-83F9-EE43-8CE0-2B148EC1A655}"/>
              </a:ext>
            </a:extLst>
          </p:cNvPr>
          <p:cNvSpPr txBox="1"/>
          <p:nvPr/>
        </p:nvSpPr>
        <p:spPr>
          <a:xfrm>
            <a:off x="6062291" y="3554901"/>
            <a:ext cx="2981467" cy="258532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Load balancing across DPUs ensures linear reduction of the execution time spent on the DPUs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for a given problem size, when all available DPUs are used (as observed in strong scaling experiments). 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042ECB67-5E7D-1C4F-B5F0-B0BCB169D35F}"/>
              </a:ext>
            </a:extLst>
          </p:cNvPr>
          <p:cNvSpPr/>
          <p:nvPr/>
        </p:nvSpPr>
        <p:spPr>
          <a:xfrm>
            <a:off x="6082145" y="1110922"/>
            <a:ext cx="2981467" cy="13306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SEL, UNI, BS, TS, MLP, HST-S, HSTS-L, RED, SCAN-SSA (both kernel), SCAN-RSS (both kernels), and TRNS (both kernels)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scale linearly with the number of DPUs</a:t>
            </a:r>
          </a:p>
        </p:txBody>
      </p:sp>
    </p:spTree>
    <p:extLst>
      <p:ext uri="{BB962C8B-B14F-4D97-AF65-F5344CB8AC3E}">
        <p14:creationId xmlns:p14="http://schemas.microsoft.com/office/powerpoint/2010/main" val="27204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3" grpId="0" animBg="1"/>
      <p:bldP spid="44" grpId="0" animBg="1"/>
      <p:bldP spid="47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9" grpId="0" animBg="1"/>
      <p:bldP spid="61" grpId="0" animBg="1"/>
      <p:bldP spid="39" grpId="0" animBg="1"/>
      <p:bldP spid="40" grpId="0" animBg="1"/>
      <p:bldP spid="57" grpId="0" animBg="1"/>
      <p:bldP spid="58" grpId="0"/>
      <p:bldP spid="60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F3C35E-4216-CA41-82CA-F8269BE24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580000" cy="5580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79FF141-B426-774F-B80F-AEA3760D71A4}"/>
              </a:ext>
            </a:extLst>
          </p:cNvPr>
          <p:cNvSpPr/>
          <p:nvPr/>
        </p:nvSpPr>
        <p:spPr>
          <a:xfrm>
            <a:off x="4324370" y="2232054"/>
            <a:ext cx="1368000" cy="1296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E6A299-1A69-CE4F-BF52-CF3EA0FFF42F}"/>
              </a:ext>
            </a:extLst>
          </p:cNvPr>
          <p:cNvSpPr/>
          <p:nvPr/>
        </p:nvSpPr>
        <p:spPr>
          <a:xfrm>
            <a:off x="1497810" y="3572230"/>
            <a:ext cx="1350000" cy="1368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5EB7ED7-64AC-3343-841C-9C2B9A5B07EF}"/>
              </a:ext>
            </a:extLst>
          </p:cNvPr>
          <p:cNvSpPr/>
          <p:nvPr/>
        </p:nvSpPr>
        <p:spPr>
          <a:xfrm>
            <a:off x="87580" y="3572233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71D725A-4A44-6E4D-9BCC-54842D913504}"/>
              </a:ext>
            </a:extLst>
          </p:cNvPr>
          <p:cNvSpPr/>
          <p:nvPr/>
        </p:nvSpPr>
        <p:spPr>
          <a:xfrm>
            <a:off x="2906605" y="5002058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5CB8403-B840-1C4E-956F-FFDA66BA2CB9}"/>
              </a:ext>
            </a:extLst>
          </p:cNvPr>
          <p:cNvSpPr/>
          <p:nvPr/>
        </p:nvSpPr>
        <p:spPr>
          <a:xfrm>
            <a:off x="1497810" y="5002056"/>
            <a:ext cx="1350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F578EA-6D52-3B48-8A55-50DB3C6CC824}"/>
              </a:ext>
            </a:extLst>
          </p:cNvPr>
          <p:cNvSpPr/>
          <p:nvPr/>
        </p:nvSpPr>
        <p:spPr>
          <a:xfrm>
            <a:off x="4333330" y="2241014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4A876A1-4EB0-954D-B393-683959E01E9E}"/>
              </a:ext>
            </a:extLst>
          </p:cNvPr>
          <p:cNvSpPr/>
          <p:nvPr/>
        </p:nvSpPr>
        <p:spPr>
          <a:xfrm>
            <a:off x="1506770" y="3581190"/>
            <a:ext cx="1350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F3F84F7-CACC-2F4C-AAA1-54959815EA72}"/>
              </a:ext>
            </a:extLst>
          </p:cNvPr>
          <p:cNvSpPr/>
          <p:nvPr/>
        </p:nvSpPr>
        <p:spPr>
          <a:xfrm>
            <a:off x="96540" y="3581193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509E531-8821-6143-8694-1BE6F1D601BA}"/>
              </a:ext>
            </a:extLst>
          </p:cNvPr>
          <p:cNvSpPr/>
          <p:nvPr/>
        </p:nvSpPr>
        <p:spPr>
          <a:xfrm>
            <a:off x="2915565" y="5011018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054648E-232B-9546-B4EA-0A0F37ABF780}"/>
              </a:ext>
            </a:extLst>
          </p:cNvPr>
          <p:cNvSpPr/>
          <p:nvPr/>
        </p:nvSpPr>
        <p:spPr>
          <a:xfrm>
            <a:off x="1506770" y="5011016"/>
            <a:ext cx="1350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40B792-B8AC-D747-9C68-8FFC7F0CA6EA}"/>
              </a:ext>
            </a:extLst>
          </p:cNvPr>
          <p:cNvSpPr/>
          <p:nvPr/>
        </p:nvSpPr>
        <p:spPr>
          <a:xfrm>
            <a:off x="87580" y="860719"/>
            <a:ext cx="1368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DEE398-7F2D-EE4D-A3DD-3E805C6AC93B}"/>
              </a:ext>
            </a:extLst>
          </p:cNvPr>
          <p:cNvSpPr/>
          <p:nvPr/>
        </p:nvSpPr>
        <p:spPr>
          <a:xfrm>
            <a:off x="1497810" y="860718"/>
            <a:ext cx="1350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862D8D-4343-B84A-AA9F-34954104049A}"/>
              </a:ext>
            </a:extLst>
          </p:cNvPr>
          <p:cNvSpPr/>
          <p:nvPr/>
        </p:nvSpPr>
        <p:spPr>
          <a:xfrm>
            <a:off x="2906605" y="860718"/>
            <a:ext cx="1368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DEE02D-1A5B-724F-A5C4-6F205E922F29}"/>
              </a:ext>
            </a:extLst>
          </p:cNvPr>
          <p:cNvSpPr/>
          <p:nvPr/>
        </p:nvSpPr>
        <p:spPr>
          <a:xfrm>
            <a:off x="4324370" y="862367"/>
            <a:ext cx="1368000" cy="1332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C413BD4-D301-B640-BA35-07D536944D60}"/>
              </a:ext>
            </a:extLst>
          </p:cNvPr>
          <p:cNvSpPr/>
          <p:nvPr/>
        </p:nvSpPr>
        <p:spPr>
          <a:xfrm>
            <a:off x="87580" y="2232056"/>
            <a:ext cx="1368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4416E9-082B-A84D-9AD4-43B99DFDD0F3}"/>
              </a:ext>
            </a:extLst>
          </p:cNvPr>
          <p:cNvSpPr/>
          <p:nvPr/>
        </p:nvSpPr>
        <p:spPr>
          <a:xfrm>
            <a:off x="2906605" y="2232055"/>
            <a:ext cx="1368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B911C5-70DA-5344-B9A3-D50D7173F0EF}"/>
              </a:ext>
            </a:extLst>
          </p:cNvPr>
          <p:cNvSpPr/>
          <p:nvPr/>
        </p:nvSpPr>
        <p:spPr>
          <a:xfrm>
            <a:off x="1497810" y="2232053"/>
            <a:ext cx="1350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4AB4A7-3478-4341-AFCD-3F05F9BDA5C1}"/>
              </a:ext>
            </a:extLst>
          </p:cNvPr>
          <p:cNvSpPr/>
          <p:nvPr/>
        </p:nvSpPr>
        <p:spPr>
          <a:xfrm>
            <a:off x="2906605" y="3572232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F822C27-C4B9-4247-B827-E09EC4BEA641}"/>
              </a:ext>
            </a:extLst>
          </p:cNvPr>
          <p:cNvSpPr/>
          <p:nvPr/>
        </p:nvSpPr>
        <p:spPr>
          <a:xfrm>
            <a:off x="4324370" y="3572231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183FE45-EE61-3543-957B-C94C3905CC38}"/>
              </a:ext>
            </a:extLst>
          </p:cNvPr>
          <p:cNvSpPr/>
          <p:nvPr/>
        </p:nvSpPr>
        <p:spPr>
          <a:xfrm>
            <a:off x="87580" y="5002059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88E5175-D494-7D43-93D5-E795358EC928}"/>
              </a:ext>
            </a:extLst>
          </p:cNvPr>
          <p:cNvSpPr/>
          <p:nvPr/>
        </p:nvSpPr>
        <p:spPr>
          <a:xfrm>
            <a:off x="4324370" y="5002057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ECBCD98-1A96-154F-AD80-2984580573F8}"/>
              </a:ext>
            </a:extLst>
          </p:cNvPr>
          <p:cNvSpPr/>
          <p:nvPr/>
        </p:nvSpPr>
        <p:spPr>
          <a:xfrm>
            <a:off x="2915565" y="869678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83B3624-9C9F-3C43-9CC6-17E7B617BF76}"/>
              </a:ext>
            </a:extLst>
          </p:cNvPr>
          <p:cNvSpPr/>
          <p:nvPr/>
        </p:nvSpPr>
        <p:spPr>
          <a:xfrm>
            <a:off x="96540" y="869679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1E656C1-C1EC-A844-8852-6993D598156C}"/>
              </a:ext>
            </a:extLst>
          </p:cNvPr>
          <p:cNvSpPr/>
          <p:nvPr/>
        </p:nvSpPr>
        <p:spPr>
          <a:xfrm>
            <a:off x="1506770" y="869678"/>
            <a:ext cx="1350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F269A50-3009-4D4A-A775-27A7FF4CBD2F}"/>
              </a:ext>
            </a:extLst>
          </p:cNvPr>
          <p:cNvSpPr/>
          <p:nvPr/>
        </p:nvSpPr>
        <p:spPr>
          <a:xfrm>
            <a:off x="2915565" y="2241015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E8E67D9-69B8-4340-AD63-8C2DFCB7A12C}"/>
              </a:ext>
            </a:extLst>
          </p:cNvPr>
          <p:cNvSpPr/>
          <p:nvPr/>
        </p:nvSpPr>
        <p:spPr>
          <a:xfrm>
            <a:off x="1506770" y="2241013"/>
            <a:ext cx="1350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8343FB5-323F-154B-B78A-B00B1BFF6677}"/>
              </a:ext>
            </a:extLst>
          </p:cNvPr>
          <p:cNvSpPr/>
          <p:nvPr/>
        </p:nvSpPr>
        <p:spPr>
          <a:xfrm>
            <a:off x="4333330" y="5011017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57D9496-9860-944C-9577-806AF29E6A51}"/>
              </a:ext>
            </a:extLst>
          </p:cNvPr>
          <p:cNvSpPr/>
          <p:nvPr/>
        </p:nvSpPr>
        <p:spPr>
          <a:xfrm>
            <a:off x="4333330" y="871327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9313E16-5DA9-AC4C-80FF-038362C807C6}"/>
              </a:ext>
            </a:extLst>
          </p:cNvPr>
          <p:cNvSpPr/>
          <p:nvPr/>
        </p:nvSpPr>
        <p:spPr>
          <a:xfrm>
            <a:off x="96540" y="2241016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97D722B-CD1E-954E-AEAB-E20A0DAF4E54}"/>
              </a:ext>
            </a:extLst>
          </p:cNvPr>
          <p:cNvSpPr/>
          <p:nvPr/>
        </p:nvSpPr>
        <p:spPr>
          <a:xfrm>
            <a:off x="2915565" y="3581192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EF036EB-8FEC-DA4E-9F27-B8F973D82399}"/>
              </a:ext>
            </a:extLst>
          </p:cNvPr>
          <p:cNvSpPr/>
          <p:nvPr/>
        </p:nvSpPr>
        <p:spPr>
          <a:xfrm>
            <a:off x="4333330" y="3581191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C678087-F12D-6545-825F-0B49E83D24E1}"/>
              </a:ext>
            </a:extLst>
          </p:cNvPr>
          <p:cNvSpPr/>
          <p:nvPr/>
        </p:nvSpPr>
        <p:spPr>
          <a:xfrm>
            <a:off x="96540" y="5011019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32 Ranks (III)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BB08AE25-5806-DF4C-B329-F837064BBA87}"/>
              </a:ext>
            </a:extLst>
          </p:cNvPr>
          <p:cNvSpPr/>
          <p:nvPr/>
        </p:nvSpPr>
        <p:spPr>
          <a:xfrm>
            <a:off x="6071505" y="1782138"/>
            <a:ext cx="2981467" cy="1470648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ound Same Side Corner Rectangle 62">
            <a:extLst>
              <a:ext uri="{FF2B5EF4-FFF2-40B4-BE49-F238E27FC236}">
                <a16:creationId xmlns:a16="http://schemas.microsoft.com/office/drawing/2014/main" id="{1CD92AF1-ACF6-054A-A1A9-D2DF4F96EBE8}"/>
              </a:ext>
            </a:extLst>
          </p:cNvPr>
          <p:cNvSpPr/>
          <p:nvPr/>
        </p:nvSpPr>
        <p:spPr>
          <a:xfrm>
            <a:off x="6071505" y="1782131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3054227-803E-A542-9831-27D82C6499A2}"/>
              </a:ext>
            </a:extLst>
          </p:cNvPr>
          <p:cNvSpPr txBox="1"/>
          <p:nvPr/>
        </p:nvSpPr>
        <p:spPr>
          <a:xfrm>
            <a:off x="6062291" y="2207627"/>
            <a:ext cx="2981467" cy="101566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overhead of merging partial results from DPUs in the host CPU is tolerable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across all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 that need it. 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484D7255-1193-CE4B-9509-4934996D11FD}"/>
              </a:ext>
            </a:extLst>
          </p:cNvPr>
          <p:cNvSpPr/>
          <p:nvPr/>
        </p:nvSpPr>
        <p:spPr>
          <a:xfrm>
            <a:off x="6082145" y="1037182"/>
            <a:ext cx="2981467" cy="6546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SEL, UNI, HST-S, HST-L, RED only need to merge final results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4B4099A5-F66A-0944-906B-BB7211CD8FB5}"/>
              </a:ext>
            </a:extLst>
          </p:cNvPr>
          <p:cNvSpPr/>
          <p:nvPr/>
        </p:nvSpPr>
        <p:spPr>
          <a:xfrm>
            <a:off x="6091359" y="4132496"/>
            <a:ext cx="2981467" cy="2133649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ound Same Side Corner Rectangle 66">
            <a:extLst>
              <a:ext uri="{FF2B5EF4-FFF2-40B4-BE49-F238E27FC236}">
                <a16:creationId xmlns:a16="http://schemas.microsoft.com/office/drawing/2014/main" id="{2D5A7A7E-6D4B-2646-A0CC-3075BED1841B}"/>
              </a:ext>
            </a:extLst>
          </p:cNvPr>
          <p:cNvSpPr/>
          <p:nvPr/>
        </p:nvSpPr>
        <p:spPr>
          <a:xfrm>
            <a:off x="6091359" y="4132490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A7A514D-9045-FE4C-A50B-C1F9CA1022DE}"/>
              </a:ext>
            </a:extLst>
          </p:cNvPr>
          <p:cNvSpPr txBox="1"/>
          <p:nvPr/>
        </p:nvSpPr>
        <p:spPr>
          <a:xfrm>
            <a:off x="6082145" y="4557986"/>
            <a:ext cx="2981467" cy="1708160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Complex synchronization across DPUs (i.e., inter-DPU synchronization involving two-way communication with the host CPU) imposes significant overhead, which limits scalability to more DPUs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29969970-72C7-BD4D-9F1F-83A8F66A4D80}"/>
              </a:ext>
            </a:extLst>
          </p:cNvPr>
          <p:cNvSpPr/>
          <p:nvPr/>
        </p:nvSpPr>
        <p:spPr>
          <a:xfrm>
            <a:off x="6101999" y="3372791"/>
            <a:ext cx="2981467" cy="6514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BFS, MLP, NW, SCAN-SSA, SCAN-RSS have more complex communication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83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4" grpId="0" animBg="1"/>
      <p:bldP spid="38" grpId="0" animBg="1"/>
      <p:bldP spid="42" grpId="0" animBg="1"/>
      <p:bldP spid="43" grpId="0" animBg="1"/>
      <p:bldP spid="44" grpId="0" animBg="1"/>
      <p:bldP spid="52" grpId="0" animBg="1"/>
      <p:bldP spid="56" grpId="0" animBg="1"/>
      <p:bldP spid="61" grpId="0" animBg="1"/>
      <p:bldP spid="30" grpId="0" animBg="1"/>
      <p:bldP spid="31" grpId="0" animBg="1"/>
      <p:bldP spid="35" grpId="0" animBg="1"/>
      <p:bldP spid="36" grpId="0" animBg="1"/>
      <p:bldP spid="37" grpId="0" animBg="1"/>
      <p:bldP spid="48" grpId="0" animBg="1"/>
      <p:bldP spid="49" grpId="0" animBg="1"/>
      <p:bldP spid="53" grpId="0" animBg="1"/>
      <p:bldP spid="54" grpId="0" animBg="1"/>
      <p:bldP spid="55" grpId="0" animBg="1"/>
      <p:bldP spid="62" grpId="0" animBg="1"/>
      <p:bldP spid="63" grpId="0" animBg="1"/>
      <p:bldP spid="64" grpId="0"/>
      <p:bldP spid="65" grpId="0" animBg="1"/>
      <p:bldP spid="66" grpId="0" animBg="1"/>
      <p:bldP spid="67" grpId="0" animBg="1"/>
      <p:bldP spid="68" grpId="0"/>
      <p:bldP spid="6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>
            <a:extLst>
              <a:ext uri="{FF2B5EF4-FFF2-40B4-BE49-F238E27FC236}">
                <a16:creationId xmlns:a16="http://schemas.microsoft.com/office/drawing/2014/main" id="{BB410A76-AC54-BE41-AC8F-AD466BF4A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Fine-Grained Multithreading (I)</a:t>
            </a:r>
          </a:p>
        </p:txBody>
      </p:sp>
      <p:sp>
        <p:nvSpPr>
          <p:cNvPr id="88066" name="Content Placeholder 2">
            <a:extLst>
              <a:ext uri="{FF2B5EF4-FFF2-40B4-BE49-F238E27FC236}">
                <a16:creationId xmlns:a16="http://schemas.microsoft.com/office/drawing/2014/main" id="{ABCB183F-52F5-624A-8FB9-B98CBA382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79676"/>
            <a:ext cx="8974989" cy="5311574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Idea: </a:t>
            </a:r>
            <a:r>
              <a:rPr lang="en-US" altLang="en-US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Hardware has multiple thread contexts (</a:t>
            </a:r>
            <a:r>
              <a:rPr lang="en-US" altLang="en-US" dirty="0" err="1">
                <a:solidFill>
                  <a:srgbClr val="0070C0"/>
                </a:solidFill>
                <a:ea typeface="ＭＳ Ｐゴシック" panose="020B0600070205080204" pitchFamily="34" charset="-128"/>
              </a:rPr>
              <a:t>PC+registers</a:t>
            </a:r>
            <a:r>
              <a:rPr lang="en-US" altLang="en-US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). Each cycle, fetch engine fetches from a different thread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By the time the fetched branch/instruction resolves, no instruction is fetched from the same thread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Branch/instruction resolution latency overlapped with execution of other threads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 dirty="0">
                <a:ea typeface="ＭＳ Ｐゴシック" panose="020B0600070205080204" pitchFamily="34" charset="-128"/>
              </a:rPr>
              <a:t> instructions</a:t>
            </a: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+ No logic needed for handling control and</a:t>
            </a:r>
          </a:p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rgbClr val="00B050"/>
                </a:solidFill>
                <a:ea typeface="ＭＳ Ｐゴシック" panose="020B0600070205080204" pitchFamily="34" charset="-128"/>
              </a:rPr>
              <a:t>   data dependences within a thread </a:t>
            </a:r>
          </a:p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-- Single thread performance suffers </a:t>
            </a:r>
          </a:p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-- Extra logic for keeping thread contexts</a:t>
            </a:r>
          </a:p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-- Does not overlap latency if not enough </a:t>
            </a:r>
          </a:p>
          <a:p>
            <a:pPr>
              <a:buFont typeface="Wingdings" pitchFamily="2" charset="2"/>
              <a:buNone/>
            </a:pP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   threads to cover the whole pipeline</a:t>
            </a:r>
          </a:p>
        </p:txBody>
      </p:sp>
      <p:pic>
        <p:nvPicPr>
          <p:cNvPr id="113668" name="Picture 4">
            <a:extLst>
              <a:ext uri="{FF2B5EF4-FFF2-40B4-BE49-F238E27FC236}">
                <a16:creationId xmlns:a16="http://schemas.microsoft.com/office/drawing/2014/main" id="{4A012089-33C0-BB4B-99B5-BFE31D4EE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097" y="3040926"/>
            <a:ext cx="2376488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186800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Weak Scaling: 1 Rank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9BF018FF-A725-3C49-A265-1BD6BA0F3D69}"/>
              </a:ext>
            </a:extLst>
          </p:cNvPr>
          <p:cNvSpPr/>
          <p:nvPr/>
        </p:nvSpPr>
        <p:spPr>
          <a:xfrm>
            <a:off x="6071505" y="1195541"/>
            <a:ext cx="2981467" cy="2980034"/>
          </a:xfrm>
          <a:prstGeom prst="roundRect">
            <a:avLst>
              <a:gd name="adj" fmla="val 6363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 Same Side Corner Rectangle 56">
            <a:extLst>
              <a:ext uri="{FF2B5EF4-FFF2-40B4-BE49-F238E27FC236}">
                <a16:creationId xmlns:a16="http://schemas.microsoft.com/office/drawing/2014/main" id="{47FB5699-D8F7-C34F-83E0-D7DD4FE77FC9}"/>
              </a:ext>
            </a:extLst>
          </p:cNvPr>
          <p:cNvSpPr/>
          <p:nvPr/>
        </p:nvSpPr>
        <p:spPr>
          <a:xfrm>
            <a:off x="6071505" y="1195534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C6E9EE0-83F9-EE43-8CE0-2B148EC1A655}"/>
              </a:ext>
            </a:extLst>
          </p:cNvPr>
          <p:cNvSpPr txBox="1"/>
          <p:nvPr/>
        </p:nvSpPr>
        <p:spPr>
          <a:xfrm>
            <a:off x="6062291" y="1621030"/>
            <a:ext cx="2981467" cy="255454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Equally-sized problems assigned to different DPUs and little/no inter-DPU synchronization lead to linear weak scaling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of the execution time spent on the DPUs (i.e., constant execution time when we increase the number of DPUs and the dataset size accordingly). 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6E4CA248-79CF-0641-88D3-50FBC4F6804C}"/>
              </a:ext>
            </a:extLst>
          </p:cNvPr>
          <p:cNvSpPr/>
          <p:nvPr/>
        </p:nvSpPr>
        <p:spPr>
          <a:xfrm>
            <a:off x="6091359" y="4374036"/>
            <a:ext cx="2981467" cy="1748929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ound Same Side Corner Rectangle 60">
            <a:extLst>
              <a:ext uri="{FF2B5EF4-FFF2-40B4-BE49-F238E27FC236}">
                <a16:creationId xmlns:a16="http://schemas.microsoft.com/office/drawing/2014/main" id="{D6060AC6-1DD7-004B-A5B3-5EE6C8BE57DF}"/>
              </a:ext>
            </a:extLst>
          </p:cNvPr>
          <p:cNvSpPr/>
          <p:nvPr/>
        </p:nvSpPr>
        <p:spPr>
          <a:xfrm>
            <a:off x="6091359" y="4391282"/>
            <a:ext cx="2981467" cy="396000"/>
          </a:xfrm>
          <a:prstGeom prst="round2SameRect">
            <a:avLst>
              <a:gd name="adj1" fmla="val 25098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62DD269-106D-ED45-9D35-5B6F85BEFDB2}"/>
              </a:ext>
            </a:extLst>
          </p:cNvPr>
          <p:cNvSpPr txBox="1"/>
          <p:nvPr/>
        </p:nvSpPr>
        <p:spPr>
          <a:xfrm>
            <a:off x="6082145" y="4799526"/>
            <a:ext cx="2981467" cy="1323439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Sustained bandwidth of parallel CPU-DPU/DPU-CPU transfers inside a rank of DPUs increases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sublinearly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with the number of DPUs.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DDD0A8-74EB-5548-933D-8257C29C4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58" y="873992"/>
            <a:ext cx="5799541" cy="5580000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EB66557A-4370-AF49-BDF6-F6940359BACC}"/>
              </a:ext>
            </a:extLst>
          </p:cNvPr>
          <p:cNvSpPr/>
          <p:nvPr/>
        </p:nvSpPr>
        <p:spPr>
          <a:xfrm>
            <a:off x="122592" y="884550"/>
            <a:ext cx="5863213" cy="5544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5" name="Chart 64">
            <a:extLst>
              <a:ext uri="{FF2B5EF4-FFF2-40B4-BE49-F238E27FC236}">
                <a16:creationId xmlns:a16="http://schemas.microsoft.com/office/drawing/2014/main" id="{D912F25D-50DB-CA4D-A389-648CAB90D4B5}"/>
              </a:ext>
            </a:extLst>
          </p:cNvPr>
          <p:cNvGraphicFramePr>
            <a:graphicFrameLocks/>
          </p:cNvGraphicFramePr>
          <p:nvPr/>
        </p:nvGraphicFramePr>
        <p:xfrm>
          <a:off x="1642382" y="1621030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1332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7" grpId="0" animBg="1"/>
      <p:bldP spid="58" grpId="0"/>
      <p:bldP spid="59" grpId="0" animBg="1"/>
      <p:bldP spid="61" grpId="0" animBg="1"/>
      <p:bldP spid="62" grpId="0"/>
      <p:bldP spid="64" grpId="0" animBg="1"/>
      <p:bldGraphic spid="65" grpId="0" uiExpand="1">
        <p:bldSub>
          <a:bldChart bld="series"/>
        </p:bldSub>
      </p:bldGraphic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Comparison of both UPMEM-based PIM systems </a:t>
            </a:r>
            <a:r>
              <a:rPr lang="en-US" dirty="0">
                <a:solidFill>
                  <a:srgbClr val="00B050"/>
                </a:solidFill>
              </a:rPr>
              <a:t>to state-of-the-art CPU and GPU</a:t>
            </a:r>
          </a:p>
          <a:p>
            <a:pPr lvl="1"/>
            <a:r>
              <a:rPr lang="en-US" dirty="0"/>
              <a:t>Intel Xeon E3-1240 CPU</a:t>
            </a:r>
          </a:p>
          <a:p>
            <a:pPr lvl="1"/>
            <a:r>
              <a:rPr lang="en-US" dirty="0"/>
              <a:t>NVIDIA Titan V GPU</a:t>
            </a:r>
          </a:p>
          <a:p>
            <a:r>
              <a:rPr lang="en-US" dirty="0"/>
              <a:t>We use </a:t>
            </a:r>
            <a:r>
              <a:rPr lang="en-US" dirty="0">
                <a:solidFill>
                  <a:srgbClr val="C00000"/>
                </a:solidFill>
              </a:rPr>
              <a:t>state-of-the-art CPU and GPU counterparts</a:t>
            </a:r>
            <a:r>
              <a:rPr lang="en-US" dirty="0"/>
              <a:t> of </a:t>
            </a:r>
            <a:r>
              <a:rPr lang="en-US" dirty="0" err="1"/>
              <a:t>PrIM</a:t>
            </a:r>
            <a:r>
              <a:rPr lang="en-US" dirty="0"/>
              <a:t> benchmarks</a:t>
            </a:r>
          </a:p>
          <a:p>
            <a:pPr lvl="1"/>
            <a:r>
              <a:rPr lang="en-US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lang="en-US" dirty="0"/>
          </a:p>
          <a:p>
            <a:r>
              <a:rPr lang="en-US" dirty="0"/>
              <a:t>We use the </a:t>
            </a:r>
            <a:r>
              <a:rPr lang="en-US" dirty="0">
                <a:solidFill>
                  <a:srgbClr val="0070C0"/>
                </a:solidFill>
              </a:rPr>
              <a:t>largest dataset that we can fit in the GPU</a:t>
            </a:r>
            <a:r>
              <a:rPr lang="en-US" dirty="0"/>
              <a:t> memory</a:t>
            </a:r>
          </a:p>
          <a:p>
            <a:r>
              <a:rPr lang="en-US" dirty="0"/>
              <a:t>We show overall execution time, including DPU kernel time and inter DPU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12926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Performance Comparison (I)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66632C0-F0A1-3A48-A999-5A93D469E4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A97F01-7391-1F4F-866C-1945B0944185}"/>
              </a:ext>
            </a:extLst>
          </p:cNvPr>
          <p:cNvSpPr/>
          <p:nvPr/>
        </p:nvSpPr>
        <p:spPr>
          <a:xfrm>
            <a:off x="464214" y="4808624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2,556-DPU and the 640-DPU systems outperform the CPU for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all benchmarks except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BFS, and NW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60000"/>
                  <a:lumOff val="40000"/>
                </a:srgbClr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0417DB-CE0F-BF4A-94A8-271FA4EC1E26}"/>
              </a:ext>
            </a:extLst>
          </p:cNvPr>
          <p:cNvSpPr/>
          <p:nvPr/>
        </p:nvSpPr>
        <p:spPr>
          <a:xfrm>
            <a:off x="5605670" y="1378226"/>
            <a:ext cx="357808" cy="26636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2A0405-D778-6E49-BE7E-0F485EBA57C2}"/>
              </a:ext>
            </a:extLst>
          </p:cNvPr>
          <p:cNvSpPr/>
          <p:nvPr/>
        </p:nvSpPr>
        <p:spPr>
          <a:xfrm>
            <a:off x="6327914" y="1378225"/>
            <a:ext cx="357808" cy="26636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10BD69-F7BB-A54E-96B5-49A2A6DC44F9}"/>
              </a:ext>
            </a:extLst>
          </p:cNvPr>
          <p:cNvSpPr/>
          <p:nvPr/>
        </p:nvSpPr>
        <p:spPr>
          <a:xfrm>
            <a:off x="7050158" y="1378224"/>
            <a:ext cx="357808" cy="26636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160FFD9-D775-0B4F-86C2-16FD03CB8961}"/>
              </a:ext>
            </a:extLst>
          </p:cNvPr>
          <p:cNvSpPr/>
          <p:nvPr/>
        </p:nvSpPr>
        <p:spPr>
          <a:xfrm>
            <a:off x="464214" y="5640298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2,556-DPU and the 640-DPU are, respectively,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93.0x and 27.9x faster than the CPU for 13 of the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76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category"/>
        </p:bldSub>
      </p:bldGraphic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Performance Comparison (II)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66632C0-F0A1-3A48-A999-5A93D469E4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A97F01-7391-1F4F-866C-1945B0944185}"/>
              </a:ext>
            </a:extLst>
          </p:cNvPr>
          <p:cNvSpPr/>
          <p:nvPr/>
        </p:nvSpPr>
        <p:spPr>
          <a:xfrm>
            <a:off x="464214" y="4808624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2,556-DPU outperforms the GPU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10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 with an average of 2.54x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160FFD9-D775-0B4F-86C2-16FD03CB8961}"/>
              </a:ext>
            </a:extLst>
          </p:cNvPr>
          <p:cNvSpPr/>
          <p:nvPr/>
        </p:nvSpPr>
        <p:spPr>
          <a:xfrm>
            <a:off x="464214" y="5640298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performance of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640-DPU is within 65%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performance of the GPU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for the same 10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A41674-C562-A346-8D0B-95C18468A69A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40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Performance Comparison (III)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66632C0-F0A1-3A48-A999-5A93D469E4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6AFBF55-5425-1D49-B337-C7653377291F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D7FE97D-2960-BC45-9EA4-C13EEE6396CB}"/>
              </a:ext>
            </a:extLst>
          </p:cNvPr>
          <p:cNvSpPr/>
          <p:nvPr/>
        </p:nvSpPr>
        <p:spPr>
          <a:xfrm>
            <a:off x="701177" y="3711348"/>
            <a:ext cx="7741646" cy="2703443"/>
          </a:xfrm>
          <a:prstGeom prst="roundRect">
            <a:avLst>
              <a:gd name="adj" fmla="val 7357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95D8526F-C3DC-4648-82BE-C22B75E8A537}"/>
              </a:ext>
            </a:extLst>
          </p:cNvPr>
          <p:cNvSpPr/>
          <p:nvPr/>
        </p:nvSpPr>
        <p:spPr>
          <a:xfrm>
            <a:off x="701177" y="3711347"/>
            <a:ext cx="7741646" cy="396000"/>
          </a:xfrm>
          <a:prstGeom prst="round2SameRect">
            <a:avLst>
              <a:gd name="adj1" fmla="val 33688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D2CECB-52B0-4D46-AFF5-3E91BC237804}"/>
              </a:ext>
            </a:extLst>
          </p:cNvPr>
          <p:cNvSpPr txBox="1"/>
          <p:nvPr/>
        </p:nvSpPr>
        <p:spPr>
          <a:xfrm>
            <a:off x="701177" y="4106467"/>
            <a:ext cx="7741646" cy="2308324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UPMEM-based PIM system can outperform a state-of-the-art GPU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on workloads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with three key characteristics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Streaming memory accesses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No or little inter-DPU synchronization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No or little use of integer multiplication, integer division, or floating point operations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These three key characteristics make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workload potentially suitable to the UPMEM PIM architecture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27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Energy Comparison (I)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A97F01-7391-1F4F-866C-1945B0944185}"/>
              </a:ext>
            </a:extLst>
          </p:cNvPr>
          <p:cNvSpPr/>
          <p:nvPr/>
        </p:nvSpPr>
        <p:spPr>
          <a:xfrm>
            <a:off x="464214" y="4808624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640-DPU system consumes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on average 1.64x less energy than the CPU for all 16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160FFD9-D775-0B4F-86C2-16FD03CB8961}"/>
              </a:ext>
            </a:extLst>
          </p:cNvPr>
          <p:cNvSpPr/>
          <p:nvPr/>
        </p:nvSpPr>
        <p:spPr>
          <a:xfrm>
            <a:off x="464214" y="5640298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12 benchmarks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the 640-DPU system provides energy savings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of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5.23x over the CPU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108889F-D916-454D-9391-E23D5F5D6A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879156"/>
          <a:ext cx="9000000" cy="3807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C286A357-218A-E84D-AC0C-807C6A1D662A}"/>
              </a:ext>
            </a:extLst>
          </p:cNvPr>
          <p:cNvSpPr/>
          <p:nvPr/>
        </p:nvSpPr>
        <p:spPr>
          <a:xfrm>
            <a:off x="1099930" y="1205948"/>
            <a:ext cx="3710609" cy="31275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C2E23B-6947-3245-BDAD-1CD2B23A5DC7}"/>
              </a:ext>
            </a:extLst>
          </p:cNvPr>
          <p:cNvSpPr/>
          <p:nvPr/>
        </p:nvSpPr>
        <p:spPr>
          <a:xfrm>
            <a:off x="5188226" y="1205948"/>
            <a:ext cx="351183" cy="31275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31AADF-C020-4445-82CC-73A110C3C261}"/>
              </a:ext>
            </a:extLst>
          </p:cNvPr>
          <p:cNvSpPr/>
          <p:nvPr/>
        </p:nvSpPr>
        <p:spPr>
          <a:xfrm>
            <a:off x="5917096" y="1205948"/>
            <a:ext cx="351183" cy="31275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6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4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4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Graphic spid="14" grpId="0" uiExpand="1">
        <p:bldSub>
          <a:bldChart bld="category"/>
        </p:bldSub>
      </p:bldGraphic>
      <p:bldP spid="15" grpId="0" animBg="1"/>
      <p:bldP spid="16" grpId="0" animBg="1"/>
      <p:bldP spid="17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Energy Comparison (II)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108889F-D916-454D-9391-E23D5F5D6A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879156"/>
          <a:ext cx="9000000" cy="3807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2DEBD98-FA37-F840-B866-6FCC79CD3AD4}"/>
              </a:ext>
            </a:extLst>
          </p:cNvPr>
          <p:cNvSpPr/>
          <p:nvPr/>
        </p:nvSpPr>
        <p:spPr>
          <a:xfrm>
            <a:off x="701177" y="3419804"/>
            <a:ext cx="7741646" cy="2980442"/>
          </a:xfrm>
          <a:prstGeom prst="roundRect">
            <a:avLst>
              <a:gd name="adj" fmla="val 7357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AC56BE9C-D53E-8541-9801-74905310F9C3}"/>
              </a:ext>
            </a:extLst>
          </p:cNvPr>
          <p:cNvSpPr/>
          <p:nvPr/>
        </p:nvSpPr>
        <p:spPr>
          <a:xfrm>
            <a:off x="701177" y="3419803"/>
            <a:ext cx="7741646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8DE82E-BA1F-F042-A082-561AF4A0DB10}"/>
              </a:ext>
            </a:extLst>
          </p:cNvPr>
          <p:cNvSpPr txBox="1"/>
          <p:nvPr/>
        </p:nvSpPr>
        <p:spPr>
          <a:xfrm>
            <a:off x="701177" y="3814923"/>
            <a:ext cx="7741646" cy="258532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UPMEM-based PIM system provides large energy savings over a state-of-the-art CPU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due to higher performance (thus, lower static energy) and less data movement between memory and processors.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UPMEM-based PIM system provides energy savings over a state-of-the-art CPU/GPU on workloads where it outperforms the CPU/GPU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This is because the source of both performance improvement and energy savings is the same: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significant reduction in data movement between the memory and the processor cores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which the UPMEM-based PIM system can provide for PIM-suitable workloads. </a:t>
            </a:r>
          </a:p>
        </p:txBody>
      </p:sp>
    </p:spTree>
    <p:extLst>
      <p:ext uri="{BB962C8B-B14F-4D97-AF65-F5344CB8AC3E}">
        <p14:creationId xmlns:p14="http://schemas.microsoft.com/office/powerpoint/2010/main" val="334513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FC8F8C-F225-FE40-929B-6BE810F50236}"/>
              </a:ext>
            </a:extLst>
          </p:cNvPr>
          <p:cNvSpPr/>
          <p:nvPr/>
        </p:nvSpPr>
        <p:spPr>
          <a:xfrm>
            <a:off x="178200" y="962993"/>
            <a:ext cx="8787600" cy="87989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C37658-4131-E946-8974-08804F7EB72D}"/>
              </a:ext>
            </a:extLst>
          </p:cNvPr>
          <p:cNvSpPr/>
          <p:nvPr/>
        </p:nvSpPr>
        <p:spPr>
          <a:xfrm>
            <a:off x="169011" y="5110170"/>
            <a:ext cx="8787600" cy="833431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CCE1C4D-C9D5-1D4C-8363-9BBEDA24D389}"/>
              </a:ext>
            </a:extLst>
          </p:cNvPr>
          <p:cNvSpPr/>
          <p:nvPr/>
        </p:nvSpPr>
        <p:spPr>
          <a:xfrm>
            <a:off x="178200" y="1892890"/>
            <a:ext cx="8787600" cy="1386667"/>
          </a:xfrm>
          <a:prstGeom prst="roundRect">
            <a:avLst>
              <a:gd name="adj" fmla="val 8371"/>
            </a:avLst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1F8A93-C07C-1240-AED5-10923C44BCFE}"/>
              </a:ext>
            </a:extLst>
          </p:cNvPr>
          <p:cNvSpPr/>
          <p:nvPr/>
        </p:nvSpPr>
        <p:spPr>
          <a:xfrm>
            <a:off x="169011" y="3329570"/>
            <a:ext cx="8787600" cy="85352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E22266B-AA24-2448-BB56-26D05F18BC4C}"/>
              </a:ext>
            </a:extLst>
          </p:cNvPr>
          <p:cNvSpPr/>
          <p:nvPr/>
        </p:nvSpPr>
        <p:spPr>
          <a:xfrm>
            <a:off x="178200" y="4235006"/>
            <a:ext cx="8787600" cy="830054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DE4621E-DA1E-D141-A039-8C7109996C07}"/>
              </a:ext>
            </a:extLst>
          </p:cNvPr>
          <p:cNvSpPr/>
          <p:nvPr/>
        </p:nvSpPr>
        <p:spPr>
          <a:xfrm>
            <a:off x="169011" y="5988712"/>
            <a:ext cx="8787600" cy="360000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AD3230B-7F39-9340-9A98-02535843F9D1}"/>
              </a:ext>
            </a:extLst>
          </p:cNvPr>
          <p:cNvSpPr/>
          <p:nvPr/>
        </p:nvSpPr>
        <p:spPr>
          <a:xfrm>
            <a:off x="169011" y="5990175"/>
            <a:ext cx="8787600" cy="35853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E52B8E0-367F-B447-B19F-0CD1C9857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1004040"/>
            <a:ext cx="8894602" cy="536962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Accelerator Model</a:t>
            </a:r>
          </a:p>
          <a:p>
            <a:pPr lvl="1"/>
            <a:r>
              <a:rPr lang="en-US" dirty="0"/>
              <a:t>UPMEM-based PIM System Overview</a:t>
            </a:r>
          </a:p>
          <a:p>
            <a:r>
              <a:rPr lang="en-US" dirty="0"/>
              <a:t>UPMEM PIM Programming</a:t>
            </a:r>
          </a:p>
          <a:p>
            <a:pPr lvl="1"/>
            <a:r>
              <a:rPr lang="en-US" dirty="0"/>
              <a:t>Vector Addition</a:t>
            </a:r>
          </a:p>
          <a:p>
            <a:pPr lvl="1"/>
            <a:r>
              <a:rPr lang="en-US" dirty="0"/>
              <a:t>CPU-DPU Data Transfers</a:t>
            </a:r>
          </a:p>
          <a:p>
            <a:pPr lvl="1"/>
            <a:r>
              <a:rPr lang="en-US" dirty="0"/>
              <a:t>Inter-DPU Communication</a:t>
            </a:r>
          </a:p>
          <a:p>
            <a:pPr lvl="1"/>
            <a:r>
              <a:rPr lang="en-US" dirty="0"/>
              <a:t>CPU-DPU/DPU-CPU Transfer Bandwidth</a:t>
            </a:r>
          </a:p>
          <a:p>
            <a:r>
              <a:rPr lang="en-US" dirty="0"/>
              <a:t>DRAM Processing Unit</a:t>
            </a:r>
          </a:p>
          <a:p>
            <a:pPr lvl="1"/>
            <a:r>
              <a:rPr lang="en-US" dirty="0"/>
              <a:t>Arithmetic Throughput</a:t>
            </a:r>
          </a:p>
          <a:p>
            <a:pPr lvl="1"/>
            <a:r>
              <a:rPr lang="en-US" dirty="0"/>
              <a:t>WRAM and MRAM Bandwidth</a:t>
            </a:r>
          </a:p>
          <a:p>
            <a:r>
              <a:rPr lang="en-US" dirty="0"/>
              <a:t>PrIM Benchmarks</a:t>
            </a:r>
          </a:p>
          <a:p>
            <a:pPr lvl="1"/>
            <a:r>
              <a:rPr lang="en-US" dirty="0"/>
              <a:t>Roofline Model</a:t>
            </a:r>
          </a:p>
          <a:p>
            <a:pPr lvl="1"/>
            <a:r>
              <a:rPr lang="en-US" dirty="0"/>
              <a:t>Benchmark Diversity</a:t>
            </a:r>
          </a:p>
          <a:p>
            <a:r>
              <a:rPr lang="en-US" dirty="0"/>
              <a:t>Evaluation</a:t>
            </a:r>
          </a:p>
          <a:p>
            <a:pPr lvl="1"/>
            <a:r>
              <a:rPr lang="en-US" dirty="0"/>
              <a:t>Strong and Weak Scaling</a:t>
            </a:r>
          </a:p>
          <a:p>
            <a:pPr lvl="1"/>
            <a:r>
              <a:rPr lang="en-US" dirty="0"/>
              <a:t>Comparison to CPU and GPU</a:t>
            </a:r>
          </a:p>
          <a:p>
            <a:r>
              <a:rPr lang="en-US" dirty="0"/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8713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1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1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59BB4B7-D308-A343-86BB-DEF6AAC242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2136" y="1172483"/>
          <a:ext cx="4680000" cy="2794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EED77566-CAFF-0D40-9517-F4F799C2325B}"/>
              </a:ext>
            </a:extLst>
          </p:cNvPr>
          <p:cNvGrpSpPr/>
          <p:nvPr/>
        </p:nvGrpSpPr>
        <p:grpSpPr>
          <a:xfrm>
            <a:off x="925804" y="1172483"/>
            <a:ext cx="2484000" cy="1999152"/>
            <a:chOff x="842679" y="887483"/>
            <a:chExt cx="2484000" cy="1999152"/>
          </a:xfrm>
        </p:grpSpPr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39F54316-3400-BE47-91D0-5BF8A2AF3573}"/>
                </a:ext>
              </a:extLst>
            </p:cNvPr>
            <p:cNvSpPr/>
            <p:nvPr/>
          </p:nvSpPr>
          <p:spPr>
            <a:xfrm flipH="1">
              <a:off x="842679" y="887483"/>
              <a:ext cx="2484000" cy="1999152"/>
            </a:xfrm>
            <a:prstGeom prst="rtTriangle">
              <a:avLst/>
            </a:prstGeom>
            <a:solidFill>
              <a:srgbClr val="FF2600">
                <a:alpha val="2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7FDA02-7327-B546-9210-4967490D3EDA}"/>
                </a:ext>
              </a:extLst>
            </p:cNvPr>
            <p:cNvSpPr txBox="1"/>
            <p:nvPr/>
          </p:nvSpPr>
          <p:spPr>
            <a:xfrm>
              <a:off x="1691936" y="2160494"/>
              <a:ext cx="14411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Memory-bound region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D4D2BF-C849-4E45-9193-07B0974758A9}"/>
              </a:ext>
            </a:extLst>
          </p:cNvPr>
          <p:cNvGrpSpPr/>
          <p:nvPr/>
        </p:nvGrpSpPr>
        <p:grpSpPr>
          <a:xfrm>
            <a:off x="3155624" y="1172483"/>
            <a:ext cx="1819835" cy="1999152"/>
            <a:chOff x="3072499" y="887483"/>
            <a:chExt cx="1819835" cy="199915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CB3CFB-184D-CA49-B103-8255F9C8EFE1}"/>
                </a:ext>
              </a:extLst>
            </p:cNvPr>
            <p:cNvSpPr/>
            <p:nvPr/>
          </p:nvSpPr>
          <p:spPr>
            <a:xfrm>
              <a:off x="3371849" y="887483"/>
              <a:ext cx="1224000" cy="1999152"/>
            </a:xfrm>
            <a:prstGeom prst="rect">
              <a:avLst/>
            </a:prstGeom>
            <a:solidFill>
              <a:srgbClr val="00B0F0">
                <a:alpha val="25098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AC1BB2-D09D-D043-9330-2E346F10189A}"/>
                </a:ext>
              </a:extLst>
            </p:cNvPr>
            <p:cNvSpPr txBox="1"/>
            <p:nvPr/>
          </p:nvSpPr>
          <p:spPr>
            <a:xfrm>
              <a:off x="3072499" y="2160494"/>
              <a:ext cx="18198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Compute-bound region</a:t>
              </a: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162ED09-6690-754B-9E64-C17091975622}"/>
              </a:ext>
            </a:extLst>
          </p:cNvPr>
          <p:cNvSpPr/>
          <p:nvPr/>
        </p:nvSpPr>
        <p:spPr>
          <a:xfrm>
            <a:off x="5247860" y="1172483"/>
            <a:ext cx="3392169" cy="236560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throughput saturation point is as low as ¼ OP/B,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i.e.,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 integer addition per every 32-bit element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fetched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0EB9356-6B63-CE48-9614-A37E15880C50}"/>
              </a:ext>
            </a:extLst>
          </p:cNvPr>
          <p:cNvSpPr/>
          <p:nvPr/>
        </p:nvSpPr>
        <p:spPr>
          <a:xfrm>
            <a:off x="700200" y="4590270"/>
            <a:ext cx="7733584" cy="1130415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Round Same Side Corner Rectangle 23">
            <a:extLst>
              <a:ext uri="{FF2B5EF4-FFF2-40B4-BE49-F238E27FC236}">
                <a16:creationId xmlns:a16="http://schemas.microsoft.com/office/drawing/2014/main" id="{9BA37741-816E-554A-BC80-B489AA341C30}"/>
              </a:ext>
            </a:extLst>
          </p:cNvPr>
          <p:cNvSpPr/>
          <p:nvPr/>
        </p:nvSpPr>
        <p:spPr>
          <a:xfrm>
            <a:off x="700200" y="4590267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746EAB-FF17-3E42-8BF7-565BF59B1C19}"/>
              </a:ext>
            </a:extLst>
          </p:cNvPr>
          <p:cNvSpPr txBox="1"/>
          <p:nvPr/>
        </p:nvSpPr>
        <p:spPr>
          <a:xfrm>
            <a:off x="710216" y="5012799"/>
            <a:ext cx="7733584" cy="707886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 PIM architecture is fundamentally compute bound.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As a result,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suitable workloads are memory-bound.</a:t>
            </a:r>
          </a:p>
        </p:txBody>
      </p:sp>
    </p:spTree>
    <p:extLst>
      <p:ext uri="{BB962C8B-B14F-4D97-AF65-F5344CB8AC3E}">
        <p14:creationId xmlns:p14="http://schemas.microsoft.com/office/powerpoint/2010/main" val="359177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2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29964FF-8838-AA42-9258-BD8354F304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0466AB-D48B-B946-9216-CA80DEDD9699}"/>
              </a:ext>
            </a:extLst>
          </p:cNvPr>
          <p:cNvSpPr/>
          <p:nvPr/>
        </p:nvSpPr>
        <p:spPr>
          <a:xfrm>
            <a:off x="700200" y="4815559"/>
            <a:ext cx="7733584" cy="1438192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C54532F2-4500-5440-9AB6-1DCBD691C46C}"/>
              </a:ext>
            </a:extLst>
          </p:cNvPr>
          <p:cNvSpPr/>
          <p:nvPr/>
        </p:nvSpPr>
        <p:spPr>
          <a:xfrm>
            <a:off x="700200" y="4815556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E3122-1510-E540-8497-0CFCEB1E25D7}"/>
              </a:ext>
            </a:extLst>
          </p:cNvPr>
          <p:cNvSpPr txBox="1"/>
          <p:nvPr/>
        </p:nvSpPr>
        <p:spPr>
          <a:xfrm>
            <a:off x="630703" y="5224836"/>
            <a:ext cx="7930201" cy="1015663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well-suited workloads for the UPMEM PIM architecture use no arithmetic operations or use only simple operations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(e.g., bitwise operations and integer addition/subtraction).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BF7BF4-E564-CC47-8F9A-21CA64555889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01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>
            <a:extLst>
              <a:ext uri="{FF2B5EF4-FFF2-40B4-BE49-F238E27FC236}">
                <a16:creationId xmlns:a16="http://schemas.microsoft.com/office/drawing/2014/main" id="{AEDF0EB8-9C1D-4E45-B8A8-1C3DB4578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Fine-Grained Multithreading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05008-BBBB-5546-86C2-D705D8831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02825"/>
            <a:ext cx="8801369" cy="5602147"/>
          </a:xfrm>
        </p:spPr>
        <p:txBody>
          <a:bodyPr>
            <a:normAutofit fontScale="925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Idea: </a:t>
            </a:r>
            <a:r>
              <a:rPr lang="en-US" altLang="en-US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Switch to another thread every cycle such that no two instructions from a thread are in the pipeline concurrently</a:t>
            </a:r>
          </a:p>
          <a:p>
            <a:endParaRPr lang="en-US" altLang="en-US" dirty="0">
              <a:solidFill>
                <a:srgbClr val="0000FF"/>
              </a:solidFill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Tolerates the control and data dependence latencies by overlapping the latency with useful work from other threads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Improves pipeline utilization by taking advantage of multiple threads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Thornton,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Parallel Operation in the Control Data 6600</a:t>
            </a:r>
            <a:r>
              <a:rPr lang="en-US" altLang="ja-JP" dirty="0">
                <a:ea typeface="ＭＳ Ｐゴシック" panose="020B0600070205080204" pitchFamily="34" charset="-128"/>
              </a:rPr>
              <a:t>,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 dirty="0">
                <a:ea typeface="ＭＳ Ｐゴシック" panose="020B0600070205080204" pitchFamily="34" charset="-128"/>
              </a:rPr>
              <a:t> AFIPS 1964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Smith,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A pipelined, shared resource MIMD computer</a:t>
            </a:r>
            <a:r>
              <a:rPr lang="en-US" altLang="ja-JP" dirty="0">
                <a:ea typeface="ＭＳ Ｐゴシック" panose="020B0600070205080204" pitchFamily="34" charset="-128"/>
              </a:rPr>
              <a:t>,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 dirty="0">
                <a:ea typeface="ＭＳ Ｐゴシック" panose="020B0600070205080204" pitchFamily="34" charset="-128"/>
              </a:rPr>
              <a:t> ICPP 1978</a:t>
            </a:r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altLang="ja-JP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224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3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29964FF-8838-AA42-9258-BD8354F304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0466AB-D48B-B946-9216-CA80DEDD9699}"/>
              </a:ext>
            </a:extLst>
          </p:cNvPr>
          <p:cNvSpPr/>
          <p:nvPr/>
        </p:nvSpPr>
        <p:spPr>
          <a:xfrm>
            <a:off x="700200" y="4815559"/>
            <a:ext cx="7733584" cy="1438192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C54532F2-4500-5440-9AB6-1DCBD691C46C}"/>
              </a:ext>
            </a:extLst>
          </p:cNvPr>
          <p:cNvSpPr/>
          <p:nvPr/>
        </p:nvSpPr>
        <p:spPr>
          <a:xfrm>
            <a:off x="700200" y="4815556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E3122-1510-E540-8497-0CFCEB1E25D7}"/>
              </a:ext>
            </a:extLst>
          </p:cNvPr>
          <p:cNvSpPr txBox="1"/>
          <p:nvPr/>
        </p:nvSpPr>
        <p:spPr>
          <a:xfrm>
            <a:off x="700200" y="5224836"/>
            <a:ext cx="7733584" cy="1015663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well-suited workloads for the UPMEM PIM architecture require little or no communication across DPUs (inter-DPU communication).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BF7BF4-E564-CC47-8F9A-21CA64555889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34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4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B3C4AA8-C8CD-064D-9979-C3650E7F070B}"/>
              </a:ext>
            </a:extLst>
          </p:cNvPr>
          <p:cNvSpPr/>
          <p:nvPr/>
        </p:nvSpPr>
        <p:spPr>
          <a:xfrm>
            <a:off x="766461" y="1493911"/>
            <a:ext cx="7733584" cy="4289376"/>
          </a:xfrm>
          <a:prstGeom prst="roundRect">
            <a:avLst>
              <a:gd name="adj" fmla="val 2252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B93526BC-9435-E84F-B68B-2C60EEB365A4}"/>
              </a:ext>
            </a:extLst>
          </p:cNvPr>
          <p:cNvSpPr/>
          <p:nvPr/>
        </p:nvSpPr>
        <p:spPr>
          <a:xfrm>
            <a:off x="766461" y="1493908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r>
              <a:rPr lang="en-US" sz="2000" b="1" i="1" dirty="0">
                <a:solidFill>
                  <a:schemeClr val="bg1"/>
                </a:solidFill>
                <a:latin typeface="Cambria" panose="02040503050406030204" pitchFamily="18" charset="0"/>
              </a:rPr>
              <a:t>KEY TAKEAWAY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96DD57-61CF-F14F-A41B-75B4CACDC863}"/>
              </a:ext>
            </a:extLst>
          </p:cNvPr>
          <p:cNvSpPr txBox="1"/>
          <p:nvPr/>
        </p:nvSpPr>
        <p:spPr>
          <a:xfrm>
            <a:off x="766461" y="1903188"/>
            <a:ext cx="7733584" cy="3785652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r>
              <a:rPr lang="en-US" sz="2000" dirty="0">
                <a:latin typeface="Cambria" panose="02040503050406030204" pitchFamily="18" charset="0"/>
              </a:rPr>
              <a:t>• UPMEM-based PIM systems </a:t>
            </a:r>
            <a:r>
              <a:rPr lang="en-US" sz="2000" b="1" dirty="0">
                <a:latin typeface="Cambria" panose="02040503050406030204" pitchFamily="18" charset="0"/>
              </a:rPr>
              <a:t>outperform state-of-the-art CPUs in terms of performance </a:t>
            </a:r>
            <a:r>
              <a:rPr lang="en-US" sz="2000" dirty="0">
                <a:latin typeface="Cambria" panose="02040503050406030204" pitchFamily="18" charset="0"/>
              </a:rPr>
              <a:t>(by 23.2× on 2,556 DPUs for 16 </a:t>
            </a:r>
            <a:r>
              <a:rPr lang="en-US" sz="2000" dirty="0" err="1">
                <a:latin typeface="Cambria" panose="02040503050406030204" pitchFamily="18" charset="0"/>
              </a:rPr>
              <a:t>PrIM</a:t>
            </a:r>
            <a:r>
              <a:rPr lang="en-US" sz="2000" dirty="0">
                <a:latin typeface="Cambria" panose="02040503050406030204" pitchFamily="18" charset="0"/>
              </a:rPr>
              <a:t> benchmarks)</a:t>
            </a:r>
            <a:r>
              <a:rPr lang="en-US" sz="2000" b="1" dirty="0">
                <a:latin typeface="Cambria" panose="02040503050406030204" pitchFamily="18" charset="0"/>
              </a:rPr>
              <a:t> and energy efficiency on most of </a:t>
            </a:r>
            <a:r>
              <a:rPr lang="en-US" sz="2000" b="1" dirty="0" err="1">
                <a:latin typeface="Cambria" panose="02040503050406030204" pitchFamily="18" charset="0"/>
              </a:rPr>
              <a:t>PrIM</a:t>
            </a:r>
            <a:r>
              <a:rPr lang="en-US" sz="2000" b="1" dirty="0">
                <a:latin typeface="Cambria" panose="02040503050406030204" pitchFamily="18" charset="0"/>
              </a:rPr>
              <a:t> benchmarks.</a:t>
            </a:r>
          </a:p>
          <a:p>
            <a:br>
              <a:rPr lang="en-US" sz="2000" dirty="0">
                <a:latin typeface="Cambria" panose="02040503050406030204" pitchFamily="18" charset="0"/>
              </a:rPr>
            </a:br>
            <a:r>
              <a:rPr lang="en-US" sz="2000" dirty="0">
                <a:latin typeface="Cambria" panose="02040503050406030204" pitchFamily="18" charset="0"/>
              </a:rPr>
              <a:t>• UPMEM-based PIM systems </a:t>
            </a:r>
            <a:r>
              <a:rPr lang="en-US" sz="2000" b="1" dirty="0">
                <a:latin typeface="Cambria" panose="02040503050406030204" pitchFamily="18" charset="0"/>
              </a:rPr>
              <a:t>outperform state-of-the-art GPUs on a majority of </a:t>
            </a:r>
            <a:r>
              <a:rPr lang="en-US" sz="2000" b="1" dirty="0" err="1">
                <a:latin typeface="Cambria" panose="02040503050406030204" pitchFamily="18" charset="0"/>
              </a:rPr>
              <a:t>PrIM</a:t>
            </a:r>
            <a:r>
              <a:rPr lang="en-US" sz="2000" b="1" dirty="0">
                <a:latin typeface="Cambria" panose="02040503050406030204" pitchFamily="18" charset="0"/>
              </a:rPr>
              <a:t> benchmarks </a:t>
            </a:r>
            <a:r>
              <a:rPr lang="en-US" sz="2000" dirty="0">
                <a:latin typeface="Cambria" panose="02040503050406030204" pitchFamily="18" charset="0"/>
              </a:rPr>
              <a:t>(by 2.54× on 2,556 DPUs for 10 </a:t>
            </a:r>
            <a:r>
              <a:rPr lang="en-US" sz="2000" dirty="0" err="1">
                <a:latin typeface="Cambria" panose="02040503050406030204" pitchFamily="18" charset="0"/>
              </a:rPr>
              <a:t>PrIM</a:t>
            </a:r>
            <a:r>
              <a:rPr lang="en-US" sz="2000" dirty="0">
                <a:latin typeface="Cambria" panose="02040503050406030204" pitchFamily="18" charset="0"/>
              </a:rPr>
              <a:t> benchmarks), and the outlook is even more positive for future PIM systems. </a:t>
            </a:r>
          </a:p>
          <a:p>
            <a:endParaRPr lang="en-US" sz="2000" dirty="0">
              <a:latin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</a:rPr>
              <a:t>• UPMEM-based PIM systems are </a:t>
            </a:r>
            <a:r>
              <a:rPr lang="en-US" sz="2000" b="1" dirty="0">
                <a:latin typeface="Cambria" panose="02040503050406030204" pitchFamily="18" charset="0"/>
              </a:rPr>
              <a:t>more energy-efficient than state-of-the-art CPUs and GPUs on workloads that they provide performance improvements </a:t>
            </a:r>
            <a:r>
              <a:rPr lang="en-US" sz="2000" dirty="0">
                <a:latin typeface="Cambria" panose="02040503050406030204" pitchFamily="18" charset="0"/>
              </a:rPr>
              <a:t>over the CPUs and the GPUs. </a:t>
            </a:r>
          </a:p>
        </p:txBody>
      </p:sp>
    </p:spTree>
    <p:extLst>
      <p:ext uri="{BB962C8B-B14F-4D97-AF65-F5344CB8AC3E}">
        <p14:creationId xmlns:p14="http://schemas.microsoft.com/office/powerpoint/2010/main" val="380175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Understanding a Modern PIM Architecture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2DC3F-D55F-A442-8922-084467A41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4744"/>
            <a:ext cx="9144000" cy="4033049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B9DA8F8-FC8B-B715-1A5B-06010ACBBBEC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591251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Short </a:t>
            </a:r>
            <a:r>
              <a:rPr lang="en-US" sz="3600" dirty="0" err="1"/>
              <a:t>arXiv</a:t>
            </a:r>
            <a:r>
              <a:rPr lang="en-US" sz="3600" dirty="0"/>
              <a:t> Version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2FDA9319-5751-7940-9055-BA9FBB6536F3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https://arxiv.org/pdf/2110.01709.pdf</a:t>
            </a: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https://github.com/CMU-SAFARI/prim-benchmarks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62A80F-0E24-9E43-B0BC-F2952B8E0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28" y="2249238"/>
            <a:ext cx="9081345" cy="207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65920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Long </a:t>
            </a:r>
            <a:r>
              <a:rPr lang="en-US" sz="3600" dirty="0" err="1"/>
              <a:t>arXiv</a:t>
            </a:r>
            <a:r>
              <a:rPr lang="en-US" sz="3600" dirty="0"/>
              <a:t> Version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2FDA9319-5751-7940-9055-BA9FBB6536F3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https://arxiv.org/pdf/2105.03814.pdf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https://github.com/CMU-SAFARI/prim-benchmarks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038B2-BCCD-AB45-8600-5494E24D9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11826"/>
            <a:ext cx="9144000" cy="170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84652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PrIM Repository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All microbenchmarks, benchmarks, and scripts</a:t>
            </a:r>
          </a:p>
          <a:p>
            <a:r>
              <a:rPr lang="en-US" sz="2400" dirty="0">
                <a:hlinkClick r:id="rId3"/>
              </a:rPr>
              <a:t>https://github.com/CMU-SAFARI/prim-benchmarks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A27B2-6CC8-5C4B-B68F-F810D4173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311" y="1813559"/>
            <a:ext cx="6433378" cy="459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49857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41887"/>
            <a:ext cx="9144000" cy="11997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Dr. Juan Gómez Luna</a:t>
            </a:r>
          </a:p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Professor </a:t>
            </a:r>
            <a:r>
              <a:rPr lang="en-US" sz="2800" b="0" dirty="0" err="1">
                <a:latin typeface="Candara" panose="020E0502030303020204" pitchFamily="34" charset="0"/>
              </a:rPr>
              <a:t>Onur</a:t>
            </a:r>
            <a:r>
              <a:rPr lang="en-US" sz="2800" b="0" dirty="0">
                <a:latin typeface="Candara" panose="020E0502030303020204" pitchFamily="34" charset="0"/>
              </a:rPr>
              <a:t> </a:t>
            </a:r>
            <a:r>
              <a:rPr lang="en-US" sz="2800" b="0" dirty="0" err="1">
                <a:latin typeface="Candara" panose="020E0502030303020204" pitchFamily="34" charset="0"/>
              </a:rPr>
              <a:t>Mutlu</a:t>
            </a:r>
            <a:endParaRPr lang="en-US" sz="28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25972"/>
            <a:ext cx="9144000" cy="324091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70C0"/>
                </a:solidFill>
              </a:rPr>
              <a:t>Processing-Near-Memory</a:t>
            </a:r>
          </a:p>
          <a:p>
            <a:r>
              <a:rPr lang="en-US" sz="4000" dirty="0">
                <a:latin typeface="Candara" panose="020E0502030303020204" pitchFamily="34" charset="0"/>
              </a:rPr>
              <a:t>Real PNM Architectures</a:t>
            </a:r>
          </a:p>
          <a:p>
            <a:r>
              <a:rPr lang="en-US" sz="4000" dirty="0">
                <a:latin typeface="Candara" panose="020E0502030303020204" pitchFamily="34" charset="0"/>
              </a:rPr>
              <a:t>Programming General-purpose PIM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D953C2-652F-1B44-A0B1-2575844D1492}"/>
              </a:ext>
            </a:extLst>
          </p:cNvPr>
          <p:cNvSpPr txBox="1"/>
          <p:nvPr/>
        </p:nvSpPr>
        <p:spPr>
          <a:xfrm>
            <a:off x="1391482" y="11572"/>
            <a:ext cx="636103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HPCA 2023 Tutorial</a:t>
            </a: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Real-world Processing-in-Memory Architectures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198014-0400-9540-B345-B285C02537FB}"/>
              </a:ext>
            </a:extLst>
          </p:cNvPr>
          <p:cNvSpPr txBox="1"/>
          <p:nvPr/>
        </p:nvSpPr>
        <p:spPr>
          <a:xfrm>
            <a:off x="3493819" y="6538933"/>
            <a:ext cx="2156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ndara" panose="020E0502030303020204" pitchFamily="34" charset="0"/>
              </a:rPr>
              <a:t>Sunday, February 26, 2023</a:t>
            </a:r>
          </a:p>
        </p:txBody>
      </p:sp>
    </p:spTree>
    <p:extLst>
      <p:ext uri="{BB962C8B-B14F-4D97-AF65-F5344CB8AC3E}">
        <p14:creationId xmlns:p14="http://schemas.microsoft.com/office/powerpoint/2010/main" val="262676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244B31-20C8-5E45-BC8F-1529A2E49349}"/>
              </a:ext>
            </a:extLst>
          </p:cNvPr>
          <p:cNvSpPr txBox="1"/>
          <p:nvPr/>
        </p:nvSpPr>
        <p:spPr>
          <a:xfrm>
            <a:off x="1370160" y="6538972"/>
            <a:ext cx="71112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https://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www.youtube.com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/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watch?v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=6e5KZcCGBYw&amp;list=PL5Q2soXY2Zi_uej3aY39YB5pfW4SJ7LlN&amp;index=16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0A9D7C-7DAE-204A-86F6-5CB0DE1DC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87" y="896254"/>
            <a:ext cx="8003825" cy="550920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4571C15-4604-BD4D-BE6B-393101602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Lecture on </a:t>
            </a:r>
            <a:r>
              <a:rPr lang="en-US" altLang="en-US" dirty="0">
                <a:ea typeface="ＭＳ Ｐゴシック" panose="020B0600070205080204" pitchFamily="34" charset="-128"/>
              </a:rPr>
              <a:t>Fine-Grained Multithreading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751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41AE0-544C-AA4C-B8F5-232DBF7E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 PIM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F999D-0C9A-9C49-95EE-90346FD7F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8064" y="2564904"/>
            <a:ext cx="3475112" cy="1993776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/>
              <a:t>Onur Mutlu, </a:t>
            </a:r>
            <a:r>
              <a:rPr lang="en-US" sz="1200" dirty="0" err="1"/>
              <a:t>Saugata</a:t>
            </a:r>
            <a:r>
              <a:rPr lang="en-US" sz="1200" dirty="0"/>
              <a:t> Ghose, Juan Gomez-Luna, and </a:t>
            </a:r>
            <a:r>
              <a:rPr lang="en-US" sz="1200" dirty="0" err="1"/>
              <a:t>Rachata</a:t>
            </a:r>
            <a:r>
              <a:rPr lang="en-US" sz="1200" dirty="0"/>
              <a:t> </a:t>
            </a:r>
            <a:r>
              <a:rPr lang="en-US" sz="1200" dirty="0" err="1"/>
              <a:t>Ausavarungnirun</a:t>
            </a:r>
            <a:r>
              <a:rPr lang="en-US" sz="1200" dirty="0"/>
              <a:t>,</a:t>
            </a:r>
            <a:br>
              <a:rPr lang="en-US" sz="1200" dirty="0"/>
            </a:br>
            <a:r>
              <a:rPr lang="en-US" sz="12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lang="en-US" sz="1200" dirty="0"/>
            </a:br>
            <a:r>
              <a:rPr lang="en-US" sz="1200" i="1" dirty="0"/>
              <a:t>Invited Book Chapter in </a:t>
            </a:r>
            <a:r>
              <a:rPr lang="en-US" sz="1200" b="1" i="1" dirty="0">
                <a:hlinkClick r:id="rId3"/>
              </a:rPr>
              <a:t>Emerging Computing: From Devices to Systems - Looking Beyond Moore and Von Neumann</a:t>
            </a:r>
            <a:r>
              <a:rPr lang="en-US" sz="1200" dirty="0"/>
              <a:t>, Springer, to be published in 2021.</a:t>
            </a:r>
            <a:br>
              <a:rPr lang="en-US" sz="1200" dirty="0"/>
            </a:br>
            <a:r>
              <a:rPr lang="en-US" sz="1200" dirty="0"/>
              <a:t>[</a:t>
            </a:r>
            <a:r>
              <a:rPr lang="en-US" sz="1200" dirty="0">
                <a:solidFill>
                  <a:srgbClr val="0432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Tutorial Video on "Memory-Centric Computing Systems"</a:t>
            </a:r>
            <a:r>
              <a:rPr lang="en-US" sz="1200" dirty="0">
                <a:solidFill>
                  <a:srgbClr val="0432FF"/>
                </a:solidFill>
              </a:rPr>
              <a:t> </a:t>
            </a:r>
            <a:r>
              <a:rPr lang="en-US" sz="1200" dirty="0"/>
              <a:t>(1 hour 51 minutes)]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491F0-7113-1E49-91B6-188FB8991FFE}"/>
              </a:ext>
            </a:extLst>
          </p:cNvPr>
          <p:cNvSpPr txBox="1"/>
          <p:nvPr/>
        </p:nvSpPr>
        <p:spPr>
          <a:xfrm>
            <a:off x="1361695" y="6530113"/>
            <a:ext cx="70743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https://people.inf.ethz.ch/omutlu/pub/ModernPrimerOnPIM_springer-emerging-computing-bookchapter21.pdf</a:t>
            </a:r>
            <a:r>
              <a:rPr lang="en-US" sz="1100" dirty="0">
                <a:solidFill>
                  <a:srgbClr val="0432FF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03CDE0-5982-5347-942A-A8DEDE38D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40" y="962776"/>
            <a:ext cx="4320000" cy="2394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0CD49D-F1D9-8C48-AEDA-A8536DAAA0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40" y="3284984"/>
            <a:ext cx="4320000" cy="30664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624E45-573F-2840-A943-99389681D2C5}"/>
              </a:ext>
            </a:extLst>
          </p:cNvPr>
          <p:cNvSpPr/>
          <p:nvPr/>
        </p:nvSpPr>
        <p:spPr bwMode="auto">
          <a:xfrm>
            <a:off x="762000" y="4148469"/>
            <a:ext cx="4038600" cy="880732"/>
          </a:xfrm>
          <a:prstGeom prst="rect">
            <a:avLst/>
          </a:prstGeom>
          <a:solidFill>
            <a:srgbClr val="92D05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C843A9-7492-9840-B7E6-073C9B639DF6}"/>
              </a:ext>
            </a:extLst>
          </p:cNvPr>
          <p:cNvSpPr/>
          <p:nvPr/>
        </p:nvSpPr>
        <p:spPr bwMode="auto">
          <a:xfrm>
            <a:off x="762000" y="5029199"/>
            <a:ext cx="4038600" cy="1143002"/>
          </a:xfrm>
          <a:prstGeom prst="rect">
            <a:avLst/>
          </a:prstGeom>
          <a:solidFill>
            <a:srgbClr val="C0000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B012C3-4F4D-B24C-9E58-B765C26A8E1C}"/>
              </a:ext>
            </a:extLst>
          </p:cNvPr>
          <p:cNvSpPr/>
          <p:nvPr/>
        </p:nvSpPr>
        <p:spPr bwMode="auto">
          <a:xfrm>
            <a:off x="688240" y="992902"/>
            <a:ext cx="4188560" cy="454898"/>
          </a:xfrm>
          <a:prstGeom prst="rect">
            <a:avLst/>
          </a:prstGeom>
          <a:solidFill>
            <a:srgbClr val="0070C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07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1AAED-456D-7249-8063-DA02B88BB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06610-9631-964A-ABB4-DB863A1DD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867518" cy="5293805"/>
          </a:xfrm>
        </p:spPr>
        <p:txBody>
          <a:bodyPr>
            <a:normAutofit/>
          </a:bodyPr>
          <a:lstStyle/>
          <a:p>
            <a:r>
              <a:rPr lang="en-US" dirty="0"/>
              <a:t>In-order pipeline</a:t>
            </a:r>
          </a:p>
          <a:p>
            <a:pPr lvl="1"/>
            <a:r>
              <a:rPr lang="en-US" dirty="0"/>
              <a:t>Up to </a:t>
            </a:r>
            <a:r>
              <a:rPr lang="en-US" dirty="0">
                <a:solidFill>
                  <a:srgbClr val="0070C0"/>
                </a:solidFill>
              </a:rPr>
              <a:t>425 MHz </a:t>
            </a:r>
          </a:p>
          <a:p>
            <a:r>
              <a:rPr lang="en-US" dirty="0">
                <a:solidFill>
                  <a:srgbClr val="C00000"/>
                </a:solidFill>
              </a:rPr>
              <a:t>Fine-grain multithreaded</a:t>
            </a:r>
          </a:p>
          <a:p>
            <a:pPr lvl="1"/>
            <a:r>
              <a:rPr lang="en-US" dirty="0"/>
              <a:t>24 hardware threads</a:t>
            </a:r>
          </a:p>
          <a:p>
            <a:r>
              <a:rPr lang="en-US" dirty="0"/>
              <a:t>14 pipeline stages</a:t>
            </a: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DISPATCH</a:t>
            </a:r>
            <a:r>
              <a:rPr lang="en-US" sz="2200" dirty="0"/>
              <a:t>: Thread selection</a:t>
            </a:r>
          </a:p>
          <a:p>
            <a:pPr lvl="1"/>
            <a:r>
              <a:rPr lang="en-US" sz="2200" dirty="0">
                <a:solidFill>
                  <a:schemeClr val="accent2"/>
                </a:solidFill>
              </a:rPr>
              <a:t>FETCH</a:t>
            </a:r>
            <a:r>
              <a:rPr lang="en-US" sz="2200" dirty="0"/>
              <a:t>: Instruction fetch</a:t>
            </a:r>
          </a:p>
          <a:p>
            <a:pPr lvl="1"/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READOP</a:t>
            </a:r>
            <a:r>
              <a:rPr lang="en-US" sz="2200" dirty="0"/>
              <a:t>: Register file</a:t>
            </a:r>
          </a:p>
          <a:p>
            <a:pPr lvl="1"/>
            <a:r>
              <a:rPr lang="en-US" sz="2200" dirty="0">
                <a:solidFill>
                  <a:schemeClr val="accent6"/>
                </a:solidFill>
              </a:rPr>
              <a:t>FORMAT</a:t>
            </a:r>
            <a:r>
              <a:rPr lang="en-US" sz="2200" dirty="0"/>
              <a:t>: Operand formatting</a:t>
            </a:r>
          </a:p>
          <a:p>
            <a:pPr lvl="1"/>
            <a:r>
              <a:rPr lang="en-US" sz="2200" dirty="0">
                <a:solidFill>
                  <a:srgbClr val="009193"/>
                </a:solidFill>
              </a:rPr>
              <a:t>ALU</a:t>
            </a:r>
            <a:r>
              <a:rPr lang="en-US" sz="2200" dirty="0"/>
              <a:t>: Operation and WRAM</a:t>
            </a:r>
          </a:p>
          <a:p>
            <a:pPr lvl="1"/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MERGE</a:t>
            </a:r>
            <a:r>
              <a:rPr lang="en-US" sz="2200" dirty="0"/>
              <a:t>: Result formatting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C09A52-4D4A-8C48-B643-7D44B82414CE}"/>
              </a:ext>
            </a:extLst>
          </p:cNvPr>
          <p:cNvGrpSpPr>
            <a:grpSpLocks noChangeAspect="1"/>
          </p:cNvGrpSpPr>
          <p:nvPr/>
        </p:nvGrpSpPr>
        <p:grpSpPr>
          <a:xfrm>
            <a:off x="4614455" y="1575476"/>
            <a:ext cx="4529545" cy="4185524"/>
            <a:chOff x="4468932" y="1423074"/>
            <a:chExt cx="4675068" cy="4320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7A6990-9AB4-2141-A33B-F8053BE58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8932" y="1423074"/>
              <a:ext cx="4675068" cy="4320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ECD6D3-4270-804B-A640-A464BC491D66}"/>
                </a:ext>
              </a:extLst>
            </p:cNvPr>
            <p:cNvSpPr txBox="1"/>
            <p:nvPr/>
          </p:nvSpPr>
          <p:spPr>
            <a:xfrm>
              <a:off x="7357185" y="3060398"/>
              <a:ext cx="1743320" cy="317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To the DMA engine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71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1AAED-456D-7249-8063-DA02B88BB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Instruction Set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06610-9631-964A-ABB4-DB863A1DD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869590" cy="5293805"/>
          </a:xfrm>
        </p:spPr>
        <p:txBody>
          <a:bodyPr>
            <a:normAutofit/>
          </a:bodyPr>
          <a:lstStyle/>
          <a:p>
            <a:r>
              <a:rPr lang="en-US" dirty="0"/>
              <a:t>Specific 32-bit ISA</a:t>
            </a:r>
          </a:p>
          <a:p>
            <a:pPr lvl="1"/>
            <a:r>
              <a:rPr lang="en-US" dirty="0"/>
              <a:t>Aiming at scalar, in-order, and multithreaded implementation</a:t>
            </a:r>
          </a:p>
          <a:p>
            <a:pPr lvl="1"/>
            <a:r>
              <a:rPr lang="en-US" dirty="0"/>
              <a:t>Allowing compilation of 64-bit C code</a:t>
            </a:r>
          </a:p>
          <a:p>
            <a:pPr lvl="1"/>
            <a:r>
              <a:rPr lang="en-US" dirty="0"/>
              <a:t>LLVM/Clang compiler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0B585E-867C-894A-8067-48E225FED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990600"/>
            <a:ext cx="4788408" cy="50298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64B0B0-3656-9843-B341-86EF3DE228D7}"/>
              </a:ext>
            </a:extLst>
          </p:cNvPr>
          <p:cNvSpPr txBox="1"/>
          <p:nvPr/>
        </p:nvSpPr>
        <p:spPr>
          <a:xfrm>
            <a:off x="6122421" y="6106866"/>
            <a:ext cx="2704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sdk.upmem.com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/2021.2.0/201_IS.html#</a:t>
            </a:r>
          </a:p>
        </p:txBody>
      </p:sp>
    </p:spTree>
    <p:extLst>
      <p:ext uri="{BB962C8B-B14F-4D97-AF65-F5344CB8AC3E}">
        <p14:creationId xmlns:p14="http://schemas.microsoft.com/office/powerpoint/2010/main" val="345237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A5251-3CFB-784C-92CC-FD9A41B7F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Microbenchmark for INT32 ADD Throughput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17E370-53F6-A543-865A-028F9778536A}"/>
              </a:ext>
            </a:extLst>
          </p:cNvPr>
          <p:cNvSpPr/>
          <p:nvPr/>
        </p:nvSpPr>
        <p:spPr>
          <a:xfrm>
            <a:off x="1324764" y="1765300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C7C664-0063-A34B-BE93-34D02731FFFE}"/>
              </a:ext>
            </a:extLst>
          </p:cNvPr>
          <p:cNvSpPr/>
          <p:nvPr/>
        </p:nvSpPr>
        <p:spPr>
          <a:xfrm>
            <a:off x="1324764" y="2982681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A6B585-2971-9B40-9792-005130908F8E}"/>
              </a:ext>
            </a:extLst>
          </p:cNvPr>
          <p:cNvSpPr/>
          <p:nvPr/>
        </p:nvSpPr>
        <p:spPr>
          <a:xfrm>
            <a:off x="1324764" y="3575397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274882-8E4F-0840-A966-6B173F0DAC19}"/>
              </a:ext>
            </a:extLst>
          </p:cNvPr>
          <p:cNvSpPr/>
          <p:nvPr/>
        </p:nvSpPr>
        <p:spPr>
          <a:xfrm>
            <a:off x="1324764" y="5410200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B4F6F8-B0D9-644B-9B12-4B2B424EA2B7}"/>
              </a:ext>
            </a:extLst>
          </p:cNvPr>
          <p:cNvSpPr/>
          <p:nvPr/>
        </p:nvSpPr>
        <p:spPr>
          <a:xfrm>
            <a:off x="1324764" y="5720827"/>
            <a:ext cx="7264400" cy="270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67F2FF-1B76-2942-BD32-A42FB3F61538}"/>
              </a:ext>
            </a:extLst>
          </p:cNvPr>
          <p:cNvSpPr/>
          <p:nvPr/>
        </p:nvSpPr>
        <p:spPr>
          <a:xfrm>
            <a:off x="1324764" y="2063227"/>
            <a:ext cx="7264400" cy="270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CC15FD-6810-9C48-8314-B5E5AC5BBB16}"/>
              </a:ext>
            </a:extLst>
          </p:cNvPr>
          <p:cNvSpPr/>
          <p:nvPr/>
        </p:nvSpPr>
        <p:spPr>
          <a:xfrm>
            <a:off x="1324764" y="4185946"/>
            <a:ext cx="7264400" cy="270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AF2788-091B-0A46-A6D4-DFF5BB245BB4}"/>
              </a:ext>
            </a:extLst>
          </p:cNvPr>
          <p:cNvSpPr/>
          <p:nvPr/>
        </p:nvSpPr>
        <p:spPr>
          <a:xfrm>
            <a:off x="1324764" y="4490746"/>
            <a:ext cx="7264400" cy="270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1C299B-9F4C-1B42-93A3-7312BE6185D2}"/>
              </a:ext>
            </a:extLst>
          </p:cNvPr>
          <p:cNvSpPr/>
          <p:nvPr/>
        </p:nvSpPr>
        <p:spPr>
          <a:xfrm>
            <a:off x="1324764" y="2365935"/>
            <a:ext cx="7264400" cy="2700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F14C6E-83A1-734E-93DC-6EA2ACCBF7BF}"/>
              </a:ext>
            </a:extLst>
          </p:cNvPr>
          <p:cNvSpPr/>
          <p:nvPr/>
        </p:nvSpPr>
        <p:spPr>
          <a:xfrm>
            <a:off x="1324764" y="4794636"/>
            <a:ext cx="7264400" cy="2700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ADB799-0FE2-524E-9D0D-980A1F625BF6}"/>
              </a:ext>
            </a:extLst>
          </p:cNvPr>
          <p:cNvSpPr/>
          <p:nvPr/>
        </p:nvSpPr>
        <p:spPr>
          <a:xfrm>
            <a:off x="1324764" y="2670280"/>
            <a:ext cx="7264400" cy="270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3A0DCC-B309-CA4E-A50E-08A1F76FD679}"/>
              </a:ext>
            </a:extLst>
          </p:cNvPr>
          <p:cNvSpPr/>
          <p:nvPr/>
        </p:nvSpPr>
        <p:spPr>
          <a:xfrm>
            <a:off x="1324764" y="5105263"/>
            <a:ext cx="7264400" cy="270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BD665B-E83F-9042-A334-3ADFE24CA3E8}"/>
              </a:ext>
            </a:extLst>
          </p:cNvPr>
          <p:cNvSpPr txBox="1"/>
          <p:nvPr/>
        </p:nvSpPr>
        <p:spPr>
          <a:xfrm rot="16200000">
            <a:off x="-433268" y="1994953"/>
            <a:ext cx="1625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ＭＳ Ｐゴシック" panose="020B0600070205080204" pitchFamily="34" charset="-128"/>
                <a:cs typeface="+mn-cs"/>
              </a:rPr>
              <a:t>C-based code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2741F8-F015-8A44-8A4F-106CBD84DA8B}"/>
              </a:ext>
            </a:extLst>
          </p:cNvPr>
          <p:cNvSpPr txBox="1"/>
          <p:nvPr/>
        </p:nvSpPr>
        <p:spPr>
          <a:xfrm rot="16200000">
            <a:off x="-567034" y="4440693"/>
            <a:ext cx="220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ＭＳ Ｐゴシック" panose="020B0600070205080204" pitchFamily="34" charset="-128"/>
                <a:cs typeface="+mn-cs"/>
              </a:rPr>
              <a:t>Compiled code (UPMEM DPU ISA)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CB235-17EE-D44B-AD80-3597C2481B3C}"/>
              </a:ext>
            </a:extLst>
          </p:cNvPr>
          <p:cNvSpPr txBox="1"/>
          <p:nvPr/>
        </p:nvSpPr>
        <p:spPr>
          <a:xfrm>
            <a:off x="951449" y="1071880"/>
            <a:ext cx="77251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1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#define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 256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2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*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mem_alloc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(SIZE *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sizeof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));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3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for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= 0;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&lt; SIZE;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++){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4  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temp =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5      temp += scalar;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6  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bufferA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[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] = temp;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7  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1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move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r2, 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2 .LBB0_1: 			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Loop header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3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lsl_add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r3, r0, r2, 2 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Address calculation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4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lw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r4, r3, 0 	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Load from WRAM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5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add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r4, r4, r1 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Add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6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sw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r3, 0, r4 	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Store to WRAM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7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add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r2, r2, 1 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Index update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8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jneq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 r2, 256, .LBB0_1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ＭＳ Ｐゴシック" panose="020B0600070205080204" pitchFamily="34" charset="-128"/>
                <a:cs typeface="+mn-cs"/>
              </a:rPr>
              <a:t>// Conditional jump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59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0BC12-78E4-E640-9EC2-E82468FE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More on the UPMEM PIM Architecture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F6E48-FE84-0D47-BD67-DBB9F4C7211D}"/>
              </a:ext>
            </a:extLst>
          </p:cNvPr>
          <p:cNvSpPr txBox="1"/>
          <p:nvPr/>
        </p:nvSpPr>
        <p:spPr>
          <a:xfrm>
            <a:off x="3420883" y="6444870"/>
            <a:ext cx="2214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https://youtu.be/6dwV_RBjK2c</a:t>
            </a:r>
            <a:endParaRPr lang="en-US" sz="1200" dirty="0">
              <a:solidFill>
                <a:srgbClr val="0070C0"/>
              </a:solidFill>
            </a:endParaRPr>
          </a:p>
          <a:p>
            <a:r>
              <a:rPr lang="en-US" sz="12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https://youtu.be/myG-H_8oN8A</a:t>
            </a:r>
            <a:endParaRPr lang="en-US" sz="12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D07B54-3943-5848-8B47-36A7864F4E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747" y="925753"/>
            <a:ext cx="7060506" cy="539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08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Understanding a Modern PIM Architecture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2DC3F-D55F-A442-8922-084467A41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4744"/>
            <a:ext cx="9144000" cy="4033049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B9DA8F8-FC8B-B715-1A5B-06010ACBBBEC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516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1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59BB4B7-D308-A343-86BB-DEF6AAC242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2136" y="1172483"/>
          <a:ext cx="4680000" cy="2794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EED77566-CAFF-0D40-9517-F4F799C2325B}"/>
              </a:ext>
            </a:extLst>
          </p:cNvPr>
          <p:cNvGrpSpPr/>
          <p:nvPr/>
        </p:nvGrpSpPr>
        <p:grpSpPr>
          <a:xfrm>
            <a:off x="925804" y="1172483"/>
            <a:ext cx="2484000" cy="1999152"/>
            <a:chOff x="842679" y="887483"/>
            <a:chExt cx="2484000" cy="1999152"/>
          </a:xfrm>
        </p:grpSpPr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39F54316-3400-BE47-91D0-5BF8A2AF3573}"/>
                </a:ext>
              </a:extLst>
            </p:cNvPr>
            <p:cNvSpPr/>
            <p:nvPr/>
          </p:nvSpPr>
          <p:spPr>
            <a:xfrm flipH="1">
              <a:off x="842679" y="887483"/>
              <a:ext cx="2484000" cy="1999152"/>
            </a:xfrm>
            <a:prstGeom prst="rtTriangle">
              <a:avLst/>
            </a:prstGeom>
            <a:solidFill>
              <a:srgbClr val="FF2600">
                <a:alpha val="2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7FDA02-7327-B546-9210-4967490D3EDA}"/>
                </a:ext>
              </a:extLst>
            </p:cNvPr>
            <p:cNvSpPr txBox="1"/>
            <p:nvPr/>
          </p:nvSpPr>
          <p:spPr>
            <a:xfrm>
              <a:off x="1691936" y="2160494"/>
              <a:ext cx="14411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Memory-bound region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D4D2BF-C849-4E45-9193-07B0974758A9}"/>
              </a:ext>
            </a:extLst>
          </p:cNvPr>
          <p:cNvGrpSpPr/>
          <p:nvPr/>
        </p:nvGrpSpPr>
        <p:grpSpPr>
          <a:xfrm>
            <a:off x="3155624" y="1172483"/>
            <a:ext cx="1819835" cy="1999152"/>
            <a:chOff x="3072499" y="887483"/>
            <a:chExt cx="1819835" cy="199915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CB3CFB-184D-CA49-B103-8255F9C8EFE1}"/>
                </a:ext>
              </a:extLst>
            </p:cNvPr>
            <p:cNvSpPr/>
            <p:nvPr/>
          </p:nvSpPr>
          <p:spPr>
            <a:xfrm>
              <a:off x="3371849" y="887483"/>
              <a:ext cx="1224000" cy="1999152"/>
            </a:xfrm>
            <a:prstGeom prst="rect">
              <a:avLst/>
            </a:prstGeom>
            <a:solidFill>
              <a:srgbClr val="00B0F0">
                <a:alpha val="25098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AC1BB2-D09D-D043-9330-2E346F10189A}"/>
                </a:ext>
              </a:extLst>
            </p:cNvPr>
            <p:cNvSpPr txBox="1"/>
            <p:nvPr/>
          </p:nvSpPr>
          <p:spPr>
            <a:xfrm>
              <a:off x="3072499" y="2160494"/>
              <a:ext cx="18198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Compute-bound region</a:t>
              </a: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162ED09-6690-754B-9E64-C17091975622}"/>
              </a:ext>
            </a:extLst>
          </p:cNvPr>
          <p:cNvSpPr/>
          <p:nvPr/>
        </p:nvSpPr>
        <p:spPr>
          <a:xfrm>
            <a:off x="5247860" y="1172483"/>
            <a:ext cx="3392169" cy="236560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throughput saturation point is as low as ¼ OP/B,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i.e.,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 integer addition per every 32-bit element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fetched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0EB9356-6B63-CE48-9614-A37E15880C50}"/>
              </a:ext>
            </a:extLst>
          </p:cNvPr>
          <p:cNvSpPr/>
          <p:nvPr/>
        </p:nvSpPr>
        <p:spPr>
          <a:xfrm>
            <a:off x="700200" y="4590270"/>
            <a:ext cx="7733584" cy="1130415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Round Same Side Corner Rectangle 23">
            <a:extLst>
              <a:ext uri="{FF2B5EF4-FFF2-40B4-BE49-F238E27FC236}">
                <a16:creationId xmlns:a16="http://schemas.microsoft.com/office/drawing/2014/main" id="{9BA37741-816E-554A-BC80-B489AA341C30}"/>
              </a:ext>
            </a:extLst>
          </p:cNvPr>
          <p:cNvSpPr/>
          <p:nvPr/>
        </p:nvSpPr>
        <p:spPr>
          <a:xfrm>
            <a:off x="700200" y="4590267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746EAB-FF17-3E42-8BF7-565BF59B1C19}"/>
              </a:ext>
            </a:extLst>
          </p:cNvPr>
          <p:cNvSpPr txBox="1"/>
          <p:nvPr/>
        </p:nvSpPr>
        <p:spPr>
          <a:xfrm>
            <a:off x="710216" y="5012799"/>
            <a:ext cx="7733584" cy="707886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 PIM architecture is fundamentally compute bound.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As a result,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suitable workloads are memory-bound.</a:t>
            </a:r>
          </a:p>
        </p:txBody>
      </p:sp>
    </p:spTree>
    <p:extLst>
      <p:ext uri="{BB962C8B-B14F-4D97-AF65-F5344CB8AC3E}">
        <p14:creationId xmlns:p14="http://schemas.microsoft.com/office/powerpoint/2010/main" val="269501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Performance Comparison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66632C0-F0A1-3A48-A999-5A93D469E4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6AFBF55-5425-1D49-B337-C7653377291F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D7FE97D-2960-BC45-9EA4-C13EEE6396CB}"/>
              </a:ext>
            </a:extLst>
          </p:cNvPr>
          <p:cNvSpPr/>
          <p:nvPr/>
        </p:nvSpPr>
        <p:spPr>
          <a:xfrm>
            <a:off x="701177" y="3711348"/>
            <a:ext cx="7741646" cy="2703443"/>
          </a:xfrm>
          <a:prstGeom prst="roundRect">
            <a:avLst>
              <a:gd name="adj" fmla="val 7357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95D8526F-C3DC-4648-82BE-C22B75E8A537}"/>
              </a:ext>
            </a:extLst>
          </p:cNvPr>
          <p:cNvSpPr/>
          <p:nvPr/>
        </p:nvSpPr>
        <p:spPr>
          <a:xfrm>
            <a:off x="701177" y="3711347"/>
            <a:ext cx="7741646" cy="396000"/>
          </a:xfrm>
          <a:prstGeom prst="round2SameRect">
            <a:avLst>
              <a:gd name="adj1" fmla="val 33688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D2CECB-52B0-4D46-AFF5-3E91BC237804}"/>
              </a:ext>
            </a:extLst>
          </p:cNvPr>
          <p:cNvSpPr txBox="1"/>
          <p:nvPr/>
        </p:nvSpPr>
        <p:spPr>
          <a:xfrm>
            <a:off x="701177" y="4106467"/>
            <a:ext cx="7741646" cy="2308324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UPMEM-based PIM system can outperform a state-of-the-art GPU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on workloads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with three key characteristics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Streaming memory accesses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No or little inter-DPU synchronization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No or little use of integer multiplication, integer division, or floating point operations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These three key characteristics make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workload potentially suitable to the UPMEM PIM architecture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64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2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29964FF-8838-AA42-9258-BD8354F304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0466AB-D48B-B946-9216-CA80DEDD9699}"/>
              </a:ext>
            </a:extLst>
          </p:cNvPr>
          <p:cNvSpPr/>
          <p:nvPr/>
        </p:nvSpPr>
        <p:spPr>
          <a:xfrm>
            <a:off x="700200" y="4815559"/>
            <a:ext cx="7733584" cy="1438192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C54532F2-4500-5440-9AB6-1DCBD691C46C}"/>
              </a:ext>
            </a:extLst>
          </p:cNvPr>
          <p:cNvSpPr/>
          <p:nvPr/>
        </p:nvSpPr>
        <p:spPr>
          <a:xfrm>
            <a:off x="700200" y="4815556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E3122-1510-E540-8497-0CFCEB1E25D7}"/>
              </a:ext>
            </a:extLst>
          </p:cNvPr>
          <p:cNvSpPr txBox="1"/>
          <p:nvPr/>
        </p:nvSpPr>
        <p:spPr>
          <a:xfrm>
            <a:off x="630703" y="5224836"/>
            <a:ext cx="7930201" cy="1015663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well-suited workloads for the UPMEM PIM architecture use no arithmetic operations or use only simple operations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(e.g., bitwise operations and integer addition/subtraction).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BF7BF4-E564-CC47-8F9A-21CA64555889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86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3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29964FF-8838-AA42-9258-BD8354F304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0466AB-D48B-B946-9216-CA80DEDD9699}"/>
              </a:ext>
            </a:extLst>
          </p:cNvPr>
          <p:cNvSpPr/>
          <p:nvPr/>
        </p:nvSpPr>
        <p:spPr>
          <a:xfrm>
            <a:off x="700200" y="4815559"/>
            <a:ext cx="7733584" cy="1438192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C54532F2-4500-5440-9AB6-1DCBD691C46C}"/>
              </a:ext>
            </a:extLst>
          </p:cNvPr>
          <p:cNvSpPr/>
          <p:nvPr/>
        </p:nvSpPr>
        <p:spPr>
          <a:xfrm>
            <a:off x="700200" y="4815556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E3122-1510-E540-8497-0CFCEB1E25D7}"/>
              </a:ext>
            </a:extLst>
          </p:cNvPr>
          <p:cNvSpPr txBox="1"/>
          <p:nvPr/>
        </p:nvSpPr>
        <p:spPr>
          <a:xfrm>
            <a:off x="700200" y="5224836"/>
            <a:ext cx="7733584" cy="1015663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well-suited workloads for the UPMEM PIM architecture require little or no communication across DPUs (inter-DPU communication).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BF7BF4-E564-CC47-8F9A-21CA64555889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81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4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B3C4AA8-C8CD-064D-9979-C3650E7F070B}"/>
              </a:ext>
            </a:extLst>
          </p:cNvPr>
          <p:cNvSpPr/>
          <p:nvPr/>
        </p:nvSpPr>
        <p:spPr>
          <a:xfrm>
            <a:off x="766461" y="1493911"/>
            <a:ext cx="7733584" cy="4289376"/>
          </a:xfrm>
          <a:prstGeom prst="roundRect">
            <a:avLst>
              <a:gd name="adj" fmla="val 2252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B93526BC-9435-E84F-B68B-2C60EEB365A4}"/>
              </a:ext>
            </a:extLst>
          </p:cNvPr>
          <p:cNvSpPr/>
          <p:nvPr/>
        </p:nvSpPr>
        <p:spPr>
          <a:xfrm>
            <a:off x="766461" y="1493908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96DD57-61CF-F14F-A41B-75B4CACDC863}"/>
              </a:ext>
            </a:extLst>
          </p:cNvPr>
          <p:cNvSpPr txBox="1"/>
          <p:nvPr/>
        </p:nvSpPr>
        <p:spPr>
          <a:xfrm>
            <a:off x="766461" y="1903188"/>
            <a:ext cx="7733584" cy="3785652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• UPMEM-based PIM systems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outperform state-of-the-art CPUs in terms of performance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(by 23.2× on 2,556 DPUs for 16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and energy efficiency on most of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• UPMEM-based PIM systems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outperform state-of-the-art GPUs on a majority of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(by 2.54× on 2,556 DPUs for 10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benchmarks), and the outlook is even more positive for future PIM systems.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• UPMEM-based PIM systems are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more energy-efficient than state-of-the-art CPUs and GPUs on workloads that they provide performance improvements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over the CPUs and the GPUs. </a:t>
            </a:r>
          </a:p>
        </p:txBody>
      </p:sp>
    </p:spTree>
    <p:extLst>
      <p:ext uri="{BB962C8B-B14F-4D97-AF65-F5344CB8AC3E}">
        <p14:creationId xmlns:p14="http://schemas.microsoft.com/office/powerpoint/2010/main" val="297973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EB2FE4-BC58-E94C-8039-4CDE8EEBB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51" y="859114"/>
            <a:ext cx="5417395" cy="559133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0070C0"/>
                </a:solidFill>
              </a:rPr>
              <a:t>UPMEM</a:t>
            </a:r>
            <a:r>
              <a:rPr lang="en-US" dirty="0"/>
              <a:t>, founded in January 2015, </a:t>
            </a:r>
            <a:r>
              <a:rPr lang="en-US" dirty="0">
                <a:solidFill>
                  <a:srgbClr val="0070C0"/>
                </a:solidFill>
              </a:rPr>
              <a:t>announces the first real-world PIM </a:t>
            </a:r>
            <a:r>
              <a:rPr lang="en-US" dirty="0"/>
              <a:t>architecture in 2016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UPMEM’s PIM-enabled DIMMs start getting commercialized in 2019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In early 2021, </a:t>
            </a:r>
            <a:r>
              <a:rPr lang="en-US" dirty="0">
                <a:solidFill>
                  <a:srgbClr val="7030A0"/>
                </a:solidFill>
              </a:rPr>
              <a:t>Samsung announces FIMDRAM </a:t>
            </a:r>
            <a:r>
              <a:rPr lang="en-US" dirty="0"/>
              <a:t>at ISSCC conference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Samsung’s LP-DDR5 and DIMM-based PIM announced a few months later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In early 2022, </a:t>
            </a:r>
            <a:r>
              <a:rPr lang="en-US" dirty="0">
                <a:solidFill>
                  <a:srgbClr val="7030A0"/>
                </a:solidFill>
              </a:rPr>
              <a:t>SK Hynix announces </a:t>
            </a:r>
            <a:r>
              <a:rPr lang="en-US" dirty="0" err="1">
                <a:solidFill>
                  <a:srgbClr val="7030A0"/>
                </a:solidFill>
              </a:rPr>
              <a:t>AiM</a:t>
            </a:r>
            <a:r>
              <a:rPr lang="en-US" dirty="0"/>
              <a:t> and </a:t>
            </a:r>
            <a:r>
              <a:rPr lang="en-US" dirty="0">
                <a:solidFill>
                  <a:srgbClr val="7030A0"/>
                </a:solidFill>
              </a:rPr>
              <a:t>Alibaba announces HB-PNM</a:t>
            </a:r>
            <a:r>
              <a:rPr lang="en-US" dirty="0"/>
              <a:t> at ISSCC conference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094D00-96B4-E74E-917B-BA57463AF2F6}"/>
              </a:ext>
            </a:extLst>
          </p:cNvPr>
          <p:cNvSpPr txBox="1"/>
          <p:nvPr/>
        </p:nvSpPr>
        <p:spPr>
          <a:xfrm>
            <a:off x="3972056" y="6529229"/>
            <a:ext cx="47003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https://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www.eenewsautomotive.com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/news/startup-plans-embed-processors-dram-0#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4DA4C5-7185-C641-8510-00917199A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598" y="922134"/>
            <a:ext cx="2729484" cy="54864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57B2D13-0135-2340-91AC-6FADCD88C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PIM Becomes Real</a:t>
            </a:r>
          </a:p>
        </p:txBody>
      </p:sp>
    </p:spTree>
    <p:extLst>
      <p:ext uri="{BB962C8B-B14F-4D97-AF65-F5344CB8AC3E}">
        <p14:creationId xmlns:p14="http://schemas.microsoft.com/office/powerpoint/2010/main" val="36148109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PrIM Repository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All microbenchmarks, benchmarks, and scripts</a:t>
            </a:r>
          </a:p>
          <a:p>
            <a:r>
              <a:rPr lang="en-US" sz="2400" dirty="0">
                <a:hlinkClick r:id="rId3"/>
              </a:rPr>
              <a:t>https://github.com/CMU-SAFARI/prim-benchmarks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A27B2-6CC8-5C4B-B68F-F810D4173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311" y="1813559"/>
            <a:ext cx="6433378" cy="459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178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47838"/>
            <a:ext cx="8428037" cy="995362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Samsung FIMDRAM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(aka HBM-PIM)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38590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0B81DD-E1C2-B742-9E26-9880117A5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19" y="882515"/>
            <a:ext cx="8229600" cy="55528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E504B7-DA66-5B4F-B558-31F93F8EC635}"/>
              </a:ext>
            </a:extLst>
          </p:cNvPr>
          <p:cNvSpPr txBox="1"/>
          <p:nvPr/>
        </p:nvSpPr>
        <p:spPr>
          <a:xfrm>
            <a:off x="1204733" y="6528003"/>
            <a:ext cx="8001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https://news.samsung.com/global/samsung-develops-industrys-first-high-bandwidth-memory-with-ai-processing-power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B661DE0-45C9-7F44-A759-0061E543B4F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889819" y="1972999"/>
            <a:ext cx="228600" cy="609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989502C-4D24-9C4A-9B1A-561850974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Samsung Function-in-Memory DRAM (2021)</a:t>
            </a:r>
          </a:p>
        </p:txBody>
      </p:sp>
    </p:spTree>
    <p:extLst>
      <p:ext uri="{BB962C8B-B14F-4D97-AF65-F5344CB8AC3E}">
        <p14:creationId xmlns:p14="http://schemas.microsoft.com/office/powerpoint/2010/main" val="32001357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60E39F-21C1-5448-816C-90F49DCB3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" y="956844"/>
            <a:ext cx="9144000" cy="3959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E8C0CB-6C34-F34A-9020-7FC8E1A93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690611"/>
            <a:ext cx="2438400" cy="168077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F16D359F-7EF9-9746-B12F-6A97AB5F4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Samsung Function-in-Memory DRAM (2021)</a:t>
            </a:r>
          </a:p>
        </p:txBody>
      </p:sp>
    </p:spTree>
    <p:extLst>
      <p:ext uri="{BB962C8B-B14F-4D97-AF65-F5344CB8AC3E}">
        <p14:creationId xmlns:p14="http://schemas.microsoft.com/office/powerpoint/2010/main" val="7557370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75B62A-7CF5-E740-B603-F143F946B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5822"/>
            <a:ext cx="9144000" cy="4805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1172E2-3235-8D42-BF84-8638A7D02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41" y="5200478"/>
            <a:ext cx="1775114" cy="122357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F193B5F-0194-1D4D-BC67-4CB113649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Samsung Function-in-Memory DRAM (2021)</a:t>
            </a:r>
          </a:p>
        </p:txBody>
      </p:sp>
    </p:spTree>
    <p:extLst>
      <p:ext uri="{BB962C8B-B14F-4D97-AF65-F5344CB8AC3E}">
        <p14:creationId xmlns:p14="http://schemas.microsoft.com/office/powerpoint/2010/main" val="6467981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8F16-3938-264D-8F6A-2EBC6EF7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91600" cy="870527"/>
          </a:xfrm>
        </p:spPr>
        <p:txBody>
          <a:bodyPr anchor="ctr"/>
          <a:lstStyle/>
          <a:p>
            <a:r>
              <a:rPr lang="en-US" sz="3800" dirty="0"/>
              <a:t>FIMDRAM: System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328624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PIM units respond to standard DRAM column commands (RD or WR)</a:t>
            </a:r>
          </a:p>
          <a:p>
            <a:pPr lvl="1"/>
            <a:r>
              <a:rPr lang="en-US" dirty="0"/>
              <a:t>Compliant with </a:t>
            </a:r>
            <a:r>
              <a:rPr lang="en-US" dirty="0">
                <a:solidFill>
                  <a:srgbClr val="7030A0"/>
                </a:solidFill>
              </a:rPr>
              <a:t>unmodified JEDEC controllers</a:t>
            </a:r>
          </a:p>
          <a:p>
            <a:r>
              <a:rPr lang="en-US" dirty="0"/>
              <a:t>They execute </a:t>
            </a:r>
            <a:r>
              <a:rPr lang="en-US" dirty="0">
                <a:solidFill>
                  <a:srgbClr val="00B050"/>
                </a:solidFill>
              </a:rPr>
              <a:t>one wide-SIMD operation commanded by a PIM instruction with deterministic latency in a lock-step manner</a:t>
            </a:r>
          </a:p>
          <a:p>
            <a:r>
              <a:rPr lang="en-US" dirty="0"/>
              <a:t>A PIM unit can get </a:t>
            </a:r>
            <a:r>
              <a:rPr lang="en-US" dirty="0">
                <a:solidFill>
                  <a:srgbClr val="0432FF"/>
                </a:solidFill>
              </a:rPr>
              <a:t>16 16-bit operands from IOSAs, a register, and/or the result bus</a:t>
            </a:r>
          </a:p>
        </p:txBody>
      </p:sp>
      <p:pic>
        <p:nvPicPr>
          <p:cNvPr id="8" name="Google Shape;131;p18">
            <a:extLst>
              <a:ext uri="{FF2B5EF4-FFF2-40B4-BE49-F238E27FC236}">
                <a16:creationId xmlns:a16="http://schemas.microsoft.com/office/drawing/2014/main" id="{DE1567FE-23AA-D94F-B88C-399F3C11FA7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000" y="4165920"/>
            <a:ext cx="9072000" cy="22542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hlinkClick r:id="rId3"/>
            <a:extLst>
              <a:ext uri="{FF2B5EF4-FFF2-40B4-BE49-F238E27FC236}">
                <a16:creationId xmlns:a16="http://schemas.microsoft.com/office/drawing/2014/main" id="{CE48922E-9A89-8A4A-B7F8-089DD6E3527B}"/>
              </a:ext>
            </a:extLst>
          </p:cNvPr>
          <p:cNvSpPr txBox="1"/>
          <p:nvPr/>
        </p:nvSpPr>
        <p:spPr>
          <a:xfrm>
            <a:off x="1407912" y="6550547"/>
            <a:ext cx="67217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en-US" sz="1000" dirty="0"/>
              <a:t>Lee et al., Hardware Architecture and Software Stack for PIM Based on Commercial DRAM Technology, ISCA 2021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377275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908720"/>
          </a:xfrm>
        </p:spPr>
        <p:txBody>
          <a:bodyPr anchor="ctr">
            <a:normAutofit/>
          </a:bodyPr>
          <a:lstStyle/>
          <a:p>
            <a:r>
              <a:rPr lang="en-US" sz="4000" dirty="0"/>
              <a:t>Lecture on FIMDRAM/HBM-PIM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3481125" y="6492015"/>
            <a:ext cx="2365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US" sz="1200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https://youtu.be/_CpWJGK9N04</a:t>
            </a:r>
            <a:endParaRPr lang="en-US" sz="1200" dirty="0">
              <a:solidFill>
                <a:srgbClr val="0432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7A80AA-74E8-FF45-8E54-B6AD91B0B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19" y="948167"/>
            <a:ext cx="6766562" cy="541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790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47838"/>
            <a:ext cx="8428037" cy="9953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Samsung </a:t>
            </a:r>
            <a:r>
              <a:rPr lang="en-US" altLang="en-US" b="1" dirty="0" err="1">
                <a:ea typeface="ＭＳ Ｐゴシック" panose="020B0600070205080204" pitchFamily="34" charset="-128"/>
              </a:rPr>
              <a:t>AxDIMM</a:t>
            </a:r>
            <a:endParaRPr lang="en-US" altLang="en-US" b="1" dirty="0">
              <a:ea typeface="ＭＳ Ｐゴシック" panose="020B0600070205080204" pitchFamily="34" charset="-128"/>
            </a:endParaRP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45085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DIMM-based PIM</a:t>
            </a:r>
          </a:p>
          <a:p>
            <a:pPr lvl="1"/>
            <a:r>
              <a:rPr lang="en-US" dirty="0"/>
              <a:t>DLRM recommendation system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CF7A9E-E0FB-2940-A668-77B550C711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5" b="1"/>
          <a:stretch/>
        </p:blipFill>
        <p:spPr>
          <a:xfrm>
            <a:off x="5491978" y="4939215"/>
            <a:ext cx="3494859" cy="14615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F2116CC-AE4C-C245-A91B-56DA9C2A5AB9}"/>
              </a:ext>
            </a:extLst>
          </p:cNvPr>
          <p:cNvGrpSpPr>
            <a:grpSpLocks noChangeAspect="1"/>
          </p:cNvGrpSpPr>
          <p:nvPr/>
        </p:nvGrpSpPr>
        <p:grpSpPr>
          <a:xfrm>
            <a:off x="5865291" y="1022909"/>
            <a:ext cx="3002279" cy="1644091"/>
            <a:chOff x="100000" y="862740"/>
            <a:chExt cx="4069270" cy="222839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7B2DD5-1935-F548-A387-1349A6487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00" y="1159634"/>
              <a:ext cx="4069270" cy="193149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36A3B20-5E20-0D44-BD6B-9DE9B313FE24}"/>
                </a:ext>
              </a:extLst>
            </p:cNvPr>
            <p:cNvSpPr/>
            <p:nvPr/>
          </p:nvSpPr>
          <p:spPr>
            <a:xfrm>
              <a:off x="929107" y="862740"/>
              <a:ext cx="1776448" cy="3693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 panose="020B0600070205080204" pitchFamily="34" charset="-128"/>
                  <a:cs typeface="Futura Medium" panose="020B0602020204020303" pitchFamily="34" charset="-79"/>
                </a:rPr>
                <a:t>Baseline System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297CFD-59DD-384E-97E3-7AE7BC6C5C34}"/>
              </a:ext>
            </a:extLst>
          </p:cNvPr>
          <p:cNvGrpSpPr>
            <a:grpSpLocks noChangeAspect="1"/>
          </p:cNvGrpSpPr>
          <p:nvPr/>
        </p:nvGrpSpPr>
        <p:grpSpPr>
          <a:xfrm>
            <a:off x="5883828" y="2895600"/>
            <a:ext cx="3107772" cy="1775735"/>
            <a:chOff x="4744267" y="634328"/>
            <a:chExt cx="4299733" cy="245680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EF9F513-FA4B-E949-99EC-7CFF34E58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075" b="2189"/>
            <a:stretch/>
          </p:blipFill>
          <p:spPr>
            <a:xfrm>
              <a:off x="4744267" y="1159634"/>
              <a:ext cx="4299733" cy="193149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036909C-2052-0A45-A3A2-4C2930C8654C}"/>
                </a:ext>
              </a:extLst>
            </p:cNvPr>
            <p:cNvSpPr/>
            <p:nvPr/>
          </p:nvSpPr>
          <p:spPr>
            <a:xfrm>
              <a:off x="5564945" y="634328"/>
              <a:ext cx="19046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 panose="020B0600070205080204" pitchFamily="34" charset="-128"/>
                  <a:cs typeface="Futura Medium" panose="020B0602020204020303" pitchFamily="34" charset="-79"/>
                </a:rPr>
                <a:t>AxDIMM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 panose="020B0600070205080204" pitchFamily="34" charset="-128"/>
                  <a:cs typeface="Futura Medium" panose="020B0602020204020303" pitchFamily="34" charset="-79"/>
                </a:rPr>
                <a:t> System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CFED770-D7DA-4148-A854-219B6EAC3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322" y="1983156"/>
            <a:ext cx="4426237" cy="44544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450CF6-3385-024A-B2B2-719A2C17BE5E}"/>
              </a:ext>
            </a:extLst>
          </p:cNvPr>
          <p:cNvSpPr txBox="1"/>
          <p:nvPr/>
        </p:nvSpPr>
        <p:spPr>
          <a:xfrm>
            <a:off x="1242352" y="6551153"/>
            <a:ext cx="72362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Ke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et al. "Near-Memory Processing in Action: Accelerating Personalized Recommendation with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AxDIMM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", IEEE Micro (2021)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67FE326-F698-4F43-A339-D7A18AE1C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Samsung </a:t>
            </a:r>
            <a:r>
              <a:rPr lang="en-US" dirty="0" err="1"/>
              <a:t>AxDIMM</a:t>
            </a:r>
            <a:r>
              <a:rPr lang="en-US" dirty="0"/>
              <a:t> (2021)</a:t>
            </a:r>
          </a:p>
        </p:txBody>
      </p:sp>
    </p:spTree>
    <p:extLst>
      <p:ext uri="{BB962C8B-B14F-4D97-AF65-F5344CB8AC3E}">
        <p14:creationId xmlns:p14="http://schemas.microsoft.com/office/powerpoint/2010/main" val="11670562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1A067-43C5-884B-AE9A-06938E3D0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AxDIMM</a:t>
            </a:r>
            <a:r>
              <a:rPr lang="en-US" sz="3600" dirty="0"/>
              <a:t> Design: Hardware Architecture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D87EFE-BFFF-EE4E-AF5E-972F2B715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933680"/>
            <a:ext cx="4419600" cy="23429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2E4754-EC6D-F04D-AE9E-6E8CB7B4B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00" y="3352800"/>
            <a:ext cx="5524500" cy="21407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D57A04-D7FC-0E42-902A-18048D5601F5}"/>
              </a:ext>
            </a:extLst>
          </p:cNvPr>
          <p:cNvSpPr/>
          <p:nvPr/>
        </p:nvSpPr>
        <p:spPr>
          <a:xfrm>
            <a:off x="2590801" y="3429000"/>
            <a:ext cx="288000" cy="1962000"/>
          </a:xfrm>
          <a:prstGeom prst="rect">
            <a:avLst/>
          </a:prstGeom>
          <a:solidFill>
            <a:srgbClr val="C00000">
              <a:alpha val="25098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DB4E1D2-7319-BF48-8295-DC100B7F106C}"/>
              </a:ext>
            </a:extLst>
          </p:cNvPr>
          <p:cNvSpPr/>
          <p:nvPr/>
        </p:nvSpPr>
        <p:spPr>
          <a:xfrm>
            <a:off x="819097" y="5638800"/>
            <a:ext cx="7505806" cy="704318"/>
          </a:xfrm>
          <a:prstGeom prst="roundRect">
            <a:avLst>
              <a:gd name="adj" fmla="val 5638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DDR4 slave PHY receives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DRAM commands and NMP instructions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(via DQ pins) from the host side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982C3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33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47838"/>
            <a:ext cx="8428037" cy="995362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UPMEM PIM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11393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68BA1-D0C2-7249-8DA2-002823C37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AxDIMM</a:t>
            </a:r>
            <a:r>
              <a:rPr lang="en-US" dirty="0"/>
              <a:t> Design: Execution Flow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106EC8-8200-6C4F-B791-205303D31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40" b="4756"/>
          <a:stretch/>
        </p:blipFill>
        <p:spPr>
          <a:xfrm>
            <a:off x="999061" y="937300"/>
            <a:ext cx="7145878" cy="54241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F6AFEE-A131-D94C-A062-BAEFF619CF4F}"/>
              </a:ext>
            </a:extLst>
          </p:cNvPr>
          <p:cNvSpPr/>
          <p:nvPr/>
        </p:nvSpPr>
        <p:spPr>
          <a:xfrm>
            <a:off x="1425041" y="1157175"/>
            <a:ext cx="6377047" cy="328657"/>
          </a:xfrm>
          <a:prstGeom prst="rect">
            <a:avLst/>
          </a:prstGeom>
          <a:solidFill>
            <a:srgbClr val="00B0F0">
              <a:alpha val="25098"/>
            </a:srgb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AF576-A359-5A42-BCE0-6C1282CC02E6}"/>
              </a:ext>
            </a:extLst>
          </p:cNvPr>
          <p:cNvSpPr/>
          <p:nvPr/>
        </p:nvSpPr>
        <p:spPr>
          <a:xfrm>
            <a:off x="1852059" y="3454167"/>
            <a:ext cx="828000" cy="432000"/>
          </a:xfrm>
          <a:prstGeom prst="rect">
            <a:avLst/>
          </a:prstGeom>
          <a:solidFill>
            <a:srgbClr val="00B0F0">
              <a:alpha val="25098"/>
            </a:srgb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9422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908720"/>
          </a:xfrm>
        </p:spPr>
        <p:txBody>
          <a:bodyPr anchor="ctr">
            <a:normAutofit/>
          </a:bodyPr>
          <a:lstStyle/>
          <a:p>
            <a:r>
              <a:rPr lang="en-US" sz="4000" dirty="0"/>
              <a:t>Lecture on </a:t>
            </a:r>
            <a:r>
              <a:rPr lang="en-US" sz="4000" dirty="0" err="1"/>
              <a:t>AxDIMM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3400462" y="6526740"/>
            <a:ext cx="2090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US" sz="12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https://youtu.be/J_prUKfnv7Q</a:t>
            </a:r>
            <a:endParaRPr lang="en-US" sz="120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491FFD-D9A4-1642-870F-304175CAF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208" y="934999"/>
            <a:ext cx="7057585" cy="537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127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47838"/>
            <a:ext cx="8428037" cy="9953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SK Hynix </a:t>
            </a:r>
            <a:r>
              <a:rPr lang="en-US" altLang="en-US" b="1" dirty="0" err="1">
                <a:ea typeface="ＭＳ Ｐゴシック" panose="020B0600070205080204" pitchFamily="34" charset="-128"/>
              </a:rPr>
              <a:t>AiM</a:t>
            </a:r>
            <a:endParaRPr lang="en-US" altLang="en-US" b="1" dirty="0">
              <a:ea typeface="ＭＳ Ｐゴシック" panose="020B0600070205080204" pitchFamily="34" charset="-128"/>
            </a:endParaRP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18769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630F2C-F1A4-504C-BD76-4C0CF6101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96075"/>
            <a:ext cx="5514372" cy="55342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E504B7-DA66-5B4F-B558-31F93F8EC635}"/>
              </a:ext>
            </a:extLst>
          </p:cNvPr>
          <p:cNvSpPr txBox="1"/>
          <p:nvPr/>
        </p:nvSpPr>
        <p:spPr>
          <a:xfrm>
            <a:off x="1993410" y="6528003"/>
            <a:ext cx="51571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https://news.skhynix.com/sk-hynix-develops-pim-next-generation-ai-accelerator/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B661DE0-45C9-7F44-A759-0061E543B4F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604774" y="3645615"/>
            <a:ext cx="477539" cy="5110162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782F46-972B-F74E-B5E1-F30E8DD07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9919" y="1600200"/>
            <a:ext cx="3724263" cy="23826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1C93C8-E662-634A-AE11-0C2FA4229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009" y="4648200"/>
            <a:ext cx="3754081" cy="52428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8E4D7D1-19A2-F445-BEC2-A01F88F3C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SK Hynix Accelerator-in-Memory (2022)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1397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 Gb </a:t>
            </a:r>
            <a:r>
              <a:rPr lang="en-US" dirty="0" err="1"/>
              <a:t>AiM</a:t>
            </a:r>
            <a:r>
              <a:rPr lang="en-US" dirty="0"/>
              <a:t> die with 16 processing units (PUs)</a:t>
            </a:r>
          </a:p>
        </p:txBody>
      </p:sp>
      <p:sp>
        <p:nvSpPr>
          <p:cNvPr id="7" name="TextBox 6">
            <a:hlinkClick r:id="rId3"/>
            <a:extLst>
              <a:ext uri="{FF2B5EF4-FFF2-40B4-BE49-F238E27FC236}">
                <a16:creationId xmlns:a16="http://schemas.microsoft.com/office/drawing/2014/main" id="{6D4E88C4-7835-3048-82B9-3EBD91CC3862}"/>
              </a:ext>
            </a:extLst>
          </p:cNvPr>
          <p:cNvSpPr txBox="1"/>
          <p:nvPr/>
        </p:nvSpPr>
        <p:spPr>
          <a:xfrm>
            <a:off x="1261641" y="6477000"/>
            <a:ext cx="7358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Lee et al., A 1ynm 1.25V 8Gb, 16Gb/s/pin GDDR6-based Accelerator-in-Memory supporting 1TFLOPS MAC Operation and Various Activation Functions for Deep-Learning Applications, ISSCC 2022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6E4A93-E3CA-FC41-A48F-2210E2BAB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33600"/>
            <a:ext cx="9144000" cy="3485834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D2DD25A5-B5E5-1544-AB13-ACAB993F4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SK Hynix Accelerator-in-Memory (2022)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7242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8F16-3938-264D-8F6A-2EBC6EF7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91600" cy="870527"/>
          </a:xfrm>
        </p:spPr>
        <p:txBody>
          <a:bodyPr anchor="ctr">
            <a:normAutofit/>
          </a:bodyPr>
          <a:lstStyle/>
          <a:p>
            <a:r>
              <a:rPr lang="en-US" sz="3600" dirty="0"/>
              <a:t>SK Hynix </a:t>
            </a:r>
            <a:r>
              <a:rPr lang="en-US" sz="3600" dirty="0" err="1"/>
              <a:t>AiM</a:t>
            </a:r>
            <a:r>
              <a:rPr lang="en-US" sz="3600" dirty="0"/>
              <a:t>: System Organization (2022)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193723"/>
          </a:xfrm>
        </p:spPr>
        <p:txBody>
          <a:bodyPr/>
          <a:lstStyle/>
          <a:p>
            <a:r>
              <a:rPr lang="en-US" dirty="0"/>
              <a:t>GDDR6-based </a:t>
            </a:r>
            <a:r>
              <a:rPr lang="en-US" dirty="0" err="1"/>
              <a:t>AiM</a:t>
            </a:r>
            <a:r>
              <a:rPr lang="en-US" dirty="0"/>
              <a:t> architecture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F3BB8F-3F49-D548-A49E-682CBCA6C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98600"/>
            <a:ext cx="4699000" cy="482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62163E-DC27-E748-A11E-9A9599C3C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502660"/>
            <a:ext cx="3678238" cy="30693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E39E97-4753-B74D-BC8D-0E53BDD9D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238" y="4767911"/>
            <a:ext cx="3255962" cy="1404289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C12CD630-6071-ED45-9E40-71BA66B16F43}"/>
              </a:ext>
            </a:extLst>
          </p:cNvPr>
          <p:cNvSpPr txBox="1"/>
          <p:nvPr/>
        </p:nvSpPr>
        <p:spPr>
          <a:xfrm>
            <a:off x="1261641" y="6477000"/>
            <a:ext cx="7358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Lee et al., A 1ynm 1.25V 8Gb, 16Gb/s/pin GDDR6-based Accelerator-in-Memory supporting 1TFLOPS MAC Operation and Various Activation Functions for Deep-Learning Applications, ISSCC 2022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5686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908720"/>
          </a:xfrm>
        </p:spPr>
        <p:txBody>
          <a:bodyPr anchor="ctr">
            <a:normAutofit/>
          </a:bodyPr>
          <a:lstStyle/>
          <a:p>
            <a:r>
              <a:rPr lang="en-US" sz="4000" dirty="0"/>
              <a:t>Lecture on Accelerator-in-Memory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3481125" y="6526740"/>
            <a:ext cx="2558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US" sz="12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https://youtu.be/NDL77Xdccbs?t=159</a:t>
            </a:r>
            <a:endParaRPr lang="en-US" sz="1200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9EE64C-C715-6345-8A8C-783B7326A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094" y="978409"/>
            <a:ext cx="7011812" cy="533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95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47838"/>
            <a:ext cx="8428037" cy="9953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Alibaba HB-PNM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08354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BD05-2E95-984E-8F35-2CBFD3B7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534400" cy="5059362"/>
          </a:xfrm>
        </p:spPr>
        <p:txBody>
          <a:bodyPr/>
          <a:lstStyle/>
          <a:p>
            <a:r>
              <a:rPr lang="en-US" dirty="0"/>
              <a:t>3D-stacked </a:t>
            </a:r>
            <a:r>
              <a:rPr lang="en-US" dirty="0">
                <a:solidFill>
                  <a:srgbClr val="0070C0"/>
                </a:solidFill>
              </a:rPr>
              <a:t>logic die and DRAM die</a:t>
            </a:r>
            <a:r>
              <a:rPr lang="en-US" dirty="0"/>
              <a:t> vertically bonded by </a:t>
            </a:r>
            <a:r>
              <a:rPr lang="en-US" dirty="0">
                <a:solidFill>
                  <a:srgbClr val="7030A0"/>
                </a:solidFill>
              </a:rPr>
              <a:t>hybrid bonding </a:t>
            </a:r>
            <a:r>
              <a:rPr lang="en-US" dirty="0"/>
              <a:t>(HB)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4C7ED-BA8F-B744-889D-44668B366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752600"/>
            <a:ext cx="5486400" cy="4702629"/>
          </a:xfrm>
          <a:prstGeom prst="rect">
            <a:avLst/>
          </a:prstGeom>
        </p:spPr>
      </p:pic>
      <p:sp>
        <p:nvSpPr>
          <p:cNvPr id="13" name="TextBox 12">
            <a:hlinkClick r:id="rId3"/>
            <a:extLst>
              <a:ext uri="{FF2B5EF4-FFF2-40B4-BE49-F238E27FC236}">
                <a16:creationId xmlns:a16="http://schemas.microsoft.com/office/drawing/2014/main" id="{456D9861-C519-CF45-8A84-159DD945735D}"/>
              </a:ext>
            </a:extLst>
          </p:cNvPr>
          <p:cNvSpPr txBox="1"/>
          <p:nvPr/>
        </p:nvSpPr>
        <p:spPr>
          <a:xfrm>
            <a:off x="1331089" y="6504668"/>
            <a:ext cx="7050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Niu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et al., 184QPS/W 64Mb/mm2 3D Logic-to-DRAM Hybrid Bonding with Process-Near-Memory Engine for Recommendation System, ISSCC 2022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D19DD39-708F-E740-864C-35B5A1869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Alibaba HB-PNM: Overall Architecture (2022)</a:t>
            </a:r>
          </a:p>
        </p:txBody>
      </p:sp>
    </p:spTree>
    <p:extLst>
      <p:ext uri="{BB962C8B-B14F-4D97-AF65-F5344CB8AC3E}">
        <p14:creationId xmlns:p14="http://schemas.microsoft.com/office/powerpoint/2010/main" val="1235521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BD05-2E95-984E-8F35-2CBFD3B7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534400" cy="5059362"/>
          </a:xfrm>
        </p:spPr>
        <p:txBody>
          <a:bodyPr/>
          <a:lstStyle/>
          <a:p>
            <a:r>
              <a:rPr lang="en-US" sz="2200" dirty="0"/>
              <a:t>Match engine and neural engine for matching and ranking in a recommendation system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83F600-C4D9-974B-A5F9-07BE8BD7D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255556" y="1840445"/>
            <a:ext cx="4343400" cy="4320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E287FF-8971-4446-8CD6-FBD662817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62649" y="2351953"/>
            <a:ext cx="3962400" cy="322089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A899A44-DBAB-5440-A0AD-3FE718D1F572}"/>
              </a:ext>
            </a:extLst>
          </p:cNvPr>
          <p:cNvCxnSpPr>
            <a:cxnSpLocks/>
          </p:cNvCxnSpPr>
          <p:nvPr/>
        </p:nvCxnSpPr>
        <p:spPr bwMode="auto">
          <a:xfrm flipV="1">
            <a:off x="2667000" y="4389440"/>
            <a:ext cx="2362200" cy="106360"/>
          </a:xfrm>
          <a:prstGeom prst="straightConnector1">
            <a:avLst/>
          </a:prstGeom>
          <a:solidFill>
            <a:srgbClr val="C0C0C0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553BC90-47B0-7147-AD46-E4F6B512FCDF}"/>
              </a:ext>
            </a:extLst>
          </p:cNvPr>
          <p:cNvCxnSpPr>
            <a:cxnSpLocks/>
          </p:cNvCxnSpPr>
          <p:nvPr/>
        </p:nvCxnSpPr>
        <p:spPr bwMode="auto">
          <a:xfrm flipV="1">
            <a:off x="2667000" y="4419600"/>
            <a:ext cx="4267200" cy="653406"/>
          </a:xfrm>
          <a:prstGeom prst="straightConnector1">
            <a:avLst/>
          </a:prstGeom>
          <a:solidFill>
            <a:srgbClr val="C0C0C0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8599C98-42C6-2143-A49C-6C2FDB594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Alibaba HB-PNM: Compute Engines</a:t>
            </a:r>
            <a:endParaRPr lang="en-US" dirty="0"/>
          </a:p>
        </p:txBody>
      </p:sp>
      <p:sp>
        <p:nvSpPr>
          <p:cNvPr id="13" name="TextBox 12">
            <a:hlinkClick r:id="rId4"/>
            <a:extLst>
              <a:ext uri="{FF2B5EF4-FFF2-40B4-BE49-F238E27FC236}">
                <a16:creationId xmlns:a16="http://schemas.microsoft.com/office/drawing/2014/main" id="{1B1CDA33-0141-144C-AB97-402109609542}"/>
              </a:ext>
            </a:extLst>
          </p:cNvPr>
          <p:cNvSpPr txBox="1"/>
          <p:nvPr/>
        </p:nvSpPr>
        <p:spPr>
          <a:xfrm>
            <a:off x="1331089" y="6504668"/>
            <a:ext cx="7050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Niu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et al., 184QPS/W 64Mb/mm2 3D Logic-to-DRAM Hybrid Bonding with Process-Near-Memory Engine for Recommendation System, ISSCC 2022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02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83505-2DAA-ED43-A184-C4D419F9B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UPMEM Processing-in-DRAM Engine (2019)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247EB-0F00-D348-A874-BCF1EE2FA5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788613" y="6387700"/>
            <a:ext cx="2133600" cy="457200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AB0E41-6335-3B40-AB06-F5B4D651A9D6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EB2FE4-BC58-E94C-8039-4CDE8EEBB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51" y="964045"/>
            <a:ext cx="8610600" cy="519372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Processing in DRAM Engine </a:t>
            </a:r>
          </a:p>
          <a:p>
            <a:r>
              <a:rPr lang="en-US" dirty="0"/>
              <a:t>Includes </a:t>
            </a:r>
            <a:r>
              <a:rPr lang="en-US" b="1" dirty="0"/>
              <a:t>standard DIMM modules</a:t>
            </a:r>
            <a:r>
              <a:rPr lang="en-US" dirty="0"/>
              <a:t>, with a </a:t>
            </a:r>
            <a:r>
              <a:rPr lang="en-US" b="1" dirty="0"/>
              <a:t>large number of DPU processors </a:t>
            </a:r>
            <a:r>
              <a:rPr lang="en-US" dirty="0"/>
              <a:t>combined with DRAM chips.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Replaces </a:t>
            </a:r>
            <a:r>
              <a:rPr lang="en-US" b="1" dirty="0"/>
              <a:t>standard</a:t>
            </a:r>
            <a:r>
              <a:rPr lang="en-US" dirty="0"/>
              <a:t> DIMMs</a:t>
            </a:r>
          </a:p>
          <a:p>
            <a:pPr lvl="1"/>
            <a:r>
              <a:rPr lang="en-US" dirty="0"/>
              <a:t>DDR4 R-DIMM modules</a:t>
            </a:r>
          </a:p>
          <a:p>
            <a:pPr lvl="2"/>
            <a:r>
              <a:rPr lang="en-US" dirty="0"/>
              <a:t>8GB+128 DPUs (16 PIM chips)</a:t>
            </a:r>
          </a:p>
          <a:p>
            <a:pPr lvl="2"/>
            <a:r>
              <a:rPr lang="en-US" dirty="0"/>
              <a:t>Standard 2x-nm DRAM process</a:t>
            </a:r>
          </a:p>
          <a:p>
            <a:pPr lvl="1"/>
            <a:r>
              <a:rPr lang="en-US" b="1" dirty="0"/>
              <a:t>Large amounts of</a:t>
            </a:r>
            <a:r>
              <a:rPr lang="en-US" dirty="0"/>
              <a:t> compute &amp; memory bandwidth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2C3A3A-02C6-5F46-8278-4883459024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9331" y="2362200"/>
            <a:ext cx="3064669" cy="1809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094D00-96B4-E74E-917B-BA57463AF2F6}"/>
              </a:ext>
            </a:extLst>
          </p:cNvPr>
          <p:cNvSpPr txBox="1"/>
          <p:nvPr/>
        </p:nvSpPr>
        <p:spPr>
          <a:xfrm>
            <a:off x="184532" y="6452797"/>
            <a:ext cx="53270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https://www.anandtech.com/show/14750/hot-chips-31-analysis-inmemory-processing-by-upmem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4B1677-FAD4-8147-AAAE-CAD39B29F335}"/>
              </a:ext>
            </a:extLst>
          </p:cNvPr>
          <p:cNvSpPr/>
          <p:nvPr/>
        </p:nvSpPr>
        <p:spPr>
          <a:xfrm>
            <a:off x="184532" y="6613279"/>
            <a:ext cx="733243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https://www.upmem.com/video-upmem-presenting-its-true-processing-in-memory-solution-hot-chips-2019/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506766-B570-B545-B275-3559CFC233C5}"/>
              </a:ext>
            </a:extLst>
          </p:cNvPr>
          <p:cNvGrpSpPr/>
          <p:nvPr/>
        </p:nvGrpSpPr>
        <p:grpSpPr>
          <a:xfrm>
            <a:off x="228600" y="4724400"/>
            <a:ext cx="8754585" cy="1709697"/>
            <a:chOff x="228600" y="4724400"/>
            <a:chExt cx="8754585" cy="17096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DF79F1-207B-C34F-AF17-579F237B3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600" y="4724400"/>
              <a:ext cx="8754585" cy="1709697"/>
            </a:xfrm>
            <a:prstGeom prst="rect">
              <a:avLst/>
            </a:prstGeom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A8C06B5-1135-5C4F-83E8-E38AAB98D67C}"/>
                </a:ext>
              </a:extLst>
            </p:cNvPr>
            <p:cNvSpPr/>
            <p:nvPr/>
          </p:nvSpPr>
          <p:spPr bwMode="auto">
            <a:xfrm>
              <a:off x="228600" y="4725144"/>
              <a:ext cx="1440160" cy="134427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+mn-cs"/>
                </a:rPr>
                <a:t>CPU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+mn-cs"/>
                </a:rPr>
                <a:t>(x86, ARM, RV…)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DC95700-D7D1-5644-851B-FF2666B58A9E}"/>
                </a:ext>
              </a:extLst>
            </p:cNvPr>
            <p:cNvGrpSpPr/>
            <p:nvPr/>
          </p:nvGrpSpPr>
          <p:grpSpPr>
            <a:xfrm>
              <a:off x="1727429" y="5030705"/>
              <a:ext cx="1247056" cy="733148"/>
              <a:chOff x="1740768" y="5013176"/>
              <a:chExt cx="1247056" cy="733148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251D41E-D38C-AC45-AD0E-16543ACA0601}"/>
                  </a:ext>
                </a:extLst>
              </p:cNvPr>
              <p:cNvSpPr/>
              <p:nvPr/>
            </p:nvSpPr>
            <p:spPr bwMode="auto">
              <a:xfrm>
                <a:off x="1740768" y="5013176"/>
                <a:ext cx="1247056" cy="73314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6" name="Left-Right Arrow 5">
                <a:extLst>
                  <a:ext uri="{FF2B5EF4-FFF2-40B4-BE49-F238E27FC236}">
                    <a16:creationId xmlns:a16="http://schemas.microsoft.com/office/drawing/2014/main" id="{8C261558-8DDB-CE4D-A03B-11579E0FA88F}"/>
                  </a:ext>
                </a:extLst>
              </p:cNvPr>
              <p:cNvSpPr/>
              <p:nvPr/>
            </p:nvSpPr>
            <p:spPr bwMode="auto">
              <a:xfrm>
                <a:off x="1740768" y="5013176"/>
                <a:ext cx="1247056" cy="720080"/>
              </a:xfrm>
              <a:prstGeom prst="leftRightArrow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ＭＳ Ｐゴシック" panose="020B0600070205080204" pitchFamily="34" charset="-128"/>
                    <a:cs typeface="+mn-cs"/>
                  </a:rPr>
                  <a:t>DDR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ＭＳ Ｐゴシック" panose="020B0600070205080204" pitchFamily="34" charset="-128"/>
                    <a:cs typeface="+mn-cs"/>
                  </a:rPr>
                  <a:t>Data bus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4579032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908720"/>
          </a:xfrm>
        </p:spPr>
        <p:txBody>
          <a:bodyPr anchor="ctr">
            <a:normAutofit/>
          </a:bodyPr>
          <a:lstStyle/>
          <a:p>
            <a:r>
              <a:rPr lang="en-US" sz="4000" dirty="0"/>
              <a:t>Lecture on HB-PNM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3481125" y="6526740"/>
            <a:ext cx="2147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US" sz="12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https://youtu.be/OZjKnn-DbwA</a:t>
            </a:r>
            <a:endParaRPr lang="en-US" sz="120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4CF00C-560A-6348-A680-F27A336E5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750" y="908720"/>
            <a:ext cx="7202501" cy="54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414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6713" y="1747838"/>
            <a:ext cx="8428037" cy="9953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More Real PIM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6307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88FE39-F8D4-AB4E-A8BC-DBB3E2922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018" y="990600"/>
            <a:ext cx="4993964" cy="54599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4CC986-E9BD-2A42-A0EF-27E1528C7273}"/>
              </a:ext>
            </a:extLst>
          </p:cNvPr>
          <p:cNvSpPr txBox="1"/>
          <p:nvPr/>
        </p:nvSpPr>
        <p:spPr>
          <a:xfrm>
            <a:off x="1569842" y="6528003"/>
            <a:ext cx="69765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https://blocksandfiles.com/2021/10/06/neurobladers-build-a-processing-in-memory-analytics-chip-and-server/</a:t>
            </a:r>
            <a:endParaRPr lang="en-US" sz="1100" dirty="0">
              <a:solidFill>
                <a:srgbClr val="0432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46562F-168A-8D49-A47C-9CFE2A8E355C}"/>
              </a:ext>
            </a:extLst>
          </p:cNvPr>
          <p:cNvSpPr/>
          <p:nvPr/>
        </p:nvSpPr>
        <p:spPr bwMode="auto">
          <a:xfrm>
            <a:off x="2590800" y="4572000"/>
            <a:ext cx="3581400" cy="228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C0E510-D752-9045-AFEE-7BD86098DB10}"/>
              </a:ext>
            </a:extLst>
          </p:cNvPr>
          <p:cNvSpPr/>
          <p:nvPr/>
        </p:nvSpPr>
        <p:spPr bwMode="auto">
          <a:xfrm>
            <a:off x="3195638" y="5282687"/>
            <a:ext cx="3384000" cy="228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2E94F6-9C41-034C-ADAF-B217685CD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NeuroBlade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62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C6524A-4706-164E-A36F-B571EA69A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02" y="990601"/>
            <a:ext cx="4854498" cy="23189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A0EAC3-E50C-9F43-B37C-7395E7A43911}"/>
              </a:ext>
            </a:extLst>
          </p:cNvPr>
          <p:cNvSpPr txBox="1"/>
          <p:nvPr/>
        </p:nvSpPr>
        <p:spPr>
          <a:xfrm>
            <a:off x="1932496" y="6528003"/>
            <a:ext cx="52790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Sity</a:t>
            </a:r>
            <a:r>
              <a:rPr lang="en-US" sz="1100" dirty="0"/>
              <a:t> et al., “Memory-based Distributed Processor Architecture,” US 10,762,034 B2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F6596B-3E1D-B344-B359-A2694F053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3403600"/>
            <a:ext cx="4032417" cy="2997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790A899-6999-0544-9925-AD7A4C1FDC4A}"/>
              </a:ext>
            </a:extLst>
          </p:cNvPr>
          <p:cNvSpPr/>
          <p:nvPr/>
        </p:nvSpPr>
        <p:spPr bwMode="auto">
          <a:xfrm>
            <a:off x="5791200" y="4038600"/>
            <a:ext cx="2362200" cy="152400"/>
          </a:xfrm>
          <a:prstGeom prst="rect">
            <a:avLst/>
          </a:prstGeom>
          <a:solidFill>
            <a:srgbClr val="0096FF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025C71-291D-F243-898E-232C172BD4BB}"/>
              </a:ext>
            </a:extLst>
          </p:cNvPr>
          <p:cNvSpPr/>
          <p:nvPr/>
        </p:nvSpPr>
        <p:spPr bwMode="auto">
          <a:xfrm>
            <a:off x="5259762" y="4208807"/>
            <a:ext cx="1044000" cy="152400"/>
          </a:xfrm>
          <a:prstGeom prst="rect">
            <a:avLst/>
          </a:prstGeom>
          <a:solidFill>
            <a:srgbClr val="C0000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6E40AF-D734-7745-BCD8-249E19F2DB67}"/>
              </a:ext>
            </a:extLst>
          </p:cNvPr>
          <p:cNvSpPr/>
          <p:nvPr/>
        </p:nvSpPr>
        <p:spPr bwMode="auto">
          <a:xfrm>
            <a:off x="4691050" y="4396132"/>
            <a:ext cx="1152000" cy="152400"/>
          </a:xfrm>
          <a:prstGeom prst="rect">
            <a:avLst/>
          </a:prstGeom>
          <a:solidFill>
            <a:srgbClr val="00B05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C0C7A7-AFD0-304B-9AE1-5F91A7C1141F}"/>
              </a:ext>
            </a:extLst>
          </p:cNvPr>
          <p:cNvSpPr/>
          <p:nvPr/>
        </p:nvSpPr>
        <p:spPr bwMode="auto">
          <a:xfrm>
            <a:off x="6394721" y="4916290"/>
            <a:ext cx="2232000" cy="152400"/>
          </a:xfrm>
          <a:prstGeom prst="rect">
            <a:avLst/>
          </a:prstGeom>
          <a:solidFill>
            <a:srgbClr val="FFC00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6003BB-24E0-0042-8A1F-54D641392EC4}"/>
              </a:ext>
            </a:extLst>
          </p:cNvPr>
          <p:cNvSpPr/>
          <p:nvPr/>
        </p:nvSpPr>
        <p:spPr bwMode="auto">
          <a:xfrm>
            <a:off x="4691050" y="5103615"/>
            <a:ext cx="3924000" cy="152400"/>
          </a:xfrm>
          <a:prstGeom prst="rect">
            <a:avLst/>
          </a:prstGeom>
          <a:solidFill>
            <a:srgbClr val="FFC00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5F90DC-C09D-5246-A0AD-5A636800EC22}"/>
              </a:ext>
            </a:extLst>
          </p:cNvPr>
          <p:cNvSpPr/>
          <p:nvPr/>
        </p:nvSpPr>
        <p:spPr bwMode="auto">
          <a:xfrm>
            <a:off x="4691050" y="5290940"/>
            <a:ext cx="1548000" cy="152400"/>
          </a:xfrm>
          <a:prstGeom prst="rect">
            <a:avLst/>
          </a:prstGeom>
          <a:solidFill>
            <a:srgbClr val="FFC00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0DF25C-00D8-A545-86E4-E2EBCA60DBB1}"/>
              </a:ext>
            </a:extLst>
          </p:cNvPr>
          <p:cNvSpPr/>
          <p:nvPr/>
        </p:nvSpPr>
        <p:spPr bwMode="auto">
          <a:xfrm>
            <a:off x="5029200" y="5998423"/>
            <a:ext cx="3564000" cy="152400"/>
          </a:xfrm>
          <a:prstGeom prst="rect">
            <a:avLst/>
          </a:prstGeom>
          <a:solidFill>
            <a:srgbClr val="7030A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5A6087F-AC27-3A4D-A827-8493495AACB4}"/>
              </a:ext>
            </a:extLst>
          </p:cNvPr>
          <p:cNvSpPr/>
          <p:nvPr/>
        </p:nvSpPr>
        <p:spPr bwMode="auto">
          <a:xfrm>
            <a:off x="4678040" y="6189663"/>
            <a:ext cx="3060000" cy="152400"/>
          </a:xfrm>
          <a:prstGeom prst="rect">
            <a:avLst/>
          </a:prstGeom>
          <a:solidFill>
            <a:srgbClr val="7030A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96F1013-AEBA-A14C-A385-8718D1999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NeuroBlade</a:t>
            </a:r>
            <a:r>
              <a:rPr lang="en-US" dirty="0"/>
              <a:t> Patent (I)</a:t>
            </a:r>
          </a:p>
        </p:txBody>
      </p:sp>
    </p:spTree>
    <p:extLst>
      <p:ext uri="{BB962C8B-B14F-4D97-AF65-F5344CB8AC3E}">
        <p14:creationId xmlns:p14="http://schemas.microsoft.com/office/powerpoint/2010/main" val="419743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EA0EAC3-E50C-9F43-B37C-7395E7A43911}"/>
              </a:ext>
            </a:extLst>
          </p:cNvPr>
          <p:cNvSpPr txBox="1"/>
          <p:nvPr/>
        </p:nvSpPr>
        <p:spPr>
          <a:xfrm>
            <a:off x="1932496" y="6528003"/>
            <a:ext cx="52790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Sity</a:t>
            </a:r>
            <a:r>
              <a:rPr lang="en-US" sz="1100" dirty="0"/>
              <a:t> et al., “Memory-based Distributed Processor Architecture,” US 10,762,034 B2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EB0179-E007-8241-831F-F15D9B996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67" y="1064753"/>
            <a:ext cx="5068633" cy="42692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BBD17A-D79B-564E-9149-32913414C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362" y="2133600"/>
            <a:ext cx="2814638" cy="405307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2EC3375-67D5-3E4E-AB38-10B498255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NeuroBlade</a:t>
            </a:r>
            <a:r>
              <a:rPr lang="en-US" dirty="0"/>
              <a:t> Patent (II)</a:t>
            </a:r>
          </a:p>
        </p:txBody>
      </p:sp>
    </p:spTree>
    <p:extLst>
      <p:ext uri="{BB962C8B-B14F-4D97-AF65-F5344CB8AC3E}">
        <p14:creationId xmlns:p14="http://schemas.microsoft.com/office/powerpoint/2010/main" val="61567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BD05-2E95-984E-8F35-2CBFD3B7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84238"/>
            <a:ext cx="8534400" cy="50593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200" dirty="0"/>
              <a:t>PIM XRAM chip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IMPU (Intensive Memory Processing Unit)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x86 CPU, 32 </a:t>
            </a:r>
            <a:r>
              <a:rPr lang="en-US" sz="2200" dirty="0" err="1"/>
              <a:t>NVMe</a:t>
            </a:r>
            <a:r>
              <a:rPr lang="en-US" sz="2200" dirty="0"/>
              <a:t> SSDs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PCIe fabric: </a:t>
            </a:r>
            <a:r>
              <a:rPr lang="en-US" sz="2200" dirty="0">
                <a:solidFill>
                  <a:srgbClr val="0070C0"/>
                </a:solidFill>
              </a:rPr>
              <a:t>“Everything is connected on top of PCIe fabric.”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Wide I/O bus: multiple x16 PCIe buses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C13650-0F1F-2441-8E16-DC572A3FB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631" y="4121150"/>
            <a:ext cx="4628738" cy="2127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C1D3FC-F055-A843-9E3D-DE53072FCB66}"/>
              </a:ext>
            </a:extLst>
          </p:cNvPr>
          <p:cNvSpPr txBox="1"/>
          <p:nvPr/>
        </p:nvSpPr>
        <p:spPr>
          <a:xfrm>
            <a:off x="3590802" y="6528003"/>
            <a:ext cx="1962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https://www.neuroblade.com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F145E3-82D6-BD46-90FE-31DF681A0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NeuroBlade</a:t>
            </a:r>
            <a:r>
              <a:rPr lang="en-US" dirty="0"/>
              <a:t>: </a:t>
            </a:r>
            <a:r>
              <a:rPr lang="en-US" dirty="0" err="1"/>
              <a:t>Xiphos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684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BD05-2E95-984E-8F35-2CBFD3B7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0" y="856525"/>
            <a:ext cx="8799656" cy="5562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C00000"/>
                </a:solidFill>
              </a:rPr>
              <a:t>Differences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Near-bank (UPMEM, FIMDRAM, </a:t>
            </a:r>
            <a:r>
              <a:rPr lang="en-US" dirty="0" err="1"/>
              <a:t>AiM</a:t>
            </a:r>
            <a:r>
              <a:rPr lang="en-US" dirty="0"/>
              <a:t>, HB-PNM) vs. near-chip (</a:t>
            </a:r>
            <a:r>
              <a:rPr lang="en-US" dirty="0" err="1"/>
              <a:t>AxDIMM</a:t>
            </a:r>
            <a:r>
              <a:rPr lang="en-US" dirty="0"/>
              <a:t>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General-purpose (UPMEM) vs. special-function (FIMDRAM, </a:t>
            </a:r>
            <a:r>
              <a:rPr lang="en-US" dirty="0" err="1"/>
              <a:t>AiM</a:t>
            </a:r>
            <a:r>
              <a:rPr lang="en-US" dirty="0"/>
              <a:t>, HB-PNM)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FGMT (UPMEM) vs. SIMD (FIMDRAM, </a:t>
            </a:r>
            <a:r>
              <a:rPr lang="en-US" dirty="0" err="1"/>
              <a:t>AiM</a:t>
            </a:r>
            <a:r>
              <a:rPr lang="en-US" dirty="0"/>
              <a:t>, </a:t>
            </a:r>
            <a:r>
              <a:rPr lang="en-US" dirty="0" err="1"/>
              <a:t>AxDIMM</a:t>
            </a:r>
            <a:r>
              <a:rPr lang="en-US" dirty="0"/>
              <a:t>) vs. systolic array (HB-PNM)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Natively integer (UPMEM, HB-PNM) vs. floating point (FIMDRAM)</a:t>
            </a:r>
          </a:p>
          <a:p>
            <a:pPr lvl="2">
              <a:lnSpc>
                <a:spcPct val="100000"/>
              </a:lnSpc>
            </a:pPr>
            <a:r>
              <a:rPr lang="en-US" sz="2400" dirty="0"/>
              <a:t>FP16 (FIMDRAM) vs. BF16 (</a:t>
            </a:r>
            <a:r>
              <a:rPr lang="en-US" sz="2400" dirty="0" err="1"/>
              <a:t>AiM</a:t>
            </a:r>
            <a:r>
              <a:rPr lang="en-US" sz="2400" dirty="0"/>
              <a:t>) vs. FP32 (</a:t>
            </a:r>
            <a:r>
              <a:rPr lang="en-US" sz="2400" dirty="0" err="1"/>
              <a:t>AxDIMM</a:t>
            </a:r>
            <a:r>
              <a:rPr lang="en-US" sz="2400" dirty="0"/>
              <a:t>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DDR4 (UPMEM, </a:t>
            </a:r>
            <a:r>
              <a:rPr lang="en-US" dirty="0" err="1"/>
              <a:t>AxDIMM</a:t>
            </a:r>
            <a:r>
              <a:rPr lang="en-US" dirty="0"/>
              <a:t>) vs. LPDDR4 (HB-PNM) vs. HBM2 (FIMDRAM) vs. GDDR6 (</a:t>
            </a:r>
            <a:r>
              <a:rPr lang="en-US" dirty="0" err="1"/>
              <a:t>AiM</a:t>
            </a:r>
            <a:r>
              <a:rPr lang="en-US" dirty="0"/>
              <a:t>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EA7A463-5964-2A4C-93E6-7B990A94D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Variety of Current Real PIM Architectures</a:t>
            </a:r>
          </a:p>
        </p:txBody>
      </p:sp>
    </p:spTree>
    <p:extLst>
      <p:ext uri="{BB962C8B-B14F-4D97-AF65-F5344CB8AC3E}">
        <p14:creationId xmlns:p14="http://schemas.microsoft.com/office/powerpoint/2010/main" val="39099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Common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These PIM systems have </a:t>
            </a:r>
            <a:r>
              <a:rPr lang="en-US" dirty="0">
                <a:solidFill>
                  <a:srgbClr val="7030A0"/>
                </a:solidFill>
              </a:rPr>
              <a:t>some common characteristics</a:t>
            </a:r>
            <a:r>
              <a:rPr lang="en-US" dirty="0"/>
              <a:t>:</a:t>
            </a:r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endParaRPr lang="en-US" dirty="0"/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There is a </a:t>
            </a:r>
            <a:r>
              <a:rPr lang="en-US" dirty="0">
                <a:solidFill>
                  <a:srgbClr val="0070C0"/>
                </a:solidFill>
              </a:rPr>
              <a:t>host processor </a:t>
            </a:r>
            <a:r>
              <a:rPr lang="en-US" dirty="0"/>
              <a:t>(CPU or GPU) with access to (1) standard main memory, and (2) PIM-enabled memory</a:t>
            </a:r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endParaRPr lang="en-US" dirty="0"/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PIM-enabled memory contains </a:t>
            </a:r>
            <a:r>
              <a:rPr lang="en-US" dirty="0">
                <a:solidFill>
                  <a:srgbClr val="00B050"/>
                </a:solidFill>
              </a:rPr>
              <a:t>multiple PIM processing elements</a:t>
            </a:r>
            <a:r>
              <a:rPr lang="en-US" dirty="0"/>
              <a:t> (PEs) with high bandwidth and low latency memory access</a:t>
            </a:r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endParaRPr lang="en-US" dirty="0"/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PIM PEs run only at </a:t>
            </a:r>
            <a:r>
              <a:rPr lang="en-US" dirty="0">
                <a:solidFill>
                  <a:srgbClr val="7030A0"/>
                </a:solidFill>
              </a:rPr>
              <a:t>a few hundred MHz and have a small number of registers and small (or no) cache/scratchpad</a:t>
            </a:r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endParaRPr lang="en-US" dirty="0"/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PEs may need to </a:t>
            </a:r>
            <a:r>
              <a:rPr lang="en-US" dirty="0">
                <a:solidFill>
                  <a:srgbClr val="C00000"/>
                </a:solidFill>
              </a:rPr>
              <a:t>communicate via the host processor</a:t>
            </a:r>
          </a:p>
          <a:p>
            <a:pPr lvl="1"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42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State-of-the-Art PIM (PNM)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15D412-D24F-F549-B5B1-E0C0860FE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51" y="941818"/>
            <a:ext cx="8598098" cy="303462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0DC647-A5A8-2A49-AE29-7BA04BB3F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4161639"/>
            <a:ext cx="8894602" cy="232298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These PIM systems have </a:t>
            </a:r>
            <a:r>
              <a:rPr lang="en-US" dirty="0">
                <a:solidFill>
                  <a:srgbClr val="7030A0"/>
                </a:solidFill>
              </a:rPr>
              <a:t>some common characteristics</a:t>
            </a:r>
            <a:r>
              <a:rPr lang="en-US" dirty="0"/>
              <a:t>:</a:t>
            </a:r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There is a </a:t>
            </a:r>
            <a:r>
              <a:rPr lang="en-US" dirty="0">
                <a:solidFill>
                  <a:srgbClr val="0070C0"/>
                </a:solidFill>
              </a:rPr>
              <a:t>host processor </a:t>
            </a:r>
            <a:r>
              <a:rPr lang="en-US" dirty="0"/>
              <a:t>(CPU or GPU) with access to (1) standard main memory, and (2) PIM-enabled memory</a:t>
            </a:r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PIM-enabled memory contains </a:t>
            </a:r>
            <a:r>
              <a:rPr lang="en-US" dirty="0">
                <a:solidFill>
                  <a:srgbClr val="00B050"/>
                </a:solidFill>
              </a:rPr>
              <a:t>multiple PIM processing elements</a:t>
            </a:r>
            <a:r>
              <a:rPr lang="en-US" dirty="0"/>
              <a:t> (PEs) with high bandwidth and low latency memory access</a:t>
            </a:r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PIM PEs run only at </a:t>
            </a:r>
            <a:r>
              <a:rPr lang="en-US" dirty="0">
                <a:solidFill>
                  <a:srgbClr val="7030A0"/>
                </a:solidFill>
              </a:rPr>
              <a:t>a few hundred MHz and have a small number of registers and small (or no) cache/scratchpad</a:t>
            </a:r>
            <a:endParaRPr lang="en-US" dirty="0"/>
          </a:p>
          <a:p>
            <a:pPr marL="914377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PEs may need to </a:t>
            </a:r>
            <a:r>
              <a:rPr lang="en-US" dirty="0">
                <a:solidFill>
                  <a:srgbClr val="C00000"/>
                </a:solidFill>
              </a:rPr>
              <a:t>communicate via the host processor</a:t>
            </a:r>
          </a:p>
          <a:p>
            <a:pPr lvl="1"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67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Programming a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General-purpose PIM System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6678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UPMEM DIMMs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E19: 8 chips/DIMM (1 rank). DPUs @ 267 MHz</a:t>
            </a:r>
          </a:p>
          <a:p>
            <a:r>
              <a:rPr lang="en-US" sz="2600" dirty="0"/>
              <a:t>P21: 16 chips/DIMM (2 ranks). DPUs @ 350 MHz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5C2AE4-3B3A-DE4A-A3A4-2A8ADB7D2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637" y="2058625"/>
            <a:ext cx="5694726" cy="41416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FAC973-70A2-804A-B666-069E89D6CF82}"/>
              </a:ext>
            </a:extLst>
          </p:cNvPr>
          <p:cNvSpPr txBox="1"/>
          <p:nvPr/>
        </p:nvSpPr>
        <p:spPr>
          <a:xfrm>
            <a:off x="3996362" y="6556419"/>
            <a:ext cx="11512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www.upmem.com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0476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Accelerator Model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UPMEM DIMMs coexist with conventional DIMMs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  <a:p>
            <a:r>
              <a:rPr lang="en-US" dirty="0"/>
              <a:t>Integration of UPMEM DIMMs in a system follows an </a:t>
            </a:r>
            <a:r>
              <a:rPr lang="en-US" dirty="0">
                <a:solidFill>
                  <a:srgbClr val="00B050"/>
                </a:solidFill>
              </a:rPr>
              <a:t>accelerator model</a:t>
            </a:r>
          </a:p>
          <a:p>
            <a:endParaRPr lang="en-US" dirty="0"/>
          </a:p>
          <a:p>
            <a:r>
              <a:rPr lang="en-US" dirty="0"/>
              <a:t>UPMEM DIMMs can be seen as a </a:t>
            </a:r>
            <a:r>
              <a:rPr lang="en-US" dirty="0">
                <a:solidFill>
                  <a:srgbClr val="0070C0"/>
                </a:solidFill>
              </a:rPr>
              <a:t>loosely coupled accelerator</a:t>
            </a:r>
            <a:endParaRPr lang="en-US" dirty="0"/>
          </a:p>
          <a:p>
            <a:pPr lvl="1"/>
            <a:r>
              <a:rPr lang="en-US" dirty="0"/>
              <a:t>Explicit data movement between the main processor (host CPU) and the accelerator (UPMEM)</a:t>
            </a:r>
          </a:p>
          <a:p>
            <a:pPr lvl="1"/>
            <a:r>
              <a:rPr lang="en-US" dirty="0"/>
              <a:t>Explicit kernel launch onto the UPMEM processors</a:t>
            </a:r>
          </a:p>
          <a:p>
            <a:endParaRPr lang="en-US" dirty="0"/>
          </a:p>
          <a:p>
            <a:r>
              <a:rPr lang="en-US" dirty="0"/>
              <a:t>This resembles GPU computing</a:t>
            </a:r>
          </a:p>
        </p:txBody>
      </p:sp>
    </p:spTree>
    <p:extLst>
      <p:ext uri="{BB962C8B-B14F-4D97-AF65-F5344CB8AC3E}">
        <p14:creationId xmlns:p14="http://schemas.microsoft.com/office/powerpoint/2010/main" val="515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GPU Computing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 dirty="0">
                <a:ea typeface="ヒラギノ角ゴ Pro W3" pitchFamily="-108" charset="-128"/>
                <a:cs typeface="ヒラギノ角ゴ Pro W3" pitchFamily="-108" charset="-128"/>
              </a:rPr>
              <a:t>Computation is </a:t>
            </a:r>
            <a:r>
              <a:rPr lang="is-IS" dirty="0">
                <a:solidFill>
                  <a:srgbClr val="0070C0"/>
                </a:solidFill>
                <a:ea typeface="ヒラギノ角ゴ Pro W3" pitchFamily="-108" charset="-128"/>
                <a:cs typeface="ヒラギノ角ゴ Pro W3" pitchFamily="-108" charset="-128"/>
              </a:rPr>
              <a:t>offloaded to the GPU</a:t>
            </a:r>
          </a:p>
          <a:p>
            <a:r>
              <a:rPr lang="is-IS" dirty="0">
                <a:ea typeface="ヒラギノ角ゴ Pro W3" pitchFamily="-108" charset="-128"/>
                <a:cs typeface="ヒラギノ角ゴ Pro W3" pitchFamily="-108" charset="-128"/>
              </a:rPr>
              <a:t>Three steps</a:t>
            </a:r>
          </a:p>
          <a:p>
            <a:pPr lvl="1"/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>CPU-GPU data transfer (1)</a:t>
            </a:r>
          </a:p>
          <a:p>
            <a:pPr lvl="1"/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>GPU kernel execution (2)</a:t>
            </a:r>
          </a:p>
          <a:p>
            <a:pPr lvl="1"/>
            <a:r>
              <a:rPr lang="en-US" dirty="0">
                <a:ea typeface="ヒラギノ角ゴ Pro W3" pitchFamily="-108" charset="-128"/>
                <a:cs typeface="ヒラギノ角ゴ Pro W3" pitchFamily="-108" charset="-128"/>
              </a:rPr>
              <a:t>GPU-CPU data transfer (3)</a:t>
            </a:r>
            <a:endParaRPr lang="is-IS" dirty="0">
              <a:ea typeface="ヒラギノ角ゴ Pro W3" pitchFamily="-108" charset="-128"/>
              <a:cs typeface="ヒラギノ角ゴ Pro W3" pitchFamily="-108" charset="-128"/>
            </a:endParaRPr>
          </a:p>
        </p:txBody>
      </p:sp>
      <p:pic>
        <p:nvPicPr>
          <p:cNvPr id="6" name="Imagen 5" descr="CPUtransposeonGP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452" y="3491116"/>
            <a:ext cx="6077096" cy="20080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6D2262-6072-C646-927C-BC114994E5BB}"/>
              </a:ext>
            </a:extLst>
          </p:cNvPr>
          <p:cNvSpPr txBox="1"/>
          <p:nvPr/>
        </p:nvSpPr>
        <p:spPr>
          <a:xfrm>
            <a:off x="708932" y="6078711"/>
            <a:ext cx="7726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https://www.youtube.com/watch?v=y40-tY5WJ8A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https://safari.ethz.ch/digitaltechnik/spring2018/lib/exe/fetch.php?media=digitaldesign-2018-lecture22-gpuprogramming-afterlecture.pdf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5570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Accelerator Model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dirty="0"/>
              <a:t>FIG. 6 is a flow diagram representing operations in a method of delegating a processing task to a DRAM processor according to an example embodiment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92D8CD-A3CB-3E42-81F2-96F4BBA46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933" y="1665630"/>
            <a:ext cx="4568135" cy="44953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FE34C5-F311-A043-8EB2-544973B5CC13}"/>
              </a:ext>
            </a:extLst>
          </p:cNvPr>
          <p:cNvSpPr/>
          <p:nvPr/>
        </p:nvSpPr>
        <p:spPr>
          <a:xfrm>
            <a:off x="2464904" y="1769165"/>
            <a:ext cx="3279913" cy="795131"/>
          </a:xfrm>
          <a:prstGeom prst="rect">
            <a:avLst/>
          </a:prstGeom>
          <a:solidFill>
            <a:srgbClr val="4472C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E90BBB-5E91-C14C-AC15-B1554764A8B8}"/>
              </a:ext>
            </a:extLst>
          </p:cNvPr>
          <p:cNvSpPr/>
          <p:nvPr/>
        </p:nvSpPr>
        <p:spPr>
          <a:xfrm>
            <a:off x="2464904" y="2842591"/>
            <a:ext cx="3269974" cy="795131"/>
          </a:xfrm>
          <a:prstGeom prst="rect">
            <a:avLst/>
          </a:prstGeom>
          <a:solidFill>
            <a:srgbClr val="C5E0B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23DC2-3F23-1E42-AAB4-3BC0F20CE110}"/>
              </a:ext>
            </a:extLst>
          </p:cNvPr>
          <p:cNvSpPr/>
          <p:nvPr/>
        </p:nvSpPr>
        <p:spPr>
          <a:xfrm>
            <a:off x="2464904" y="3916017"/>
            <a:ext cx="3279913" cy="367748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A59AE943-1A85-A34B-B187-F5FDA44E55D1}"/>
              </a:ext>
            </a:extLst>
          </p:cNvPr>
          <p:cNvSpPr/>
          <p:nvPr/>
        </p:nvSpPr>
        <p:spPr>
          <a:xfrm>
            <a:off x="3219303" y="4571025"/>
            <a:ext cx="1769165" cy="735494"/>
          </a:xfrm>
          <a:prstGeom prst="diamond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283719-F18A-8140-B56C-5184FB97A397}"/>
              </a:ext>
            </a:extLst>
          </p:cNvPr>
          <p:cNvSpPr/>
          <p:nvPr/>
        </p:nvSpPr>
        <p:spPr>
          <a:xfrm>
            <a:off x="2465878" y="5585791"/>
            <a:ext cx="3269974" cy="367749"/>
          </a:xfrm>
          <a:prstGeom prst="rect">
            <a:avLst/>
          </a:prstGeom>
          <a:solidFill>
            <a:srgbClr val="4472C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A7697A-76A1-6147-95C3-5CA8B2D7171D}"/>
              </a:ext>
            </a:extLst>
          </p:cNvPr>
          <p:cNvSpPr txBox="1"/>
          <p:nvPr/>
        </p:nvSpPr>
        <p:spPr>
          <a:xfrm>
            <a:off x="1911657" y="6553223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Jean-François Roy. “Memory circuit with integrated processor.” US 10,324,870 B2.</a:t>
            </a:r>
          </a:p>
        </p:txBody>
      </p:sp>
    </p:spTree>
    <p:extLst>
      <p:ext uri="{BB962C8B-B14F-4D97-AF65-F5344CB8AC3E}">
        <p14:creationId xmlns:p14="http://schemas.microsoft.com/office/powerpoint/2010/main" val="6352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AB370-3675-2348-BEA1-CD1B36265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734" y="1742128"/>
            <a:ext cx="6326533" cy="4358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D11235-E437-274F-81E3-478627C95D75}"/>
              </a:ext>
            </a:extLst>
          </p:cNvPr>
          <p:cNvSpPr/>
          <p:nvPr/>
        </p:nvSpPr>
        <p:spPr>
          <a:xfrm>
            <a:off x="1868557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System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dirty="0"/>
              <a:t>FIG. 1 schematically illustrates a computing system comprising DRAM circuits having integrated processors according to an example embodiment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F7AB37-81DB-D04D-B6C4-68D73A571DDA}"/>
              </a:ext>
            </a:extLst>
          </p:cNvPr>
          <p:cNvSpPr/>
          <p:nvPr/>
        </p:nvSpPr>
        <p:spPr>
          <a:xfrm>
            <a:off x="2872409" y="2037522"/>
            <a:ext cx="2107095" cy="1053548"/>
          </a:xfrm>
          <a:prstGeom prst="rect">
            <a:avLst/>
          </a:prstGeom>
          <a:solidFill>
            <a:srgbClr val="4472C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E8BE03-5B8B-3D4F-B8F6-F6E1573514E4}"/>
              </a:ext>
            </a:extLst>
          </p:cNvPr>
          <p:cNvSpPr/>
          <p:nvPr/>
        </p:nvSpPr>
        <p:spPr>
          <a:xfrm>
            <a:off x="2295939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E85490-ADBA-9044-94A4-D71B3664C27E}"/>
              </a:ext>
            </a:extLst>
          </p:cNvPr>
          <p:cNvSpPr/>
          <p:nvPr/>
        </p:nvSpPr>
        <p:spPr>
          <a:xfrm>
            <a:off x="1948070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7983C2-B6C6-6249-B6B5-919500ADA369}"/>
              </a:ext>
            </a:extLst>
          </p:cNvPr>
          <p:cNvSpPr/>
          <p:nvPr/>
        </p:nvSpPr>
        <p:spPr>
          <a:xfrm>
            <a:off x="3309730" y="396131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9A0B42-1003-4249-8F8C-9BE461ED04BD}"/>
              </a:ext>
            </a:extLst>
          </p:cNvPr>
          <p:cNvSpPr/>
          <p:nvPr/>
        </p:nvSpPr>
        <p:spPr>
          <a:xfrm>
            <a:off x="3737112" y="430918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E84ED1-1715-314C-BF5E-798AD24191F4}"/>
              </a:ext>
            </a:extLst>
          </p:cNvPr>
          <p:cNvSpPr/>
          <p:nvPr/>
        </p:nvSpPr>
        <p:spPr>
          <a:xfrm>
            <a:off x="3389243" y="479619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AA3FD7-AF46-EB44-A778-C09C04FFD401}"/>
              </a:ext>
            </a:extLst>
          </p:cNvPr>
          <p:cNvSpPr/>
          <p:nvPr/>
        </p:nvSpPr>
        <p:spPr>
          <a:xfrm>
            <a:off x="4740963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8AB63F-B9F6-4549-BED2-D56AFDC9B905}"/>
              </a:ext>
            </a:extLst>
          </p:cNvPr>
          <p:cNvSpPr/>
          <p:nvPr/>
        </p:nvSpPr>
        <p:spPr>
          <a:xfrm>
            <a:off x="5168345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706026-25C0-C349-BA7E-76BAF868D14E}"/>
              </a:ext>
            </a:extLst>
          </p:cNvPr>
          <p:cNvSpPr/>
          <p:nvPr/>
        </p:nvSpPr>
        <p:spPr>
          <a:xfrm>
            <a:off x="4820476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94A167-07F1-4D43-9F88-27229A5323D8}"/>
              </a:ext>
            </a:extLst>
          </p:cNvPr>
          <p:cNvSpPr/>
          <p:nvPr/>
        </p:nvSpPr>
        <p:spPr>
          <a:xfrm>
            <a:off x="6172196" y="3975652"/>
            <a:ext cx="1260000" cy="1476000"/>
          </a:xfrm>
          <a:prstGeom prst="rect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B9AA12-D80D-574C-8707-9BECBCDBF9AD}"/>
              </a:ext>
            </a:extLst>
          </p:cNvPr>
          <p:cNvSpPr/>
          <p:nvPr/>
        </p:nvSpPr>
        <p:spPr>
          <a:xfrm>
            <a:off x="6599578" y="4323522"/>
            <a:ext cx="616226" cy="288235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C5D2B3-3FDE-FC44-9F37-92B3CB199FC6}"/>
              </a:ext>
            </a:extLst>
          </p:cNvPr>
          <p:cNvSpPr/>
          <p:nvPr/>
        </p:nvSpPr>
        <p:spPr>
          <a:xfrm>
            <a:off x="6251709" y="4810539"/>
            <a:ext cx="1083365" cy="556591"/>
          </a:xfrm>
          <a:prstGeom prst="rect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ABD4FD-AB8B-774A-842F-7D36CCCD788D}"/>
              </a:ext>
            </a:extLst>
          </p:cNvPr>
          <p:cNvSpPr txBox="1"/>
          <p:nvPr/>
        </p:nvSpPr>
        <p:spPr>
          <a:xfrm>
            <a:off x="1911657" y="6553223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Jean-François Roy. “Memory circuit with integrated processor.” US 10,324,870 B2.</a:t>
            </a:r>
          </a:p>
        </p:txBody>
      </p:sp>
    </p:spTree>
    <p:extLst>
      <p:ext uri="{BB962C8B-B14F-4D97-AF65-F5344CB8AC3E}">
        <p14:creationId xmlns:p14="http://schemas.microsoft.com/office/powerpoint/2010/main" val="28808297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First Programming Example: Vector Addition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08418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E8DE1-2DFF-8F4D-9D07-1B5E24253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Observations, Recommendations, Takeaways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4A6A7D6-A66D-5442-B215-449631D9D656}"/>
              </a:ext>
            </a:extLst>
          </p:cNvPr>
          <p:cNvGrpSpPr/>
          <p:nvPr/>
        </p:nvGrpSpPr>
        <p:grpSpPr>
          <a:xfrm>
            <a:off x="300460" y="913670"/>
            <a:ext cx="4791692" cy="1960161"/>
            <a:chOff x="1630496" y="1483683"/>
            <a:chExt cx="6271846" cy="34836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32956E0-8CDE-4B47-AF4F-DE0E5DD4B72D}"/>
                </a:ext>
              </a:extLst>
            </p:cNvPr>
            <p:cNvGrpSpPr/>
            <p:nvPr/>
          </p:nvGrpSpPr>
          <p:grpSpPr>
            <a:xfrm>
              <a:off x="1630496" y="1483683"/>
              <a:ext cx="6271845" cy="3483650"/>
              <a:chOff x="1652530" y="2170323"/>
              <a:chExt cx="5883007" cy="3483650"/>
            </a:xfrm>
          </p:grpSpPr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230D3F85-BDA6-1944-9DD5-4C7692DF9C31}"/>
                  </a:ext>
                </a:extLst>
              </p:cNvPr>
              <p:cNvSpPr/>
              <p:nvPr/>
            </p:nvSpPr>
            <p:spPr>
              <a:xfrm>
                <a:off x="1652530" y="2170323"/>
                <a:ext cx="5883007" cy="3483650"/>
              </a:xfrm>
              <a:prstGeom prst="roundRect">
                <a:avLst>
                  <a:gd name="adj" fmla="val 7357"/>
                </a:avLst>
              </a:prstGeom>
              <a:solidFill>
                <a:srgbClr val="F3FCF3"/>
              </a:solidFill>
              <a:ln w="44450">
                <a:solidFill>
                  <a:srgbClr val="0099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ound Same Side Corner Rectangle 8">
                <a:extLst>
                  <a:ext uri="{FF2B5EF4-FFF2-40B4-BE49-F238E27FC236}">
                    <a16:creationId xmlns:a16="http://schemas.microsoft.com/office/drawing/2014/main" id="{36AC87D9-2689-F149-9CF6-7C3DA9DCC1F2}"/>
                  </a:ext>
                </a:extLst>
              </p:cNvPr>
              <p:cNvSpPr/>
              <p:nvPr/>
            </p:nvSpPr>
            <p:spPr>
              <a:xfrm>
                <a:off x="1652530" y="2179287"/>
                <a:ext cx="5883007" cy="575821"/>
              </a:xfrm>
              <a:prstGeom prst="round2SameRect">
                <a:avLst>
                  <a:gd name="adj1" fmla="val 33688"/>
                  <a:gd name="adj2" fmla="val 0"/>
                </a:avLst>
              </a:prstGeom>
              <a:solidFill>
                <a:srgbClr val="009901"/>
              </a:solidFill>
              <a:ln>
                <a:solidFill>
                  <a:srgbClr val="0099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0" rIns="0" bIns="0"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GENERAL PROGRAMMING RECOMMENDATIONS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974F1D-0403-9F4B-8942-DD2EADB81DC6}"/>
                </a:ext>
              </a:extLst>
            </p:cNvPr>
            <p:cNvSpPr txBox="1"/>
            <p:nvPr/>
          </p:nvSpPr>
          <p:spPr>
            <a:xfrm>
              <a:off x="1630496" y="2043988"/>
              <a:ext cx="6271846" cy="2578748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Execute on the </a:t>
              </a: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DRAM Processing Units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(</a:t>
              </a: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DPUs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)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portions of parallel code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that are as long as possible. 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Split the workload into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independent data blocks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which the DPUs operate on independently. 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Use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as many working DPUs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in the system as possible.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Launch at least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11 </a:t>
              </a:r>
              <a:r>
                <a:rPr kumimoji="0" lang="en-US" sz="1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tasklets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(i.e., software threads)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per DPU.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E5E813-C8D6-6043-B396-B074EA615142}"/>
              </a:ext>
            </a:extLst>
          </p:cNvPr>
          <p:cNvGrpSpPr/>
          <p:nvPr/>
        </p:nvGrpSpPr>
        <p:grpSpPr>
          <a:xfrm>
            <a:off x="3574543" y="3036080"/>
            <a:ext cx="5272574" cy="1071018"/>
            <a:chOff x="4546948" y="1816269"/>
            <a:chExt cx="4478145" cy="2328073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00F5691-C71C-E14A-9B16-3F6393F2A21F}"/>
                </a:ext>
              </a:extLst>
            </p:cNvPr>
            <p:cNvSpPr/>
            <p:nvPr/>
          </p:nvSpPr>
          <p:spPr>
            <a:xfrm>
              <a:off x="4546948" y="1816275"/>
              <a:ext cx="4472353" cy="2328067"/>
            </a:xfrm>
            <a:prstGeom prst="roundRect">
              <a:avLst>
                <a:gd name="adj" fmla="val 9070"/>
              </a:avLst>
            </a:prstGeom>
            <a:solidFill>
              <a:srgbClr val="F2F9F3"/>
            </a:solidFill>
            <a:ln w="4445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ound Same Side Corner Rectangle 12">
              <a:extLst>
                <a:ext uri="{FF2B5EF4-FFF2-40B4-BE49-F238E27FC236}">
                  <a16:creationId xmlns:a16="http://schemas.microsoft.com/office/drawing/2014/main" id="{D1C95A56-ADE7-AF40-BCD9-73E46003A275}"/>
                </a:ext>
              </a:extLst>
            </p:cNvPr>
            <p:cNvSpPr/>
            <p:nvPr/>
          </p:nvSpPr>
          <p:spPr>
            <a:xfrm>
              <a:off x="4546948" y="1816269"/>
              <a:ext cx="4472353" cy="704279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PROGRAMMING RECOMMENDATION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66FC7B-64B6-C248-A3F9-0C6391878FBE}"/>
                </a:ext>
              </a:extLst>
            </p:cNvPr>
            <p:cNvSpPr txBox="1"/>
            <p:nvPr/>
          </p:nvSpPr>
          <p:spPr>
            <a:xfrm>
              <a:off x="4552740" y="2504280"/>
              <a:ext cx="4472353" cy="16056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For data movement between the DPU’s MRAM bank and the WRAM,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use large DMA transfer sizes when all the accessed data is going to be used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597EDD-AF99-C74B-957D-3E0D3904C88E}"/>
              </a:ext>
            </a:extLst>
          </p:cNvPr>
          <p:cNvGrpSpPr/>
          <p:nvPr/>
        </p:nvGrpSpPr>
        <p:grpSpPr>
          <a:xfrm>
            <a:off x="300460" y="4255262"/>
            <a:ext cx="3384611" cy="1528185"/>
            <a:chOff x="1643281" y="4361976"/>
            <a:chExt cx="6864225" cy="170713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336B5677-DF2E-FE45-AA85-DB283C5C0122}"/>
                </a:ext>
              </a:extLst>
            </p:cNvPr>
            <p:cNvSpPr/>
            <p:nvPr/>
          </p:nvSpPr>
          <p:spPr>
            <a:xfrm>
              <a:off x="1643281" y="4361977"/>
              <a:ext cx="6864225" cy="1707129"/>
            </a:xfrm>
            <a:prstGeom prst="roundRect">
              <a:avLst>
                <a:gd name="adj" fmla="val 7357"/>
              </a:avLst>
            </a:prstGeom>
            <a:solidFill>
              <a:srgbClr val="F5F6FB"/>
            </a:solidFill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ound Same Side Corner Rectangle 16">
              <a:extLst>
                <a:ext uri="{FF2B5EF4-FFF2-40B4-BE49-F238E27FC236}">
                  <a16:creationId xmlns:a16="http://schemas.microsoft.com/office/drawing/2014/main" id="{5F25360B-332A-B849-82FD-C665D784F041}"/>
                </a:ext>
              </a:extLst>
            </p:cNvPr>
            <p:cNvSpPr/>
            <p:nvPr/>
          </p:nvSpPr>
          <p:spPr>
            <a:xfrm>
              <a:off x="1643281" y="4361976"/>
              <a:ext cx="6864225" cy="361939"/>
            </a:xfrm>
            <a:prstGeom prst="round2SameRect">
              <a:avLst>
                <a:gd name="adj1" fmla="val 33688"/>
                <a:gd name="adj2" fmla="val 0"/>
              </a:avLst>
            </a:prstGeom>
            <a:solidFill>
              <a:srgbClr val="2D458A"/>
            </a:solidFill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OBSERVATION 7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1A2A50-C25A-674F-8085-8824E02AE17B}"/>
                </a:ext>
              </a:extLst>
            </p:cNvPr>
            <p:cNvSpPr txBox="1"/>
            <p:nvPr/>
          </p:nvSpPr>
          <p:spPr>
            <a:xfrm>
              <a:off x="1643281" y="4731882"/>
              <a:ext cx="6864225" cy="1169551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Larger CPU-DPU and DPU-CPU transfers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between the host main memory and the DRAM Processing Unit’s Main memory (MRAM) banks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result in higher sustained bandwidth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ED33620-5C64-2549-B884-8B2B16CAE0BD}"/>
              </a:ext>
            </a:extLst>
          </p:cNvPr>
          <p:cNvGrpSpPr/>
          <p:nvPr/>
        </p:nvGrpSpPr>
        <p:grpSpPr>
          <a:xfrm>
            <a:off x="3883231" y="5299876"/>
            <a:ext cx="4960476" cy="1071018"/>
            <a:chOff x="4546948" y="1816269"/>
            <a:chExt cx="4478145" cy="2328073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2FB0880E-31A3-9A43-948E-4959436BC3F0}"/>
                </a:ext>
              </a:extLst>
            </p:cNvPr>
            <p:cNvSpPr/>
            <p:nvPr/>
          </p:nvSpPr>
          <p:spPr>
            <a:xfrm>
              <a:off x="4546948" y="1816275"/>
              <a:ext cx="4472353" cy="2328067"/>
            </a:xfrm>
            <a:prstGeom prst="roundRect">
              <a:avLst>
                <a:gd name="adj" fmla="val 9070"/>
              </a:avLst>
            </a:prstGeom>
            <a:solidFill>
              <a:srgbClr val="F9F2F2"/>
            </a:solidFill>
            <a:ln w="44450">
              <a:solidFill>
                <a:srgbClr val="6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solidFill>
                    <a:srgbClr val="70AD47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Round Same Side Corner Rectangle 25">
              <a:extLst>
                <a:ext uri="{FF2B5EF4-FFF2-40B4-BE49-F238E27FC236}">
                  <a16:creationId xmlns:a16="http://schemas.microsoft.com/office/drawing/2014/main" id="{5FB3EDB7-8409-3A4E-A7C7-48668EC08BA0}"/>
                </a:ext>
              </a:extLst>
            </p:cNvPr>
            <p:cNvSpPr/>
            <p:nvPr/>
          </p:nvSpPr>
          <p:spPr>
            <a:xfrm>
              <a:off x="4546948" y="1816269"/>
              <a:ext cx="4472353" cy="704279"/>
            </a:xfrm>
            <a:prstGeom prst="round2SameRect">
              <a:avLst>
                <a:gd name="adj1" fmla="val 30308"/>
                <a:gd name="adj2" fmla="val 0"/>
              </a:avLst>
            </a:prstGeom>
            <a:solidFill>
              <a:srgbClr val="660000"/>
            </a:solidFill>
            <a:ln>
              <a:solidFill>
                <a:srgbClr val="66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TAKEAWAY 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DD7673-D23A-5F41-85EC-946E24CDAEBF}"/>
                </a:ext>
              </a:extLst>
            </p:cNvPr>
            <p:cNvSpPr txBox="1"/>
            <p:nvPr/>
          </p:nvSpPr>
          <p:spPr>
            <a:xfrm>
              <a:off x="4552740" y="2504280"/>
              <a:ext cx="4472353" cy="16056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The UPMEM PIM architecture is fundamentally compute bound.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As a result,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the most suitable work- loads are memory-bound.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403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B4DC-E43F-0644-A985-6D068B1B2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Vector Addition (VA)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6F9D2-F549-0F40-837D-B42114E20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first programming example</a:t>
            </a:r>
          </a:p>
          <a:p>
            <a:r>
              <a:rPr lang="en-US" dirty="0"/>
              <a:t>We partition the input arrays across: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DPUs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Tasklets</a:t>
            </a:r>
            <a:r>
              <a:rPr lang="en-US" dirty="0"/>
              <a:t>, i.e., software threads running on a DPU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72EFEB-7804-EE40-8134-9A3997B8C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3100826"/>
            <a:ext cx="7920000" cy="13604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942C94-4BDB-C14D-9F8C-17B98264E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3564714"/>
            <a:ext cx="7920000" cy="22269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FB1A14-198C-EE44-976A-C32F2F324479}"/>
              </a:ext>
            </a:extLst>
          </p:cNvPr>
          <p:cNvSpPr/>
          <p:nvPr/>
        </p:nvSpPr>
        <p:spPr>
          <a:xfrm>
            <a:off x="612000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A4BB11-697F-9946-AAEC-B09BB35EA1DE}"/>
              </a:ext>
            </a:extLst>
          </p:cNvPr>
          <p:cNvSpPr/>
          <p:nvPr/>
        </p:nvSpPr>
        <p:spPr>
          <a:xfrm>
            <a:off x="2584174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BD50D0-72B1-274B-9DBD-2C3D3C22C365}"/>
              </a:ext>
            </a:extLst>
          </p:cNvPr>
          <p:cNvSpPr/>
          <p:nvPr/>
        </p:nvSpPr>
        <p:spPr>
          <a:xfrm>
            <a:off x="4566287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012BA6-68A6-2149-8323-BCFE0737AD9F}"/>
              </a:ext>
            </a:extLst>
          </p:cNvPr>
          <p:cNvSpPr/>
          <p:nvPr/>
        </p:nvSpPr>
        <p:spPr>
          <a:xfrm>
            <a:off x="6552011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A13413-1772-4C47-91D2-4A741FFEE9E9}"/>
              </a:ext>
            </a:extLst>
          </p:cNvPr>
          <p:cNvSpPr txBox="1"/>
          <p:nvPr/>
        </p:nvSpPr>
        <p:spPr>
          <a:xfrm>
            <a:off x="1140887" y="596747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D5E29E-24B5-1846-B55B-77EF1AEFD25D}"/>
              </a:ext>
            </a:extLst>
          </p:cNvPr>
          <p:cNvSpPr txBox="1"/>
          <p:nvPr/>
        </p:nvSpPr>
        <p:spPr>
          <a:xfrm>
            <a:off x="3127969" y="596747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4AD800-CDBD-5443-86DA-5DD3A10A83BB}"/>
              </a:ext>
            </a:extLst>
          </p:cNvPr>
          <p:cNvSpPr txBox="1"/>
          <p:nvPr/>
        </p:nvSpPr>
        <p:spPr>
          <a:xfrm>
            <a:off x="5110082" y="596690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937D9D-6A5D-FD48-BCD2-C423651EEA2E}"/>
              </a:ext>
            </a:extLst>
          </p:cNvPr>
          <p:cNvSpPr txBox="1"/>
          <p:nvPr/>
        </p:nvSpPr>
        <p:spPr>
          <a:xfrm>
            <a:off x="7097164" y="596690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683699-D365-B84F-9B55-5B01DEE904DD}"/>
              </a:ext>
            </a:extLst>
          </p:cNvPr>
          <p:cNvSpPr/>
          <p:nvPr/>
        </p:nvSpPr>
        <p:spPr>
          <a:xfrm>
            <a:off x="631879" y="3083090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1D4BEA-3515-B044-8D7E-9957E2FF768A}"/>
              </a:ext>
            </a:extLst>
          </p:cNvPr>
          <p:cNvSpPr/>
          <p:nvPr/>
        </p:nvSpPr>
        <p:spPr>
          <a:xfrm>
            <a:off x="1598087" y="3084443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D17448-99CF-D343-AB80-E5839B807C2B}"/>
              </a:ext>
            </a:extLst>
          </p:cNvPr>
          <p:cNvSpPr/>
          <p:nvPr/>
        </p:nvSpPr>
        <p:spPr>
          <a:xfrm>
            <a:off x="2625429" y="3081737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640CC6-91EE-074C-A1BE-7A8A20BAF44C}"/>
              </a:ext>
            </a:extLst>
          </p:cNvPr>
          <p:cNvSpPr/>
          <p:nvPr/>
        </p:nvSpPr>
        <p:spPr>
          <a:xfrm>
            <a:off x="3591637" y="3083090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B322A0-61C5-E14F-B057-915B78BCF5E2}"/>
              </a:ext>
            </a:extLst>
          </p:cNvPr>
          <p:cNvSpPr/>
          <p:nvPr/>
        </p:nvSpPr>
        <p:spPr>
          <a:xfrm>
            <a:off x="4591275" y="3080384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2B6E93-A55B-6F4F-8D27-B50A5B9E76CA}"/>
              </a:ext>
            </a:extLst>
          </p:cNvPr>
          <p:cNvSpPr/>
          <p:nvPr/>
        </p:nvSpPr>
        <p:spPr>
          <a:xfrm>
            <a:off x="5557483" y="3081737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53501B-02F8-1945-9F15-6B9C7924520E}"/>
              </a:ext>
            </a:extLst>
          </p:cNvPr>
          <p:cNvSpPr/>
          <p:nvPr/>
        </p:nvSpPr>
        <p:spPr>
          <a:xfrm>
            <a:off x="6551256" y="3079031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257B11-CEBB-7247-8BD6-8989381C7A1D}"/>
              </a:ext>
            </a:extLst>
          </p:cNvPr>
          <p:cNvSpPr/>
          <p:nvPr/>
        </p:nvSpPr>
        <p:spPr>
          <a:xfrm>
            <a:off x="7517464" y="3080384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14379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0BC12-78E4-E640-9EC2-E82468FE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UPMEM SDK Documentation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F6E48-FE84-0D47-BD67-DBB9F4C7211D}"/>
              </a:ext>
            </a:extLst>
          </p:cNvPr>
          <p:cNvSpPr txBox="1"/>
          <p:nvPr/>
        </p:nvSpPr>
        <p:spPr>
          <a:xfrm>
            <a:off x="3343138" y="6504801"/>
            <a:ext cx="2457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https://sdk.upmem.com/2023.1.0/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EF2E78-C7DF-644D-B3DA-26EE43B82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572" y="906405"/>
            <a:ext cx="5550856" cy="550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63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B4DC-E43F-0644-A985-6D068B1B2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General Programming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6F9D2-F549-0F40-837D-B42114E20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UPMEM programming guide</a:t>
            </a:r>
            <a:r>
              <a:rPr lang="en-US" baseline="30000" dirty="0"/>
              <a:t>✻</a:t>
            </a:r>
            <a:r>
              <a:rPr lang="en-US" dirty="0"/>
              <a:t>, presentations</a:t>
            </a:r>
            <a:r>
              <a:rPr lang="en-US" baseline="30000" dirty="0"/>
              <a:t>★</a:t>
            </a:r>
            <a:r>
              <a:rPr lang="en-US" dirty="0"/>
              <a:t>, and white papers</a:t>
            </a:r>
            <a:r>
              <a:rPr lang="en-US" baseline="30000" dirty="0"/>
              <a:t>☆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5D1409-3F6A-404C-BA0C-B1E58EE0C5C1}"/>
              </a:ext>
            </a:extLst>
          </p:cNvPr>
          <p:cNvSpPr txBox="1"/>
          <p:nvPr/>
        </p:nvSpPr>
        <p:spPr>
          <a:xfrm>
            <a:off x="169011" y="5851726"/>
            <a:ext cx="7234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✻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https://sdk.upmem.com/2021.1.1/index.html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★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Devaux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, "The true Processing In Memory accelerator,"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HotChips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2019.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doi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 10.1109/HOTCHIPS.2019.8875680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☆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UPMEM, “Introduction to UPMEM PIM. Processing-in-memory (PIM) on DRAM Accelerator,” White paper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9C40A2-9B30-A54D-8764-D723E53E557A}"/>
              </a:ext>
            </a:extLst>
          </p:cNvPr>
          <p:cNvGrpSpPr/>
          <p:nvPr/>
        </p:nvGrpSpPr>
        <p:grpSpPr>
          <a:xfrm>
            <a:off x="1630497" y="2060153"/>
            <a:ext cx="5883007" cy="3593820"/>
            <a:chOff x="1630497" y="2060153"/>
            <a:chExt cx="5883007" cy="3483650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02C774D0-0374-7B43-914C-DDA905936022}"/>
                </a:ext>
              </a:extLst>
            </p:cNvPr>
            <p:cNvSpPr/>
            <p:nvPr/>
          </p:nvSpPr>
          <p:spPr>
            <a:xfrm>
              <a:off x="1630497" y="2060153"/>
              <a:ext cx="5883007" cy="3483650"/>
            </a:xfrm>
            <a:prstGeom prst="roundRect">
              <a:avLst>
                <a:gd name="adj" fmla="val 7357"/>
              </a:avLst>
            </a:prstGeom>
            <a:solidFill>
              <a:srgbClr val="F3FCF3"/>
            </a:solidFill>
            <a:ln w="44450">
              <a:solidFill>
                <a:srgbClr val="009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ound Same Side Corner Rectangle 23">
              <a:extLst>
                <a:ext uri="{FF2B5EF4-FFF2-40B4-BE49-F238E27FC236}">
                  <a16:creationId xmlns:a16="http://schemas.microsoft.com/office/drawing/2014/main" id="{C0955F9C-1712-B54F-9BAE-DD8C0C4C3A90}"/>
                </a:ext>
              </a:extLst>
            </p:cNvPr>
            <p:cNvSpPr/>
            <p:nvPr/>
          </p:nvSpPr>
          <p:spPr>
            <a:xfrm>
              <a:off x="1630497" y="2069119"/>
              <a:ext cx="5883007" cy="396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9901"/>
            </a:solidFill>
            <a:ln>
              <a:solidFill>
                <a:srgbClr val="009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GENERAL PROGRAMMING RECOMMENDATIONS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A18A08A-B5EA-F040-B17C-5E2D7CC3B463}"/>
              </a:ext>
            </a:extLst>
          </p:cNvPr>
          <p:cNvSpPr txBox="1"/>
          <p:nvPr/>
        </p:nvSpPr>
        <p:spPr>
          <a:xfrm>
            <a:off x="1630497" y="2465119"/>
            <a:ext cx="5883007" cy="3170099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Execute on the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DRAM Processing Units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(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DPUs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portions of parallel code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that are as long as possible.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Split the workload into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independent data blocks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, which the DPUs operate on independently.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Use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as many working DPUs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in the system as possible.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Launch at least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11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tasklets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(i.e., software threads)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rPr>
              <a:t> per DPU. </a:t>
            </a:r>
          </a:p>
        </p:txBody>
      </p:sp>
    </p:spTree>
    <p:extLst>
      <p:ext uri="{BB962C8B-B14F-4D97-AF65-F5344CB8AC3E}">
        <p14:creationId xmlns:p14="http://schemas.microsoft.com/office/powerpoint/2010/main" val="398499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250DAA-E360-2847-8FC1-8ACFA0C53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550" y="2022062"/>
            <a:ext cx="5549900" cy="190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Allocation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" pitchFamily="2" charset="0"/>
              </a:rPr>
              <a:t>dpu_alloc</a:t>
            </a:r>
            <a:r>
              <a:rPr lang="en-US" dirty="0">
                <a:latin typeface="Courier" pitchFamily="2" charset="0"/>
              </a:rPr>
              <a:t>()</a:t>
            </a:r>
            <a:r>
              <a:rPr lang="en-US" dirty="0"/>
              <a:t> allocates a number of DPUs</a:t>
            </a:r>
          </a:p>
          <a:p>
            <a:pPr lvl="1"/>
            <a:r>
              <a:rPr lang="en-US" dirty="0"/>
              <a:t>Creates a </a:t>
            </a:r>
            <a:r>
              <a:rPr lang="en-US" dirty="0" err="1">
                <a:latin typeface="Courier" pitchFamily="2" charset="0"/>
              </a:rPr>
              <a:t>dpu_set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22C0BA4-C882-2342-857C-D9075A4814AA}"/>
              </a:ext>
            </a:extLst>
          </p:cNvPr>
          <p:cNvSpPr/>
          <p:nvPr/>
        </p:nvSpPr>
        <p:spPr>
          <a:xfrm>
            <a:off x="576197" y="4339308"/>
            <a:ext cx="8054236" cy="900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Can we allocate different DPU sets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over the course of a program?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8FCA07D-5D31-C940-867D-A1CD65962359}"/>
              </a:ext>
            </a:extLst>
          </p:cNvPr>
          <p:cNvSpPr/>
          <p:nvPr/>
        </p:nvSpPr>
        <p:spPr>
          <a:xfrm>
            <a:off x="576197" y="5341760"/>
            <a:ext cx="8054236" cy="4687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Yes, we can. We show an example next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BC2A61-D701-914B-996C-59367929C56E}"/>
              </a:ext>
            </a:extLst>
          </p:cNvPr>
          <p:cNvSpPr/>
          <p:nvPr/>
        </p:nvSpPr>
        <p:spPr>
          <a:xfrm>
            <a:off x="2618374" y="2893670"/>
            <a:ext cx="4450866" cy="20834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E30E365-08CE-964A-AAA0-AB875AF895CF}"/>
              </a:ext>
            </a:extLst>
          </p:cNvPr>
          <p:cNvSpPr/>
          <p:nvPr/>
        </p:nvSpPr>
        <p:spPr>
          <a:xfrm>
            <a:off x="576197" y="5903084"/>
            <a:ext cx="8054236" cy="468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We deallocate a DPU set with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dpu_free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47005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2,560-DPU Processing-in-Memory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E8E657-497E-D34D-9E02-328862033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609" y="868571"/>
            <a:ext cx="5851473" cy="5573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106EDF-1A4E-6145-9E03-9FF99CE57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545" y="2869568"/>
            <a:ext cx="3012711" cy="21189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0F6870-38D1-E447-9353-7D4BF2908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5530" y="1640260"/>
            <a:ext cx="2066388" cy="9192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32921E-5AA3-B844-8F27-9D5D6227F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4923" y="3405134"/>
            <a:ext cx="2592924" cy="20016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C4920E-CFD7-B344-BBAC-B77FDC25C7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3895" y="1852739"/>
            <a:ext cx="2070100" cy="8685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EC4595-5C2B-D74E-A7AB-93038825B5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7383" y="2259477"/>
            <a:ext cx="2809502" cy="14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F31B5F0-E7C8-A94D-A239-6162094D42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8990" y="2031718"/>
            <a:ext cx="2320496" cy="100802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05FFEEB-275A-6D48-A0BA-4952CDBF4E51}"/>
              </a:ext>
            </a:extLst>
          </p:cNvPr>
          <p:cNvGrpSpPr/>
          <p:nvPr/>
        </p:nvGrpSpPr>
        <p:grpSpPr>
          <a:xfrm>
            <a:off x="6859395" y="941102"/>
            <a:ext cx="2281552" cy="1398315"/>
            <a:chOff x="5480050" y="921748"/>
            <a:chExt cx="2281552" cy="139831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6CE7DF7-C4B4-D04D-8FF2-ED61BC62C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80050" y="1249462"/>
              <a:ext cx="2120900" cy="750472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4550289-053A-BA48-9FBD-B9F4A7CC5957}"/>
                </a:ext>
              </a:extLst>
            </p:cNvPr>
            <p:cNvSpPr/>
            <p:nvPr/>
          </p:nvSpPr>
          <p:spPr>
            <a:xfrm>
              <a:off x="7506375" y="921748"/>
              <a:ext cx="255227" cy="1398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AF7B0-9D5C-3D46-B511-5F0408593525}"/>
              </a:ext>
            </a:extLst>
          </p:cNvPr>
          <p:cNvGrpSpPr/>
          <p:nvPr/>
        </p:nvGrpSpPr>
        <p:grpSpPr>
          <a:xfrm>
            <a:off x="2111632" y="3614951"/>
            <a:ext cx="3211780" cy="2660400"/>
            <a:chOff x="778587" y="3625968"/>
            <a:chExt cx="3211780" cy="26604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0E57DCB-2F0D-BD41-A724-67B83D67B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2110" y="3625968"/>
              <a:ext cx="3068257" cy="26604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9138301-4BD6-DD49-9B22-015A6C780208}"/>
                </a:ext>
              </a:extLst>
            </p:cNvPr>
            <p:cNvSpPr/>
            <p:nvPr/>
          </p:nvSpPr>
          <p:spPr>
            <a:xfrm>
              <a:off x="778587" y="3625968"/>
              <a:ext cx="853178" cy="1398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ADAA6C-C5FB-CB44-A9E6-6E964C8200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062" y="898000"/>
            <a:ext cx="2598083" cy="30586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498B5C-ED8C-5E45-ADFE-D336315F8238}"/>
              </a:ext>
            </a:extLst>
          </p:cNvPr>
          <p:cNvSpPr txBox="1"/>
          <p:nvPr/>
        </p:nvSpPr>
        <p:spPr>
          <a:xfrm>
            <a:off x="2780819" y="6493319"/>
            <a:ext cx="401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1C71662-8A7A-2045-B226-D20EE146E9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062" y="4030411"/>
            <a:ext cx="2405112" cy="242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125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FA7871-1B99-BB48-8715-000EFDEE0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812" y="1808132"/>
            <a:ext cx="6546377" cy="46294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DPU Allocation: Needleman-Wunsch (NW)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NW we change the number of DPUs in the DPU set as computation progresses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D47259-6EE9-264F-8D8D-77930A3F293D}"/>
              </a:ext>
            </a:extLst>
          </p:cNvPr>
          <p:cNvSpPr/>
          <p:nvPr/>
        </p:nvSpPr>
        <p:spPr>
          <a:xfrm>
            <a:off x="2738081" y="3287210"/>
            <a:ext cx="4947509" cy="432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74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0796E5-B034-7E45-BD71-384E04ECC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1859983"/>
            <a:ext cx="5689600" cy="22045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Load DPU Binary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" pitchFamily="2" charset="0"/>
              </a:rPr>
              <a:t>dpu_load</a:t>
            </a:r>
            <a:r>
              <a:rPr lang="en-US" dirty="0">
                <a:latin typeface="Courier" pitchFamily="2" charset="0"/>
              </a:rPr>
              <a:t>()</a:t>
            </a:r>
            <a:r>
              <a:rPr lang="en-US" dirty="0"/>
              <a:t> loads a program in all DPUs of a </a:t>
            </a:r>
            <a:r>
              <a:rPr lang="en-US" dirty="0" err="1">
                <a:latin typeface="Courier" pitchFamily="2" charset="0"/>
              </a:rPr>
              <a:t>dpu_set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69E6352-6379-A545-AAE3-C3A60C35FC7D}"/>
              </a:ext>
            </a:extLst>
          </p:cNvPr>
          <p:cNvSpPr/>
          <p:nvPr/>
        </p:nvSpPr>
        <p:spPr>
          <a:xfrm>
            <a:off x="180000" y="4271178"/>
            <a:ext cx="8784000" cy="73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Is it possible to launch different kernels onto different DPUs?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EE7B64D-547B-1945-A629-3AFB52D7DED1}"/>
              </a:ext>
            </a:extLst>
          </p:cNvPr>
          <p:cNvSpPr/>
          <p:nvPr/>
        </p:nvSpPr>
        <p:spPr>
          <a:xfrm>
            <a:off x="180000" y="5105090"/>
            <a:ext cx="8784000" cy="12790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Yes, it is possible. This enables: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Workloads with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task-level parallelism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Different programs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using different DPU sets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FA5533-DD45-D948-96A3-F7B8A5044115}"/>
              </a:ext>
            </a:extLst>
          </p:cNvPr>
          <p:cNvSpPr/>
          <p:nvPr/>
        </p:nvSpPr>
        <p:spPr>
          <a:xfrm>
            <a:off x="2583652" y="3625612"/>
            <a:ext cx="4644000" cy="20834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52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  <p:bldP spid="1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CPU-DPU/DPU-CPU Data Transfers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446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CPU-DPU and DPU-CPU transfers</a:t>
            </a:r>
          </a:p>
          <a:p>
            <a:pPr lvl="1"/>
            <a:r>
              <a:rPr lang="en-US" dirty="0"/>
              <a:t>Between host CPU’s main memory and DPUs’ MRAM banks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Serial CPU-DPU/DPU-CPU </a:t>
            </a:r>
            <a:r>
              <a:rPr lang="en-US" dirty="0"/>
              <a:t>transfers: </a:t>
            </a:r>
          </a:p>
          <a:p>
            <a:pPr lvl="1"/>
            <a:r>
              <a:rPr lang="en-US" dirty="0"/>
              <a:t>A single DPU (i.e., 1 MRAM bank)</a:t>
            </a:r>
          </a:p>
          <a:p>
            <a:r>
              <a:rPr lang="en-US" dirty="0">
                <a:solidFill>
                  <a:srgbClr val="00B0F0"/>
                </a:solidFill>
              </a:rPr>
              <a:t>Parallel CPU-DPU/DPU-CPU </a:t>
            </a:r>
            <a:r>
              <a:rPr lang="en-US" dirty="0"/>
              <a:t>transfers: </a:t>
            </a:r>
          </a:p>
          <a:p>
            <a:pPr lvl="1"/>
            <a:r>
              <a:rPr lang="en-US" dirty="0"/>
              <a:t>Multiple DPUs (i.e., many MRAM banks)</a:t>
            </a:r>
          </a:p>
          <a:p>
            <a:r>
              <a:rPr lang="en-US" dirty="0">
                <a:solidFill>
                  <a:srgbClr val="C00000"/>
                </a:solidFill>
              </a:rPr>
              <a:t>Broadcast CPU-DPU </a:t>
            </a:r>
            <a:r>
              <a:rPr lang="en-US" dirty="0"/>
              <a:t>transfers: </a:t>
            </a:r>
          </a:p>
          <a:p>
            <a:pPr lvl="1"/>
            <a:r>
              <a:rPr lang="en-US" dirty="0"/>
              <a:t>Multiple DPUs with a single buffer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72EA4C-7C37-8149-BB9F-4DBD4123B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397" y="1479374"/>
            <a:ext cx="5091206" cy="30256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BBFD5D-1D73-5A45-882D-127A02242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111" y="2216127"/>
            <a:ext cx="1353256" cy="13938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50C03D-7079-A345-905D-A3CC89134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511" y="2566738"/>
            <a:ext cx="1111978" cy="90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4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09E19C-E116-394B-B3F6-A9B120881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5647"/>
            <a:ext cx="9144000" cy="7242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Serial Transfers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" pitchFamily="2" charset="0"/>
              </a:rPr>
              <a:t>dpu_copy_to</a:t>
            </a:r>
            <a:r>
              <a:rPr lang="en-US" dirty="0">
                <a:latin typeface="Courier" pitchFamily="2" charset="0"/>
              </a:rPr>
              <a:t>(); </a:t>
            </a:r>
          </a:p>
          <a:p>
            <a:r>
              <a:rPr lang="en-US" dirty="0" err="1">
                <a:latin typeface="Courier" pitchFamily="2" charset="0"/>
              </a:rPr>
              <a:t>dpu_copy_from</a:t>
            </a:r>
            <a:r>
              <a:rPr lang="en-US" dirty="0">
                <a:latin typeface="Courier" pitchFamily="2" charset="0"/>
              </a:rPr>
              <a:t>();</a:t>
            </a:r>
          </a:p>
          <a:p>
            <a:r>
              <a:rPr lang="en-US" dirty="0"/>
              <a:t>We transfer (part of) a buffer to/from each DPU in the </a:t>
            </a:r>
            <a:r>
              <a:rPr lang="en-US" dirty="0" err="1">
                <a:latin typeface="Courier" pitchFamily="2" charset="0"/>
              </a:rPr>
              <a:t>dpu_set</a:t>
            </a:r>
            <a:endParaRPr lang="en-US" dirty="0">
              <a:latin typeface="Courier" pitchFamily="2" charset="0"/>
            </a:endParaRPr>
          </a:p>
          <a:p>
            <a:r>
              <a:rPr lang="en-US" dirty="0">
                <a:latin typeface="Courier" pitchFamily="2" charset="0"/>
              </a:rPr>
              <a:t>DPU_MRAM_HEAP_POINTER_NAME</a:t>
            </a:r>
            <a:r>
              <a:rPr lang="en-US" dirty="0"/>
              <a:t>: Start of the MRAM range that can be freely accessed by applications</a:t>
            </a:r>
          </a:p>
          <a:p>
            <a:pPr lvl="1"/>
            <a:r>
              <a:rPr lang="en-US" dirty="0"/>
              <a:t>We do not allocate MRAM explicitly</a:t>
            </a:r>
          </a:p>
          <a:p>
            <a:pPr lvl="1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2DF0F9-2BFB-4843-8527-5F94CC6962E3}"/>
              </a:ext>
            </a:extLst>
          </p:cNvPr>
          <p:cNvSpPr/>
          <p:nvPr/>
        </p:nvSpPr>
        <p:spPr>
          <a:xfrm>
            <a:off x="3366467" y="4583759"/>
            <a:ext cx="1833770" cy="32799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C40D02-342C-5F4E-B09B-D0E2FF03AA1F}"/>
              </a:ext>
            </a:extLst>
          </p:cNvPr>
          <p:cNvSpPr/>
          <p:nvPr/>
        </p:nvSpPr>
        <p:spPr>
          <a:xfrm>
            <a:off x="5249269" y="4583759"/>
            <a:ext cx="1899976" cy="32799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BE0957-E7FD-7540-B454-1B3AA22E8069}"/>
              </a:ext>
            </a:extLst>
          </p:cNvPr>
          <p:cNvSpPr/>
          <p:nvPr/>
        </p:nvSpPr>
        <p:spPr>
          <a:xfrm>
            <a:off x="7193399" y="4587072"/>
            <a:ext cx="1919246" cy="32799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2CF407-A637-6644-A466-07C9CDA664EE}"/>
              </a:ext>
            </a:extLst>
          </p:cNvPr>
          <p:cNvSpPr txBox="1"/>
          <p:nvPr/>
        </p:nvSpPr>
        <p:spPr>
          <a:xfrm>
            <a:off x="3453375" y="4931437"/>
            <a:ext cx="1680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Offset within MRAM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B73BA1-7AB7-A446-BCDE-3F28F823290F}"/>
              </a:ext>
            </a:extLst>
          </p:cNvPr>
          <p:cNvSpPr txBox="1"/>
          <p:nvPr/>
        </p:nvSpPr>
        <p:spPr>
          <a:xfrm>
            <a:off x="5213487" y="4931436"/>
            <a:ext cx="196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Pointer to main memory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C36A82-632F-3B41-8621-0FFE6CD6854E}"/>
              </a:ext>
            </a:extLst>
          </p:cNvPr>
          <p:cNvSpPr txBox="1"/>
          <p:nvPr/>
        </p:nvSpPr>
        <p:spPr>
          <a:xfrm>
            <a:off x="7639985" y="4931436"/>
            <a:ext cx="1081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Transfer size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248039-D1F3-6F44-A4E5-AFC07248542B}"/>
              </a:ext>
            </a:extLst>
          </p:cNvPr>
          <p:cNvSpPr/>
          <p:nvPr/>
        </p:nvSpPr>
        <p:spPr>
          <a:xfrm>
            <a:off x="1894901" y="4583759"/>
            <a:ext cx="1431642" cy="32799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65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952FC9-EF50-E74C-9050-61BDD8C77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42992"/>
            <a:ext cx="9144000" cy="11838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Parallel Transfers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push different buffers to/from a DPU set in one transfer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All buffers need to be of the same size</a:t>
            </a:r>
          </a:p>
          <a:p>
            <a:r>
              <a:rPr lang="en-US" dirty="0"/>
              <a:t>First, prepare (</a:t>
            </a:r>
            <a:r>
              <a:rPr lang="en-US" dirty="0" err="1">
                <a:latin typeface="Courier" pitchFamily="2" charset="0"/>
              </a:rPr>
              <a:t>dpu_prepare_xfer</a:t>
            </a:r>
            <a:r>
              <a:rPr lang="en-US" dirty="0"/>
              <a:t>); </a:t>
            </a:r>
          </a:p>
          <a:p>
            <a:pPr marL="0" indent="0">
              <a:buNone/>
            </a:pPr>
            <a:r>
              <a:rPr lang="en-US" dirty="0"/>
              <a:t>   then, push (</a:t>
            </a:r>
            <a:r>
              <a:rPr lang="en-US" dirty="0" err="1">
                <a:latin typeface="Courier" pitchFamily="2" charset="0"/>
              </a:rPr>
              <a:t>dpu_push_xfer</a:t>
            </a:r>
            <a:r>
              <a:rPr lang="en-US" dirty="0"/>
              <a:t>)</a:t>
            </a:r>
          </a:p>
          <a:p>
            <a:r>
              <a:rPr lang="en-US" dirty="0"/>
              <a:t>Direction:</a:t>
            </a:r>
            <a:endParaRPr lang="en-US" dirty="0">
              <a:latin typeface="Courier" pitchFamily="2" charset="0"/>
            </a:endParaRPr>
          </a:p>
          <a:p>
            <a:pPr lvl="1"/>
            <a:r>
              <a:rPr lang="en-US" dirty="0">
                <a:latin typeface="Courier" pitchFamily="2" charset="0"/>
              </a:rPr>
              <a:t>DPU_XFER_TO_DPU</a:t>
            </a:r>
          </a:p>
          <a:p>
            <a:pPr lvl="1"/>
            <a:r>
              <a:rPr lang="en-US" dirty="0">
                <a:latin typeface="Courier" pitchFamily="2" charset="0"/>
              </a:rPr>
              <a:t>DPU_XFER_FROM_DPU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54E432-79B3-7A41-8E68-B145568FABDB}"/>
              </a:ext>
            </a:extLst>
          </p:cNvPr>
          <p:cNvSpPr txBox="1"/>
          <p:nvPr/>
        </p:nvSpPr>
        <p:spPr>
          <a:xfrm>
            <a:off x="4147987" y="4680077"/>
            <a:ext cx="196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Pointer to main memory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3B90E8-B847-954F-8D72-FBACFEED0E58}"/>
              </a:ext>
            </a:extLst>
          </p:cNvPr>
          <p:cNvSpPr/>
          <p:nvPr/>
        </p:nvSpPr>
        <p:spPr>
          <a:xfrm>
            <a:off x="2201239" y="4851387"/>
            <a:ext cx="2000559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3DC613-6990-024C-8074-B8D49D8D1D00}"/>
              </a:ext>
            </a:extLst>
          </p:cNvPr>
          <p:cNvSpPr/>
          <p:nvPr/>
        </p:nvSpPr>
        <p:spPr>
          <a:xfrm>
            <a:off x="2201238" y="5423356"/>
            <a:ext cx="2000559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902BF4-5D78-7A4C-B2FD-35C7371F727C}"/>
              </a:ext>
            </a:extLst>
          </p:cNvPr>
          <p:cNvSpPr txBox="1"/>
          <p:nvPr/>
        </p:nvSpPr>
        <p:spPr>
          <a:xfrm>
            <a:off x="4486503" y="5205579"/>
            <a:ext cx="1680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Offset within MRAM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BF12E8-791D-6E45-AEB3-C557CB4D0152}"/>
              </a:ext>
            </a:extLst>
          </p:cNvPr>
          <p:cNvSpPr/>
          <p:nvPr/>
        </p:nvSpPr>
        <p:spPr>
          <a:xfrm>
            <a:off x="4396014" y="5074824"/>
            <a:ext cx="1788886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9E8023-21F2-EC4E-8077-2560A7CDB347}"/>
              </a:ext>
            </a:extLst>
          </p:cNvPr>
          <p:cNvSpPr/>
          <p:nvPr/>
        </p:nvSpPr>
        <p:spPr>
          <a:xfrm>
            <a:off x="4396014" y="5655921"/>
            <a:ext cx="1788886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963A45-1083-B74F-8494-ECAF0DD27BA4}"/>
              </a:ext>
            </a:extLst>
          </p:cNvPr>
          <p:cNvSpPr txBox="1"/>
          <p:nvPr/>
        </p:nvSpPr>
        <p:spPr>
          <a:xfrm>
            <a:off x="6589850" y="5205579"/>
            <a:ext cx="1081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Transfer size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591F47-E872-484C-AC72-622E01C6436B}"/>
              </a:ext>
            </a:extLst>
          </p:cNvPr>
          <p:cNvSpPr/>
          <p:nvPr/>
        </p:nvSpPr>
        <p:spPr>
          <a:xfrm>
            <a:off x="6234026" y="5074824"/>
            <a:ext cx="1792374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8B6827-01C3-1D44-80F8-253AC5258CC4}"/>
              </a:ext>
            </a:extLst>
          </p:cNvPr>
          <p:cNvSpPr/>
          <p:nvPr/>
        </p:nvSpPr>
        <p:spPr>
          <a:xfrm>
            <a:off x="6234026" y="5655921"/>
            <a:ext cx="1792374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0F78C7-D6E3-6E47-BA24-B9613909999E}"/>
              </a:ext>
            </a:extLst>
          </p:cNvPr>
          <p:cNvSpPr txBox="1"/>
          <p:nvPr/>
        </p:nvSpPr>
        <p:spPr>
          <a:xfrm>
            <a:off x="2848925" y="5706759"/>
            <a:ext cx="853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Direction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2E9B8A-7AC7-4245-B4AA-52EB53B86945}"/>
              </a:ext>
            </a:extLst>
          </p:cNvPr>
          <p:cNvSpPr/>
          <p:nvPr/>
        </p:nvSpPr>
        <p:spPr>
          <a:xfrm>
            <a:off x="2038259" y="5089012"/>
            <a:ext cx="857342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0464AD-C55F-154C-85E1-B81225288AA0}"/>
              </a:ext>
            </a:extLst>
          </p:cNvPr>
          <p:cNvSpPr/>
          <p:nvPr/>
        </p:nvSpPr>
        <p:spPr>
          <a:xfrm>
            <a:off x="2038258" y="5660981"/>
            <a:ext cx="857343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41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0E579A-431B-0442-895F-E410DED79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6" y="3265172"/>
            <a:ext cx="8866909" cy="338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Broadcast Transfers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" pitchFamily="2" charset="0"/>
              </a:rPr>
              <a:t>dpu_broadcast_to</a:t>
            </a:r>
            <a:r>
              <a:rPr lang="en-US" dirty="0">
                <a:latin typeface="Courier" pitchFamily="2" charset="0"/>
              </a:rPr>
              <a:t>(); </a:t>
            </a:r>
          </a:p>
          <a:p>
            <a:pPr lvl="1"/>
            <a:r>
              <a:rPr lang="en-US" dirty="0"/>
              <a:t>Only CPU to DPU</a:t>
            </a:r>
          </a:p>
          <a:p>
            <a:r>
              <a:rPr lang="en-US" dirty="0"/>
              <a:t>We transfer the same buffer to all DPUs in the </a:t>
            </a:r>
            <a:r>
              <a:rPr lang="en-US" dirty="0" err="1">
                <a:latin typeface="Courier" pitchFamily="2" charset="0"/>
              </a:rPr>
              <a:t>dpu_set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C40D02-342C-5F4E-B09B-D0E2FF03AA1F}"/>
              </a:ext>
            </a:extLst>
          </p:cNvPr>
          <p:cNvSpPr/>
          <p:nvPr/>
        </p:nvSpPr>
        <p:spPr>
          <a:xfrm>
            <a:off x="4928341" y="3281556"/>
            <a:ext cx="564409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BE0957-E7FD-7540-B454-1B3AA22E8069}"/>
              </a:ext>
            </a:extLst>
          </p:cNvPr>
          <p:cNvSpPr/>
          <p:nvPr/>
        </p:nvSpPr>
        <p:spPr>
          <a:xfrm>
            <a:off x="5549470" y="3281556"/>
            <a:ext cx="177843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B73BA1-7AB7-A446-BCDE-3F28F823290F}"/>
              </a:ext>
            </a:extLst>
          </p:cNvPr>
          <p:cNvSpPr txBox="1"/>
          <p:nvPr/>
        </p:nvSpPr>
        <p:spPr>
          <a:xfrm>
            <a:off x="3378314" y="3366537"/>
            <a:ext cx="1968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Pointer to main memory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C36A82-632F-3B41-8621-0FFE6CD6854E}"/>
              </a:ext>
            </a:extLst>
          </p:cNvPr>
          <p:cNvSpPr txBox="1"/>
          <p:nvPr/>
        </p:nvSpPr>
        <p:spPr>
          <a:xfrm>
            <a:off x="5897992" y="3378587"/>
            <a:ext cx="1081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Transfer size</a:t>
            </a:r>
          </a:p>
        </p:txBody>
      </p:sp>
    </p:spTree>
    <p:extLst>
      <p:ext uri="{BB962C8B-B14F-4D97-AF65-F5344CB8AC3E}">
        <p14:creationId xmlns:p14="http://schemas.microsoft.com/office/powerpoint/2010/main" val="138132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Different Types of Transfers in a Program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CDEB4C7-6870-FC49-886F-6AC4FABEC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example benchmark that uses both parallel and serial transfers</a:t>
            </a:r>
          </a:p>
          <a:p>
            <a:r>
              <a:rPr lang="en-US" dirty="0"/>
              <a:t>Select (SEL)</a:t>
            </a:r>
          </a:p>
          <a:p>
            <a:pPr lvl="1"/>
            <a:r>
              <a:rPr lang="en-US" dirty="0"/>
              <a:t>Remove even values</a:t>
            </a:r>
          </a:p>
        </p:txBody>
      </p:sp>
      <p:pic>
        <p:nvPicPr>
          <p:cNvPr id="1026" name="Picture 2" descr="https://lh3.googleusercontent.com/3CySxnroF3B3ofCAVargSn8x_YDhnSqiFLkgtnUdHwwQWemW3YdUXwdYSbMY2Xx-eOAKokCwHHGh2PjC8OaxwjdJjdV1ZMwnKvet9SMSAZwEoxxi9FTtjWHLaBcj65CFBCEG-L4">
            <a:extLst>
              <a:ext uri="{FF2B5EF4-FFF2-40B4-BE49-F238E27FC236}">
                <a16:creationId xmlns:a16="http://schemas.microsoft.com/office/drawing/2014/main" id="{AE11AA65-E381-344B-B0A3-CCCF3187A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90" y="3137414"/>
            <a:ext cx="6315765" cy="209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8D0166-1F09-1F4F-AC75-9B0B7A873D9C}"/>
              </a:ext>
            </a:extLst>
          </p:cNvPr>
          <p:cNvSpPr/>
          <p:nvPr/>
        </p:nvSpPr>
        <p:spPr>
          <a:xfrm>
            <a:off x="1838863" y="3524941"/>
            <a:ext cx="1819701" cy="48614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A29C51-D287-554E-95CB-D669A3DB5308}"/>
              </a:ext>
            </a:extLst>
          </p:cNvPr>
          <p:cNvSpPr txBox="1"/>
          <p:nvPr/>
        </p:nvSpPr>
        <p:spPr>
          <a:xfrm>
            <a:off x="2407944" y="396208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B71EB7-8A9C-144F-ABDE-C1F827BF26D6}"/>
              </a:ext>
            </a:extLst>
          </p:cNvPr>
          <p:cNvSpPr/>
          <p:nvPr/>
        </p:nvSpPr>
        <p:spPr>
          <a:xfrm>
            <a:off x="3678861" y="3524941"/>
            <a:ext cx="1819701" cy="48614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C45036-4C95-7749-BF11-FCB7E07A5BDB}"/>
              </a:ext>
            </a:extLst>
          </p:cNvPr>
          <p:cNvSpPr txBox="1"/>
          <p:nvPr/>
        </p:nvSpPr>
        <p:spPr>
          <a:xfrm>
            <a:off x="4268239" y="396208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49E219-4A5E-E047-9D34-51BC98BDEB81}"/>
              </a:ext>
            </a:extLst>
          </p:cNvPr>
          <p:cNvSpPr/>
          <p:nvPr/>
        </p:nvSpPr>
        <p:spPr>
          <a:xfrm>
            <a:off x="5518859" y="3524941"/>
            <a:ext cx="1819701" cy="48614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16C3A0-6F9D-5D4C-8317-05EFEF69D13C}"/>
              </a:ext>
            </a:extLst>
          </p:cNvPr>
          <p:cNvSpPr txBox="1"/>
          <p:nvPr/>
        </p:nvSpPr>
        <p:spPr>
          <a:xfrm>
            <a:off x="6087940" y="396208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13D260-4160-7148-A5D6-BC53CFB03E89}"/>
              </a:ext>
            </a:extLst>
          </p:cNvPr>
          <p:cNvSpPr/>
          <p:nvPr/>
        </p:nvSpPr>
        <p:spPr>
          <a:xfrm>
            <a:off x="1838863" y="4731865"/>
            <a:ext cx="913827" cy="4861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8AAC44-C123-C34D-B7F0-41D2A9E54199}"/>
              </a:ext>
            </a:extLst>
          </p:cNvPr>
          <p:cNvSpPr txBox="1"/>
          <p:nvPr/>
        </p:nvSpPr>
        <p:spPr>
          <a:xfrm>
            <a:off x="1950744" y="517503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E64F227-B950-214F-BED2-4789E6294B7A}"/>
              </a:ext>
            </a:extLst>
          </p:cNvPr>
          <p:cNvSpPr/>
          <p:nvPr/>
        </p:nvSpPr>
        <p:spPr>
          <a:xfrm>
            <a:off x="2764393" y="4731865"/>
            <a:ext cx="913827" cy="4861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512962-8A93-694F-91A8-25DACD2F0435}"/>
              </a:ext>
            </a:extLst>
          </p:cNvPr>
          <p:cNvSpPr txBox="1"/>
          <p:nvPr/>
        </p:nvSpPr>
        <p:spPr>
          <a:xfrm>
            <a:off x="2864571" y="517503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2A486AB-4515-5C43-90C3-E770CBF7C1FF}"/>
              </a:ext>
            </a:extLst>
          </p:cNvPr>
          <p:cNvSpPr/>
          <p:nvPr/>
        </p:nvSpPr>
        <p:spPr>
          <a:xfrm>
            <a:off x="3689922" y="4731865"/>
            <a:ext cx="411093" cy="4861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CDF037-A4F4-1840-9FE1-3A616C64B3E2}"/>
              </a:ext>
            </a:extLst>
          </p:cNvPr>
          <p:cNvSpPr txBox="1"/>
          <p:nvPr/>
        </p:nvSpPr>
        <p:spPr>
          <a:xfrm>
            <a:off x="3635550" y="517503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BDC5F1-D650-3A4D-A19B-9DC141195CEC}"/>
              </a:ext>
            </a:extLst>
          </p:cNvPr>
          <p:cNvSpPr txBox="1"/>
          <p:nvPr/>
        </p:nvSpPr>
        <p:spPr>
          <a:xfrm>
            <a:off x="7391717" y="3444845"/>
            <a:ext cx="1447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Parallel transfers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4EDAAB-1B0C-AD41-9543-D45741CDD8AD}"/>
              </a:ext>
            </a:extLst>
          </p:cNvPr>
          <p:cNvSpPr txBox="1"/>
          <p:nvPr/>
        </p:nvSpPr>
        <p:spPr>
          <a:xfrm>
            <a:off x="4168920" y="4630285"/>
            <a:ext cx="162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Serial transfers</a:t>
            </a:r>
          </a:p>
        </p:txBody>
      </p:sp>
    </p:spTree>
    <p:extLst>
      <p:ext uri="{BB962C8B-B14F-4D97-AF65-F5344CB8AC3E}">
        <p14:creationId xmlns:p14="http://schemas.microsoft.com/office/powerpoint/2010/main" val="218741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9" grpId="0" animBg="1"/>
      <p:bldP spid="20" grpId="0"/>
      <p:bldP spid="21" grpId="0"/>
      <p:bldP spid="2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Inter-DPU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446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There is </a:t>
            </a:r>
            <a:r>
              <a:rPr lang="en-US" dirty="0">
                <a:solidFill>
                  <a:srgbClr val="C00000"/>
                </a:solidFill>
              </a:rPr>
              <a:t>no direct communication channel between DPUs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Inter-DPU communication takes place via the host CPU </a:t>
            </a:r>
            <a:r>
              <a:rPr lang="en-US" dirty="0"/>
              <a:t>using CPU-DPU and DPU-CPU transfers</a:t>
            </a:r>
          </a:p>
          <a:p>
            <a:r>
              <a:rPr lang="en-US" dirty="0"/>
              <a:t>Example communication patterns:</a:t>
            </a:r>
          </a:p>
          <a:p>
            <a:pPr lvl="1"/>
            <a:r>
              <a:rPr lang="en-US" dirty="0"/>
              <a:t>Merging of partial results to obtain the final result</a:t>
            </a:r>
          </a:p>
          <a:p>
            <a:pPr lvl="2"/>
            <a:r>
              <a:rPr lang="en-US" dirty="0"/>
              <a:t>Only DPU-CPU transfers</a:t>
            </a:r>
          </a:p>
          <a:p>
            <a:pPr lvl="1"/>
            <a:r>
              <a:rPr lang="en-US" dirty="0"/>
              <a:t>Redistribution of intermediate results for further computation</a:t>
            </a:r>
          </a:p>
          <a:p>
            <a:pPr lvl="2"/>
            <a:r>
              <a:rPr lang="en-US" dirty="0"/>
              <a:t>DPU-CPU transfers and CPU-DPU transfers</a:t>
            </a:r>
          </a:p>
          <a:p>
            <a:pPr lvl="2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673F16-FD64-9E44-95EB-838ABD9C0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397" y="1479374"/>
            <a:ext cx="5091206" cy="3025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4BF1AC-6943-264D-9EE5-45F1898FB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111" y="2216127"/>
            <a:ext cx="1353256" cy="13938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8181AF-3817-9B4B-AC17-D6F6B7FA4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511" y="2566738"/>
            <a:ext cx="1111978" cy="90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2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Fast are these Data Transfers?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563509" cy="3596387"/>
          </a:xfrm>
        </p:spPr>
        <p:txBody>
          <a:bodyPr>
            <a:normAutofit fontScale="92500"/>
          </a:bodyPr>
          <a:lstStyle/>
          <a:p>
            <a:r>
              <a:rPr lang="en-US" dirty="0"/>
              <a:t>With a microbenchmark, we obtain the </a:t>
            </a:r>
            <a:r>
              <a:rPr lang="en-US" dirty="0">
                <a:solidFill>
                  <a:srgbClr val="00B050"/>
                </a:solidFill>
              </a:rPr>
              <a:t>sustained bandwidth of all types of CPU-DPU and DPU-CPU transfers</a:t>
            </a:r>
          </a:p>
          <a:p>
            <a:r>
              <a:rPr lang="en-US" dirty="0"/>
              <a:t>Two experiments: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1 DPU</a:t>
            </a:r>
            <a:r>
              <a:rPr lang="en-US" dirty="0"/>
              <a:t>: variable CPU-DPU and DPU-CPU transfer size (</a:t>
            </a:r>
            <a:r>
              <a:rPr lang="en-US" dirty="0">
                <a:solidFill>
                  <a:srgbClr val="0070C0"/>
                </a:solidFill>
              </a:rPr>
              <a:t>8 bytes to 32 MB</a:t>
            </a:r>
            <a:r>
              <a:rPr lang="en-US" dirty="0"/>
              <a:t>) 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1 rank</a:t>
            </a:r>
            <a:r>
              <a:rPr lang="en-US" dirty="0"/>
              <a:t>: 32 MB CPU-DPU and DPU-CPU transfers to/from a set of    </a:t>
            </a:r>
            <a:r>
              <a:rPr lang="en-US" dirty="0">
                <a:solidFill>
                  <a:srgbClr val="0070C0"/>
                </a:solidFill>
              </a:rPr>
              <a:t>1 to 64 MRAM banks </a:t>
            </a:r>
            <a:r>
              <a:rPr lang="en-US" dirty="0"/>
              <a:t>within the same rank</a:t>
            </a:r>
          </a:p>
          <a:p>
            <a:r>
              <a:rPr lang="en-US" dirty="0"/>
              <a:t>Preliminary experiments with more than one rank</a:t>
            </a:r>
          </a:p>
          <a:p>
            <a:pPr lvl="1"/>
            <a:r>
              <a:rPr lang="en-US" dirty="0"/>
              <a:t>Channel-level parallelism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8BF6F1C-6357-FF41-8DAD-F141C5360C5E}"/>
              </a:ext>
            </a:extLst>
          </p:cNvPr>
          <p:cNvSpPr/>
          <p:nvPr/>
        </p:nvSpPr>
        <p:spPr>
          <a:xfrm>
            <a:off x="178200" y="4532559"/>
            <a:ext cx="8787600" cy="8090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DDR4 bandwidth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bounds the maximum transfer bandwidth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50DB32E-BCF3-E341-8FD4-948C6D96182A}"/>
              </a:ext>
            </a:extLst>
          </p:cNvPr>
          <p:cNvSpPr/>
          <p:nvPr/>
        </p:nvSpPr>
        <p:spPr>
          <a:xfrm>
            <a:off x="178200" y="5467048"/>
            <a:ext cx="8787600" cy="83452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cost of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transfers can be amortized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if enough computation is run on the DPUs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99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CPU-DPU/DPU-CPU Transfers: 1 DPU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transfer size varies between 8 bytes and 32 MB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011641A-D2D1-0A49-B19D-E493AEEC6F4E}"/>
              </a:ext>
            </a:extLst>
          </p:cNvPr>
          <p:cNvGraphicFramePr>
            <a:graphicFrameLocks/>
          </p:cNvGraphicFramePr>
          <p:nvPr/>
        </p:nvGraphicFramePr>
        <p:xfrm>
          <a:off x="1682750" y="1532510"/>
          <a:ext cx="57785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D0B98109-C8EE-2342-9334-DD8DC3206000}"/>
              </a:ext>
            </a:extLst>
          </p:cNvPr>
          <p:cNvGrpSpPr/>
          <p:nvPr/>
        </p:nvGrpSpPr>
        <p:grpSpPr>
          <a:xfrm>
            <a:off x="832991" y="4512290"/>
            <a:ext cx="7478019" cy="1600415"/>
            <a:chOff x="1643281" y="4361975"/>
            <a:chExt cx="6864225" cy="1798364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7403D06A-5D97-DD45-9B05-3564ED166269}"/>
                </a:ext>
              </a:extLst>
            </p:cNvPr>
            <p:cNvSpPr/>
            <p:nvPr/>
          </p:nvSpPr>
          <p:spPr>
            <a:xfrm>
              <a:off x="1643281" y="4361977"/>
              <a:ext cx="6864225" cy="1707129"/>
            </a:xfrm>
            <a:prstGeom prst="roundRect">
              <a:avLst>
                <a:gd name="adj" fmla="val 7357"/>
              </a:avLst>
            </a:prstGeom>
            <a:solidFill>
              <a:srgbClr val="F5F6FB"/>
            </a:solidFill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ound Same Side Corner Rectangle 12">
              <a:extLst>
                <a:ext uri="{FF2B5EF4-FFF2-40B4-BE49-F238E27FC236}">
                  <a16:creationId xmlns:a16="http://schemas.microsoft.com/office/drawing/2014/main" id="{00193EC6-326B-7D4B-B7BB-74938269E67A}"/>
                </a:ext>
              </a:extLst>
            </p:cNvPr>
            <p:cNvSpPr/>
            <p:nvPr/>
          </p:nvSpPr>
          <p:spPr>
            <a:xfrm>
              <a:off x="1643281" y="4361975"/>
              <a:ext cx="6864225" cy="444980"/>
            </a:xfrm>
            <a:prstGeom prst="round2SameRect">
              <a:avLst>
                <a:gd name="adj1" fmla="val 33688"/>
                <a:gd name="adj2" fmla="val 0"/>
              </a:avLst>
            </a:prstGeom>
            <a:solidFill>
              <a:srgbClr val="2D458A"/>
            </a:solidFill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OBSERVATION 7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F2F449-943C-994C-880E-C7AD4D78257B}"/>
                </a:ext>
              </a:extLst>
            </p:cNvPr>
            <p:cNvSpPr txBox="1"/>
            <p:nvPr/>
          </p:nvSpPr>
          <p:spPr>
            <a:xfrm>
              <a:off x="1643281" y="4836900"/>
              <a:ext cx="6864225" cy="1323439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Larger CPU-DPU and DPU-CPU transfers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between the host main memory and the DRAM Processing Unit’s Main memory (MRAM) banks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result in higher sustained bandwidth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38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Chart bld="series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Understanding a Modern PIM Architecture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2DC3F-D55F-A442-8922-084467A41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4744"/>
            <a:ext cx="9144000" cy="4033049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B9DA8F8-FC8B-B715-1A5B-06010ACBBBEC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56333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CPU-DPU/DPU-CPU Transfers: 1 Rank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CPU-DPU</a:t>
            </a:r>
            <a:r>
              <a:rPr lang="en-US" sz="2400" dirty="0"/>
              <a:t> (serial/parallel/</a:t>
            </a:r>
            <a:r>
              <a:rPr lang="en-US" sz="2400" dirty="0">
                <a:solidFill>
                  <a:srgbClr val="C00000"/>
                </a:solidFill>
              </a:rPr>
              <a:t>broadcast</a:t>
            </a:r>
            <a:r>
              <a:rPr lang="en-US" sz="2400" dirty="0"/>
              <a:t>) and </a:t>
            </a:r>
            <a:r>
              <a:rPr lang="en-US" sz="2400" dirty="0">
                <a:solidFill>
                  <a:srgbClr val="002060"/>
                </a:solidFill>
              </a:rPr>
              <a:t>DPU-CPU </a:t>
            </a:r>
            <a:r>
              <a:rPr lang="en-US" sz="2400" dirty="0"/>
              <a:t>(serial/parallel)</a:t>
            </a:r>
          </a:p>
          <a:p>
            <a:r>
              <a:rPr lang="en-US" sz="2400" dirty="0"/>
              <a:t>The number of DPUs varies between 1 and 64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ECE51C5-A872-834E-9035-785BB5A3D9F8}"/>
              </a:ext>
            </a:extLst>
          </p:cNvPr>
          <p:cNvGraphicFramePr>
            <a:graphicFrameLocks/>
          </p:cNvGraphicFramePr>
          <p:nvPr/>
        </p:nvGraphicFramePr>
        <p:xfrm>
          <a:off x="1729178" y="1947294"/>
          <a:ext cx="5774267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896F35F5-422B-DB4F-962C-E39AC8431745}"/>
              </a:ext>
            </a:extLst>
          </p:cNvPr>
          <p:cNvGrpSpPr/>
          <p:nvPr/>
        </p:nvGrpSpPr>
        <p:grpSpPr>
          <a:xfrm>
            <a:off x="701177" y="4612496"/>
            <a:ext cx="7741646" cy="1718559"/>
            <a:chOff x="1643281" y="4361976"/>
            <a:chExt cx="6864225" cy="171855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D58343B-D108-CE40-B33F-611BF9E8160A}"/>
                </a:ext>
              </a:extLst>
            </p:cNvPr>
            <p:cNvSpPr/>
            <p:nvPr/>
          </p:nvSpPr>
          <p:spPr>
            <a:xfrm>
              <a:off x="1643281" y="4361977"/>
              <a:ext cx="6864225" cy="1707129"/>
            </a:xfrm>
            <a:prstGeom prst="roundRect">
              <a:avLst>
                <a:gd name="adj" fmla="val 7357"/>
              </a:avLst>
            </a:prstGeom>
            <a:solidFill>
              <a:srgbClr val="F5F6FB"/>
            </a:solidFill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043BEDDD-71D2-DA47-9178-E8530F350FF8}"/>
                </a:ext>
              </a:extLst>
            </p:cNvPr>
            <p:cNvSpPr/>
            <p:nvPr/>
          </p:nvSpPr>
          <p:spPr>
            <a:xfrm>
              <a:off x="1643281" y="4361976"/>
              <a:ext cx="6864225" cy="396000"/>
            </a:xfrm>
            <a:prstGeom prst="round2SameRect">
              <a:avLst>
                <a:gd name="adj1" fmla="val 33688"/>
                <a:gd name="adj2" fmla="val 0"/>
              </a:avLst>
            </a:prstGeom>
            <a:solidFill>
              <a:srgbClr val="2D458A"/>
            </a:solidFill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OBSERVATION 8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ED7AD4-4306-894A-A53E-1939AE75FB6F}"/>
                </a:ext>
              </a:extLst>
            </p:cNvPr>
            <p:cNvSpPr txBox="1"/>
            <p:nvPr/>
          </p:nvSpPr>
          <p:spPr>
            <a:xfrm>
              <a:off x="1643281" y="4757096"/>
              <a:ext cx="6864225" cy="1323439"/>
            </a:xfrm>
            <a:prstGeom prst="rect">
              <a:avLst/>
            </a:prstGeom>
            <a:noFill/>
          </p:spPr>
          <p:txBody>
            <a:bodyPr wrap="square" lIns="18000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The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sustained bandwidth of parallel CPU-DPU and DPU-CPU transfers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 between the host main memory and the DRAM Processing Unit’s Main memory (MRAM) banks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increases with the number of DRAM Processing Units inside a rank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119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Chart bld="series"/>
        </p:bldSub>
      </p:bldGraphic>
      <p:bldGraphic spid="10" grpId="1" uiExpand="1">
        <p:bldSub>
          <a:bldChart bld="series"/>
        </p:bldSub>
      </p:bldGraphic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CPU-DPU/DPU-CPU Transfers: 1 Rank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CPU-DPU</a:t>
            </a:r>
            <a:r>
              <a:rPr lang="en-US" sz="2400" dirty="0"/>
              <a:t> (serial/parallel/</a:t>
            </a:r>
            <a:r>
              <a:rPr lang="en-US" sz="2400" dirty="0">
                <a:solidFill>
                  <a:srgbClr val="C00000"/>
                </a:solidFill>
              </a:rPr>
              <a:t>broadcast</a:t>
            </a:r>
            <a:r>
              <a:rPr lang="en-US" sz="2400" dirty="0"/>
              <a:t>) and </a:t>
            </a:r>
            <a:r>
              <a:rPr lang="en-US" sz="2400" dirty="0">
                <a:solidFill>
                  <a:srgbClr val="002060"/>
                </a:solidFill>
              </a:rPr>
              <a:t>DPU-CPU </a:t>
            </a:r>
            <a:r>
              <a:rPr lang="en-US" sz="2400" dirty="0"/>
              <a:t>(serial/parallel)</a:t>
            </a:r>
          </a:p>
          <a:p>
            <a:r>
              <a:rPr lang="en-US" sz="2400" dirty="0"/>
              <a:t>The number of DPUs varies between 1 and 64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ECE51C5-A872-834E-9035-785BB5A3D9F8}"/>
              </a:ext>
            </a:extLst>
          </p:cNvPr>
          <p:cNvGraphicFramePr>
            <a:graphicFrameLocks/>
          </p:cNvGraphicFramePr>
          <p:nvPr/>
        </p:nvGraphicFramePr>
        <p:xfrm>
          <a:off x="1729178" y="1947294"/>
          <a:ext cx="5774267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03D45A45-6386-8D42-8B38-71D9CBC603BB}"/>
              </a:ext>
            </a:extLst>
          </p:cNvPr>
          <p:cNvGrpSpPr/>
          <p:nvPr/>
        </p:nvGrpSpPr>
        <p:grpSpPr>
          <a:xfrm>
            <a:off x="4641505" y="1903954"/>
            <a:ext cx="4240151" cy="2959062"/>
            <a:chOff x="4546948" y="1816272"/>
            <a:chExt cx="4478145" cy="2959062"/>
          </a:xfrm>
          <a:solidFill>
            <a:srgbClr val="F5F6FB"/>
          </a:solidFill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D58343B-D108-CE40-B33F-611BF9E8160A}"/>
                </a:ext>
              </a:extLst>
            </p:cNvPr>
            <p:cNvSpPr/>
            <p:nvPr/>
          </p:nvSpPr>
          <p:spPr>
            <a:xfrm>
              <a:off x="4546948" y="1816272"/>
              <a:ext cx="4472353" cy="2959062"/>
            </a:xfrm>
            <a:prstGeom prst="roundRect">
              <a:avLst>
                <a:gd name="adj" fmla="val 2876"/>
              </a:avLst>
            </a:prstGeom>
            <a:grpFill/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8" name="Round Same Side Corner Rectangle 7">
              <a:extLst>
                <a:ext uri="{FF2B5EF4-FFF2-40B4-BE49-F238E27FC236}">
                  <a16:creationId xmlns:a16="http://schemas.microsoft.com/office/drawing/2014/main" id="{043BEDDD-71D2-DA47-9178-E8530F350FF8}"/>
                </a:ext>
              </a:extLst>
            </p:cNvPr>
            <p:cNvSpPr/>
            <p:nvPr/>
          </p:nvSpPr>
          <p:spPr>
            <a:xfrm>
              <a:off x="4546948" y="1816272"/>
              <a:ext cx="4472353" cy="396000"/>
            </a:xfrm>
            <a:prstGeom prst="round2SameRect">
              <a:avLst>
                <a:gd name="adj1" fmla="val 29209"/>
                <a:gd name="adj2" fmla="val 0"/>
              </a:avLst>
            </a:prstGeom>
            <a:solidFill>
              <a:srgbClr val="2D458A"/>
            </a:solidFill>
            <a:ln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KEY OBSERVATION 9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ED7AD4-4306-894A-A53E-1939AE75FB6F}"/>
                </a:ext>
              </a:extLst>
            </p:cNvPr>
            <p:cNvSpPr txBox="1"/>
            <p:nvPr/>
          </p:nvSpPr>
          <p:spPr>
            <a:xfrm>
              <a:off x="4552740" y="2251830"/>
              <a:ext cx="4472353" cy="22467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The sustained bandwidth of parallel CPU-DPU transfers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is higher than the sustained bandwidth of parallel DPU-CPU transfers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due to different implementations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 of CPU-DPU and DPU-CPU transfers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in the UPMEM runtime library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.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A0B0052-A2F2-924B-8DA6-41540C4B5F0B}"/>
              </a:ext>
            </a:extLst>
          </p:cNvPr>
          <p:cNvGrpSpPr/>
          <p:nvPr/>
        </p:nvGrpSpPr>
        <p:grpSpPr>
          <a:xfrm>
            <a:off x="269029" y="4863016"/>
            <a:ext cx="8605942" cy="1442985"/>
            <a:chOff x="124699" y="4775334"/>
            <a:chExt cx="8894602" cy="1442985"/>
          </a:xfrm>
          <a:solidFill>
            <a:srgbClr val="F5F6FB"/>
          </a:solidFill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2CCC0183-07EE-3341-A13A-3F0D9898D507}"/>
                </a:ext>
              </a:extLst>
            </p:cNvPr>
            <p:cNvSpPr/>
            <p:nvPr/>
          </p:nvSpPr>
          <p:spPr>
            <a:xfrm>
              <a:off x="124699" y="4775334"/>
              <a:ext cx="8894602" cy="1442985"/>
            </a:xfrm>
            <a:prstGeom prst="roundRect">
              <a:avLst>
                <a:gd name="adj" fmla="val 7357"/>
              </a:avLst>
            </a:prstGeom>
            <a:grpFill/>
            <a:ln w="44450">
              <a:solidFill>
                <a:srgbClr val="2D45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7DE824E-D4D9-C44E-9A82-BACD2795D6EA}"/>
                </a:ext>
              </a:extLst>
            </p:cNvPr>
            <p:cNvSpPr txBox="1"/>
            <p:nvPr/>
          </p:nvSpPr>
          <p:spPr>
            <a:xfrm>
              <a:off x="124699" y="4832250"/>
              <a:ext cx="8894602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80000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The sustained bandwidth of broadcast CPU-DPU transfers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(i.e., the same buffer is copied to multiple MRAM banks)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is higher than that of parallel CPU-DPU transfers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 (i.e., different buffers are copied to different MRAM banks)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due to higher temporal locality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ＭＳ Ｐゴシック" panose="020B0600070205080204" pitchFamily="34" charset="-128"/>
                  <a:cs typeface="+mn-cs"/>
                </a:rPr>
                <a:t>in the CPU cache hierarchy.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601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26649 -2.59259E-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Chart bld="series"/>
        </p:bldSub>
      </p:bldGraphic>
      <p:bldGraphic spid="10" grpId="1">
        <p:bldSub>
          <a:bldChart bld="series"/>
        </p:bldSub>
      </p:bldGraphic>
      <p:bldGraphic spid="10" grpId="2" uiExpand="1">
        <p:bldSub>
          <a:bldChart bld="series"/>
        </p:bldSub>
      </p:bldGraphic>
      <p:bldGraphic spid="10" grpId="3" uiExpand="1">
        <p:bldSub>
          <a:bldChart bld="series"/>
        </p:bldSub>
      </p:bldGraphic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“Transposing” Library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D9D24D-ED5C-264E-9D4A-4E651D65E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2504"/>
            <a:ext cx="9144000" cy="51688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3C7166-78A4-C24C-9B0C-86721B846B1C}"/>
              </a:ext>
            </a:extLst>
          </p:cNvPr>
          <p:cNvSpPr txBox="1"/>
          <p:nvPr/>
        </p:nvSpPr>
        <p:spPr>
          <a:xfrm>
            <a:off x="1568614" y="6554456"/>
            <a:ext cx="6006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, "The true Processing In Memory accelerator,"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HotChips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2019.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doi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: 10.1109/HOTCHIPS.2019.8875680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48952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Microbenchmark: CPU-DPU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CPU-DPU (serial/parallel/broadcast) and DPU-CPU (serial/parallel)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0A35AE-066B-284F-BBFC-913CF7105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7423"/>
            <a:ext cx="9144000" cy="412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670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A73E85-6A53-744E-836D-297673618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850" y="2928640"/>
            <a:ext cx="5956300" cy="850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DPU Kernel Launch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latin typeface="Courier" pitchFamily="2" charset="0"/>
              </a:rPr>
              <a:t>dpu_launch</a:t>
            </a:r>
            <a:r>
              <a:rPr lang="en-US" dirty="0">
                <a:latin typeface="Courier" pitchFamily="2" charset="0"/>
              </a:rPr>
              <a:t>()</a:t>
            </a:r>
            <a:r>
              <a:rPr lang="en-US" dirty="0"/>
              <a:t> launches a kernel on a </a:t>
            </a:r>
            <a:r>
              <a:rPr lang="en-US" dirty="0" err="1">
                <a:latin typeface="Courier" pitchFamily="2" charset="0"/>
              </a:rPr>
              <a:t>dpu_set</a:t>
            </a:r>
            <a:endParaRPr lang="en-US" dirty="0">
              <a:latin typeface="Courier" pitchFamily="2" charset="0"/>
            </a:endParaRPr>
          </a:p>
          <a:p>
            <a:pPr lvl="1"/>
            <a:r>
              <a:rPr lang="en-US" dirty="0">
                <a:latin typeface="Courier" pitchFamily="2" charset="0"/>
              </a:rPr>
              <a:t>DPU_SYNCHRONOUS </a:t>
            </a:r>
            <a:r>
              <a:rPr lang="en-US" dirty="0"/>
              <a:t>suspends the application until the kernel finishes</a:t>
            </a:r>
          </a:p>
          <a:p>
            <a:pPr lvl="1"/>
            <a:r>
              <a:rPr lang="en-US" dirty="0">
                <a:latin typeface="Courier" pitchFamily="2" charset="0"/>
              </a:rPr>
              <a:t>DPU_ASYNCHRONOUS </a:t>
            </a:r>
            <a:r>
              <a:rPr lang="en-US" dirty="0"/>
              <a:t>returns the control to the application</a:t>
            </a:r>
          </a:p>
          <a:p>
            <a:pPr lvl="2"/>
            <a:r>
              <a:rPr lang="en-US" dirty="0" err="1">
                <a:latin typeface="Courier" pitchFamily="2" charset="0"/>
              </a:rPr>
              <a:t>dpu_sync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/>
              <a:t>or </a:t>
            </a:r>
            <a:r>
              <a:rPr lang="en-US" dirty="0" err="1">
                <a:latin typeface="Courier" pitchFamily="2" charset="0"/>
              </a:rPr>
              <a:t>dpu_status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/>
              <a:t>to check kernel completion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FFD8C99-188E-5345-B9FB-348EC45B104D}"/>
              </a:ext>
            </a:extLst>
          </p:cNvPr>
          <p:cNvSpPr/>
          <p:nvPr/>
        </p:nvSpPr>
        <p:spPr>
          <a:xfrm>
            <a:off x="178200" y="3927189"/>
            <a:ext cx="8787600" cy="73549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What does the asynchronous execution enable?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80B15E8-C3EF-8E4C-9E8D-B7F6EBBB81AC}"/>
              </a:ext>
            </a:extLst>
          </p:cNvPr>
          <p:cNvSpPr/>
          <p:nvPr/>
        </p:nvSpPr>
        <p:spPr>
          <a:xfrm>
            <a:off x="178200" y="4765809"/>
            <a:ext cx="8787600" cy="159833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Some ideas: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Task-level parallelism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: concurrent execution of different kernels on different DPU sets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Concurrent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heterogeneous computation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on CPU and DPUs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518E13-3EC4-D648-84B0-37F217B0D836}"/>
              </a:ext>
            </a:extLst>
          </p:cNvPr>
          <p:cNvSpPr/>
          <p:nvPr/>
        </p:nvSpPr>
        <p:spPr>
          <a:xfrm>
            <a:off x="2193588" y="3383410"/>
            <a:ext cx="4572000" cy="21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01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uiExpand="1" build="allAtOnce" animBg="1"/>
      <p:bldP spid="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DCBA3-1EE0-134B-B185-537822BE1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Pass Parameters to the Kernel?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73267-2B4C-8544-9109-0944995BF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use serial and parallel transfers</a:t>
            </a:r>
          </a:p>
          <a:p>
            <a:r>
              <a:rPr lang="en-US" dirty="0"/>
              <a:t>We pass them directly to the scratchpad memory of the DPU </a:t>
            </a:r>
          </a:p>
          <a:p>
            <a:pPr lvl="1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Working RAM (WRAM)</a:t>
            </a:r>
            <a:r>
              <a:rPr lang="en-US" dirty="0"/>
              <a:t>: 64KB per DPU</a:t>
            </a:r>
          </a:p>
          <a:p>
            <a:r>
              <a:rPr lang="en-US" dirty="0"/>
              <a:t>This is useful for </a:t>
            </a:r>
            <a:r>
              <a:rPr lang="en-US" dirty="0">
                <a:solidFill>
                  <a:srgbClr val="0070C0"/>
                </a:solidFill>
              </a:rPr>
              <a:t>input parameters and some 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8DA157-6CC3-B544-AF39-C8A219F82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9176"/>
            <a:ext cx="9144000" cy="615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E7523-9B81-314B-AB22-875DB90BC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0866"/>
            <a:ext cx="9144000" cy="19083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CA4BED-F7DD-7747-9A88-0A9CCB60F94D}"/>
              </a:ext>
            </a:extLst>
          </p:cNvPr>
          <p:cNvSpPr/>
          <p:nvPr/>
        </p:nvSpPr>
        <p:spPr>
          <a:xfrm>
            <a:off x="259948" y="3524973"/>
            <a:ext cx="2916000" cy="162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CE0061-0039-A540-8DC5-031745BEDE76}"/>
              </a:ext>
            </a:extLst>
          </p:cNvPr>
          <p:cNvSpPr/>
          <p:nvPr/>
        </p:nvSpPr>
        <p:spPr>
          <a:xfrm>
            <a:off x="2949986" y="4638889"/>
            <a:ext cx="1476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C9C331-2F2C-614C-B4FD-A47E8065C4D5}"/>
              </a:ext>
            </a:extLst>
          </p:cNvPr>
          <p:cNvSpPr/>
          <p:nvPr/>
        </p:nvSpPr>
        <p:spPr>
          <a:xfrm>
            <a:off x="4186907" y="5641893"/>
            <a:ext cx="1476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81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B4DC-E43F-0644-A985-6D068B1B2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Recall: Vector Addition (VA)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6F9D2-F549-0F40-837D-B42114E20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first programming example</a:t>
            </a:r>
          </a:p>
          <a:p>
            <a:r>
              <a:rPr lang="en-US" dirty="0"/>
              <a:t>We partition the input arrays across: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DPUs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Tasklets</a:t>
            </a:r>
            <a:r>
              <a:rPr lang="en-US" dirty="0"/>
              <a:t>, i.e., software threads running on a DPU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72EFEB-7804-EE40-8134-9A3997B8C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3100826"/>
            <a:ext cx="7920000" cy="13604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942C94-4BDB-C14D-9F8C-17B98264E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3564714"/>
            <a:ext cx="7920000" cy="22269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FB1A14-198C-EE44-976A-C32F2F324479}"/>
              </a:ext>
            </a:extLst>
          </p:cNvPr>
          <p:cNvSpPr/>
          <p:nvPr/>
        </p:nvSpPr>
        <p:spPr>
          <a:xfrm>
            <a:off x="612000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A4BB11-697F-9946-AAEC-B09BB35EA1DE}"/>
              </a:ext>
            </a:extLst>
          </p:cNvPr>
          <p:cNvSpPr/>
          <p:nvPr/>
        </p:nvSpPr>
        <p:spPr>
          <a:xfrm>
            <a:off x="2584174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BD50D0-72B1-274B-9DBD-2C3D3C22C365}"/>
              </a:ext>
            </a:extLst>
          </p:cNvPr>
          <p:cNvSpPr/>
          <p:nvPr/>
        </p:nvSpPr>
        <p:spPr>
          <a:xfrm>
            <a:off x="4566287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012BA6-68A6-2149-8323-BCFE0737AD9F}"/>
              </a:ext>
            </a:extLst>
          </p:cNvPr>
          <p:cNvSpPr/>
          <p:nvPr/>
        </p:nvSpPr>
        <p:spPr>
          <a:xfrm>
            <a:off x="6552011" y="2932043"/>
            <a:ext cx="2001991" cy="30214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A13413-1772-4C47-91D2-4A741FFEE9E9}"/>
              </a:ext>
            </a:extLst>
          </p:cNvPr>
          <p:cNvSpPr txBox="1"/>
          <p:nvPr/>
        </p:nvSpPr>
        <p:spPr>
          <a:xfrm>
            <a:off x="1140887" y="596747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D5E29E-24B5-1846-B55B-77EF1AEFD25D}"/>
              </a:ext>
            </a:extLst>
          </p:cNvPr>
          <p:cNvSpPr txBox="1"/>
          <p:nvPr/>
        </p:nvSpPr>
        <p:spPr>
          <a:xfrm>
            <a:off x="3127969" y="596747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4AD800-CDBD-5443-86DA-5DD3A10A83BB}"/>
              </a:ext>
            </a:extLst>
          </p:cNvPr>
          <p:cNvSpPr txBox="1"/>
          <p:nvPr/>
        </p:nvSpPr>
        <p:spPr>
          <a:xfrm>
            <a:off x="5110082" y="596690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937D9D-6A5D-FD48-BCD2-C423651EEA2E}"/>
              </a:ext>
            </a:extLst>
          </p:cNvPr>
          <p:cNvSpPr txBox="1"/>
          <p:nvPr/>
        </p:nvSpPr>
        <p:spPr>
          <a:xfrm>
            <a:off x="7097164" y="596690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DPU 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683699-D365-B84F-9B55-5B01DEE904DD}"/>
              </a:ext>
            </a:extLst>
          </p:cNvPr>
          <p:cNvSpPr/>
          <p:nvPr/>
        </p:nvSpPr>
        <p:spPr>
          <a:xfrm>
            <a:off x="631879" y="3083090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1D4BEA-3515-B044-8D7E-9957E2FF768A}"/>
              </a:ext>
            </a:extLst>
          </p:cNvPr>
          <p:cNvSpPr/>
          <p:nvPr/>
        </p:nvSpPr>
        <p:spPr>
          <a:xfrm>
            <a:off x="1598087" y="3084443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D17448-99CF-D343-AB80-E5839B807C2B}"/>
              </a:ext>
            </a:extLst>
          </p:cNvPr>
          <p:cNvSpPr/>
          <p:nvPr/>
        </p:nvSpPr>
        <p:spPr>
          <a:xfrm>
            <a:off x="2625429" y="3081737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640CC6-91EE-074C-A1BE-7A8A20BAF44C}"/>
              </a:ext>
            </a:extLst>
          </p:cNvPr>
          <p:cNvSpPr/>
          <p:nvPr/>
        </p:nvSpPr>
        <p:spPr>
          <a:xfrm>
            <a:off x="3591637" y="3083090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B322A0-61C5-E14F-B057-915B78BCF5E2}"/>
              </a:ext>
            </a:extLst>
          </p:cNvPr>
          <p:cNvSpPr/>
          <p:nvPr/>
        </p:nvSpPr>
        <p:spPr>
          <a:xfrm>
            <a:off x="4591275" y="3080384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2B6E93-A55B-6F4F-8D27-B50A5B9E76CA}"/>
              </a:ext>
            </a:extLst>
          </p:cNvPr>
          <p:cNvSpPr/>
          <p:nvPr/>
        </p:nvSpPr>
        <p:spPr>
          <a:xfrm>
            <a:off x="5557483" y="3081737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53501B-02F8-1945-9F15-6B9C7924520E}"/>
              </a:ext>
            </a:extLst>
          </p:cNvPr>
          <p:cNvSpPr/>
          <p:nvPr/>
        </p:nvSpPr>
        <p:spPr>
          <a:xfrm>
            <a:off x="6551256" y="3079031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257B11-CEBB-7247-8BD6-8989381C7A1D}"/>
              </a:ext>
            </a:extLst>
          </p:cNvPr>
          <p:cNvSpPr/>
          <p:nvPr/>
        </p:nvSpPr>
        <p:spPr>
          <a:xfrm>
            <a:off x="7517464" y="3080384"/>
            <a:ext cx="988200" cy="2756452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40786006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BFD8F1-F7E7-A745-BA19-7DB5453F2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305"/>
            <a:ext cx="9144000" cy="469483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Vector addition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Programming a DPU Kernel (I)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9DFD3A-77D3-9743-B42F-A3C23780108D}"/>
              </a:ext>
            </a:extLst>
          </p:cNvPr>
          <p:cNvSpPr txBox="1"/>
          <p:nvPr/>
        </p:nvSpPr>
        <p:spPr>
          <a:xfrm>
            <a:off x="2189919" y="1547847"/>
            <a:ext cx="884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Tasklet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ID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AB0BAA-FFFB-1D47-9CE0-0091AD59DA14}"/>
              </a:ext>
            </a:extLst>
          </p:cNvPr>
          <p:cNvSpPr/>
          <p:nvPr/>
        </p:nvSpPr>
        <p:spPr>
          <a:xfrm>
            <a:off x="544220" y="1824593"/>
            <a:ext cx="2088000" cy="144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32319A-D0BA-6A45-ADD7-2991250C4A35}"/>
              </a:ext>
            </a:extLst>
          </p:cNvPr>
          <p:cNvSpPr txBox="1"/>
          <p:nvPr/>
        </p:nvSpPr>
        <p:spPr>
          <a:xfrm>
            <a:off x="3562135" y="1712135"/>
            <a:ext cx="3410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Size of vector tile processed by a DPU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A748E3-C9E2-BE46-998E-096447DD8658}"/>
              </a:ext>
            </a:extLst>
          </p:cNvPr>
          <p:cNvSpPr/>
          <p:nvPr/>
        </p:nvSpPr>
        <p:spPr>
          <a:xfrm>
            <a:off x="544220" y="1973461"/>
            <a:ext cx="3852000" cy="144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A010B3-B0AC-8F4D-BE30-0B9FBFDE13BE}"/>
              </a:ext>
            </a:extLst>
          </p:cNvPr>
          <p:cNvSpPr txBox="1"/>
          <p:nvPr/>
        </p:nvSpPr>
        <p:spPr>
          <a:xfrm>
            <a:off x="5267522" y="2429624"/>
            <a:ext cx="3332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MRAM addresses of arrays A and 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8ACB72-765F-CC44-B331-941DBBF6E2F4}"/>
              </a:ext>
            </a:extLst>
          </p:cNvPr>
          <p:cNvSpPr/>
          <p:nvPr/>
        </p:nvSpPr>
        <p:spPr>
          <a:xfrm>
            <a:off x="544220" y="2691875"/>
            <a:ext cx="6300000" cy="324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DDFC1F-F536-B048-AD49-3F3DF79BD992}"/>
              </a:ext>
            </a:extLst>
          </p:cNvPr>
          <p:cNvSpPr/>
          <p:nvPr/>
        </p:nvSpPr>
        <p:spPr>
          <a:xfrm>
            <a:off x="544220" y="3268875"/>
            <a:ext cx="2808000" cy="324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58CBA5-B1CC-114E-A7B0-FEAD929934D8}"/>
              </a:ext>
            </a:extLst>
          </p:cNvPr>
          <p:cNvSpPr txBox="1"/>
          <p:nvPr/>
        </p:nvSpPr>
        <p:spPr>
          <a:xfrm>
            <a:off x="3352220" y="3275297"/>
            <a:ext cx="2788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WRAM allocation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586BD6-F8A5-4643-8152-12DD6CB99FF2}"/>
              </a:ext>
            </a:extLst>
          </p:cNvPr>
          <p:cNvSpPr/>
          <p:nvPr/>
        </p:nvSpPr>
        <p:spPr>
          <a:xfrm>
            <a:off x="802201" y="4439193"/>
            <a:ext cx="6048000" cy="324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5FF25A-F6AF-554F-8F33-9D267541E3EF}"/>
              </a:ext>
            </a:extLst>
          </p:cNvPr>
          <p:cNvSpPr txBox="1"/>
          <p:nvPr/>
        </p:nvSpPr>
        <p:spPr>
          <a:xfrm>
            <a:off x="6811806" y="4340423"/>
            <a:ext cx="2372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MRAM-WRAM DMA transfers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D743F8-A950-0C44-A1E9-EF88F39328BF}"/>
              </a:ext>
            </a:extLst>
          </p:cNvPr>
          <p:cNvSpPr txBox="1"/>
          <p:nvPr/>
        </p:nvSpPr>
        <p:spPr>
          <a:xfrm>
            <a:off x="4524802" y="4947576"/>
            <a:ext cx="2448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Vector addition (see next slide)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775B4D-E317-004E-BB15-AF48CEA111A6}"/>
              </a:ext>
            </a:extLst>
          </p:cNvPr>
          <p:cNvSpPr/>
          <p:nvPr/>
        </p:nvSpPr>
        <p:spPr>
          <a:xfrm>
            <a:off x="805255" y="5020461"/>
            <a:ext cx="3744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C4AA86-377B-E44A-BCA9-9875E981C8ED}"/>
              </a:ext>
            </a:extLst>
          </p:cNvPr>
          <p:cNvSpPr txBox="1"/>
          <p:nvPr/>
        </p:nvSpPr>
        <p:spPr>
          <a:xfrm>
            <a:off x="6522821" y="5379190"/>
            <a:ext cx="2450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WRAM-MRAM DMA transfer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9E4164-9376-ED49-94A0-BCE9AF28C05F}"/>
              </a:ext>
            </a:extLst>
          </p:cNvPr>
          <p:cNvSpPr/>
          <p:nvPr/>
        </p:nvSpPr>
        <p:spPr>
          <a:xfrm>
            <a:off x="798821" y="5447112"/>
            <a:ext cx="5724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0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 animBg="1"/>
      <p:bldP spid="16" grpId="0"/>
      <p:bldP spid="17" grpId="0" animBg="1"/>
      <p:bldP spid="18" grpId="0"/>
      <p:bldP spid="19" grpId="0"/>
      <p:bldP spid="20" grpId="0" animBg="1"/>
      <p:bldP spid="21" grpId="0"/>
      <p:bldP spid="22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Programming a DPU Kernel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Vector addition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7BF6B3-4A7E-2A41-A212-506896CBD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0" y="2590800"/>
            <a:ext cx="76835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7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Intra-DPU Synchronization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0727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F2F5B-2FA9-4644-9521-6571B9C08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UPMEM Patent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EBB8D6-4586-EC4C-9064-653F73D91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34" y="1191714"/>
            <a:ext cx="5844014" cy="27342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B17AD4-C0E1-B14E-896F-AC18656A1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061" y="4105105"/>
            <a:ext cx="3958652" cy="20354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C25AE1-A9B4-E449-9534-6F0CF62D93CF}"/>
              </a:ext>
            </a:extLst>
          </p:cNvPr>
          <p:cNvSpPr/>
          <p:nvPr/>
        </p:nvSpPr>
        <p:spPr bwMode="auto">
          <a:xfrm>
            <a:off x="6899238" y="5005854"/>
            <a:ext cx="1188000" cy="174066"/>
          </a:xfrm>
          <a:prstGeom prst="rect">
            <a:avLst/>
          </a:prstGeom>
          <a:solidFill>
            <a:srgbClr val="FF0000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2B044E-F24D-3549-B4A9-C4D2B91FECF4}"/>
              </a:ext>
            </a:extLst>
          </p:cNvPr>
          <p:cNvSpPr/>
          <p:nvPr/>
        </p:nvSpPr>
        <p:spPr bwMode="auto">
          <a:xfrm>
            <a:off x="4694131" y="4520252"/>
            <a:ext cx="1116000" cy="157488"/>
          </a:xfrm>
          <a:prstGeom prst="rect">
            <a:avLst/>
          </a:prstGeom>
          <a:solidFill>
            <a:srgbClr val="7030A0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B288ED-5C82-4D4B-8B35-1885F6AA3C45}"/>
              </a:ext>
            </a:extLst>
          </p:cNvPr>
          <p:cNvSpPr/>
          <p:nvPr/>
        </p:nvSpPr>
        <p:spPr bwMode="auto">
          <a:xfrm>
            <a:off x="4694131" y="4850746"/>
            <a:ext cx="1080000" cy="160104"/>
          </a:xfrm>
          <a:prstGeom prst="rect">
            <a:avLst/>
          </a:prstGeom>
          <a:solidFill>
            <a:srgbClr val="FFC000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2F21AB-CED6-2F44-95DB-FF3035209C9B}"/>
              </a:ext>
            </a:extLst>
          </p:cNvPr>
          <p:cNvSpPr/>
          <p:nvPr/>
        </p:nvSpPr>
        <p:spPr bwMode="auto">
          <a:xfrm>
            <a:off x="6152052" y="4686912"/>
            <a:ext cx="1080000" cy="146095"/>
          </a:xfrm>
          <a:prstGeom prst="rect">
            <a:avLst/>
          </a:prstGeom>
          <a:solidFill>
            <a:srgbClr val="0432FF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E85F-2C23-6F45-9AFF-1C55921C5C68}"/>
              </a:ext>
            </a:extLst>
          </p:cNvPr>
          <p:cNvSpPr/>
          <p:nvPr/>
        </p:nvSpPr>
        <p:spPr bwMode="auto">
          <a:xfrm>
            <a:off x="6304985" y="4520252"/>
            <a:ext cx="997587" cy="157488"/>
          </a:xfrm>
          <a:prstGeom prst="rect">
            <a:avLst/>
          </a:prstGeom>
          <a:solidFill>
            <a:srgbClr val="00B050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1FE6C1-E199-8048-A1CB-B97F932E986B}"/>
              </a:ext>
            </a:extLst>
          </p:cNvPr>
          <p:cNvSpPr/>
          <p:nvPr/>
        </p:nvSpPr>
        <p:spPr bwMode="auto">
          <a:xfrm>
            <a:off x="5116985" y="5685379"/>
            <a:ext cx="2772000" cy="174066"/>
          </a:xfrm>
          <a:prstGeom prst="rect">
            <a:avLst/>
          </a:prstGeom>
          <a:solidFill>
            <a:srgbClr val="FFC000">
              <a:alpha val="2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0FD91A-B7F1-2446-A14D-F78F0CD77E31}"/>
              </a:ext>
            </a:extLst>
          </p:cNvPr>
          <p:cNvSpPr txBox="1"/>
          <p:nvPr/>
        </p:nvSpPr>
        <p:spPr>
          <a:xfrm>
            <a:off x="1911657" y="6553223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Jean-François Roy. “Memory circuit with integrated processor.” US 10,324,870 B2.</a:t>
            </a:r>
          </a:p>
        </p:txBody>
      </p:sp>
    </p:spTree>
    <p:extLst>
      <p:ext uri="{BB962C8B-B14F-4D97-AF65-F5344CB8AC3E}">
        <p14:creationId xmlns:p14="http://schemas.microsoft.com/office/powerpoint/2010/main" val="223339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Synchronization Primitives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dirty="0" err="1">
                <a:solidFill>
                  <a:srgbClr val="00B050"/>
                </a:solidFill>
              </a:rPr>
              <a:t>tasklet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is the software abstraction of a hardware thread</a:t>
            </a:r>
          </a:p>
          <a:p>
            <a:r>
              <a:rPr lang="en-US" dirty="0"/>
              <a:t>Each </a:t>
            </a:r>
            <a:r>
              <a:rPr lang="en-US" dirty="0" err="1"/>
              <a:t>tasklet</a:t>
            </a:r>
            <a:r>
              <a:rPr lang="en-US" dirty="0"/>
              <a:t> can have its </a:t>
            </a:r>
            <a:r>
              <a:rPr lang="en-US" dirty="0">
                <a:solidFill>
                  <a:srgbClr val="ED7D31"/>
                </a:solidFill>
              </a:rPr>
              <a:t>own memory space in WRAM</a:t>
            </a:r>
          </a:p>
          <a:p>
            <a:pPr lvl="1"/>
            <a:r>
              <a:rPr lang="en-US" dirty="0" err="1"/>
              <a:t>Tasklets</a:t>
            </a:r>
            <a:r>
              <a:rPr lang="en-US" dirty="0"/>
              <a:t> can also share data in WRAM by sharing pointers</a:t>
            </a:r>
          </a:p>
          <a:p>
            <a:r>
              <a:rPr lang="en-US" dirty="0" err="1"/>
              <a:t>Tasklets</a:t>
            </a:r>
            <a:r>
              <a:rPr lang="en-US" dirty="0"/>
              <a:t> within the same DPU can </a:t>
            </a:r>
            <a:r>
              <a:rPr lang="en-US" dirty="0">
                <a:solidFill>
                  <a:srgbClr val="0070C0"/>
                </a:solidFill>
              </a:rPr>
              <a:t>synchronize</a:t>
            </a:r>
          </a:p>
          <a:p>
            <a:pPr lvl="1"/>
            <a:r>
              <a:rPr lang="en-US" dirty="0"/>
              <a:t>Mutual exclusion</a:t>
            </a:r>
          </a:p>
          <a:p>
            <a:pPr lvl="2"/>
            <a:r>
              <a:rPr lang="en-US" dirty="0" err="1">
                <a:latin typeface="Courier" pitchFamily="2" charset="0"/>
              </a:rPr>
              <a:t>mutex_lock</a:t>
            </a:r>
            <a:r>
              <a:rPr lang="en-US" dirty="0">
                <a:latin typeface="Courier" pitchFamily="2" charset="0"/>
              </a:rPr>
              <a:t>(); </a:t>
            </a:r>
            <a:r>
              <a:rPr lang="en-US" dirty="0" err="1">
                <a:latin typeface="Courier" pitchFamily="2" charset="0"/>
              </a:rPr>
              <a:t>mutex_unlock</a:t>
            </a:r>
            <a:r>
              <a:rPr lang="en-US" dirty="0">
                <a:latin typeface="Courier" pitchFamily="2" charset="0"/>
              </a:rPr>
              <a:t>();</a:t>
            </a:r>
          </a:p>
          <a:p>
            <a:pPr lvl="1"/>
            <a:r>
              <a:rPr lang="en-US" dirty="0"/>
              <a:t>Handshakes</a:t>
            </a:r>
          </a:p>
          <a:p>
            <a:pPr lvl="2"/>
            <a:r>
              <a:rPr lang="en-US" dirty="0" err="1">
                <a:latin typeface="Courier" pitchFamily="2" charset="0"/>
              </a:rPr>
              <a:t>handshake_wait_for</a:t>
            </a:r>
            <a:r>
              <a:rPr lang="en-US" dirty="0">
                <a:latin typeface="Courier" pitchFamily="2" charset="0"/>
              </a:rPr>
              <a:t>(); </a:t>
            </a:r>
            <a:r>
              <a:rPr lang="en-US" dirty="0" err="1">
                <a:latin typeface="Courier" pitchFamily="2" charset="0"/>
              </a:rPr>
              <a:t>handshake_notify</a:t>
            </a:r>
            <a:r>
              <a:rPr lang="en-US" dirty="0">
                <a:latin typeface="Courier" pitchFamily="2" charset="0"/>
              </a:rPr>
              <a:t>();</a:t>
            </a:r>
          </a:p>
          <a:p>
            <a:pPr lvl="1"/>
            <a:r>
              <a:rPr lang="en-US" dirty="0"/>
              <a:t>Barriers</a:t>
            </a:r>
          </a:p>
          <a:p>
            <a:pPr lvl="2"/>
            <a:r>
              <a:rPr lang="en-US" dirty="0" err="1">
                <a:latin typeface="Courier" pitchFamily="2" charset="0"/>
              </a:rPr>
              <a:t>barrier_wait</a:t>
            </a:r>
            <a:r>
              <a:rPr lang="en-US" dirty="0">
                <a:latin typeface="Courier" pitchFamily="2" charset="0"/>
              </a:rPr>
              <a:t>();</a:t>
            </a:r>
          </a:p>
          <a:p>
            <a:pPr lvl="1"/>
            <a:r>
              <a:rPr lang="en-US" dirty="0"/>
              <a:t>Semaphores</a:t>
            </a:r>
          </a:p>
          <a:p>
            <a:pPr lvl="2"/>
            <a:r>
              <a:rPr lang="en-US" dirty="0" err="1">
                <a:latin typeface="Courier" pitchFamily="2" charset="0"/>
              </a:rPr>
              <a:t>sem_give</a:t>
            </a:r>
            <a:r>
              <a:rPr lang="en-US" dirty="0">
                <a:latin typeface="Courier" pitchFamily="2" charset="0"/>
              </a:rPr>
              <a:t>(); </a:t>
            </a:r>
            <a:r>
              <a:rPr lang="en-US" dirty="0" err="1">
                <a:latin typeface="Courier" pitchFamily="2" charset="0"/>
              </a:rPr>
              <a:t>sem_take</a:t>
            </a:r>
            <a:r>
              <a:rPr lang="en-US" dirty="0">
                <a:latin typeface="Courier" pitchFamily="2" charset="0"/>
              </a:rPr>
              <a:t>();</a:t>
            </a:r>
          </a:p>
        </p:txBody>
      </p:sp>
    </p:spTree>
    <p:extLst>
      <p:ext uri="{BB962C8B-B14F-4D97-AF65-F5344CB8AC3E}">
        <p14:creationId xmlns:p14="http://schemas.microsoft.com/office/powerpoint/2010/main" val="344859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Parallel Reduction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Tasklets</a:t>
            </a:r>
            <a:r>
              <a:rPr lang="en-US" dirty="0"/>
              <a:t> in a DPU can work together on a parallel reduction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45F4D6-0E5B-454D-B0EA-ED77FE3FD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94" y="2771848"/>
            <a:ext cx="8149213" cy="28247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456374-CE0A-3A44-B692-09239593EA62}"/>
              </a:ext>
            </a:extLst>
          </p:cNvPr>
          <p:cNvSpPr/>
          <p:nvPr/>
        </p:nvSpPr>
        <p:spPr>
          <a:xfrm>
            <a:off x="497394" y="2673463"/>
            <a:ext cx="8149213" cy="742977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7D975D-88DD-DA4A-8722-B5A126123316}"/>
              </a:ext>
            </a:extLst>
          </p:cNvPr>
          <p:cNvSpPr/>
          <p:nvPr/>
        </p:nvSpPr>
        <p:spPr>
          <a:xfrm>
            <a:off x="525589" y="2723348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06B83B-B7CC-7244-A157-F259E80A9276}"/>
              </a:ext>
            </a:extLst>
          </p:cNvPr>
          <p:cNvSpPr/>
          <p:nvPr/>
        </p:nvSpPr>
        <p:spPr>
          <a:xfrm>
            <a:off x="2599668" y="2723348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4F3BBA-B21A-574F-9F70-33F3B7148787}"/>
              </a:ext>
            </a:extLst>
          </p:cNvPr>
          <p:cNvSpPr/>
          <p:nvPr/>
        </p:nvSpPr>
        <p:spPr>
          <a:xfrm>
            <a:off x="4555884" y="2726574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5B3776-A2F3-2E4D-BFA9-7C46D132BFB4}"/>
              </a:ext>
            </a:extLst>
          </p:cNvPr>
          <p:cNvSpPr/>
          <p:nvPr/>
        </p:nvSpPr>
        <p:spPr>
          <a:xfrm>
            <a:off x="6629963" y="2726574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60649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2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CB5DB3-BD5A-0045-8E47-5DB803925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20" y="2771012"/>
            <a:ext cx="8150400" cy="30584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Parallel Reduction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tasklet</a:t>
            </a:r>
            <a:r>
              <a:rPr lang="en-US" dirty="0"/>
              <a:t> computes a local sum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456374-CE0A-3A44-B692-09239593EA62}"/>
              </a:ext>
            </a:extLst>
          </p:cNvPr>
          <p:cNvSpPr/>
          <p:nvPr/>
        </p:nvSpPr>
        <p:spPr>
          <a:xfrm>
            <a:off x="497394" y="2673463"/>
            <a:ext cx="8149213" cy="742977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7D975D-88DD-DA4A-8722-B5A126123316}"/>
              </a:ext>
            </a:extLst>
          </p:cNvPr>
          <p:cNvSpPr/>
          <p:nvPr/>
        </p:nvSpPr>
        <p:spPr>
          <a:xfrm>
            <a:off x="525589" y="2723348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06B83B-B7CC-7244-A157-F259E80A9276}"/>
              </a:ext>
            </a:extLst>
          </p:cNvPr>
          <p:cNvSpPr/>
          <p:nvPr/>
        </p:nvSpPr>
        <p:spPr>
          <a:xfrm>
            <a:off x="2599668" y="2723348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4F3BBA-B21A-574F-9F70-33F3B7148787}"/>
              </a:ext>
            </a:extLst>
          </p:cNvPr>
          <p:cNvSpPr/>
          <p:nvPr/>
        </p:nvSpPr>
        <p:spPr>
          <a:xfrm>
            <a:off x="4555884" y="2726574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5B3776-A2F3-2E4D-BFA9-7C46D132BFB4}"/>
              </a:ext>
            </a:extLst>
          </p:cNvPr>
          <p:cNvSpPr/>
          <p:nvPr/>
        </p:nvSpPr>
        <p:spPr>
          <a:xfrm>
            <a:off x="6629963" y="2726574"/>
            <a:ext cx="2016644" cy="642850"/>
          </a:xfrm>
          <a:prstGeom prst="rect">
            <a:avLst/>
          </a:prstGeom>
          <a:solidFill>
            <a:srgbClr val="00B050">
              <a:alpha val="25098"/>
            </a:srgbClr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Tasklet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25983335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417C3C-5630-1744-A10F-747471DEF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9457"/>
            <a:ext cx="9144000" cy="21317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Parallel Reduction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tasklet</a:t>
            </a:r>
            <a:r>
              <a:rPr lang="en-US" dirty="0"/>
              <a:t> computes a local sum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C09483-704D-4A4F-B10D-0F30E3C40FCD}"/>
              </a:ext>
            </a:extLst>
          </p:cNvPr>
          <p:cNvSpPr txBox="1"/>
          <p:nvPr/>
        </p:nvSpPr>
        <p:spPr>
          <a:xfrm>
            <a:off x="4155877" y="2934113"/>
            <a:ext cx="2075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Accumulate in a local sum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0F346B-835C-B84C-8979-D39085A1D4CA}"/>
              </a:ext>
            </a:extLst>
          </p:cNvPr>
          <p:cNvSpPr/>
          <p:nvPr/>
        </p:nvSpPr>
        <p:spPr>
          <a:xfrm>
            <a:off x="627877" y="3009802"/>
            <a:ext cx="3528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3443D4-4FAB-9545-B4C3-74FF8FB22846}"/>
              </a:ext>
            </a:extLst>
          </p:cNvPr>
          <p:cNvSpPr txBox="1"/>
          <p:nvPr/>
        </p:nvSpPr>
        <p:spPr>
          <a:xfrm>
            <a:off x="2471431" y="3533336"/>
            <a:ext cx="2161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Copy local sum into WRAM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5ACF78-6126-6341-86FC-135CB43AE145}"/>
              </a:ext>
            </a:extLst>
          </p:cNvPr>
          <p:cNvSpPr/>
          <p:nvPr/>
        </p:nvSpPr>
        <p:spPr>
          <a:xfrm>
            <a:off x="347431" y="3606280"/>
            <a:ext cx="2124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70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5971FD-896F-D643-99F0-590FA96AE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9354"/>
            <a:ext cx="9144000" cy="2353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417C3C-5630-1744-A10F-747471DEF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9457"/>
            <a:ext cx="9144000" cy="21317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Final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single </a:t>
            </a:r>
            <a:r>
              <a:rPr lang="en-US" dirty="0" err="1"/>
              <a:t>tasklet</a:t>
            </a:r>
            <a:r>
              <a:rPr lang="en-US" dirty="0"/>
              <a:t> can perform the final reduction</a:t>
            </a:r>
            <a:endParaRPr lang="en-US" dirty="0">
              <a:latin typeface="Courier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C09483-704D-4A4F-B10D-0F30E3C40FCD}"/>
              </a:ext>
            </a:extLst>
          </p:cNvPr>
          <p:cNvSpPr txBox="1"/>
          <p:nvPr/>
        </p:nvSpPr>
        <p:spPr>
          <a:xfrm>
            <a:off x="4155877" y="2934113"/>
            <a:ext cx="2075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Accumulate in a local sum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0F346B-835C-B84C-8979-D39085A1D4CA}"/>
              </a:ext>
            </a:extLst>
          </p:cNvPr>
          <p:cNvSpPr/>
          <p:nvPr/>
        </p:nvSpPr>
        <p:spPr>
          <a:xfrm>
            <a:off x="627877" y="3009802"/>
            <a:ext cx="3528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3443D4-4FAB-9545-B4C3-74FF8FB22846}"/>
              </a:ext>
            </a:extLst>
          </p:cNvPr>
          <p:cNvSpPr txBox="1"/>
          <p:nvPr/>
        </p:nvSpPr>
        <p:spPr>
          <a:xfrm>
            <a:off x="2471431" y="3533336"/>
            <a:ext cx="2161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Copy local sum into WRAM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5ACF78-6126-6341-86FC-135CB43AE145}"/>
              </a:ext>
            </a:extLst>
          </p:cNvPr>
          <p:cNvSpPr/>
          <p:nvPr/>
        </p:nvSpPr>
        <p:spPr>
          <a:xfrm>
            <a:off x="347431" y="3606280"/>
            <a:ext cx="2124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1EA728-1A57-2546-944F-5B07D9BD0724}"/>
              </a:ext>
            </a:extLst>
          </p:cNvPr>
          <p:cNvSpPr txBox="1"/>
          <p:nvPr/>
        </p:nvSpPr>
        <p:spPr>
          <a:xfrm>
            <a:off x="4000215" y="5171957"/>
            <a:ext cx="1986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Sequential accumulation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27842E-36A0-B247-9DA8-5C9696EAB8F2}"/>
              </a:ext>
            </a:extLst>
          </p:cNvPr>
          <p:cNvSpPr/>
          <p:nvPr/>
        </p:nvSpPr>
        <p:spPr>
          <a:xfrm>
            <a:off x="1068155" y="5228761"/>
            <a:ext cx="2952000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AD1953-2BEE-1A4F-A987-D970F220FBC1}"/>
              </a:ext>
            </a:extLst>
          </p:cNvPr>
          <p:cNvSpPr txBox="1"/>
          <p:nvPr/>
        </p:nvSpPr>
        <p:spPr>
          <a:xfrm>
            <a:off x="2636301" y="4259388"/>
            <a:ext cx="1876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Barrier synchronization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CF4DCC-13D1-2246-BA84-12FC7084C1FE}"/>
              </a:ext>
            </a:extLst>
          </p:cNvPr>
          <p:cNvSpPr/>
          <p:nvPr/>
        </p:nvSpPr>
        <p:spPr>
          <a:xfrm>
            <a:off x="407624" y="4329548"/>
            <a:ext cx="2192352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95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Vector Reduction: Naïve Mapping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380000" y="1605705"/>
            <a:ext cx="648000" cy="4320000"/>
          </a:xfrm>
          <a:prstGeom prst="rect">
            <a:avLst/>
          </a:prstGeom>
          <a:solidFill>
            <a:srgbClr val="7AC96C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788000" y="1605705"/>
            <a:ext cx="648000" cy="4320000"/>
          </a:xfrm>
          <a:prstGeom prst="rect">
            <a:avLst/>
          </a:prstGeom>
          <a:solidFill>
            <a:srgbClr val="7AC96C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196000" y="1605705"/>
            <a:ext cx="648000" cy="4320000"/>
          </a:xfrm>
          <a:prstGeom prst="rect">
            <a:avLst/>
          </a:prstGeom>
          <a:solidFill>
            <a:srgbClr val="7AC96C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492000" y="1605705"/>
            <a:ext cx="648000" cy="4320000"/>
          </a:xfrm>
          <a:prstGeom prst="rect">
            <a:avLst/>
          </a:prstGeom>
          <a:solidFill>
            <a:srgbClr val="FFD147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6084000" y="1605705"/>
            <a:ext cx="648000" cy="4320000"/>
          </a:xfrm>
          <a:prstGeom prst="rect">
            <a:avLst/>
          </a:prstGeom>
          <a:solidFill>
            <a:srgbClr val="FF6600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900000" y="1605705"/>
            <a:ext cx="648000" cy="4320000"/>
          </a:xfrm>
          <a:prstGeom prst="rect">
            <a:avLst/>
          </a:prstGeom>
          <a:solidFill>
            <a:srgbClr val="FF6600">
              <a:alpha val="5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900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0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548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2196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2844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3492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4140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5</a:t>
            </a: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5436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7</a:t>
            </a: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4788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6</a:t>
            </a:r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7380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10</a:t>
            </a:r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6732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9</a:t>
            </a: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6084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8</a:t>
            </a: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8028000" y="2037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11</a:t>
            </a:r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900000" y="304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0+1</a:t>
            </a:r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1548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2196000" y="304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2+3</a:t>
            </a: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2844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3492000" y="304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4+5</a:t>
            </a: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4140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9" name="Rectangle 27"/>
          <p:cNvSpPr>
            <a:spLocks noChangeArrowheads="1"/>
          </p:cNvSpPr>
          <p:nvPr/>
        </p:nvSpPr>
        <p:spPr bwMode="auto">
          <a:xfrm>
            <a:off x="5436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4788000" y="304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6+7</a:t>
            </a:r>
          </a:p>
        </p:txBody>
      </p:sp>
      <p:sp>
        <p:nvSpPr>
          <p:cNvPr id="31" name="Rectangle 29"/>
          <p:cNvSpPr>
            <a:spLocks noChangeArrowheads="1"/>
          </p:cNvSpPr>
          <p:nvPr/>
        </p:nvSpPr>
        <p:spPr bwMode="auto">
          <a:xfrm>
            <a:off x="7380000" y="304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10+11</a:t>
            </a:r>
          </a:p>
        </p:txBody>
      </p:sp>
      <p:sp>
        <p:nvSpPr>
          <p:cNvPr id="32" name="Rectangle 30"/>
          <p:cNvSpPr>
            <a:spLocks noChangeArrowheads="1"/>
          </p:cNvSpPr>
          <p:nvPr/>
        </p:nvSpPr>
        <p:spPr bwMode="auto">
          <a:xfrm>
            <a:off x="6732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" name="Rectangle 31"/>
          <p:cNvSpPr>
            <a:spLocks noChangeArrowheads="1"/>
          </p:cNvSpPr>
          <p:nvPr/>
        </p:nvSpPr>
        <p:spPr bwMode="auto">
          <a:xfrm>
            <a:off x="6084000" y="304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8+9</a:t>
            </a:r>
          </a:p>
        </p:txBody>
      </p:sp>
      <p:sp>
        <p:nvSpPr>
          <p:cNvPr id="34" name="Rectangle 32"/>
          <p:cNvSpPr>
            <a:spLocks noChangeArrowheads="1"/>
          </p:cNvSpPr>
          <p:nvPr/>
        </p:nvSpPr>
        <p:spPr bwMode="auto">
          <a:xfrm>
            <a:off x="8028000" y="304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" name="Rectangle 33"/>
          <p:cNvSpPr>
            <a:spLocks noChangeArrowheads="1"/>
          </p:cNvSpPr>
          <p:nvPr/>
        </p:nvSpPr>
        <p:spPr bwMode="auto">
          <a:xfrm>
            <a:off x="900000" y="412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0...3</a:t>
            </a:r>
          </a:p>
        </p:txBody>
      </p:sp>
      <p:sp>
        <p:nvSpPr>
          <p:cNvPr id="36" name="Rectangle 34"/>
          <p:cNvSpPr>
            <a:spLocks noChangeArrowheads="1"/>
          </p:cNvSpPr>
          <p:nvPr/>
        </p:nvSpPr>
        <p:spPr bwMode="auto">
          <a:xfrm>
            <a:off x="1548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" name="Rectangle 35"/>
          <p:cNvSpPr>
            <a:spLocks noChangeArrowheads="1"/>
          </p:cNvSpPr>
          <p:nvPr/>
        </p:nvSpPr>
        <p:spPr bwMode="auto">
          <a:xfrm>
            <a:off x="2196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" name="Rectangle 36"/>
          <p:cNvSpPr>
            <a:spLocks noChangeArrowheads="1"/>
          </p:cNvSpPr>
          <p:nvPr/>
        </p:nvSpPr>
        <p:spPr bwMode="auto">
          <a:xfrm>
            <a:off x="2844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" name="Rectangle 37"/>
          <p:cNvSpPr>
            <a:spLocks noChangeArrowheads="1"/>
          </p:cNvSpPr>
          <p:nvPr/>
        </p:nvSpPr>
        <p:spPr bwMode="auto">
          <a:xfrm>
            <a:off x="3492000" y="412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4..7</a:t>
            </a:r>
          </a:p>
        </p:txBody>
      </p:sp>
      <p:sp>
        <p:nvSpPr>
          <p:cNvPr id="40" name="Rectangle 38"/>
          <p:cNvSpPr>
            <a:spLocks noChangeArrowheads="1"/>
          </p:cNvSpPr>
          <p:nvPr/>
        </p:nvSpPr>
        <p:spPr bwMode="auto">
          <a:xfrm>
            <a:off x="4140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Rectangle 39"/>
          <p:cNvSpPr>
            <a:spLocks noChangeArrowheads="1"/>
          </p:cNvSpPr>
          <p:nvPr/>
        </p:nvSpPr>
        <p:spPr bwMode="auto">
          <a:xfrm>
            <a:off x="5436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" name="Rectangle 40"/>
          <p:cNvSpPr>
            <a:spLocks noChangeArrowheads="1"/>
          </p:cNvSpPr>
          <p:nvPr/>
        </p:nvSpPr>
        <p:spPr bwMode="auto">
          <a:xfrm>
            <a:off x="4788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" name="Rectangle 41"/>
          <p:cNvSpPr>
            <a:spLocks noChangeArrowheads="1"/>
          </p:cNvSpPr>
          <p:nvPr/>
        </p:nvSpPr>
        <p:spPr bwMode="auto">
          <a:xfrm>
            <a:off x="7380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" name="Rectangle 42"/>
          <p:cNvSpPr>
            <a:spLocks noChangeArrowheads="1"/>
          </p:cNvSpPr>
          <p:nvPr/>
        </p:nvSpPr>
        <p:spPr bwMode="auto">
          <a:xfrm>
            <a:off x="6732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" name="Rectangle 43"/>
          <p:cNvSpPr>
            <a:spLocks noChangeArrowheads="1"/>
          </p:cNvSpPr>
          <p:nvPr/>
        </p:nvSpPr>
        <p:spPr bwMode="auto">
          <a:xfrm>
            <a:off x="6084000" y="412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8..11</a:t>
            </a:r>
          </a:p>
        </p:txBody>
      </p:sp>
      <p:sp>
        <p:nvSpPr>
          <p:cNvPr id="46" name="Rectangle 44"/>
          <p:cNvSpPr>
            <a:spLocks noChangeArrowheads="1"/>
          </p:cNvSpPr>
          <p:nvPr/>
        </p:nvSpPr>
        <p:spPr bwMode="auto">
          <a:xfrm>
            <a:off x="8028000" y="412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" name="Rectangle 45"/>
          <p:cNvSpPr>
            <a:spLocks noChangeArrowheads="1"/>
          </p:cNvSpPr>
          <p:nvPr/>
        </p:nvSpPr>
        <p:spPr bwMode="auto">
          <a:xfrm>
            <a:off x="900000" y="520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0..7</a:t>
            </a:r>
          </a:p>
        </p:txBody>
      </p:sp>
      <p:sp>
        <p:nvSpPr>
          <p:cNvPr id="48" name="Rectangle 46"/>
          <p:cNvSpPr>
            <a:spLocks noChangeArrowheads="1"/>
          </p:cNvSpPr>
          <p:nvPr/>
        </p:nvSpPr>
        <p:spPr bwMode="auto">
          <a:xfrm>
            <a:off x="1548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9" name="Rectangle 47"/>
          <p:cNvSpPr>
            <a:spLocks noChangeArrowheads="1"/>
          </p:cNvSpPr>
          <p:nvPr/>
        </p:nvSpPr>
        <p:spPr bwMode="auto">
          <a:xfrm>
            <a:off x="2196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0" name="Rectangle 48"/>
          <p:cNvSpPr>
            <a:spLocks noChangeArrowheads="1"/>
          </p:cNvSpPr>
          <p:nvPr/>
        </p:nvSpPr>
        <p:spPr bwMode="auto">
          <a:xfrm>
            <a:off x="2844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" name="Rectangle 49"/>
          <p:cNvSpPr>
            <a:spLocks noChangeArrowheads="1"/>
          </p:cNvSpPr>
          <p:nvPr/>
        </p:nvSpPr>
        <p:spPr bwMode="auto">
          <a:xfrm>
            <a:off x="3492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2" name="Rectangle 50"/>
          <p:cNvSpPr>
            <a:spLocks noChangeArrowheads="1"/>
          </p:cNvSpPr>
          <p:nvPr/>
        </p:nvSpPr>
        <p:spPr bwMode="auto">
          <a:xfrm>
            <a:off x="4140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5436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4" name="Rectangle 52"/>
          <p:cNvSpPr>
            <a:spLocks noChangeArrowheads="1"/>
          </p:cNvSpPr>
          <p:nvPr/>
        </p:nvSpPr>
        <p:spPr bwMode="auto">
          <a:xfrm>
            <a:off x="4788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5" name="Rectangle 53"/>
          <p:cNvSpPr>
            <a:spLocks noChangeArrowheads="1"/>
          </p:cNvSpPr>
          <p:nvPr/>
        </p:nvSpPr>
        <p:spPr bwMode="auto">
          <a:xfrm>
            <a:off x="7380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6" name="Rectangle 54"/>
          <p:cNvSpPr>
            <a:spLocks noChangeArrowheads="1"/>
          </p:cNvSpPr>
          <p:nvPr/>
        </p:nvSpPr>
        <p:spPr bwMode="auto">
          <a:xfrm>
            <a:off x="6732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7" name="Rectangle 55"/>
          <p:cNvSpPr>
            <a:spLocks noChangeArrowheads="1"/>
          </p:cNvSpPr>
          <p:nvPr/>
        </p:nvSpPr>
        <p:spPr bwMode="auto">
          <a:xfrm>
            <a:off x="6084000" y="5205705"/>
            <a:ext cx="648000" cy="432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8..15</a:t>
            </a:r>
          </a:p>
        </p:txBody>
      </p:sp>
      <p:sp>
        <p:nvSpPr>
          <p:cNvPr id="58" name="Rectangle 56"/>
          <p:cNvSpPr>
            <a:spLocks noChangeArrowheads="1"/>
          </p:cNvSpPr>
          <p:nvPr/>
        </p:nvSpPr>
        <p:spPr bwMode="auto">
          <a:xfrm>
            <a:off x="8028000" y="5205705"/>
            <a:ext cx="648000" cy="43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9" name="Line 57"/>
          <p:cNvSpPr>
            <a:spLocks noChangeShapeType="1"/>
          </p:cNvSpPr>
          <p:nvPr/>
        </p:nvSpPr>
        <p:spPr bwMode="auto">
          <a:xfrm>
            <a:off x="1188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0" name="Line 58"/>
          <p:cNvSpPr>
            <a:spLocks noChangeShapeType="1"/>
          </p:cNvSpPr>
          <p:nvPr/>
        </p:nvSpPr>
        <p:spPr bwMode="auto">
          <a:xfrm flipH="1">
            <a:off x="1332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1" name="Line 59"/>
          <p:cNvSpPr>
            <a:spLocks noChangeShapeType="1"/>
          </p:cNvSpPr>
          <p:nvPr/>
        </p:nvSpPr>
        <p:spPr bwMode="auto">
          <a:xfrm>
            <a:off x="2556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2" name="Line 60"/>
          <p:cNvSpPr>
            <a:spLocks noChangeShapeType="1"/>
          </p:cNvSpPr>
          <p:nvPr/>
        </p:nvSpPr>
        <p:spPr bwMode="auto">
          <a:xfrm flipH="1">
            <a:off x="2700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3" name="Line 61"/>
          <p:cNvSpPr>
            <a:spLocks noChangeShapeType="1"/>
          </p:cNvSpPr>
          <p:nvPr/>
        </p:nvSpPr>
        <p:spPr bwMode="auto">
          <a:xfrm>
            <a:off x="3780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4" name="Line 62"/>
          <p:cNvSpPr>
            <a:spLocks noChangeShapeType="1"/>
          </p:cNvSpPr>
          <p:nvPr/>
        </p:nvSpPr>
        <p:spPr bwMode="auto">
          <a:xfrm flipH="1">
            <a:off x="3924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5" name="Line 63"/>
          <p:cNvSpPr>
            <a:spLocks noChangeShapeType="1"/>
          </p:cNvSpPr>
          <p:nvPr/>
        </p:nvSpPr>
        <p:spPr bwMode="auto">
          <a:xfrm>
            <a:off x="5148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6" name="Line 64"/>
          <p:cNvSpPr>
            <a:spLocks noChangeShapeType="1"/>
          </p:cNvSpPr>
          <p:nvPr/>
        </p:nvSpPr>
        <p:spPr bwMode="auto">
          <a:xfrm flipH="1">
            <a:off x="5292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7" name="Line 65"/>
          <p:cNvSpPr>
            <a:spLocks noChangeShapeType="1"/>
          </p:cNvSpPr>
          <p:nvPr/>
        </p:nvSpPr>
        <p:spPr bwMode="auto">
          <a:xfrm>
            <a:off x="6444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8" name="Line 66"/>
          <p:cNvSpPr>
            <a:spLocks noChangeShapeType="1"/>
          </p:cNvSpPr>
          <p:nvPr/>
        </p:nvSpPr>
        <p:spPr bwMode="auto">
          <a:xfrm flipH="1">
            <a:off x="6588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9" name="Line 67"/>
          <p:cNvSpPr>
            <a:spLocks noChangeShapeType="1"/>
          </p:cNvSpPr>
          <p:nvPr/>
        </p:nvSpPr>
        <p:spPr bwMode="auto">
          <a:xfrm>
            <a:off x="7740000" y="2469705"/>
            <a:ext cx="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0" name="Line 68"/>
          <p:cNvSpPr>
            <a:spLocks noChangeShapeType="1"/>
          </p:cNvSpPr>
          <p:nvPr/>
        </p:nvSpPr>
        <p:spPr bwMode="auto">
          <a:xfrm flipH="1">
            <a:off x="7884000" y="2469705"/>
            <a:ext cx="5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1" name="Line 69"/>
          <p:cNvSpPr>
            <a:spLocks noChangeShapeType="1"/>
          </p:cNvSpPr>
          <p:nvPr/>
        </p:nvSpPr>
        <p:spPr bwMode="auto">
          <a:xfrm>
            <a:off x="1188000" y="3477705"/>
            <a:ext cx="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2" name="Line 70"/>
          <p:cNvSpPr>
            <a:spLocks noChangeShapeType="1"/>
          </p:cNvSpPr>
          <p:nvPr/>
        </p:nvSpPr>
        <p:spPr bwMode="auto">
          <a:xfrm flipH="1">
            <a:off x="1332000" y="3477705"/>
            <a:ext cx="129600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3" name="Line 71"/>
          <p:cNvSpPr>
            <a:spLocks noChangeShapeType="1"/>
          </p:cNvSpPr>
          <p:nvPr/>
        </p:nvSpPr>
        <p:spPr bwMode="auto">
          <a:xfrm>
            <a:off x="3780000" y="3477705"/>
            <a:ext cx="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4" name="Line 72"/>
          <p:cNvSpPr>
            <a:spLocks noChangeShapeType="1"/>
          </p:cNvSpPr>
          <p:nvPr/>
        </p:nvSpPr>
        <p:spPr bwMode="auto">
          <a:xfrm flipH="1">
            <a:off x="3924000" y="3477705"/>
            <a:ext cx="129600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5" name="Line 73"/>
          <p:cNvSpPr>
            <a:spLocks noChangeShapeType="1"/>
          </p:cNvSpPr>
          <p:nvPr/>
        </p:nvSpPr>
        <p:spPr bwMode="auto">
          <a:xfrm>
            <a:off x="6444000" y="3477705"/>
            <a:ext cx="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6" name="Line 74"/>
          <p:cNvSpPr>
            <a:spLocks noChangeShapeType="1"/>
          </p:cNvSpPr>
          <p:nvPr/>
        </p:nvSpPr>
        <p:spPr bwMode="auto">
          <a:xfrm flipH="1">
            <a:off x="6516000" y="3477705"/>
            <a:ext cx="129600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7" name="Line 75"/>
          <p:cNvSpPr>
            <a:spLocks noChangeShapeType="1"/>
          </p:cNvSpPr>
          <p:nvPr/>
        </p:nvSpPr>
        <p:spPr bwMode="auto">
          <a:xfrm>
            <a:off x="1188000" y="4557705"/>
            <a:ext cx="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" name="Line 76"/>
          <p:cNvSpPr>
            <a:spLocks noChangeShapeType="1"/>
          </p:cNvSpPr>
          <p:nvPr/>
        </p:nvSpPr>
        <p:spPr bwMode="auto">
          <a:xfrm flipH="1">
            <a:off x="1332000" y="4557705"/>
            <a:ext cx="259200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" name="Text Box 77"/>
          <p:cNvSpPr txBox="1">
            <a:spLocks noChangeArrowheads="1"/>
          </p:cNvSpPr>
          <p:nvPr/>
        </p:nvSpPr>
        <p:spPr bwMode="auto">
          <a:xfrm>
            <a:off x="612000" y="3045705"/>
            <a:ext cx="318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80" name="Text Box 78"/>
          <p:cNvSpPr txBox="1">
            <a:spLocks noChangeArrowheads="1"/>
          </p:cNvSpPr>
          <p:nvPr/>
        </p:nvSpPr>
        <p:spPr bwMode="auto">
          <a:xfrm>
            <a:off x="612000" y="4125705"/>
            <a:ext cx="318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81" name="Text Box 79"/>
          <p:cNvSpPr txBox="1">
            <a:spLocks noChangeArrowheads="1"/>
          </p:cNvSpPr>
          <p:nvPr/>
        </p:nvSpPr>
        <p:spPr bwMode="auto">
          <a:xfrm>
            <a:off x="612000" y="5205705"/>
            <a:ext cx="318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83" name="Line 81"/>
          <p:cNvSpPr>
            <a:spLocks noChangeShapeType="1"/>
          </p:cNvSpPr>
          <p:nvPr/>
        </p:nvSpPr>
        <p:spPr bwMode="auto">
          <a:xfrm>
            <a:off x="6444000" y="4557705"/>
            <a:ext cx="0" cy="6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4" name="Line 82"/>
          <p:cNvSpPr>
            <a:spLocks noChangeShapeType="1"/>
          </p:cNvSpPr>
          <p:nvPr/>
        </p:nvSpPr>
        <p:spPr bwMode="auto">
          <a:xfrm flipH="1">
            <a:off x="6588000" y="4629705"/>
            <a:ext cx="2304000" cy="57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5" name="Line 83"/>
          <p:cNvSpPr>
            <a:spLocks noChangeShapeType="1"/>
          </p:cNvSpPr>
          <p:nvPr/>
        </p:nvSpPr>
        <p:spPr bwMode="auto">
          <a:xfrm>
            <a:off x="1188000" y="5637705"/>
            <a:ext cx="0" cy="43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" name="Line 84"/>
          <p:cNvSpPr>
            <a:spLocks noChangeShapeType="1"/>
          </p:cNvSpPr>
          <p:nvPr/>
        </p:nvSpPr>
        <p:spPr bwMode="auto">
          <a:xfrm flipH="1">
            <a:off x="1476000" y="5637705"/>
            <a:ext cx="4968000" cy="43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" name="Text Box 87"/>
          <p:cNvSpPr txBox="1">
            <a:spLocks noChangeArrowheads="1"/>
          </p:cNvSpPr>
          <p:nvPr/>
        </p:nvSpPr>
        <p:spPr bwMode="auto">
          <a:xfrm rot="16200000">
            <a:off x="-171000" y="4822959"/>
            <a:ext cx="972000" cy="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iterations</a:t>
            </a:r>
          </a:p>
        </p:txBody>
      </p:sp>
      <p:sp>
        <p:nvSpPr>
          <p:cNvPr id="89" name="Line 88"/>
          <p:cNvSpPr>
            <a:spLocks noChangeShapeType="1"/>
          </p:cNvSpPr>
          <p:nvPr/>
        </p:nvSpPr>
        <p:spPr bwMode="auto">
          <a:xfrm>
            <a:off x="468000" y="4845705"/>
            <a:ext cx="0" cy="720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" name="Text Box 89"/>
          <p:cNvSpPr txBox="1">
            <a:spLocks noChangeArrowheads="1"/>
          </p:cNvSpPr>
          <p:nvPr/>
        </p:nvSpPr>
        <p:spPr bwMode="auto">
          <a:xfrm>
            <a:off x="828000" y="1340768"/>
            <a:ext cx="7946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Thread 0</a:t>
            </a:r>
          </a:p>
        </p:txBody>
      </p:sp>
      <p:sp>
        <p:nvSpPr>
          <p:cNvPr id="91" name="Text Box 90"/>
          <p:cNvSpPr txBox="1">
            <a:spLocks noChangeArrowheads="1"/>
          </p:cNvSpPr>
          <p:nvPr/>
        </p:nvSpPr>
        <p:spPr bwMode="auto">
          <a:xfrm>
            <a:off x="6012000" y="1340768"/>
            <a:ext cx="7946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Thread 8</a:t>
            </a:r>
          </a:p>
        </p:txBody>
      </p:sp>
      <p:sp>
        <p:nvSpPr>
          <p:cNvPr id="92" name="Text Box 91"/>
          <p:cNvSpPr txBox="1">
            <a:spLocks noChangeArrowheads="1"/>
          </p:cNvSpPr>
          <p:nvPr/>
        </p:nvSpPr>
        <p:spPr bwMode="auto">
          <a:xfrm>
            <a:off x="2124000" y="1340768"/>
            <a:ext cx="7946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Thread 2</a:t>
            </a:r>
          </a:p>
        </p:txBody>
      </p:sp>
      <p:sp>
        <p:nvSpPr>
          <p:cNvPr id="93" name="Text Box 92"/>
          <p:cNvSpPr txBox="1">
            <a:spLocks noChangeArrowheads="1"/>
          </p:cNvSpPr>
          <p:nvPr/>
        </p:nvSpPr>
        <p:spPr bwMode="auto">
          <a:xfrm>
            <a:off x="3420000" y="1340768"/>
            <a:ext cx="7946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Thread 4</a:t>
            </a:r>
          </a:p>
        </p:txBody>
      </p:sp>
      <p:sp>
        <p:nvSpPr>
          <p:cNvPr id="94" name="Text Box 93"/>
          <p:cNvSpPr txBox="1">
            <a:spLocks noChangeArrowheads="1"/>
          </p:cNvSpPr>
          <p:nvPr/>
        </p:nvSpPr>
        <p:spPr bwMode="auto">
          <a:xfrm>
            <a:off x="4716000" y="1340768"/>
            <a:ext cx="7946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Thread 6</a:t>
            </a:r>
          </a:p>
        </p:txBody>
      </p:sp>
      <p:sp>
        <p:nvSpPr>
          <p:cNvPr id="95" name="Text Box 94"/>
          <p:cNvSpPr txBox="1">
            <a:spLocks noChangeArrowheads="1"/>
          </p:cNvSpPr>
          <p:nvPr/>
        </p:nvSpPr>
        <p:spPr bwMode="auto">
          <a:xfrm>
            <a:off x="7308000" y="1340768"/>
            <a:ext cx="87799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Thread 10</a:t>
            </a:r>
          </a:p>
        </p:txBody>
      </p:sp>
      <p:sp>
        <p:nvSpPr>
          <p:cNvPr id="97" name="CuadroTexto 26">
            <a:extLst>
              <a:ext uri="{FF2B5EF4-FFF2-40B4-BE49-F238E27FC236}">
                <a16:creationId xmlns:a16="http://schemas.microsoft.com/office/drawing/2014/main" id="{1D24DD0F-C82B-9B44-A534-ADB88735E535}"/>
              </a:ext>
            </a:extLst>
          </p:cNvPr>
          <p:cNvSpPr txBox="1"/>
          <p:nvPr/>
        </p:nvSpPr>
        <p:spPr>
          <a:xfrm>
            <a:off x="124428" y="6275300"/>
            <a:ext cx="12747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Slide credit: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Hwu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&amp; Kirk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A9BA15-B558-6649-8760-B1A1BBE8F0F2}"/>
              </a:ext>
            </a:extLst>
          </p:cNvPr>
          <p:cNvSpPr txBox="1"/>
          <p:nvPr/>
        </p:nvSpPr>
        <p:spPr>
          <a:xfrm>
            <a:off x="8652290" y="2000392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4741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/>
      <p:bldP spid="80" grpId="0"/>
      <p:bldP spid="81" grpId="0"/>
      <p:bldP spid="83" grpId="0" animBg="1"/>
      <p:bldP spid="84" grpId="0" animBg="1"/>
      <p:bldP spid="85" grpId="0" animBg="1"/>
      <p:bldP spid="86" grpId="0" animBg="1"/>
      <p:bldP spid="88" grpId="0"/>
      <p:bldP spid="89" grpId="0" animBg="1"/>
      <p:bldP spid="90" grpId="0"/>
      <p:bldP spid="91" grpId="0"/>
      <p:bldP spid="92" grpId="0"/>
      <p:bldP spid="93" grpId="0"/>
      <p:bldP spid="94" grpId="0"/>
      <p:bldP spid="95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E07565-983B-F540-84C3-EFECFAFB0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2540"/>
            <a:ext cx="9144000" cy="25035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122D79-42A3-FC43-BC78-FDE96C929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Using Barriers: Tree-Based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70E86-0F97-1841-9981-19CA4BA2E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</a:t>
            </a:r>
            <a:r>
              <a:rPr lang="en-US" dirty="0" err="1"/>
              <a:t>tasklets</a:t>
            </a:r>
            <a:r>
              <a:rPr lang="en-US" dirty="0"/>
              <a:t> can perform a tree-based reduction</a:t>
            </a:r>
          </a:p>
          <a:p>
            <a:pPr lvl="1"/>
            <a:r>
              <a:rPr lang="en-US" dirty="0"/>
              <a:t>After every iteration </a:t>
            </a:r>
            <a:r>
              <a:rPr lang="en-US" dirty="0" err="1"/>
              <a:t>tasklets</a:t>
            </a:r>
            <a:r>
              <a:rPr lang="en-US" dirty="0"/>
              <a:t> synchronize with a barrier</a:t>
            </a:r>
          </a:p>
          <a:p>
            <a:pPr lvl="1"/>
            <a:r>
              <a:rPr lang="en-US" dirty="0"/>
              <a:t>Half of the </a:t>
            </a:r>
            <a:r>
              <a:rPr lang="en-US" dirty="0" err="1"/>
              <a:t>tasklets</a:t>
            </a:r>
            <a:r>
              <a:rPr lang="en-US" dirty="0"/>
              <a:t> retire at the end of an iteration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16E5F-AC72-C442-A1D6-1A4EA61EB72F}"/>
              </a:ext>
            </a:extLst>
          </p:cNvPr>
          <p:cNvSpPr txBox="1"/>
          <p:nvPr/>
        </p:nvSpPr>
        <p:spPr>
          <a:xfrm>
            <a:off x="5992566" y="3730717"/>
            <a:ext cx="1981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“offset”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tasklets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working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1A664B-7C47-444F-8113-4A0035D934FC}"/>
              </a:ext>
            </a:extLst>
          </p:cNvPr>
          <p:cNvSpPr/>
          <p:nvPr/>
        </p:nvSpPr>
        <p:spPr>
          <a:xfrm>
            <a:off x="1136226" y="3786472"/>
            <a:ext cx="4821141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6336E8-DC8B-C34B-B303-4D68D193D67F}"/>
              </a:ext>
            </a:extLst>
          </p:cNvPr>
          <p:cNvSpPr txBox="1"/>
          <p:nvPr/>
        </p:nvSpPr>
        <p:spPr>
          <a:xfrm>
            <a:off x="3326186" y="4490794"/>
            <a:ext cx="1876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Barrier synchronization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A4CB4E-5E92-F44D-BDE6-1769D47E590C}"/>
              </a:ext>
            </a:extLst>
          </p:cNvPr>
          <p:cNvSpPr/>
          <p:nvPr/>
        </p:nvSpPr>
        <p:spPr>
          <a:xfrm>
            <a:off x="786739" y="4554683"/>
            <a:ext cx="2520077" cy="18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FEC781D-DA8D-B449-B075-B773D4E97483}"/>
              </a:ext>
            </a:extLst>
          </p:cNvPr>
          <p:cNvSpPr/>
          <p:nvPr/>
        </p:nvSpPr>
        <p:spPr>
          <a:xfrm>
            <a:off x="464214" y="5118410"/>
            <a:ext cx="8215572" cy="117163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handshake-based tree-based reduction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is also possible.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We can compare single-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barrier-based,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handshake-based versions*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1DEB62-E93C-A04B-B791-685EF862E068}"/>
              </a:ext>
            </a:extLst>
          </p:cNvPr>
          <p:cNvSpPr txBox="1"/>
          <p:nvPr/>
        </p:nvSpPr>
        <p:spPr>
          <a:xfrm>
            <a:off x="1219200" y="6457890"/>
            <a:ext cx="7401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*Gómez-Luna et al., “Benchmarking a New Paradigm: An Experimental Analysis of a Real Processing-in-Memory Architecture,”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https://arxiv.org/pdf/2105.03814.pdf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73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1" grpId="0" animBg="1"/>
      <p:bldP spid="1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0BC12-78E4-E640-9EC2-E82468FE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Parallel Reduction on GPU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F6E48-FE84-0D47-BD67-DBB9F4C7211D}"/>
              </a:ext>
            </a:extLst>
          </p:cNvPr>
          <p:cNvSpPr txBox="1"/>
          <p:nvPr/>
        </p:nvSpPr>
        <p:spPr>
          <a:xfrm>
            <a:off x="3400045" y="6504801"/>
            <a:ext cx="2343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https://youtu.be/Xp0HHpcDwUc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9D34ED-6D03-E84D-B9CE-1ED4234D8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" y="874018"/>
            <a:ext cx="7391401" cy="552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4454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0BC12-78E4-E640-9EC2-E82468FE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UPMEM SDK Documentation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F6E48-FE84-0D47-BD67-DBB9F4C7211D}"/>
              </a:ext>
            </a:extLst>
          </p:cNvPr>
          <p:cNvSpPr txBox="1"/>
          <p:nvPr/>
        </p:nvSpPr>
        <p:spPr>
          <a:xfrm>
            <a:off x="3343138" y="6504801"/>
            <a:ext cx="2457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https://sdk.upmem.com/2023.1.0/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EF2E78-C7DF-644D-B3DA-26EE43B82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572" y="906405"/>
            <a:ext cx="5550856" cy="550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9987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 err="1">
                <a:ea typeface="ＭＳ Ｐゴシック" panose="020B0600070205080204" pitchFamily="34" charset="-128"/>
              </a:rPr>
              <a:t>Microbenchmarking</a:t>
            </a:r>
            <a:r>
              <a:rPr lang="en-US" altLang="en-US" b="1" dirty="0">
                <a:ea typeface="ＭＳ Ｐゴシック" panose="020B0600070205080204" pitchFamily="34" charset="-128"/>
              </a:rPr>
              <a:t> of UPMEM PIM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13086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12893</TotalTime>
  <Words>11626</Words>
  <Application>Microsoft Macintosh PowerPoint</Application>
  <PresentationFormat>On-screen Show (4:3)</PresentationFormat>
  <Paragraphs>1725</Paragraphs>
  <Slides>186</Slides>
  <Notes>85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186</vt:i4>
      </vt:variant>
    </vt:vector>
  </HeadingPairs>
  <TitlesOfParts>
    <vt:vector size="206" baseType="lpstr">
      <vt:lpstr>Arial</vt:lpstr>
      <vt:lpstr>Calibri</vt:lpstr>
      <vt:lpstr>Calibri Light</vt:lpstr>
      <vt:lpstr>Cambria</vt:lpstr>
      <vt:lpstr>Cambria Math</vt:lpstr>
      <vt:lpstr>Candara</vt:lpstr>
      <vt:lpstr>Courier</vt:lpstr>
      <vt:lpstr>Garamond</vt:lpstr>
      <vt:lpstr>Segoe UI</vt:lpstr>
      <vt:lpstr>Segoe UI Symbol</vt:lpstr>
      <vt:lpstr>Tahoma</vt:lpstr>
      <vt:lpstr>Times</vt:lpstr>
      <vt:lpstr>Wingdings</vt:lpstr>
      <vt:lpstr>Office Theme</vt:lpstr>
      <vt:lpstr>Edge</vt:lpstr>
      <vt:lpstr>3_Edge</vt:lpstr>
      <vt:lpstr>4_Edge</vt:lpstr>
      <vt:lpstr>2_Edge</vt:lpstr>
      <vt:lpstr>26_Edge</vt:lpstr>
      <vt:lpstr>1_Office Theme</vt:lpstr>
      <vt:lpstr>PowerPoint Presentation</vt:lpstr>
      <vt:lpstr>Two PIM Approaches</vt:lpstr>
      <vt:lpstr>PIM Becomes Real</vt:lpstr>
      <vt:lpstr>UPMEM PIM</vt:lpstr>
      <vt:lpstr>UPMEM Processing-in-DRAM Engine (2019)</vt:lpstr>
      <vt:lpstr>UPMEM DIMMs</vt:lpstr>
      <vt:lpstr>2,560-DPU Processing-in-Memory System</vt:lpstr>
      <vt:lpstr>Understanding a Modern PIM Architecture</vt:lpstr>
      <vt:lpstr>UPMEM Patent</vt:lpstr>
      <vt:lpstr>UPMEM PIM System Organization (I)</vt:lpstr>
      <vt:lpstr>UPMEM PIM System Organization (II)</vt:lpstr>
      <vt:lpstr>UPMEM PIM System Organization (III)</vt:lpstr>
      <vt:lpstr>DRAM Processing Unit (I)</vt:lpstr>
      <vt:lpstr>DRAM Processing Unit (II)</vt:lpstr>
      <vt:lpstr>DPU Pipeline</vt:lpstr>
      <vt:lpstr>Fine-grained Multithreading</vt:lpstr>
      <vt:lpstr>Fine-Grained Multithreading (I)</vt:lpstr>
      <vt:lpstr>Fine-Grained Multithreading (II)</vt:lpstr>
      <vt:lpstr>Lecture on Fine-Grained Multithreading</vt:lpstr>
      <vt:lpstr>DPU Pipeline</vt:lpstr>
      <vt:lpstr>DPU Instruction Set Architecture</vt:lpstr>
      <vt:lpstr>Microbenchmark for INT32 ADD Throughput</vt:lpstr>
      <vt:lpstr>More on the UPMEM PIM Architecture</vt:lpstr>
      <vt:lpstr>Understanding a Modern PIM Architecture</vt:lpstr>
      <vt:lpstr>Key Takeaway 1</vt:lpstr>
      <vt:lpstr>CPU/GPU: Performance Comparison</vt:lpstr>
      <vt:lpstr>Key Takeaway 2</vt:lpstr>
      <vt:lpstr>Key Takeaway 3</vt:lpstr>
      <vt:lpstr>Key Takeaway 4</vt:lpstr>
      <vt:lpstr>PrIM Repository</vt:lpstr>
      <vt:lpstr>Samsung FIMDRAM  (aka HBM-PIM)</vt:lpstr>
      <vt:lpstr>Samsung Function-in-Memory DRAM (2021)</vt:lpstr>
      <vt:lpstr>Samsung Function-in-Memory DRAM (2021)</vt:lpstr>
      <vt:lpstr>Samsung Function-in-Memory DRAM (2021)</vt:lpstr>
      <vt:lpstr>FIMDRAM: System Organization</vt:lpstr>
      <vt:lpstr>Lecture on FIMDRAM/HBM-PIM</vt:lpstr>
      <vt:lpstr>Samsung AxDIMM</vt:lpstr>
      <vt:lpstr>Samsung AxDIMM (2021)</vt:lpstr>
      <vt:lpstr>AxDIMM Design: Hardware Architecture</vt:lpstr>
      <vt:lpstr>AxDIMM Design: Execution Flow</vt:lpstr>
      <vt:lpstr>Lecture on AxDIMM</vt:lpstr>
      <vt:lpstr>SK Hynix AiM</vt:lpstr>
      <vt:lpstr>SK Hynix Accelerator-in-Memory (2022)</vt:lpstr>
      <vt:lpstr>SK Hynix Accelerator-in-Memory (2022)</vt:lpstr>
      <vt:lpstr>SK Hynix AiM: System Organization (2022)</vt:lpstr>
      <vt:lpstr>Lecture on Accelerator-in-Memory</vt:lpstr>
      <vt:lpstr>Alibaba HB-PNM</vt:lpstr>
      <vt:lpstr>Alibaba HB-PNM: Overall Architecture (2022)</vt:lpstr>
      <vt:lpstr>Alibaba HB-PNM: Compute Engines</vt:lpstr>
      <vt:lpstr>Lecture on HB-PNM</vt:lpstr>
      <vt:lpstr>More Real PIM</vt:lpstr>
      <vt:lpstr>NeuroBlade</vt:lpstr>
      <vt:lpstr>NeuroBlade Patent (I)</vt:lpstr>
      <vt:lpstr>NeuroBlade Patent (II)</vt:lpstr>
      <vt:lpstr>NeuroBlade: Xiphos</vt:lpstr>
      <vt:lpstr>Variety of Current Real PIM Architectures</vt:lpstr>
      <vt:lpstr>Common Characteristics</vt:lpstr>
      <vt:lpstr>A State-of-the-Art PIM (PNM) System</vt:lpstr>
      <vt:lpstr>Programming a  General-purpose PIM System</vt:lpstr>
      <vt:lpstr>Accelerator Model (I)</vt:lpstr>
      <vt:lpstr>GPU Computing</vt:lpstr>
      <vt:lpstr>Accelerator Model (II)</vt:lpstr>
      <vt:lpstr>System Organization</vt:lpstr>
      <vt:lpstr>First Programming Example: Vector Addition</vt:lpstr>
      <vt:lpstr>Observations, Recommendations, Takeaways</vt:lpstr>
      <vt:lpstr>Vector Addition (VA)</vt:lpstr>
      <vt:lpstr>UPMEM SDK Documentation</vt:lpstr>
      <vt:lpstr>General Programming Recommendations</vt:lpstr>
      <vt:lpstr>DPU Allocation</vt:lpstr>
      <vt:lpstr>DPU Allocation: Needleman-Wunsch (NW)</vt:lpstr>
      <vt:lpstr>Load DPU Binary</vt:lpstr>
      <vt:lpstr>CPU-DPU/DPU-CPU Data Transfers</vt:lpstr>
      <vt:lpstr>Serial Transfers</vt:lpstr>
      <vt:lpstr>Parallel Transfers</vt:lpstr>
      <vt:lpstr>Broadcast Transfers</vt:lpstr>
      <vt:lpstr>Different Types of Transfers in a Program</vt:lpstr>
      <vt:lpstr>Inter-DPU Communication</vt:lpstr>
      <vt:lpstr>How Fast are these Data Transfers? </vt:lpstr>
      <vt:lpstr>CPU-DPU/DPU-CPU Transfers: 1 DPU</vt:lpstr>
      <vt:lpstr>CPU-DPU/DPU-CPU Transfers: 1 Rank (I)</vt:lpstr>
      <vt:lpstr>CPU-DPU/DPU-CPU Transfers: 1 Rank (II)</vt:lpstr>
      <vt:lpstr>“Transposing” Library</vt:lpstr>
      <vt:lpstr>Microbenchmark: CPU-DPU</vt:lpstr>
      <vt:lpstr>DPU Kernel Launch</vt:lpstr>
      <vt:lpstr>How to Pass Parameters to the Kernel?</vt:lpstr>
      <vt:lpstr>Recall: Vector Addition (VA)</vt:lpstr>
      <vt:lpstr>Programming a DPU Kernel (I)</vt:lpstr>
      <vt:lpstr>Programming a DPU Kernel (II)</vt:lpstr>
      <vt:lpstr>Intra-DPU Synchronization</vt:lpstr>
      <vt:lpstr>Synchronization Primitives</vt:lpstr>
      <vt:lpstr>Parallel Reduction (I)</vt:lpstr>
      <vt:lpstr>Parallel Reduction (II)</vt:lpstr>
      <vt:lpstr>Parallel Reduction (III)</vt:lpstr>
      <vt:lpstr>Final Reduction</vt:lpstr>
      <vt:lpstr>Vector Reduction: Naïve Mapping</vt:lpstr>
      <vt:lpstr>Using Barriers: Tree-Based Reduction</vt:lpstr>
      <vt:lpstr>Parallel Reduction on GPU</vt:lpstr>
      <vt:lpstr>UPMEM SDK Documentation</vt:lpstr>
      <vt:lpstr>Microbenchmarking of UPMEM PIM</vt:lpstr>
      <vt:lpstr>DPU Pipeline</vt:lpstr>
      <vt:lpstr>Arithmetic Throughput: Microbenchmark </vt:lpstr>
      <vt:lpstr>Microbenchmark for INT32 ADD Throughput</vt:lpstr>
      <vt:lpstr>Arithmetic Throughput: 11 Tasklets</vt:lpstr>
      <vt:lpstr>Arithmetic Throughput: ADD/SUB</vt:lpstr>
      <vt:lpstr>Arithmetic Throughput: #Instructions</vt:lpstr>
      <vt:lpstr>Arithmetic Throughput: ADD/SUB</vt:lpstr>
      <vt:lpstr>Arithmetic Throughput: MUL/DIV</vt:lpstr>
      <vt:lpstr>Arithmetic Throughput: Native Support</vt:lpstr>
      <vt:lpstr>Microbenchmark: Arithmetic Throughput</vt:lpstr>
      <vt:lpstr>DPU: WRAM Bandwidth</vt:lpstr>
      <vt:lpstr>WRAM Bandwidth: Microbenchmark</vt:lpstr>
      <vt:lpstr>STREAM Benchmark in WRAM</vt:lpstr>
      <vt:lpstr>WRAM Bandwidth: STREAM</vt:lpstr>
      <vt:lpstr>WRAM Bandwidth: COPY</vt:lpstr>
      <vt:lpstr>WRAM Bandwidth: ADD</vt:lpstr>
      <vt:lpstr>WRAM Bandwidth: Access Patterns</vt:lpstr>
      <vt:lpstr>Microbenchmark: STREAM and WRAM</vt:lpstr>
      <vt:lpstr>DPU: MRAM Latency and Bandwidth</vt:lpstr>
      <vt:lpstr>MRAM Bandwidth</vt:lpstr>
      <vt:lpstr>MRAM Read and Write Latency (I)</vt:lpstr>
      <vt:lpstr>MRAM Read and Write Latency (II)</vt:lpstr>
      <vt:lpstr>MRAM Read and Write Latency (III)</vt:lpstr>
      <vt:lpstr>MRAM Read and Write Latency (IV)</vt:lpstr>
      <vt:lpstr>MRAM Read and Write Latency (V)</vt:lpstr>
      <vt:lpstr>MRAM Bandwidth</vt:lpstr>
      <vt:lpstr>STREAM Benchmark in MRAM</vt:lpstr>
      <vt:lpstr>STREAM Benchmark: COPY-DMA</vt:lpstr>
      <vt:lpstr>STREAM Benchmark: Bandwidth Saturation (I)</vt:lpstr>
      <vt:lpstr>STREAM Benchmark: Bandwidth Saturation (II)</vt:lpstr>
      <vt:lpstr>MRAM Bandwidth</vt:lpstr>
      <vt:lpstr>Strided and Random Access to MRAM</vt:lpstr>
      <vt:lpstr>Strided and Random Accesses (I)</vt:lpstr>
      <vt:lpstr>Strided and Random Accesses (II)</vt:lpstr>
      <vt:lpstr>Strided and Random Accesses (III)</vt:lpstr>
      <vt:lpstr>Strided and Random Accesses (IV)</vt:lpstr>
      <vt:lpstr>Microbenchmark: Strided and Random</vt:lpstr>
      <vt:lpstr>DPU: Arithmetic Throughput vs. Operational Intensity</vt:lpstr>
      <vt:lpstr>Arithmetic Throughput vs. Operational Intensity (I)</vt:lpstr>
      <vt:lpstr>Arithmetic Throughput vs. Operational Intensity (II)</vt:lpstr>
      <vt:lpstr>Arithmetic Throughput vs. Operational Intensity (III)</vt:lpstr>
      <vt:lpstr>Arithmetic Throughput vs. Operational Intensity (IV)</vt:lpstr>
      <vt:lpstr>Arithmetic Throughput vs. Operational Intensity (V)</vt:lpstr>
      <vt:lpstr>Microbenchmark: Arithmetic Throughput vs. Operational Intensity</vt:lpstr>
      <vt:lpstr>Benchmarking and  Workload Suitability</vt:lpstr>
      <vt:lpstr>PrIM Benchmarks</vt:lpstr>
      <vt:lpstr>PrIM Benchmarks: Application Domains</vt:lpstr>
      <vt:lpstr>Roofline Model</vt:lpstr>
      <vt:lpstr>PrIM Benchmarks: Diversity</vt:lpstr>
      <vt:lpstr>PrIM Benchmarks: Inter-DPU Communication</vt:lpstr>
      <vt:lpstr>PrIM Benchmarks</vt:lpstr>
      <vt:lpstr>Outline</vt:lpstr>
      <vt:lpstr>Evaluation Methodology</vt:lpstr>
      <vt:lpstr>Evaluation Methodology</vt:lpstr>
      <vt:lpstr>2,560-DPU System</vt:lpstr>
      <vt:lpstr>640-DPU System</vt:lpstr>
      <vt:lpstr>Datasets</vt:lpstr>
      <vt:lpstr>Strong Scaling: 1 DPU (I)</vt:lpstr>
      <vt:lpstr>Strong Scaling: 1 DPU (II)</vt:lpstr>
      <vt:lpstr>Strong Scaling: 1 DPU (III)</vt:lpstr>
      <vt:lpstr>Strong Scaling: 1 DPU (IV)</vt:lpstr>
      <vt:lpstr>Strong Scaling: 1 DPU (V)</vt:lpstr>
      <vt:lpstr>Strong Scaling: 1 DPU (VI)</vt:lpstr>
      <vt:lpstr>Strong Scaling: 1 Rank (I)</vt:lpstr>
      <vt:lpstr>Strong Scaling: 1 Rank (II)</vt:lpstr>
      <vt:lpstr>Strong Scaling: 1 Rank (III)</vt:lpstr>
      <vt:lpstr>Strong Scaling: 1 Rank (IV)</vt:lpstr>
      <vt:lpstr>Strong Scaling: 32 Ranks (I)</vt:lpstr>
      <vt:lpstr>Strong Scaling: 32 Ranks (II)</vt:lpstr>
      <vt:lpstr>Strong Scaling: 32 Ranks (III)</vt:lpstr>
      <vt:lpstr>Weak Scaling: 1 Rank</vt:lpstr>
      <vt:lpstr>CPU/GPU: Evaluation Methodology</vt:lpstr>
      <vt:lpstr>CPU/GPU: Performance Comparison (I)</vt:lpstr>
      <vt:lpstr>CPU/GPU: Performance Comparison (II)</vt:lpstr>
      <vt:lpstr>CPU/GPU: Performance Comparison (III)</vt:lpstr>
      <vt:lpstr>CPU/GPU: Energy Comparison (I)</vt:lpstr>
      <vt:lpstr>CPU/GPU: Energy Comparison (II)</vt:lpstr>
      <vt:lpstr>Outline</vt:lpstr>
      <vt:lpstr>Key Takeaway 1</vt:lpstr>
      <vt:lpstr>Key Takeaway 2</vt:lpstr>
      <vt:lpstr>Key Takeaway 3</vt:lpstr>
      <vt:lpstr>Key Takeaway 4</vt:lpstr>
      <vt:lpstr>Understanding a Modern PIM Architecture</vt:lpstr>
      <vt:lpstr>Short arXiv Version</vt:lpstr>
      <vt:lpstr>Long arXiv Version</vt:lpstr>
      <vt:lpstr>PrIM Repository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Title: </dc:title>
  <dc:creator>Microsoft Office User</dc:creator>
  <cp:lastModifiedBy>Gomez Luna  Juan</cp:lastModifiedBy>
  <cp:revision>879</cp:revision>
  <dcterms:created xsi:type="dcterms:W3CDTF">2020-09-04T14:15:51Z</dcterms:created>
  <dcterms:modified xsi:type="dcterms:W3CDTF">2023-02-26T01:48:18Z</dcterms:modified>
</cp:coreProperties>
</file>