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  <p:sldMasterId id="2147483688" r:id="rId3"/>
    <p:sldMasterId id="2147483700" r:id="rId4"/>
    <p:sldMasterId id="2147483712" r:id="rId5"/>
  </p:sldMasterIdLst>
  <p:notesMasterIdLst>
    <p:notesMasterId r:id="rId15"/>
  </p:notesMasterIdLst>
  <p:handoutMasterIdLst>
    <p:handoutMasterId r:id="rId16"/>
  </p:handoutMasterIdLst>
  <p:sldIdLst>
    <p:sldId id="6035" r:id="rId6"/>
    <p:sldId id="642" r:id="rId7"/>
    <p:sldId id="7260" r:id="rId8"/>
    <p:sldId id="7265" r:id="rId9"/>
    <p:sldId id="7261" r:id="rId10"/>
    <p:sldId id="7262" r:id="rId11"/>
    <p:sldId id="7263" r:id="rId12"/>
    <p:sldId id="7264" r:id="rId13"/>
    <p:sldId id="725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  <a:srgbClr val="FFFFFF"/>
    <a:srgbClr val="2D458A"/>
    <a:srgbClr val="F5F6FB"/>
    <a:srgbClr val="000000"/>
    <a:srgbClr val="B9B9B9"/>
    <a:srgbClr val="0070C0"/>
    <a:srgbClr val="009193"/>
    <a:srgbClr val="006600"/>
    <a:srgbClr val="F2F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2"/>
    <p:restoredTop sz="88774"/>
  </p:normalViewPr>
  <p:slideViewPr>
    <p:cSldViewPr snapToGrid="0" snapToObjects="1">
      <p:cViewPr varScale="1">
        <p:scale>
          <a:sx n="111" d="100"/>
          <a:sy n="111" d="100"/>
        </p:scale>
        <p:origin x="2000" y="208"/>
      </p:cViewPr>
      <p:guideLst/>
    </p:cSldViewPr>
  </p:slideViewPr>
  <p:outlineViewPr>
    <p:cViewPr>
      <p:scale>
        <a:sx n="33" d="100"/>
        <a:sy n="33" d="100"/>
      </p:scale>
      <p:origin x="0" y="-289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345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B5256-F1E6-8743-B02A-68834AC97D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3DF50-F8E9-9241-9406-236CB6BE4E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437D9-744C-C144-AC94-91DD2CDA03B0}" type="datetimeFigureOut">
              <a:rPr lang="en-US" smtClean="0"/>
              <a:t>2/25/23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6F5C5-CE3A-FA42-98DE-93BCBE04DF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6B318-E632-1A46-A963-2EC75F69F8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05C31-5BD3-9B42-A270-096A1EE5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929AC-FC5A-1646-B3A1-E39A37E8D8F5}" type="datetimeFigureOut">
              <a:rPr lang="en-US" smtClean="0"/>
              <a:t>2/25/23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715E5-0E3B-1B4F-BB79-1C4B57B4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DA4BF-7897-944F-A08A-D6C0E2AD99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CA167D-28A3-194E-AE3D-83E0BE1CFECE}" type="datetime1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D96E9-386F-5A40-BCC3-4F263F8178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F0FD70C-B3CD-F94B-ACBB-67F665EEAC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6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DA4BF-7897-944F-A08A-D6C0E2AD99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CA167D-28A3-194E-AE3D-83E0BE1CFECE}" type="datetime1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D96E9-386F-5A40-BCC3-4F263F8178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F0FD70C-B3CD-F94B-ACBB-67F665EEAC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DFF4F-ED49-E545-9049-57D68EB3BF4A}"/>
              </a:ext>
            </a:extLst>
          </p:cNvPr>
          <p:cNvSpPr/>
          <p:nvPr userDrawn="1"/>
        </p:nvSpPr>
        <p:spPr>
          <a:xfrm>
            <a:off x="0" y="0"/>
            <a:ext cx="9144000" cy="4379053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351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311" y="2839453"/>
            <a:ext cx="6858000" cy="1539600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 baseline="0"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z="3200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Click to edit Master subtitle style</a:t>
            </a:r>
            <a:endParaRPr lang="en-US" dirty="0"/>
          </a:p>
        </p:txBody>
      </p:sp>
      <p:pic>
        <p:nvPicPr>
          <p:cNvPr id="12" name="Picture 2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8CF7D528-60B9-7C4D-8128-F52BA3A7A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" y="6111049"/>
            <a:ext cx="2397512" cy="4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EC1F6D-190B-B448-B175-2B9886767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24681" y="6056165"/>
            <a:ext cx="2640412" cy="607663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2DCD12-E0A7-964E-8C01-30F57AE18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667"/>
            <a:ext cx="9144000" cy="2619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664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777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34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976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31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300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262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331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392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833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287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D2D3B90-BDF0-9E4D-963A-CE3F0519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5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Candara" panose="020E0502030303020204" pitchFamily="34" charset="0"/>
                <a:ea typeface="Geneva" panose="020B050303040404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EB6F8F-19D9-7A4A-967C-A1B0DB23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1pPr>
            <a:lvl2pPr marL="685766" indent="-228589">
              <a:buFont typeface="Cambria" panose="02040503050406030204" pitchFamily="18" charset="0"/>
              <a:buChar char="-"/>
              <a:defRPr sz="24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2pPr>
            <a:lvl3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3pPr>
            <a:lvl4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4pPr>
            <a:lvl5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B30CEA-A32F-0B4F-94FF-2F238104D6CE}"/>
              </a:ext>
            </a:extLst>
          </p:cNvPr>
          <p:cNvSpPr txBox="1">
            <a:spLocks/>
          </p:cNvSpPr>
          <p:nvPr userDrawn="1"/>
        </p:nvSpPr>
        <p:spPr>
          <a:xfrm>
            <a:off x="7977054" y="647648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safari.png">
            <a:extLst>
              <a:ext uri="{FF2B5EF4-FFF2-40B4-BE49-F238E27FC236}">
                <a16:creationId xmlns:a16="http://schemas.microsoft.com/office/drawing/2014/main" id="{DCA7EB8C-F307-874D-B152-028FC5CC7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525283"/>
            <a:ext cx="1080120" cy="3125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CD1133-1492-4A44-93C1-B89EF4FD41F6}"/>
              </a:ext>
            </a:extLst>
          </p:cNvPr>
          <p:cNvCxnSpPr>
            <a:cxnSpLocks/>
          </p:cNvCxnSpPr>
          <p:nvPr userDrawn="1"/>
        </p:nvCxnSpPr>
        <p:spPr>
          <a:xfrm>
            <a:off x="117027" y="831499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E97BD3-6BDD-8949-ACFE-8F75374CA53C}"/>
              </a:ext>
            </a:extLst>
          </p:cNvPr>
          <p:cNvCxnSpPr>
            <a:cxnSpLocks/>
          </p:cNvCxnSpPr>
          <p:nvPr userDrawn="1"/>
        </p:nvCxnSpPr>
        <p:spPr>
          <a:xfrm>
            <a:off x="117027" y="6482153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17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808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672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959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234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517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0915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594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724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3237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504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924800" cy="2232248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04592"/>
            <a:ext cx="7848600" cy="12485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2999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156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8340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4638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9701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297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6187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4378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98605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7394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470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58657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98157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0206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2992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85543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9795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88185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451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2107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3422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7658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309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2223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83CA-0B62-DB46-9CBE-B5DC6D4673F1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D53D-D438-2342-97DF-4908BDD5F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10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8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41887"/>
            <a:ext cx="9144000" cy="11997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0" dirty="0">
                <a:latin typeface="Candara" panose="020E0502030303020204" pitchFamily="34" charset="0"/>
              </a:rPr>
              <a:t>Dr. Juan Gómez Luna</a:t>
            </a:r>
          </a:p>
          <a:p>
            <a:pPr>
              <a:spcBef>
                <a:spcPts val="600"/>
              </a:spcBef>
            </a:pPr>
            <a:r>
              <a:rPr lang="en-US" sz="2800" b="0" dirty="0">
                <a:latin typeface="Candara" panose="020E0502030303020204" pitchFamily="34" charset="0"/>
              </a:rPr>
              <a:t>Professor </a:t>
            </a:r>
            <a:r>
              <a:rPr lang="en-US" sz="2800" b="0" dirty="0" err="1">
                <a:latin typeface="Candara" panose="020E0502030303020204" pitchFamily="34" charset="0"/>
              </a:rPr>
              <a:t>Onur</a:t>
            </a:r>
            <a:r>
              <a:rPr lang="en-US" sz="2800" b="0" dirty="0">
                <a:latin typeface="Candara" panose="020E0502030303020204" pitchFamily="34" charset="0"/>
              </a:rPr>
              <a:t> </a:t>
            </a:r>
            <a:r>
              <a:rPr lang="en-US" sz="2800" b="0" dirty="0" err="1">
                <a:latin typeface="Candara" panose="020E0502030303020204" pitchFamily="34" charset="0"/>
              </a:rPr>
              <a:t>Mutlu</a:t>
            </a:r>
            <a:endParaRPr lang="en-US" sz="28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25972"/>
            <a:ext cx="9144000" cy="324091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Hands-on Lab</a:t>
            </a:r>
          </a:p>
          <a:p>
            <a:r>
              <a:rPr lang="en-US" sz="4000" dirty="0">
                <a:latin typeface="Candara" panose="020E0502030303020204" pitchFamily="34" charset="0"/>
              </a:rPr>
              <a:t>Programming and Understanding a </a:t>
            </a:r>
          </a:p>
          <a:p>
            <a:r>
              <a:rPr lang="en-US" sz="4000" dirty="0">
                <a:latin typeface="Candara" panose="020E0502030303020204" pitchFamily="34" charset="0"/>
              </a:rPr>
              <a:t>Real Processing-in-Memory Architecture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953C2-652F-1B44-A0B1-2575844D1492}"/>
              </a:ext>
            </a:extLst>
          </p:cNvPr>
          <p:cNvSpPr txBox="1"/>
          <p:nvPr/>
        </p:nvSpPr>
        <p:spPr>
          <a:xfrm>
            <a:off x="1391482" y="11572"/>
            <a:ext cx="63610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HPCA 2023 Tutorial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Real-world Processing-in-Memory Architectures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98014-0400-9540-B345-B285C02537FB}"/>
              </a:ext>
            </a:extLst>
          </p:cNvPr>
          <p:cNvSpPr txBox="1"/>
          <p:nvPr/>
        </p:nvSpPr>
        <p:spPr>
          <a:xfrm>
            <a:off x="3493819" y="6538933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</a:rPr>
              <a:t>Sunday, February 26, 2023</a:t>
            </a:r>
          </a:p>
        </p:txBody>
      </p:sp>
    </p:spTree>
    <p:extLst>
      <p:ext uri="{BB962C8B-B14F-4D97-AF65-F5344CB8AC3E}">
        <p14:creationId xmlns:p14="http://schemas.microsoft.com/office/powerpoint/2010/main" val="287416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B449-EC61-3A4F-B767-47EFC875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PIM Tutorial: Hands-on Lab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17AB5-1099-3B40-80B2-458BD9C29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743" y="867320"/>
            <a:ext cx="4168514" cy="59906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484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F4235-3709-BC48-83AA-FA18D1B1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14404"/>
            <a:ext cx="8803780" cy="54863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1.  Paste the configuration into .</a:t>
            </a:r>
            <a:r>
              <a:rPr lang="en-US" dirty="0" err="1"/>
              <a:t>ssh</a:t>
            </a:r>
            <a:r>
              <a:rPr lang="en-US" dirty="0"/>
              <a:t>/config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Host </a:t>
            </a:r>
            <a:r>
              <a:rPr lang="en-US" dirty="0" err="1"/>
              <a:t>upmemcloud</a:t>
            </a:r>
            <a:r>
              <a:rPr lang="en-US" dirty="0"/>
              <a:t>*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User ethhpca23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Hostname %</a:t>
            </a:r>
            <a:r>
              <a:rPr lang="en-US" dirty="0" err="1"/>
              <a:t>h.cloud.upmem.com</a:t>
            </a:r>
            <a:r>
              <a:rPr lang="en-US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 err="1"/>
              <a:t>IdentityFile</a:t>
            </a:r>
            <a:r>
              <a:rPr lang="en-US" dirty="0"/>
              <a:t> ~/.</a:t>
            </a:r>
            <a:r>
              <a:rPr lang="en-US" dirty="0" err="1"/>
              <a:t>ssh</a:t>
            </a:r>
            <a:r>
              <a:rPr lang="en-US" dirty="0"/>
              <a:t>/upmemcloud_ethhpca23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 err="1"/>
              <a:t>StrictHostKeyChecking</a:t>
            </a:r>
            <a:r>
              <a:rPr lang="en-US" dirty="0"/>
              <a:t> no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 err="1"/>
              <a:t>UserKnownHostsFile</a:t>
            </a:r>
            <a:r>
              <a:rPr lang="en-US" dirty="0"/>
              <a:t>=/dev/null 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2.  Copy the private key </a:t>
            </a:r>
            <a:r>
              <a:rPr lang="en-US" dirty="0">
                <a:latin typeface="Courier" pitchFamily="2" charset="0"/>
              </a:rPr>
              <a:t>upmemcloud_ethhpca23</a:t>
            </a:r>
            <a:r>
              <a:rPr lang="en-US" dirty="0"/>
              <a:t> to your .</a:t>
            </a:r>
            <a:r>
              <a:rPr lang="en-US" dirty="0" err="1"/>
              <a:t>ssh</a:t>
            </a:r>
            <a:r>
              <a:rPr lang="en-US" dirty="0"/>
              <a:t> folder. You may need to change permissions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dirty="0"/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3.  </a:t>
            </a:r>
            <a:r>
              <a:rPr lang="en-US" dirty="0" err="1">
                <a:latin typeface="Courier" pitchFamily="2" charset="0"/>
              </a:rPr>
              <a:t>ssh</a:t>
            </a:r>
            <a:r>
              <a:rPr lang="en-US" dirty="0">
                <a:latin typeface="Courier" pitchFamily="2" charset="0"/>
              </a:rPr>
              <a:t> upmemcloud5</a:t>
            </a:r>
            <a:r>
              <a:rPr lang="en-US" dirty="0"/>
              <a:t> from the terminal</a:t>
            </a:r>
            <a:endParaRPr lang="en-US" sz="100" dirty="0">
              <a:sym typeface="Wingdings" pitchFamily="2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5B449-EC61-3A4F-B767-47EFC875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How to Access the UPMEM PIM Server?</a:t>
            </a:r>
          </a:p>
        </p:txBody>
      </p:sp>
    </p:spTree>
    <p:extLst>
      <p:ext uri="{BB962C8B-B14F-4D97-AF65-F5344CB8AC3E}">
        <p14:creationId xmlns:p14="http://schemas.microsoft.com/office/powerpoint/2010/main" val="146980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DE46-1DE5-9347-94F7-D26B78D4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Template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92E7A-4E86-9C44-84DE-853744AE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4298817" cy="5293805"/>
          </a:xfrm>
        </p:spPr>
        <p:txBody>
          <a:bodyPr/>
          <a:lstStyle/>
          <a:p>
            <a:r>
              <a:rPr lang="en-US" dirty="0"/>
              <a:t>Contain templates for task 1 and task 2</a:t>
            </a:r>
          </a:p>
          <a:p>
            <a:r>
              <a:rPr lang="en-US" dirty="0"/>
              <a:t>Task 2’s template can be used for the remaining tasks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D5573F-2F18-BF40-8A1F-B3B335A2C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625" y="904241"/>
            <a:ext cx="1927035" cy="549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DE46-1DE5-9347-94F7-D26B78D4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1: CPU-DPU and DPU-CPU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92E7A-4E86-9C44-84DE-853744AE1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serial, parallel, and broadcast transfers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BC34B-0298-7440-BB5E-8BB0B1599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" y="3928858"/>
            <a:ext cx="2936643" cy="2196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0EC2DE-E7C0-4442-84D9-F25619613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80" y="3928858"/>
            <a:ext cx="2916908" cy="2196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777411-0D18-D14F-BCD9-53B6E2928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314" y="3929437"/>
            <a:ext cx="2915696" cy="2196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968FA6-AAEA-E742-9E10-3DB59F154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1473600"/>
            <a:ext cx="7874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1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D062-A5B1-3E41-8FCC-6E094D6F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2: AXPY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DA1A2-426F-1D41-B9BF-1A3E1740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 is a good reference code for this task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3E6617-F6EA-2641-AA84-44FD0EA3D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225" y="3165988"/>
            <a:ext cx="3979550" cy="299601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C67578-28F2-1044-98F8-F1C6D8C0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964076"/>
            <a:ext cx="78613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9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7B68-0435-D845-A6B4-71ED66A1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3: Operations and Datatypes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A31C4-A365-A04A-B2ED-B6A6401AD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will observe significant variations in arithmetic throughput for different operations and datatypes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58A2E-5017-804C-BC20-90385CFC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84573"/>
            <a:ext cx="78867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7B68-0435-D845-A6B4-71ED66A1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4: Vector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A31C4-A365-A04A-B2ED-B6A6401AD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Performance differences due to the final reduction step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553D5-D9D6-4243-BFA8-B49BCBA39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95104"/>
            <a:ext cx="7874000" cy="111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FF661-B842-904E-8B02-F60F8FFE2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852" y="3231177"/>
            <a:ext cx="3974919" cy="29988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88770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41887"/>
            <a:ext cx="9144000" cy="11997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0" dirty="0">
                <a:latin typeface="Candara" panose="020E0502030303020204" pitchFamily="34" charset="0"/>
              </a:rPr>
              <a:t>Dr. Juan Gómez Luna</a:t>
            </a:r>
          </a:p>
          <a:p>
            <a:pPr>
              <a:spcBef>
                <a:spcPts val="600"/>
              </a:spcBef>
            </a:pPr>
            <a:r>
              <a:rPr lang="en-US" sz="2800" b="0" dirty="0">
                <a:latin typeface="Candara" panose="020E0502030303020204" pitchFamily="34" charset="0"/>
              </a:rPr>
              <a:t>Professor </a:t>
            </a:r>
            <a:r>
              <a:rPr lang="en-US" sz="2800" b="0" dirty="0" err="1">
                <a:latin typeface="Candara" panose="020E0502030303020204" pitchFamily="34" charset="0"/>
              </a:rPr>
              <a:t>Onur</a:t>
            </a:r>
            <a:r>
              <a:rPr lang="en-US" sz="2800" b="0" dirty="0">
                <a:latin typeface="Candara" panose="020E0502030303020204" pitchFamily="34" charset="0"/>
              </a:rPr>
              <a:t> </a:t>
            </a:r>
            <a:r>
              <a:rPr lang="en-US" sz="2800" b="0" dirty="0" err="1">
                <a:latin typeface="Candara" panose="020E0502030303020204" pitchFamily="34" charset="0"/>
              </a:rPr>
              <a:t>Mutlu</a:t>
            </a:r>
            <a:endParaRPr lang="en-US" sz="28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25972"/>
            <a:ext cx="9144000" cy="324091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Hands-on Lab</a:t>
            </a:r>
          </a:p>
          <a:p>
            <a:r>
              <a:rPr lang="en-US" sz="4000" dirty="0">
                <a:latin typeface="Candara" panose="020E0502030303020204" pitchFamily="34" charset="0"/>
              </a:rPr>
              <a:t>Programming and Understanding a </a:t>
            </a:r>
          </a:p>
          <a:p>
            <a:r>
              <a:rPr lang="en-US" sz="4000" dirty="0">
                <a:latin typeface="Candara" panose="020E0502030303020204" pitchFamily="34" charset="0"/>
              </a:rPr>
              <a:t>Real Processing-in-Memory Architecture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953C2-652F-1B44-A0B1-2575844D1492}"/>
              </a:ext>
            </a:extLst>
          </p:cNvPr>
          <p:cNvSpPr txBox="1"/>
          <p:nvPr/>
        </p:nvSpPr>
        <p:spPr>
          <a:xfrm>
            <a:off x="1391482" y="11572"/>
            <a:ext cx="63610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HPCA 2023 Tutorial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Real-world Processing-in-Memory Architectures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98014-0400-9540-B345-B285C02537FB}"/>
              </a:ext>
            </a:extLst>
          </p:cNvPr>
          <p:cNvSpPr txBox="1"/>
          <p:nvPr/>
        </p:nvSpPr>
        <p:spPr>
          <a:xfrm>
            <a:off x="3493819" y="6538933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</a:rPr>
              <a:t>Sunday, February 26, 2023</a:t>
            </a:r>
          </a:p>
        </p:txBody>
      </p:sp>
    </p:spTree>
    <p:extLst>
      <p:ext uri="{BB962C8B-B14F-4D97-AF65-F5344CB8AC3E}">
        <p14:creationId xmlns:p14="http://schemas.microsoft.com/office/powerpoint/2010/main" val="2665951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12828</TotalTime>
  <Words>232</Words>
  <Application>Microsoft Macintosh PowerPoint</Application>
  <PresentationFormat>On-screen Show (4:3)</PresentationFormat>
  <Paragraphs>55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Candara</vt:lpstr>
      <vt:lpstr>Courier</vt:lpstr>
      <vt:lpstr>Garamond</vt:lpstr>
      <vt:lpstr>Segoe UI</vt:lpstr>
      <vt:lpstr>Segoe UI Symbol</vt:lpstr>
      <vt:lpstr>Tahoma</vt:lpstr>
      <vt:lpstr>Wingdings</vt:lpstr>
      <vt:lpstr>Office Theme</vt:lpstr>
      <vt:lpstr>Edge</vt:lpstr>
      <vt:lpstr>3_Edge</vt:lpstr>
      <vt:lpstr>4_Edge</vt:lpstr>
      <vt:lpstr>2_Edge</vt:lpstr>
      <vt:lpstr>PowerPoint Presentation</vt:lpstr>
      <vt:lpstr>PIM Tutorial: Hands-on Lab</vt:lpstr>
      <vt:lpstr>How to Access the UPMEM PIM Server?</vt:lpstr>
      <vt:lpstr>Template Files</vt:lpstr>
      <vt:lpstr>Task 1: CPU-DPU and DPU-CPU Transfers</vt:lpstr>
      <vt:lpstr>Task 2: AXPY</vt:lpstr>
      <vt:lpstr>Task 3: Operations and Datatypes</vt:lpstr>
      <vt:lpstr>Task 4: Vector Reduction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</dc:title>
  <dc:creator>Microsoft Office User</dc:creator>
  <cp:lastModifiedBy>Gomez Luna  Juan</cp:lastModifiedBy>
  <cp:revision>838</cp:revision>
  <dcterms:created xsi:type="dcterms:W3CDTF">2020-09-04T14:15:51Z</dcterms:created>
  <dcterms:modified xsi:type="dcterms:W3CDTF">2023-02-25T21:43:10Z</dcterms:modified>
</cp:coreProperties>
</file>