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Masters/slideMaster86.xml" ContentType="application/vnd.openxmlformats-officedocument.presentationml.slideMaster+xml"/>
  <Override PartName="/ppt/slideMasters/slideMaster87.xml" ContentType="application/vnd.openxmlformats-officedocument.presentationml.slideMaster+xml"/>
  <Override PartName="/ppt/slideMasters/slideMaster88.xml" ContentType="application/vnd.openxmlformats-officedocument.presentationml.slideMaster+xml"/>
  <Override PartName="/ppt/slideMasters/slideMaster89.xml" ContentType="application/vnd.openxmlformats-officedocument.presentationml.slideMaster+xml"/>
  <Override PartName="/ppt/slideMasters/slideMaster90.xml" ContentType="application/vnd.openxmlformats-officedocument.presentationml.slideMaster+xml"/>
  <Override PartName="/ppt/slideMasters/slideMaster91.xml" ContentType="application/vnd.openxmlformats-officedocument.presentationml.slideMaster+xml"/>
  <Override PartName="/ppt/slideMasters/slideMaster92.xml" ContentType="application/vnd.openxmlformats-officedocument.presentationml.slideMaster+xml"/>
  <Override PartName="/ppt/slideMasters/slideMaster93.xml" ContentType="application/vnd.openxmlformats-officedocument.presentationml.slideMaster+xml"/>
  <Override PartName="/ppt/slideMasters/slideMaster94.xml" ContentType="application/vnd.openxmlformats-officedocument.presentationml.slideMaster+xml"/>
  <Override PartName="/ppt/slideMasters/slideMaster95.xml" ContentType="application/vnd.openxmlformats-officedocument.presentationml.slideMaster+xml"/>
  <Override PartName="/ppt/slideMasters/slideMaster96.xml" ContentType="application/vnd.openxmlformats-officedocument.presentationml.slideMaster+xml"/>
  <Override PartName="/ppt/slideMasters/slideMaster97.xml" ContentType="application/vnd.openxmlformats-officedocument.presentationml.slideMaster+xml"/>
  <Override PartName="/ppt/slideMasters/slideMaster98.xml" ContentType="application/vnd.openxmlformats-officedocument.presentationml.slideMaster+xml"/>
  <Override PartName="/ppt/slideMasters/slideMaster99.xml" ContentType="application/vnd.openxmlformats-officedocument.presentationml.slideMaster+xml"/>
  <Override PartName="/ppt/slideMasters/slideMaster10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10.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1.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2.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5.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6.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7.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8.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theme/theme25.xml" ContentType="application/vnd.openxmlformats-officedocument.theme+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6.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7.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8.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9.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30.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theme/theme31.xml" ContentType="application/vnd.openxmlformats-officedocument.theme+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2.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3.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theme/theme34.xml" ContentType="application/vnd.openxmlformats-officedocument.theme+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theme/theme35.xml" ContentType="application/vnd.openxmlformats-officedocument.theme+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36.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7.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theme/theme42.xml" ContentType="application/vnd.openxmlformats-officedocument.theme+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theme/theme43.xml" ContentType="application/vnd.openxmlformats-officedocument.theme+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theme/theme44.xml" ContentType="application/vnd.openxmlformats-officedocument.theme+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theme/theme45.xml" ContentType="application/vnd.openxmlformats-officedocument.theme+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theme/theme47.xml" ContentType="application/vnd.openxmlformats-officedocument.theme+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theme/theme48.xml" ContentType="application/vnd.openxmlformats-officedocument.theme+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theme/theme49.xml" ContentType="application/vnd.openxmlformats-officedocument.theme+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theme/theme50.xml" ContentType="application/vnd.openxmlformats-officedocument.theme+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theme/theme51.xml" ContentType="application/vnd.openxmlformats-officedocument.theme+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theme/theme52.xml" ContentType="application/vnd.openxmlformats-officedocument.theme+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theme/theme53.xml" ContentType="application/vnd.openxmlformats-officedocument.theme+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54.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theme/theme55.xml" ContentType="application/vnd.openxmlformats-officedocument.theme+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theme/theme56.xml" ContentType="application/vnd.openxmlformats-officedocument.theme+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theme/theme57.xml" ContentType="application/vnd.openxmlformats-officedocument.theme+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theme/theme58.xml" ContentType="application/vnd.openxmlformats-officedocument.theme+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theme/theme59.xml" ContentType="application/vnd.openxmlformats-officedocument.theme+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theme/theme60.xml" ContentType="application/vnd.openxmlformats-officedocument.theme+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1.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theme/theme62.xml" ContentType="application/vnd.openxmlformats-officedocument.theme+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theme/theme63.xml" ContentType="application/vnd.openxmlformats-officedocument.theme+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theme/theme64.xml" ContentType="application/vnd.openxmlformats-officedocument.theme+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theme/theme65.xml" ContentType="application/vnd.openxmlformats-officedocument.theme+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theme/theme66.xml" ContentType="application/vnd.openxmlformats-officedocument.theme+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theme/theme67.xml" ContentType="application/vnd.openxmlformats-officedocument.theme+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theme/theme68.xml" ContentType="application/vnd.openxmlformats-officedocument.theme+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theme/theme69.xml" ContentType="application/vnd.openxmlformats-officedocument.theme+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theme/theme70.xml" ContentType="application/vnd.openxmlformats-officedocument.theme+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theme/theme71.xml" ContentType="application/vnd.openxmlformats-officedocument.theme+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theme/theme72.xml" ContentType="application/vnd.openxmlformats-officedocument.theme+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theme/theme73.xml" ContentType="application/vnd.openxmlformats-officedocument.theme+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theme/theme74.xml" ContentType="application/vnd.openxmlformats-officedocument.theme+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theme/theme75.xml" ContentType="application/vnd.openxmlformats-officedocument.theme+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theme/theme76.xml" ContentType="application/vnd.openxmlformats-officedocument.theme+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theme/theme77.xml" ContentType="application/vnd.openxmlformats-officedocument.theme+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theme/theme78.xml" ContentType="application/vnd.openxmlformats-officedocument.theme+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theme/theme79.xml" ContentType="application/vnd.openxmlformats-officedocument.theme+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theme/theme80.xml" ContentType="application/vnd.openxmlformats-officedocument.theme+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theme/theme81.xml" ContentType="application/vnd.openxmlformats-officedocument.theme+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theme/theme82.xml" ContentType="application/vnd.openxmlformats-officedocument.theme+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theme/theme83.xml" ContentType="application/vnd.openxmlformats-officedocument.theme+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theme/theme84.xml" ContentType="application/vnd.openxmlformats-officedocument.theme+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theme/theme85.xml" ContentType="application/vnd.openxmlformats-officedocument.theme+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theme/theme86.xml" ContentType="application/vnd.openxmlformats-officedocument.theme+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theme/theme87.xml" ContentType="application/vnd.openxmlformats-officedocument.theme+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theme/theme88.xml" ContentType="application/vnd.openxmlformats-officedocument.theme+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theme/theme89.xml" ContentType="application/vnd.openxmlformats-officedocument.theme+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theme/theme90.xml" ContentType="application/vnd.openxmlformats-officedocument.theme+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theme/theme91.xml" ContentType="application/vnd.openxmlformats-officedocument.theme+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theme/theme92.xml" ContentType="application/vnd.openxmlformats-officedocument.theme+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theme/theme93.xml" ContentType="application/vnd.openxmlformats-officedocument.theme+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theme/theme94.xml" ContentType="application/vnd.openxmlformats-officedocument.theme+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theme/theme95.xml" ContentType="application/vnd.openxmlformats-officedocument.theme+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theme/theme96.xml" ContentType="application/vnd.openxmlformats-officedocument.theme+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theme/theme97.xml" ContentType="application/vnd.openxmlformats-officedocument.theme+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theme/theme98.xml" ContentType="application/vnd.openxmlformats-officedocument.theme+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theme/theme99.xml" ContentType="application/vnd.openxmlformats-officedocument.theme+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theme/theme100.xml" ContentType="application/vnd.openxmlformats-officedocument.theme+xml"/>
  <Override PartName="/ppt/theme/theme101.xml" ContentType="application/vnd.openxmlformats-officedocument.theme+xml"/>
  <Override PartName="/ppt/theme/theme10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notesSlides/notesSlide26.xml" ContentType="application/vnd.openxmlformats-officedocument.presentationml.notesSlide+xml"/>
  <Override PartName="/ppt/charts/chart4.xml" ContentType="application/vnd.openxmlformats-officedocument.drawingml.chart+xml"/>
  <Override PartName="/ppt/charts/chart5.xml" ContentType="application/vnd.openxmlformats-officedocument.drawingml.chart+xml"/>
  <Override PartName="/ppt/theme/themeOverride1.xml" ContentType="application/vnd.openxmlformats-officedocument.themeOverride+xml"/>
  <Override PartName="/ppt/charts/chart6.xml" ContentType="application/vnd.openxmlformats-officedocument.drawingml.chart+xml"/>
  <Override PartName="/ppt/theme/themeOverride2.xml" ContentType="application/vnd.openxmlformats-officedocument.themeOverride+xml"/>
  <Override PartName="/ppt/tags/tag2.xml" ContentType="application/vnd.openxmlformats-officedocument.presentationml.tags+xml"/>
  <Override PartName="/ppt/notesSlides/notesSlide27.xml" ContentType="application/vnd.openxmlformats-officedocument.presentationml.notesSlide+xml"/>
  <Override PartName="/ppt/tags/tag3.xml" ContentType="application/vnd.openxmlformats-officedocument.presentationml.tags+xml"/>
  <Override PartName="/ppt/notesSlides/notesSlide28.xml" ContentType="application/vnd.openxmlformats-officedocument.presentationml.notesSlide+xml"/>
  <Override PartName="/ppt/tags/tag4.xml" ContentType="application/vnd.openxmlformats-officedocument.presentationml.tags+xml"/>
  <Override PartName="/ppt/notesSlides/notesSlide29.xml" ContentType="application/vnd.openxmlformats-officedocument.presentationml.notesSlide+xml"/>
  <Override PartName="/ppt/tags/tag5.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7.xml" ContentType="application/vnd.openxmlformats-officedocument.drawingml.chart+xml"/>
  <Override PartName="/ppt/theme/themeOverride3.xml" ContentType="application/vnd.openxmlformats-officedocument.themeOverride+xml"/>
  <Override PartName="/ppt/notesSlides/notesSlide41.xml" ContentType="application/vnd.openxmlformats-officedocument.presentationml.notesSlide+xml"/>
  <Override PartName="/ppt/charts/chart8.xml" ContentType="application/vnd.openxmlformats-officedocument.drawingml.chart+xml"/>
  <Override PartName="/ppt/theme/themeOverride4.xml" ContentType="application/vnd.openxmlformats-officedocument.themeOverride+xml"/>
  <Override PartName="/ppt/charts/chart9.xml" ContentType="application/vnd.openxmlformats-officedocument.drawingml.chart+xml"/>
  <Override PartName="/ppt/theme/themeOverride5.xml" ContentType="application/vnd.openxmlformats-officedocument.themeOverr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10.xml" ContentType="application/vnd.openxmlformats-officedocument.drawingml.chart+xml"/>
  <Override PartName="/ppt/charts/chart11.xml" ContentType="application/vnd.openxmlformats-officedocument.drawingml.chart+xml"/>
  <Override PartName="/ppt/theme/themeOverride6.xml" ContentType="application/vnd.openxmlformats-officedocument.themeOverride+xml"/>
  <Override PartName="/ppt/notesSlides/notesSlide44.xml" ContentType="application/vnd.openxmlformats-officedocument.presentationml.notesSlide+xml"/>
  <Override PartName="/ppt/charts/chart12.xml" ContentType="application/vnd.openxmlformats-officedocument.drawingml.chart+xml"/>
  <Override PartName="/ppt/theme/themeOverride7.xml" ContentType="application/vnd.openxmlformats-officedocument.themeOverride+xml"/>
  <Override PartName="/ppt/drawings/drawing1.xml" ContentType="application/vnd.openxmlformats-officedocument.drawingml.chartshapes+xml"/>
  <Override PartName="/ppt/notesSlides/notesSlide45.xml" ContentType="application/vnd.openxmlformats-officedocument.presentationml.notesSlide+xml"/>
  <Override PartName="/ppt/charts/chart13.xml" ContentType="application/vnd.openxmlformats-officedocument.drawingml.chart+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rts/chart14.xml" ContentType="application/vnd.openxmlformats-officedocument.drawingml.chart+xml"/>
  <Override PartName="/ppt/drawings/drawing2.xml" ContentType="application/vnd.openxmlformats-officedocument.drawingml.chartshapes+xml"/>
  <Override PartName="/ppt/charts/chart15.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charts/chart16.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4.xml" ContentType="application/vnd.openxmlformats-officedocument.drawingml.chartshape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rts/chart17.xml" ContentType="application/vnd.openxmlformats-officedocument.drawingml.chart+xml"/>
  <Override PartName="/ppt/charts/style5.xml" ContentType="application/vnd.ms-office.chartstyle+xml"/>
  <Override PartName="/ppt/charts/colors5.xml" ContentType="application/vnd.ms-office.chartcolorstyle+xml"/>
  <Override PartName="/ppt/charts/chart18.xml" ContentType="application/vnd.openxmlformats-officedocument.drawingml.chart+xml"/>
  <Override PartName="/ppt/charts/style6.xml" ContentType="application/vnd.ms-office.chartstyle+xml"/>
  <Override PartName="/ppt/charts/colors6.xml" ContentType="application/vnd.ms-office.chartcolorstyle+xml"/>
  <Override PartName="/ppt/charts/chart19.xml" ContentType="application/vnd.openxmlformats-officedocument.drawingml.chart+xml"/>
  <Override PartName="/ppt/charts/style7.xml" ContentType="application/vnd.ms-office.chartstyle+xml"/>
  <Override PartName="/ppt/charts/colors7.xml" ContentType="application/vnd.ms-office.chartcolorstyle+xml"/>
  <Override PartName="/ppt/charts/chart20.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tags/tag6.xml" ContentType="application/vnd.openxmlformats-officedocument.presentationml.tags+xml"/>
  <Override PartName="/ppt/notesSlides/notesSlide99.xml" ContentType="application/vnd.openxmlformats-officedocument.presentationml.notesSlide+xml"/>
  <Override PartName="/ppt/tags/tag7.xml" ContentType="application/vnd.openxmlformats-officedocument.presentationml.tags+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charts/chart21.xml" ContentType="application/vnd.openxmlformats-officedocument.drawingml.chart+xml"/>
  <Override PartName="/ppt/theme/themeOverride8.xml" ContentType="application/vnd.openxmlformats-officedocument.themeOverr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52" r:id="rId23"/>
    <p:sldMasterId id="2147485665" r:id="rId24"/>
    <p:sldMasterId id="2147485714" r:id="rId25"/>
    <p:sldMasterId id="2147486472" r:id="rId26"/>
    <p:sldMasterId id="2147486594" r:id="rId27"/>
    <p:sldMasterId id="2147486871" r:id="rId28"/>
    <p:sldMasterId id="2147487120" r:id="rId29"/>
    <p:sldMasterId id="2147487144" r:id="rId30"/>
    <p:sldMasterId id="2147487194" r:id="rId31"/>
    <p:sldMasterId id="2147487206" r:id="rId32"/>
    <p:sldMasterId id="2147487258" r:id="rId33"/>
    <p:sldMasterId id="2147487471" r:id="rId34"/>
    <p:sldMasterId id="2147487574" r:id="rId35"/>
    <p:sldMasterId id="2147487623" r:id="rId36"/>
    <p:sldMasterId id="2147487743" r:id="rId37"/>
    <p:sldMasterId id="2147488072" r:id="rId38"/>
    <p:sldMasterId id="2147488085" r:id="rId39"/>
    <p:sldMasterId id="2147488097" r:id="rId40"/>
    <p:sldMasterId id="2147488265" r:id="rId41"/>
    <p:sldMasterId id="2147488316" r:id="rId42"/>
    <p:sldMasterId id="2147488340" r:id="rId43"/>
    <p:sldMasterId id="2147488378" r:id="rId44"/>
    <p:sldMasterId id="2147488559" r:id="rId45"/>
    <p:sldMasterId id="2147488624" r:id="rId46"/>
    <p:sldMasterId id="2147488637" r:id="rId47"/>
    <p:sldMasterId id="2147488747" r:id="rId48"/>
    <p:sldMasterId id="2147488978" r:id="rId49"/>
    <p:sldMasterId id="2147488991" r:id="rId50"/>
    <p:sldMasterId id="2147489016" r:id="rId51"/>
    <p:sldMasterId id="2147489028" r:id="rId52"/>
    <p:sldMasterId id="2147489084" r:id="rId53"/>
    <p:sldMasterId id="2147489216" r:id="rId54"/>
    <p:sldMasterId id="2147489228" r:id="rId55"/>
    <p:sldMasterId id="2147489252" r:id="rId56"/>
    <p:sldMasterId id="2147489265" r:id="rId57"/>
    <p:sldMasterId id="2147489277" r:id="rId58"/>
    <p:sldMasterId id="2147489289" r:id="rId59"/>
    <p:sldMasterId id="2147489421" r:id="rId60"/>
    <p:sldMasterId id="2147489426" r:id="rId61"/>
    <p:sldMasterId id="2147489439" r:id="rId62"/>
    <p:sldMasterId id="2147489464" r:id="rId63"/>
    <p:sldMasterId id="2147489477" r:id="rId64"/>
    <p:sldMasterId id="2147489495" r:id="rId65"/>
    <p:sldMasterId id="2147489547" r:id="rId66"/>
    <p:sldMasterId id="2147489550" r:id="rId67"/>
    <p:sldMasterId id="2147489562" r:id="rId68"/>
    <p:sldMasterId id="2147489587" r:id="rId69"/>
    <p:sldMasterId id="2147489611" r:id="rId70"/>
    <p:sldMasterId id="2147489624" r:id="rId71"/>
    <p:sldMasterId id="2147489640" r:id="rId72"/>
    <p:sldMasterId id="2147489643" r:id="rId73"/>
    <p:sldMasterId id="2147489655" r:id="rId74"/>
    <p:sldMasterId id="2147489713" r:id="rId75"/>
    <p:sldMasterId id="2147489726" r:id="rId76"/>
    <p:sldMasterId id="2147489739" r:id="rId77"/>
    <p:sldMasterId id="2147489752" r:id="rId78"/>
    <p:sldMasterId id="2147489757" r:id="rId79"/>
    <p:sldMasterId id="2147489769" r:id="rId80"/>
    <p:sldMasterId id="2147489782" r:id="rId81"/>
    <p:sldMasterId id="2147489794" r:id="rId82"/>
    <p:sldMasterId id="2147489805" r:id="rId83"/>
    <p:sldMasterId id="2147489818" r:id="rId84"/>
    <p:sldMasterId id="2147489843" r:id="rId85"/>
    <p:sldMasterId id="2147489856" r:id="rId86"/>
    <p:sldMasterId id="2147489870" r:id="rId87"/>
    <p:sldMasterId id="2147489874" r:id="rId88"/>
    <p:sldMasterId id="2147489886" r:id="rId89"/>
    <p:sldMasterId id="2147489898" r:id="rId90"/>
    <p:sldMasterId id="2147489910" r:id="rId91"/>
    <p:sldMasterId id="2147489922" r:id="rId92"/>
    <p:sldMasterId id="2147489925" r:id="rId93"/>
    <p:sldMasterId id="2147489938" r:id="rId94"/>
    <p:sldMasterId id="2147489950" r:id="rId95"/>
    <p:sldMasterId id="2147489953" r:id="rId96"/>
    <p:sldMasterId id="2147489958" r:id="rId97"/>
    <p:sldMasterId id="2147489970" r:id="rId98"/>
    <p:sldMasterId id="2147489982" r:id="rId99"/>
    <p:sldMasterId id="2147489985" r:id="rId100"/>
  </p:sldMasterIdLst>
  <p:notesMasterIdLst>
    <p:notesMasterId r:id="rId584"/>
  </p:notesMasterIdLst>
  <p:handoutMasterIdLst>
    <p:handoutMasterId r:id="rId585"/>
  </p:handoutMasterIdLst>
  <p:sldIdLst>
    <p:sldId id="7035" r:id="rId101"/>
    <p:sldId id="5219" r:id="rId102"/>
    <p:sldId id="5218" r:id="rId103"/>
    <p:sldId id="6819" r:id="rId104"/>
    <p:sldId id="5220" r:id="rId105"/>
    <p:sldId id="5221" r:id="rId106"/>
    <p:sldId id="5222" r:id="rId107"/>
    <p:sldId id="5223" r:id="rId108"/>
    <p:sldId id="4457" r:id="rId109"/>
    <p:sldId id="4436" r:id="rId110"/>
    <p:sldId id="5529" r:id="rId111"/>
    <p:sldId id="4696" r:id="rId112"/>
    <p:sldId id="5742" r:id="rId113"/>
    <p:sldId id="7291" r:id="rId114"/>
    <p:sldId id="5835" r:id="rId115"/>
    <p:sldId id="7252" r:id="rId116"/>
    <p:sldId id="6660" r:id="rId117"/>
    <p:sldId id="7037" r:id="rId118"/>
    <p:sldId id="7038" r:id="rId119"/>
    <p:sldId id="5715" r:id="rId120"/>
    <p:sldId id="6768" r:id="rId121"/>
    <p:sldId id="7040" r:id="rId122"/>
    <p:sldId id="7365" r:id="rId123"/>
    <p:sldId id="7302" r:id="rId124"/>
    <p:sldId id="6511" r:id="rId125"/>
    <p:sldId id="6042" r:id="rId126"/>
    <p:sldId id="7292" r:id="rId127"/>
    <p:sldId id="5992" r:id="rId128"/>
    <p:sldId id="5224" r:id="rId129"/>
    <p:sldId id="5225" r:id="rId130"/>
    <p:sldId id="5232" r:id="rId131"/>
    <p:sldId id="7091" r:id="rId132"/>
    <p:sldId id="7092" r:id="rId133"/>
    <p:sldId id="7093" r:id="rId134"/>
    <p:sldId id="7104" r:id="rId135"/>
    <p:sldId id="5227" r:id="rId136"/>
    <p:sldId id="5226" r:id="rId137"/>
    <p:sldId id="5228" r:id="rId138"/>
    <p:sldId id="7253" r:id="rId139"/>
    <p:sldId id="7153" r:id="rId140"/>
    <p:sldId id="6304" r:id="rId141"/>
    <p:sldId id="6303" r:id="rId142"/>
    <p:sldId id="6923" r:id="rId143"/>
    <p:sldId id="5374" r:id="rId144"/>
    <p:sldId id="7254" r:id="rId145"/>
    <p:sldId id="5233" r:id="rId146"/>
    <p:sldId id="7239" r:id="rId147"/>
    <p:sldId id="6593" r:id="rId148"/>
    <p:sldId id="6594" r:id="rId149"/>
    <p:sldId id="7255" r:id="rId150"/>
    <p:sldId id="7256" r:id="rId151"/>
    <p:sldId id="5744" r:id="rId152"/>
    <p:sldId id="5746" r:id="rId153"/>
    <p:sldId id="3582" r:id="rId154"/>
    <p:sldId id="3583" r:id="rId155"/>
    <p:sldId id="1179" r:id="rId156"/>
    <p:sldId id="6905" r:id="rId157"/>
    <p:sldId id="3584" r:id="rId158"/>
    <p:sldId id="6050" r:id="rId159"/>
    <p:sldId id="3586" r:id="rId160"/>
    <p:sldId id="3848" r:id="rId161"/>
    <p:sldId id="3585" r:id="rId162"/>
    <p:sldId id="7021" r:id="rId163"/>
    <p:sldId id="7024" r:id="rId164"/>
    <p:sldId id="5654" r:id="rId165"/>
    <p:sldId id="7022" r:id="rId166"/>
    <p:sldId id="7023" r:id="rId167"/>
    <p:sldId id="7293" r:id="rId168"/>
    <p:sldId id="3853" r:id="rId169"/>
    <p:sldId id="5751" r:id="rId170"/>
    <p:sldId id="7154" r:id="rId171"/>
    <p:sldId id="4143" r:id="rId172"/>
    <p:sldId id="4144" r:id="rId173"/>
    <p:sldId id="6661" r:id="rId174"/>
    <p:sldId id="6963" r:id="rId175"/>
    <p:sldId id="6964" r:id="rId176"/>
    <p:sldId id="5210" r:id="rId177"/>
    <p:sldId id="7025" r:id="rId178"/>
    <p:sldId id="5215" r:id="rId179"/>
    <p:sldId id="6614" r:id="rId180"/>
    <p:sldId id="5754" r:id="rId181"/>
    <p:sldId id="5234" r:id="rId182"/>
    <p:sldId id="5235" r:id="rId183"/>
    <p:sldId id="5236" r:id="rId184"/>
    <p:sldId id="6852" r:id="rId185"/>
    <p:sldId id="5238" r:id="rId186"/>
    <p:sldId id="5239" r:id="rId187"/>
    <p:sldId id="5240" r:id="rId188"/>
    <p:sldId id="5241" r:id="rId189"/>
    <p:sldId id="7257" r:id="rId190"/>
    <p:sldId id="5724" r:id="rId191"/>
    <p:sldId id="7258" r:id="rId192"/>
    <p:sldId id="5205" r:id="rId193"/>
    <p:sldId id="5245" r:id="rId194"/>
    <p:sldId id="5246" r:id="rId195"/>
    <p:sldId id="5247" r:id="rId196"/>
    <p:sldId id="5248" r:id="rId197"/>
    <p:sldId id="5249" r:id="rId198"/>
    <p:sldId id="5509" r:id="rId199"/>
    <p:sldId id="6156" r:id="rId200"/>
    <p:sldId id="7026" r:id="rId201"/>
    <p:sldId id="5251" r:id="rId202"/>
    <p:sldId id="6051" r:id="rId203"/>
    <p:sldId id="5253" r:id="rId204"/>
    <p:sldId id="5254" r:id="rId205"/>
    <p:sldId id="5540" r:id="rId206"/>
    <p:sldId id="6595" r:id="rId207"/>
    <p:sldId id="6369" r:id="rId208"/>
    <p:sldId id="6370" r:id="rId209"/>
    <p:sldId id="7247" r:id="rId210"/>
    <p:sldId id="5465" r:id="rId211"/>
    <p:sldId id="6052" r:id="rId212"/>
    <p:sldId id="5260" r:id="rId213"/>
    <p:sldId id="5261" r:id="rId214"/>
    <p:sldId id="5263" r:id="rId215"/>
    <p:sldId id="5264" r:id="rId216"/>
    <p:sldId id="5265" r:id="rId217"/>
    <p:sldId id="6054" r:id="rId218"/>
    <p:sldId id="7233" r:id="rId219"/>
    <p:sldId id="7212" r:id="rId220"/>
    <p:sldId id="7213" r:id="rId221"/>
    <p:sldId id="7214" r:id="rId222"/>
    <p:sldId id="5290" r:id="rId223"/>
    <p:sldId id="6577" r:id="rId224"/>
    <p:sldId id="6596" r:id="rId225"/>
    <p:sldId id="5976" r:id="rId226"/>
    <p:sldId id="5269" r:id="rId227"/>
    <p:sldId id="5274" r:id="rId228"/>
    <p:sldId id="3759" r:id="rId229"/>
    <p:sldId id="5979" r:id="rId230"/>
    <p:sldId id="5593" r:id="rId231"/>
    <p:sldId id="6055" r:id="rId232"/>
    <p:sldId id="552" r:id="rId233"/>
    <p:sldId id="754" r:id="rId234"/>
    <p:sldId id="6759" r:id="rId235"/>
    <p:sldId id="7235" r:id="rId236"/>
    <p:sldId id="6056" r:id="rId237"/>
    <p:sldId id="6057" r:id="rId238"/>
    <p:sldId id="6491" r:id="rId239"/>
    <p:sldId id="6656" r:id="rId240"/>
    <p:sldId id="7234" r:id="rId241"/>
    <p:sldId id="5756" r:id="rId242"/>
    <p:sldId id="7285" r:id="rId243"/>
    <p:sldId id="7286" r:id="rId244"/>
    <p:sldId id="7287" r:id="rId245"/>
    <p:sldId id="922" r:id="rId246"/>
    <p:sldId id="7288" r:id="rId247"/>
    <p:sldId id="6053" r:id="rId248"/>
    <p:sldId id="7095" r:id="rId249"/>
    <p:sldId id="7259" r:id="rId250"/>
    <p:sldId id="6007" r:id="rId251"/>
    <p:sldId id="6008" r:id="rId252"/>
    <p:sldId id="6009" r:id="rId253"/>
    <p:sldId id="6010" r:id="rId254"/>
    <p:sldId id="6011" r:id="rId255"/>
    <p:sldId id="6012" r:id="rId256"/>
    <p:sldId id="6013" r:id="rId257"/>
    <p:sldId id="6015" r:id="rId258"/>
    <p:sldId id="7260" r:id="rId259"/>
    <p:sldId id="7097" r:id="rId260"/>
    <p:sldId id="1047" r:id="rId261"/>
    <p:sldId id="1048" r:id="rId262"/>
    <p:sldId id="7098" r:id="rId263"/>
    <p:sldId id="1050" r:id="rId264"/>
    <p:sldId id="7099" r:id="rId265"/>
    <p:sldId id="6017" r:id="rId266"/>
    <p:sldId id="6018" r:id="rId267"/>
    <p:sldId id="6019" r:id="rId268"/>
    <p:sldId id="6020" r:id="rId269"/>
    <p:sldId id="6021" r:id="rId270"/>
    <p:sldId id="6022" r:id="rId271"/>
    <p:sldId id="6023" r:id="rId272"/>
    <p:sldId id="6024" r:id="rId273"/>
    <p:sldId id="5312" r:id="rId274"/>
    <p:sldId id="6058" r:id="rId275"/>
    <p:sldId id="6059" r:id="rId276"/>
    <p:sldId id="6060" r:id="rId277"/>
    <p:sldId id="3372" r:id="rId278"/>
    <p:sldId id="7362" r:id="rId279"/>
    <p:sldId id="5834" r:id="rId280"/>
    <p:sldId id="5837" r:id="rId281"/>
    <p:sldId id="6965" r:id="rId282"/>
    <p:sldId id="7367" r:id="rId283"/>
    <p:sldId id="6061" r:id="rId284"/>
    <p:sldId id="6930" r:id="rId285"/>
    <p:sldId id="7043" r:id="rId286"/>
    <p:sldId id="6544" r:id="rId287"/>
    <p:sldId id="1317" r:id="rId288"/>
    <p:sldId id="1303" r:id="rId289"/>
    <p:sldId id="1296" r:id="rId290"/>
    <p:sldId id="1282" r:id="rId291"/>
    <p:sldId id="1077" r:id="rId292"/>
    <p:sldId id="1334" r:id="rId293"/>
    <p:sldId id="1313" r:id="rId294"/>
    <p:sldId id="1324" r:id="rId295"/>
    <p:sldId id="1332" r:id="rId296"/>
    <p:sldId id="6647" r:id="rId297"/>
    <p:sldId id="6493" r:id="rId298"/>
    <p:sldId id="993" r:id="rId299"/>
    <p:sldId id="6664" r:id="rId300"/>
    <p:sldId id="6028" r:id="rId301"/>
    <p:sldId id="6029" r:id="rId302"/>
    <p:sldId id="6030" r:id="rId303"/>
    <p:sldId id="7042" r:id="rId304"/>
    <p:sldId id="5351" r:id="rId305"/>
    <p:sldId id="6547" r:id="rId306"/>
    <p:sldId id="5471" r:id="rId307"/>
    <p:sldId id="6938" r:id="rId308"/>
    <p:sldId id="6939" r:id="rId309"/>
    <p:sldId id="6940" r:id="rId310"/>
    <p:sldId id="6767" r:id="rId311"/>
    <p:sldId id="6941" r:id="rId312"/>
    <p:sldId id="6942" r:id="rId313"/>
    <p:sldId id="6959" r:id="rId314"/>
    <p:sldId id="6960" r:id="rId315"/>
    <p:sldId id="7041" r:id="rId316"/>
    <p:sldId id="6957" r:id="rId317"/>
    <p:sldId id="7368" r:id="rId318"/>
    <p:sldId id="7366" r:id="rId319"/>
    <p:sldId id="6948" r:id="rId320"/>
    <p:sldId id="6949" r:id="rId321"/>
    <p:sldId id="3926" r:id="rId322"/>
    <p:sldId id="6950" r:id="rId323"/>
    <p:sldId id="6951" r:id="rId324"/>
    <p:sldId id="6952" r:id="rId325"/>
    <p:sldId id="6665" r:id="rId326"/>
    <p:sldId id="6935" r:id="rId327"/>
    <p:sldId id="6936" r:id="rId328"/>
    <p:sldId id="6937" r:id="rId329"/>
    <p:sldId id="7157" r:id="rId330"/>
    <p:sldId id="7158" r:id="rId331"/>
    <p:sldId id="7159" r:id="rId332"/>
    <p:sldId id="7034" r:id="rId333"/>
    <p:sldId id="7141" r:id="rId334"/>
    <p:sldId id="7236" r:id="rId335"/>
    <p:sldId id="7039" r:id="rId336"/>
    <p:sldId id="7237" r:id="rId337"/>
    <p:sldId id="7162" r:id="rId338"/>
    <p:sldId id="7163" r:id="rId339"/>
    <p:sldId id="7164" r:id="rId340"/>
    <p:sldId id="7165" r:id="rId341"/>
    <p:sldId id="7166" r:id="rId342"/>
    <p:sldId id="7167" r:id="rId343"/>
    <p:sldId id="7168" r:id="rId344"/>
    <p:sldId id="7169" r:id="rId345"/>
    <p:sldId id="7171" r:id="rId346"/>
    <p:sldId id="7232" r:id="rId347"/>
    <p:sldId id="7138" r:id="rId348"/>
    <p:sldId id="7172" r:id="rId349"/>
    <p:sldId id="7173" r:id="rId350"/>
    <p:sldId id="832" r:id="rId351"/>
    <p:sldId id="7174" r:id="rId352"/>
    <p:sldId id="7175" r:id="rId353"/>
    <p:sldId id="7176" r:id="rId354"/>
    <p:sldId id="7177" r:id="rId355"/>
    <p:sldId id="7178" r:id="rId356"/>
    <p:sldId id="7179" r:id="rId357"/>
    <p:sldId id="7180" r:id="rId358"/>
    <p:sldId id="7181" r:id="rId359"/>
    <p:sldId id="7182" r:id="rId360"/>
    <p:sldId id="7185" r:id="rId361"/>
    <p:sldId id="6597" r:id="rId362"/>
    <p:sldId id="586" r:id="rId363"/>
    <p:sldId id="575" r:id="rId364"/>
    <p:sldId id="683" r:id="rId365"/>
    <p:sldId id="6598" r:id="rId366"/>
    <p:sldId id="6599" r:id="rId367"/>
    <p:sldId id="6600" r:id="rId368"/>
    <p:sldId id="6359" r:id="rId369"/>
    <p:sldId id="6063" r:id="rId370"/>
    <p:sldId id="6064" r:id="rId371"/>
    <p:sldId id="3792" r:id="rId372"/>
    <p:sldId id="7243" r:id="rId373"/>
    <p:sldId id="7242" r:id="rId374"/>
    <p:sldId id="5614" r:id="rId375"/>
    <p:sldId id="6955" r:id="rId376"/>
    <p:sldId id="6306" r:id="rId377"/>
    <p:sldId id="5779" r:id="rId378"/>
    <p:sldId id="5368" r:id="rId379"/>
    <p:sldId id="5771" r:id="rId380"/>
    <p:sldId id="6519" r:id="rId381"/>
    <p:sldId id="5775" r:id="rId382"/>
    <p:sldId id="5776" r:id="rId383"/>
    <p:sldId id="5700" r:id="rId384"/>
    <p:sldId id="6659" r:id="rId385"/>
    <p:sldId id="6038" r:id="rId386"/>
    <p:sldId id="7060" r:id="rId387"/>
    <p:sldId id="7121" r:id="rId388"/>
    <p:sldId id="7275" r:id="rId389"/>
    <p:sldId id="7276" r:id="rId390"/>
    <p:sldId id="7278" r:id="rId391"/>
    <p:sldId id="7279" r:id="rId392"/>
    <p:sldId id="7280" r:id="rId393"/>
    <p:sldId id="7281" r:id="rId394"/>
    <p:sldId id="7282" r:id="rId395"/>
    <p:sldId id="7283" r:id="rId396"/>
    <p:sldId id="7284" r:id="rId397"/>
    <p:sldId id="7369" r:id="rId398"/>
    <p:sldId id="5359" r:id="rId399"/>
    <p:sldId id="5952" r:id="rId400"/>
    <p:sldId id="5006" r:id="rId401"/>
    <p:sldId id="6667" r:id="rId402"/>
    <p:sldId id="6655" r:id="rId403"/>
    <p:sldId id="5855" r:id="rId404"/>
    <p:sldId id="5409" r:id="rId405"/>
    <p:sldId id="6668" r:id="rId406"/>
    <p:sldId id="6640" r:id="rId407"/>
    <p:sldId id="6641" r:id="rId408"/>
    <p:sldId id="6651" r:id="rId409"/>
    <p:sldId id="6652" r:id="rId410"/>
    <p:sldId id="6571" r:id="rId411"/>
    <p:sldId id="6572" r:id="rId412"/>
    <p:sldId id="6574" r:id="rId413"/>
    <p:sldId id="6653" r:id="rId414"/>
    <p:sldId id="6611" r:id="rId415"/>
    <p:sldId id="6309" r:id="rId416"/>
    <p:sldId id="6310" r:id="rId417"/>
    <p:sldId id="6311" r:id="rId418"/>
    <p:sldId id="6312" r:id="rId419"/>
    <p:sldId id="6313" r:id="rId420"/>
    <p:sldId id="6314" r:id="rId421"/>
    <p:sldId id="6315" r:id="rId422"/>
    <p:sldId id="6316" r:id="rId423"/>
    <p:sldId id="6317" r:id="rId424"/>
    <p:sldId id="6318" r:id="rId425"/>
    <p:sldId id="6319" r:id="rId426"/>
    <p:sldId id="6320" r:id="rId427"/>
    <p:sldId id="6321" r:id="rId428"/>
    <p:sldId id="6322" r:id="rId429"/>
    <p:sldId id="6323" r:id="rId430"/>
    <p:sldId id="6324" r:id="rId431"/>
    <p:sldId id="6325" r:id="rId432"/>
    <p:sldId id="6326" r:id="rId433"/>
    <p:sldId id="6327" r:id="rId434"/>
    <p:sldId id="6328" r:id="rId435"/>
    <p:sldId id="6615" r:id="rId436"/>
    <p:sldId id="397" r:id="rId437"/>
    <p:sldId id="349" r:id="rId438"/>
    <p:sldId id="301" r:id="rId439"/>
    <p:sldId id="307" r:id="rId440"/>
    <p:sldId id="345" r:id="rId441"/>
    <p:sldId id="309" r:id="rId442"/>
    <p:sldId id="310" r:id="rId443"/>
    <p:sldId id="314" r:id="rId444"/>
    <p:sldId id="317" r:id="rId445"/>
    <p:sldId id="390" r:id="rId446"/>
    <p:sldId id="318" r:id="rId447"/>
    <p:sldId id="353" r:id="rId448"/>
    <p:sldId id="320" r:id="rId449"/>
    <p:sldId id="321" r:id="rId450"/>
    <p:sldId id="373" r:id="rId451"/>
    <p:sldId id="391" r:id="rId452"/>
    <p:sldId id="326" r:id="rId453"/>
    <p:sldId id="401" r:id="rId454"/>
    <p:sldId id="6616" r:id="rId455"/>
    <p:sldId id="6975" r:id="rId456"/>
    <p:sldId id="256" r:id="rId457"/>
    <p:sldId id="257" r:id="rId458"/>
    <p:sldId id="259" r:id="rId459"/>
    <p:sldId id="260" r:id="rId460"/>
    <p:sldId id="261" r:id="rId461"/>
    <p:sldId id="262" r:id="rId462"/>
    <p:sldId id="263" r:id="rId463"/>
    <p:sldId id="264" r:id="rId464"/>
    <p:sldId id="265" r:id="rId465"/>
    <p:sldId id="267" r:id="rId466"/>
    <p:sldId id="268" r:id="rId467"/>
    <p:sldId id="270" r:id="rId468"/>
    <p:sldId id="271" r:id="rId469"/>
    <p:sldId id="273" r:id="rId470"/>
    <p:sldId id="281" r:id="rId471"/>
    <p:sldId id="283" r:id="rId472"/>
    <p:sldId id="7027" r:id="rId473"/>
    <p:sldId id="285" r:id="rId474"/>
    <p:sldId id="286" r:id="rId475"/>
    <p:sldId id="287" r:id="rId476"/>
    <p:sldId id="288" r:id="rId477"/>
    <p:sldId id="289" r:id="rId478"/>
    <p:sldId id="290" r:id="rId479"/>
    <p:sldId id="6772" r:id="rId480"/>
    <p:sldId id="292" r:id="rId481"/>
    <p:sldId id="6977" r:id="rId482"/>
    <p:sldId id="6329" r:id="rId483"/>
    <p:sldId id="6330" r:id="rId484"/>
    <p:sldId id="6331" r:id="rId485"/>
    <p:sldId id="6332" r:id="rId486"/>
    <p:sldId id="6333" r:id="rId487"/>
    <p:sldId id="6334" r:id="rId488"/>
    <p:sldId id="6335" r:id="rId489"/>
    <p:sldId id="6587" r:id="rId490"/>
    <p:sldId id="1242" r:id="rId491"/>
    <p:sldId id="1252" r:id="rId492"/>
    <p:sldId id="1224" r:id="rId493"/>
    <p:sldId id="5285" r:id="rId494"/>
    <p:sldId id="6337" r:id="rId495"/>
    <p:sldId id="6336" r:id="rId496"/>
    <p:sldId id="6338" r:id="rId497"/>
    <p:sldId id="452" r:id="rId498"/>
    <p:sldId id="6339" r:id="rId499"/>
    <p:sldId id="6340" r:id="rId500"/>
    <p:sldId id="6341" r:id="rId501"/>
    <p:sldId id="6342" r:id="rId502"/>
    <p:sldId id="6343" r:id="rId503"/>
    <p:sldId id="6605" r:id="rId504"/>
    <p:sldId id="6344" r:id="rId505"/>
    <p:sldId id="6345" r:id="rId506"/>
    <p:sldId id="284" r:id="rId507"/>
    <p:sldId id="323" r:id="rId508"/>
    <p:sldId id="324" r:id="rId509"/>
    <p:sldId id="6604" r:id="rId510"/>
    <p:sldId id="6346" r:id="rId511"/>
    <p:sldId id="6347" r:id="rId512"/>
    <p:sldId id="6348" r:id="rId513"/>
    <p:sldId id="6583" r:id="rId514"/>
    <p:sldId id="6584" r:id="rId515"/>
    <p:sldId id="6585" r:id="rId516"/>
    <p:sldId id="6586" r:id="rId517"/>
    <p:sldId id="6589" r:id="rId518"/>
    <p:sldId id="6590" r:id="rId519"/>
    <p:sldId id="6349" r:id="rId520"/>
    <p:sldId id="6592" r:id="rId521"/>
    <p:sldId id="6638" r:id="rId522"/>
    <p:sldId id="5790" r:id="rId523"/>
    <p:sldId id="5791" r:id="rId524"/>
    <p:sldId id="5792" r:id="rId525"/>
    <p:sldId id="5793" r:id="rId526"/>
    <p:sldId id="5794" r:id="rId527"/>
    <p:sldId id="5795" r:id="rId528"/>
    <p:sldId id="5796" r:id="rId529"/>
    <p:sldId id="5797" r:id="rId530"/>
    <p:sldId id="5798" r:id="rId531"/>
    <p:sldId id="5799" r:id="rId532"/>
    <p:sldId id="5800" r:id="rId533"/>
    <p:sldId id="5801" r:id="rId534"/>
    <p:sldId id="1863" r:id="rId535"/>
    <p:sldId id="6036" r:id="rId536"/>
    <p:sldId id="6232" r:id="rId537"/>
    <p:sldId id="6617" r:id="rId538"/>
    <p:sldId id="6618" r:id="rId539"/>
    <p:sldId id="6619" r:id="rId540"/>
    <p:sldId id="6620" r:id="rId541"/>
    <p:sldId id="6621" r:id="rId542"/>
    <p:sldId id="6622" r:id="rId543"/>
    <p:sldId id="6669" r:id="rId544"/>
    <p:sldId id="6623" r:id="rId545"/>
    <p:sldId id="6670" r:id="rId546"/>
    <p:sldId id="6672" r:id="rId547"/>
    <p:sldId id="6671" r:id="rId548"/>
    <p:sldId id="6637" r:id="rId549"/>
    <p:sldId id="6624" r:id="rId550"/>
    <p:sldId id="6081" r:id="rId551"/>
    <p:sldId id="6082" r:id="rId552"/>
    <p:sldId id="6097" r:id="rId553"/>
    <p:sldId id="6209" r:id="rId554"/>
    <p:sldId id="6625" r:id="rId555"/>
    <p:sldId id="6626" r:id="rId556"/>
    <p:sldId id="6749" r:id="rId557"/>
    <p:sldId id="6750" r:id="rId558"/>
    <p:sldId id="6751" r:id="rId559"/>
    <p:sldId id="6752" r:id="rId560"/>
    <p:sldId id="6753" r:id="rId561"/>
    <p:sldId id="6754" r:id="rId562"/>
    <p:sldId id="6755" r:id="rId563"/>
    <p:sldId id="6756" r:id="rId564"/>
    <p:sldId id="6633" r:id="rId565"/>
    <p:sldId id="6634" r:id="rId566"/>
    <p:sldId id="6757" r:id="rId567"/>
    <p:sldId id="6635" r:id="rId568"/>
    <p:sldId id="6758" r:id="rId569"/>
    <p:sldId id="5914" r:id="rId570"/>
    <p:sldId id="5915" r:id="rId571"/>
    <p:sldId id="6507" r:id="rId572"/>
    <p:sldId id="6636" r:id="rId573"/>
    <p:sldId id="6531" r:id="rId574"/>
    <p:sldId id="6086" r:id="rId575"/>
    <p:sldId id="6040" r:id="rId576"/>
    <p:sldId id="6486" r:id="rId577"/>
    <p:sldId id="6487" r:id="rId578"/>
    <p:sldId id="6488" r:id="rId579"/>
    <p:sldId id="6489" r:id="rId580"/>
    <p:sldId id="5829" r:id="rId581"/>
    <p:sldId id="6508" r:id="rId582"/>
    <p:sldId id="6639" r:id="rId583"/>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0432FF"/>
    <a:srgbClr val="1A5712"/>
    <a:srgbClr val="8C0000"/>
    <a:srgbClr val="FF00C4"/>
    <a:srgbClr val="948A54"/>
    <a:srgbClr val="2A55D6"/>
    <a:srgbClr val="663D63"/>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667" autoAdjust="0"/>
    <p:restoredTop sz="95077" autoAdjust="0"/>
  </p:normalViewPr>
  <p:slideViewPr>
    <p:cSldViewPr>
      <p:cViewPr varScale="1">
        <p:scale>
          <a:sx n="107" d="100"/>
          <a:sy n="107" d="100"/>
        </p:scale>
        <p:origin x="2320" y="1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7.xml"/><Relationship Id="rId21" Type="http://schemas.openxmlformats.org/officeDocument/2006/relationships/slideMaster" Target="slideMasters/slideMaster21.xml"/><Relationship Id="rId324" Type="http://schemas.openxmlformats.org/officeDocument/2006/relationships/slide" Target="slides/slide224.xml"/><Relationship Id="rId531" Type="http://schemas.openxmlformats.org/officeDocument/2006/relationships/slide" Target="slides/slide431.xml"/><Relationship Id="rId170" Type="http://schemas.openxmlformats.org/officeDocument/2006/relationships/slide" Target="slides/slide70.xml"/><Relationship Id="rId268" Type="http://schemas.openxmlformats.org/officeDocument/2006/relationships/slide" Target="slides/slide168.xml"/><Relationship Id="rId475" Type="http://schemas.openxmlformats.org/officeDocument/2006/relationships/slide" Target="slides/slide375.xml"/><Relationship Id="rId32" Type="http://schemas.openxmlformats.org/officeDocument/2006/relationships/slideMaster" Target="slideMasters/slideMaster32.xml"/><Relationship Id="rId128" Type="http://schemas.openxmlformats.org/officeDocument/2006/relationships/slide" Target="slides/slide28.xml"/><Relationship Id="rId335" Type="http://schemas.openxmlformats.org/officeDocument/2006/relationships/slide" Target="slides/slide235.xml"/><Relationship Id="rId542" Type="http://schemas.openxmlformats.org/officeDocument/2006/relationships/slide" Target="slides/slide442.xml"/><Relationship Id="rId181" Type="http://schemas.openxmlformats.org/officeDocument/2006/relationships/slide" Target="slides/slide81.xml"/><Relationship Id="rId402" Type="http://schemas.openxmlformats.org/officeDocument/2006/relationships/slide" Target="slides/slide302.xml"/><Relationship Id="rId279" Type="http://schemas.openxmlformats.org/officeDocument/2006/relationships/slide" Target="slides/slide179.xml"/><Relationship Id="rId486" Type="http://schemas.openxmlformats.org/officeDocument/2006/relationships/slide" Target="slides/slide386.xml"/><Relationship Id="rId43" Type="http://schemas.openxmlformats.org/officeDocument/2006/relationships/slideMaster" Target="slideMasters/slideMaster43.xml"/><Relationship Id="rId139" Type="http://schemas.openxmlformats.org/officeDocument/2006/relationships/slide" Target="slides/slide39.xml"/><Relationship Id="rId346" Type="http://schemas.openxmlformats.org/officeDocument/2006/relationships/slide" Target="slides/slide246.xml"/><Relationship Id="rId553" Type="http://schemas.openxmlformats.org/officeDocument/2006/relationships/slide" Target="slides/slide453.xml"/><Relationship Id="rId192" Type="http://schemas.openxmlformats.org/officeDocument/2006/relationships/slide" Target="slides/slide92.xml"/><Relationship Id="rId206" Type="http://schemas.openxmlformats.org/officeDocument/2006/relationships/slide" Target="slides/slide106.xml"/><Relationship Id="rId413" Type="http://schemas.openxmlformats.org/officeDocument/2006/relationships/slide" Target="slides/slide313.xml"/><Relationship Id="rId497" Type="http://schemas.openxmlformats.org/officeDocument/2006/relationships/slide" Target="slides/slide397.xml"/><Relationship Id="rId357" Type="http://schemas.openxmlformats.org/officeDocument/2006/relationships/slide" Target="slides/slide257.xml"/><Relationship Id="rId54" Type="http://schemas.openxmlformats.org/officeDocument/2006/relationships/slideMaster" Target="slideMasters/slideMaster54.xml"/><Relationship Id="rId217" Type="http://schemas.openxmlformats.org/officeDocument/2006/relationships/slide" Target="slides/slide117.xml"/><Relationship Id="rId564" Type="http://schemas.openxmlformats.org/officeDocument/2006/relationships/slide" Target="slides/slide464.xml"/><Relationship Id="rId424" Type="http://schemas.openxmlformats.org/officeDocument/2006/relationships/slide" Target="slides/slide324.xml"/><Relationship Id="rId270" Type="http://schemas.openxmlformats.org/officeDocument/2006/relationships/slide" Target="slides/slide170.xml"/><Relationship Id="rId65" Type="http://schemas.openxmlformats.org/officeDocument/2006/relationships/slideMaster" Target="slideMasters/slideMaster65.xml"/><Relationship Id="rId130" Type="http://schemas.openxmlformats.org/officeDocument/2006/relationships/slide" Target="slides/slide30.xml"/><Relationship Id="rId368" Type="http://schemas.openxmlformats.org/officeDocument/2006/relationships/slide" Target="slides/slide268.xml"/><Relationship Id="rId575" Type="http://schemas.openxmlformats.org/officeDocument/2006/relationships/slide" Target="slides/slide475.xml"/><Relationship Id="rId228" Type="http://schemas.openxmlformats.org/officeDocument/2006/relationships/slide" Target="slides/slide128.xml"/><Relationship Id="rId435" Type="http://schemas.openxmlformats.org/officeDocument/2006/relationships/slide" Target="slides/slide335.xml"/><Relationship Id="rId281" Type="http://schemas.openxmlformats.org/officeDocument/2006/relationships/slide" Target="slides/slide181.xml"/><Relationship Id="rId502" Type="http://schemas.openxmlformats.org/officeDocument/2006/relationships/slide" Target="slides/slide402.xml"/><Relationship Id="rId76" Type="http://schemas.openxmlformats.org/officeDocument/2006/relationships/slideMaster" Target="slideMasters/slideMaster76.xml"/><Relationship Id="rId141" Type="http://schemas.openxmlformats.org/officeDocument/2006/relationships/slide" Target="slides/slide41.xml"/><Relationship Id="rId379" Type="http://schemas.openxmlformats.org/officeDocument/2006/relationships/slide" Target="slides/slide279.xml"/><Relationship Id="rId586" Type="http://schemas.openxmlformats.org/officeDocument/2006/relationships/presProps" Target="presProps.xml"/><Relationship Id="rId7" Type="http://schemas.openxmlformats.org/officeDocument/2006/relationships/slideMaster" Target="slideMasters/slideMaster7.xml"/><Relationship Id="rId239" Type="http://schemas.openxmlformats.org/officeDocument/2006/relationships/slide" Target="slides/slide139.xml"/><Relationship Id="rId446" Type="http://schemas.openxmlformats.org/officeDocument/2006/relationships/slide" Target="slides/slide346.xml"/><Relationship Id="rId292" Type="http://schemas.openxmlformats.org/officeDocument/2006/relationships/slide" Target="slides/slide192.xml"/><Relationship Id="rId306" Type="http://schemas.openxmlformats.org/officeDocument/2006/relationships/slide" Target="slides/slide206.xml"/><Relationship Id="rId45" Type="http://schemas.openxmlformats.org/officeDocument/2006/relationships/slideMaster" Target="slideMasters/slideMaster45.xml"/><Relationship Id="rId87" Type="http://schemas.openxmlformats.org/officeDocument/2006/relationships/slideMaster" Target="slideMasters/slideMaster87.xml"/><Relationship Id="rId110" Type="http://schemas.openxmlformats.org/officeDocument/2006/relationships/slide" Target="slides/slide10.xml"/><Relationship Id="rId348" Type="http://schemas.openxmlformats.org/officeDocument/2006/relationships/slide" Target="slides/slide248.xml"/><Relationship Id="rId513" Type="http://schemas.openxmlformats.org/officeDocument/2006/relationships/slide" Target="slides/slide413.xml"/><Relationship Id="rId555" Type="http://schemas.openxmlformats.org/officeDocument/2006/relationships/slide" Target="slides/slide455.xml"/><Relationship Id="rId152" Type="http://schemas.openxmlformats.org/officeDocument/2006/relationships/slide" Target="slides/slide52.xml"/><Relationship Id="rId194" Type="http://schemas.openxmlformats.org/officeDocument/2006/relationships/slide" Target="slides/slide94.xml"/><Relationship Id="rId208" Type="http://schemas.openxmlformats.org/officeDocument/2006/relationships/slide" Target="slides/slide108.xml"/><Relationship Id="rId415" Type="http://schemas.openxmlformats.org/officeDocument/2006/relationships/slide" Target="slides/slide315.xml"/><Relationship Id="rId457" Type="http://schemas.openxmlformats.org/officeDocument/2006/relationships/slide" Target="slides/slide357.xml"/><Relationship Id="rId261" Type="http://schemas.openxmlformats.org/officeDocument/2006/relationships/slide" Target="slides/slide161.xml"/><Relationship Id="rId499" Type="http://schemas.openxmlformats.org/officeDocument/2006/relationships/slide" Target="slides/slide399.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17.xml"/><Relationship Id="rId359" Type="http://schemas.openxmlformats.org/officeDocument/2006/relationships/slide" Target="slides/slide259.xml"/><Relationship Id="rId524" Type="http://schemas.openxmlformats.org/officeDocument/2006/relationships/slide" Target="slides/slide424.xml"/><Relationship Id="rId566" Type="http://schemas.openxmlformats.org/officeDocument/2006/relationships/slide" Target="slides/slide466.xml"/><Relationship Id="rId98" Type="http://schemas.openxmlformats.org/officeDocument/2006/relationships/slideMaster" Target="slideMasters/slideMaster98.xml"/><Relationship Id="rId121" Type="http://schemas.openxmlformats.org/officeDocument/2006/relationships/slide" Target="slides/slide21.xml"/><Relationship Id="rId163" Type="http://schemas.openxmlformats.org/officeDocument/2006/relationships/slide" Target="slides/slide63.xml"/><Relationship Id="rId219" Type="http://schemas.openxmlformats.org/officeDocument/2006/relationships/slide" Target="slides/slide119.xml"/><Relationship Id="rId370" Type="http://schemas.openxmlformats.org/officeDocument/2006/relationships/slide" Target="slides/slide270.xml"/><Relationship Id="rId426" Type="http://schemas.openxmlformats.org/officeDocument/2006/relationships/slide" Target="slides/slide326.xml"/><Relationship Id="rId230" Type="http://schemas.openxmlformats.org/officeDocument/2006/relationships/slide" Target="slides/slide130.xml"/><Relationship Id="rId468" Type="http://schemas.openxmlformats.org/officeDocument/2006/relationships/slide" Target="slides/slide368.xml"/><Relationship Id="rId25" Type="http://schemas.openxmlformats.org/officeDocument/2006/relationships/slideMaster" Target="slideMasters/slideMaster25.xml"/><Relationship Id="rId67" Type="http://schemas.openxmlformats.org/officeDocument/2006/relationships/slideMaster" Target="slideMasters/slideMaster67.xml"/><Relationship Id="rId272" Type="http://schemas.openxmlformats.org/officeDocument/2006/relationships/slide" Target="slides/slide172.xml"/><Relationship Id="rId328" Type="http://schemas.openxmlformats.org/officeDocument/2006/relationships/slide" Target="slides/slide228.xml"/><Relationship Id="rId535" Type="http://schemas.openxmlformats.org/officeDocument/2006/relationships/slide" Target="slides/slide435.xml"/><Relationship Id="rId577" Type="http://schemas.openxmlformats.org/officeDocument/2006/relationships/slide" Target="slides/slide477.xml"/><Relationship Id="rId132" Type="http://schemas.openxmlformats.org/officeDocument/2006/relationships/slide" Target="slides/slide32.xml"/><Relationship Id="rId174" Type="http://schemas.openxmlformats.org/officeDocument/2006/relationships/slide" Target="slides/slide74.xml"/><Relationship Id="rId381" Type="http://schemas.openxmlformats.org/officeDocument/2006/relationships/slide" Target="slides/slide281.xml"/><Relationship Id="rId241" Type="http://schemas.openxmlformats.org/officeDocument/2006/relationships/slide" Target="slides/slide141.xml"/><Relationship Id="rId437" Type="http://schemas.openxmlformats.org/officeDocument/2006/relationships/slide" Target="slides/slide337.xml"/><Relationship Id="rId479" Type="http://schemas.openxmlformats.org/officeDocument/2006/relationships/slide" Target="slides/slide379.xml"/><Relationship Id="rId36" Type="http://schemas.openxmlformats.org/officeDocument/2006/relationships/slideMaster" Target="slideMasters/slideMaster36.xml"/><Relationship Id="rId283" Type="http://schemas.openxmlformats.org/officeDocument/2006/relationships/slide" Target="slides/slide183.xml"/><Relationship Id="rId339" Type="http://schemas.openxmlformats.org/officeDocument/2006/relationships/slide" Target="slides/slide239.xml"/><Relationship Id="rId490" Type="http://schemas.openxmlformats.org/officeDocument/2006/relationships/slide" Target="slides/slide390.xml"/><Relationship Id="rId504" Type="http://schemas.openxmlformats.org/officeDocument/2006/relationships/slide" Target="slides/slide404.xml"/><Relationship Id="rId546" Type="http://schemas.openxmlformats.org/officeDocument/2006/relationships/slide" Target="slides/slide446.xml"/><Relationship Id="rId78" Type="http://schemas.openxmlformats.org/officeDocument/2006/relationships/slideMaster" Target="slideMasters/slideMaster78.xml"/><Relationship Id="rId101" Type="http://schemas.openxmlformats.org/officeDocument/2006/relationships/slide" Target="slides/slide1.xml"/><Relationship Id="rId143" Type="http://schemas.openxmlformats.org/officeDocument/2006/relationships/slide" Target="slides/slide43.xml"/><Relationship Id="rId185" Type="http://schemas.openxmlformats.org/officeDocument/2006/relationships/slide" Target="slides/slide85.xml"/><Relationship Id="rId350" Type="http://schemas.openxmlformats.org/officeDocument/2006/relationships/slide" Target="slides/slide250.xml"/><Relationship Id="rId406" Type="http://schemas.openxmlformats.org/officeDocument/2006/relationships/slide" Target="slides/slide306.xml"/><Relationship Id="rId588" Type="http://schemas.openxmlformats.org/officeDocument/2006/relationships/theme" Target="theme/theme1.xml"/><Relationship Id="rId9" Type="http://schemas.openxmlformats.org/officeDocument/2006/relationships/slideMaster" Target="slideMasters/slideMaster9.xml"/><Relationship Id="rId210" Type="http://schemas.openxmlformats.org/officeDocument/2006/relationships/slide" Target="slides/slide110.xml"/><Relationship Id="rId392" Type="http://schemas.openxmlformats.org/officeDocument/2006/relationships/slide" Target="slides/slide292.xml"/><Relationship Id="rId448" Type="http://schemas.openxmlformats.org/officeDocument/2006/relationships/slide" Target="slides/slide348.xml"/><Relationship Id="rId252" Type="http://schemas.openxmlformats.org/officeDocument/2006/relationships/slide" Target="slides/slide152.xml"/><Relationship Id="rId294" Type="http://schemas.openxmlformats.org/officeDocument/2006/relationships/slide" Target="slides/slide194.xml"/><Relationship Id="rId308" Type="http://schemas.openxmlformats.org/officeDocument/2006/relationships/slide" Target="slides/slide208.xml"/><Relationship Id="rId515" Type="http://schemas.openxmlformats.org/officeDocument/2006/relationships/slide" Target="slides/slide415.xml"/><Relationship Id="rId47" Type="http://schemas.openxmlformats.org/officeDocument/2006/relationships/slideMaster" Target="slideMasters/slideMaster47.xml"/><Relationship Id="rId89" Type="http://schemas.openxmlformats.org/officeDocument/2006/relationships/slideMaster" Target="slideMasters/slideMaster89.xml"/><Relationship Id="rId112" Type="http://schemas.openxmlformats.org/officeDocument/2006/relationships/slide" Target="slides/slide12.xml"/><Relationship Id="rId154" Type="http://schemas.openxmlformats.org/officeDocument/2006/relationships/slide" Target="slides/slide54.xml"/><Relationship Id="rId361" Type="http://schemas.openxmlformats.org/officeDocument/2006/relationships/slide" Target="slides/slide261.xml"/><Relationship Id="rId557" Type="http://schemas.openxmlformats.org/officeDocument/2006/relationships/slide" Target="slides/slide457.xml"/><Relationship Id="rId196" Type="http://schemas.openxmlformats.org/officeDocument/2006/relationships/slide" Target="slides/slide96.xml"/><Relationship Id="rId417" Type="http://schemas.openxmlformats.org/officeDocument/2006/relationships/slide" Target="slides/slide317.xml"/><Relationship Id="rId459" Type="http://schemas.openxmlformats.org/officeDocument/2006/relationships/slide" Target="slides/slide359.xml"/><Relationship Id="rId16" Type="http://schemas.openxmlformats.org/officeDocument/2006/relationships/slideMaster" Target="slideMasters/slideMaster16.xml"/><Relationship Id="rId221" Type="http://schemas.openxmlformats.org/officeDocument/2006/relationships/slide" Target="slides/slide121.xml"/><Relationship Id="rId263" Type="http://schemas.openxmlformats.org/officeDocument/2006/relationships/slide" Target="slides/slide163.xml"/><Relationship Id="rId319" Type="http://schemas.openxmlformats.org/officeDocument/2006/relationships/slide" Target="slides/slide219.xml"/><Relationship Id="rId470" Type="http://schemas.openxmlformats.org/officeDocument/2006/relationships/slide" Target="slides/slide370.xml"/><Relationship Id="rId526" Type="http://schemas.openxmlformats.org/officeDocument/2006/relationships/slide" Target="slides/slide426.xml"/><Relationship Id="rId58" Type="http://schemas.openxmlformats.org/officeDocument/2006/relationships/slideMaster" Target="slideMasters/slideMaster58.xml"/><Relationship Id="rId123" Type="http://schemas.openxmlformats.org/officeDocument/2006/relationships/slide" Target="slides/slide23.xml"/><Relationship Id="rId330" Type="http://schemas.openxmlformats.org/officeDocument/2006/relationships/slide" Target="slides/slide230.xml"/><Relationship Id="rId568" Type="http://schemas.openxmlformats.org/officeDocument/2006/relationships/slide" Target="slides/slide468.xml"/><Relationship Id="rId165" Type="http://schemas.openxmlformats.org/officeDocument/2006/relationships/slide" Target="slides/slide65.xml"/><Relationship Id="rId372" Type="http://schemas.openxmlformats.org/officeDocument/2006/relationships/slide" Target="slides/slide272.xml"/><Relationship Id="rId428" Type="http://schemas.openxmlformats.org/officeDocument/2006/relationships/slide" Target="slides/slide328.xml"/><Relationship Id="rId232" Type="http://schemas.openxmlformats.org/officeDocument/2006/relationships/slide" Target="slides/slide132.xml"/><Relationship Id="rId274" Type="http://schemas.openxmlformats.org/officeDocument/2006/relationships/slide" Target="slides/slide174.xml"/><Relationship Id="rId481" Type="http://schemas.openxmlformats.org/officeDocument/2006/relationships/slide" Target="slides/slide381.xml"/><Relationship Id="rId27" Type="http://schemas.openxmlformats.org/officeDocument/2006/relationships/slideMaster" Target="slideMasters/slideMaster27.xml"/><Relationship Id="rId69" Type="http://schemas.openxmlformats.org/officeDocument/2006/relationships/slideMaster" Target="slideMasters/slideMaster69.xml"/><Relationship Id="rId134" Type="http://schemas.openxmlformats.org/officeDocument/2006/relationships/slide" Target="slides/slide34.xml"/><Relationship Id="rId537" Type="http://schemas.openxmlformats.org/officeDocument/2006/relationships/slide" Target="slides/slide437.xml"/><Relationship Id="rId579" Type="http://schemas.openxmlformats.org/officeDocument/2006/relationships/slide" Target="slides/slide479.xml"/><Relationship Id="rId80" Type="http://schemas.openxmlformats.org/officeDocument/2006/relationships/slideMaster" Target="slideMasters/slideMaster80.xml"/><Relationship Id="rId176" Type="http://schemas.openxmlformats.org/officeDocument/2006/relationships/slide" Target="slides/slide76.xml"/><Relationship Id="rId341" Type="http://schemas.openxmlformats.org/officeDocument/2006/relationships/slide" Target="slides/slide241.xml"/><Relationship Id="rId383" Type="http://schemas.openxmlformats.org/officeDocument/2006/relationships/slide" Target="slides/slide283.xml"/><Relationship Id="rId439" Type="http://schemas.openxmlformats.org/officeDocument/2006/relationships/slide" Target="slides/slide339.xml"/><Relationship Id="rId201" Type="http://schemas.openxmlformats.org/officeDocument/2006/relationships/slide" Target="slides/slide101.xml"/><Relationship Id="rId243" Type="http://schemas.openxmlformats.org/officeDocument/2006/relationships/slide" Target="slides/slide143.xml"/><Relationship Id="rId285" Type="http://schemas.openxmlformats.org/officeDocument/2006/relationships/slide" Target="slides/slide185.xml"/><Relationship Id="rId450" Type="http://schemas.openxmlformats.org/officeDocument/2006/relationships/slide" Target="slides/slide350.xml"/><Relationship Id="rId506" Type="http://schemas.openxmlformats.org/officeDocument/2006/relationships/slide" Target="slides/slide406.xml"/><Relationship Id="rId38" Type="http://schemas.openxmlformats.org/officeDocument/2006/relationships/slideMaster" Target="slideMasters/slideMaster38.xml"/><Relationship Id="rId103" Type="http://schemas.openxmlformats.org/officeDocument/2006/relationships/slide" Target="slides/slide3.xml"/><Relationship Id="rId310" Type="http://schemas.openxmlformats.org/officeDocument/2006/relationships/slide" Target="slides/slide210.xml"/><Relationship Id="rId492" Type="http://schemas.openxmlformats.org/officeDocument/2006/relationships/slide" Target="slides/slide392.xml"/><Relationship Id="rId548" Type="http://schemas.openxmlformats.org/officeDocument/2006/relationships/slide" Target="slides/slide448.xml"/><Relationship Id="rId91" Type="http://schemas.openxmlformats.org/officeDocument/2006/relationships/slideMaster" Target="slideMasters/slideMaster91.xml"/><Relationship Id="rId145" Type="http://schemas.openxmlformats.org/officeDocument/2006/relationships/slide" Target="slides/slide45.xml"/><Relationship Id="rId187" Type="http://schemas.openxmlformats.org/officeDocument/2006/relationships/slide" Target="slides/slide87.xml"/><Relationship Id="rId352" Type="http://schemas.openxmlformats.org/officeDocument/2006/relationships/slide" Target="slides/slide252.xml"/><Relationship Id="rId394" Type="http://schemas.openxmlformats.org/officeDocument/2006/relationships/slide" Target="slides/slide294.xml"/><Relationship Id="rId408" Type="http://schemas.openxmlformats.org/officeDocument/2006/relationships/slide" Target="slides/slide308.xml"/><Relationship Id="rId212" Type="http://schemas.openxmlformats.org/officeDocument/2006/relationships/slide" Target="slides/slide112.xml"/><Relationship Id="rId254" Type="http://schemas.openxmlformats.org/officeDocument/2006/relationships/slide" Target="slides/slide154.xml"/><Relationship Id="rId49" Type="http://schemas.openxmlformats.org/officeDocument/2006/relationships/slideMaster" Target="slideMasters/slideMaster49.xml"/><Relationship Id="rId114" Type="http://schemas.openxmlformats.org/officeDocument/2006/relationships/slide" Target="slides/slide14.xml"/><Relationship Id="rId296" Type="http://schemas.openxmlformats.org/officeDocument/2006/relationships/slide" Target="slides/slide196.xml"/><Relationship Id="rId461" Type="http://schemas.openxmlformats.org/officeDocument/2006/relationships/slide" Target="slides/slide361.xml"/><Relationship Id="rId517" Type="http://schemas.openxmlformats.org/officeDocument/2006/relationships/slide" Target="slides/slide417.xml"/><Relationship Id="rId559" Type="http://schemas.openxmlformats.org/officeDocument/2006/relationships/slide" Target="slides/slide459.xml"/><Relationship Id="rId60" Type="http://schemas.openxmlformats.org/officeDocument/2006/relationships/slideMaster" Target="slideMasters/slideMaster60.xml"/><Relationship Id="rId156" Type="http://schemas.openxmlformats.org/officeDocument/2006/relationships/slide" Target="slides/slide56.xml"/><Relationship Id="rId198" Type="http://schemas.openxmlformats.org/officeDocument/2006/relationships/slide" Target="slides/slide98.xml"/><Relationship Id="rId321" Type="http://schemas.openxmlformats.org/officeDocument/2006/relationships/slide" Target="slides/slide221.xml"/><Relationship Id="rId363" Type="http://schemas.openxmlformats.org/officeDocument/2006/relationships/slide" Target="slides/slide263.xml"/><Relationship Id="rId419" Type="http://schemas.openxmlformats.org/officeDocument/2006/relationships/slide" Target="slides/slide319.xml"/><Relationship Id="rId570" Type="http://schemas.openxmlformats.org/officeDocument/2006/relationships/slide" Target="slides/slide470.xml"/><Relationship Id="rId223" Type="http://schemas.openxmlformats.org/officeDocument/2006/relationships/slide" Target="slides/slide123.xml"/><Relationship Id="rId430" Type="http://schemas.openxmlformats.org/officeDocument/2006/relationships/slide" Target="slides/slide330.xml"/><Relationship Id="rId18" Type="http://schemas.openxmlformats.org/officeDocument/2006/relationships/slideMaster" Target="slideMasters/slideMaster18.xml"/><Relationship Id="rId265" Type="http://schemas.openxmlformats.org/officeDocument/2006/relationships/slide" Target="slides/slide165.xml"/><Relationship Id="rId472" Type="http://schemas.openxmlformats.org/officeDocument/2006/relationships/slide" Target="slides/slide372.xml"/><Relationship Id="rId528" Type="http://schemas.openxmlformats.org/officeDocument/2006/relationships/slide" Target="slides/slide428.xml"/><Relationship Id="rId125" Type="http://schemas.openxmlformats.org/officeDocument/2006/relationships/slide" Target="slides/slide25.xml"/><Relationship Id="rId167" Type="http://schemas.openxmlformats.org/officeDocument/2006/relationships/slide" Target="slides/slide67.xml"/><Relationship Id="rId332" Type="http://schemas.openxmlformats.org/officeDocument/2006/relationships/slide" Target="slides/slide232.xml"/><Relationship Id="rId374" Type="http://schemas.openxmlformats.org/officeDocument/2006/relationships/slide" Target="slides/slide274.xml"/><Relationship Id="rId581" Type="http://schemas.openxmlformats.org/officeDocument/2006/relationships/slide" Target="slides/slide481.xml"/><Relationship Id="rId71" Type="http://schemas.openxmlformats.org/officeDocument/2006/relationships/slideMaster" Target="slideMasters/slideMaster71.xml"/><Relationship Id="rId234" Type="http://schemas.openxmlformats.org/officeDocument/2006/relationships/slide" Target="slides/slide134.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176.xml"/><Relationship Id="rId441" Type="http://schemas.openxmlformats.org/officeDocument/2006/relationships/slide" Target="slides/slide341.xml"/><Relationship Id="rId483" Type="http://schemas.openxmlformats.org/officeDocument/2006/relationships/slide" Target="slides/slide383.xml"/><Relationship Id="rId539" Type="http://schemas.openxmlformats.org/officeDocument/2006/relationships/slide" Target="slides/slide439.xml"/><Relationship Id="rId40" Type="http://schemas.openxmlformats.org/officeDocument/2006/relationships/slideMaster" Target="slideMasters/slideMaster40.xml"/><Relationship Id="rId136" Type="http://schemas.openxmlformats.org/officeDocument/2006/relationships/slide" Target="slides/slide36.xml"/><Relationship Id="rId178" Type="http://schemas.openxmlformats.org/officeDocument/2006/relationships/slide" Target="slides/slide78.xml"/><Relationship Id="rId301" Type="http://schemas.openxmlformats.org/officeDocument/2006/relationships/slide" Target="slides/slide201.xml"/><Relationship Id="rId343" Type="http://schemas.openxmlformats.org/officeDocument/2006/relationships/slide" Target="slides/slide243.xml"/><Relationship Id="rId550" Type="http://schemas.openxmlformats.org/officeDocument/2006/relationships/slide" Target="slides/slide450.xml"/><Relationship Id="rId82" Type="http://schemas.openxmlformats.org/officeDocument/2006/relationships/slideMaster" Target="slideMasters/slideMaster82.xml"/><Relationship Id="rId203" Type="http://schemas.openxmlformats.org/officeDocument/2006/relationships/slide" Target="slides/slide103.xml"/><Relationship Id="rId385" Type="http://schemas.openxmlformats.org/officeDocument/2006/relationships/slide" Target="slides/slide285.xml"/><Relationship Id="rId245" Type="http://schemas.openxmlformats.org/officeDocument/2006/relationships/slide" Target="slides/slide145.xml"/><Relationship Id="rId287" Type="http://schemas.openxmlformats.org/officeDocument/2006/relationships/slide" Target="slides/slide187.xml"/><Relationship Id="rId410" Type="http://schemas.openxmlformats.org/officeDocument/2006/relationships/slide" Target="slides/slide310.xml"/><Relationship Id="rId452" Type="http://schemas.openxmlformats.org/officeDocument/2006/relationships/slide" Target="slides/slide352.xml"/><Relationship Id="rId494" Type="http://schemas.openxmlformats.org/officeDocument/2006/relationships/slide" Target="slides/slide394.xml"/><Relationship Id="rId508" Type="http://schemas.openxmlformats.org/officeDocument/2006/relationships/slide" Target="slides/slide408.xml"/><Relationship Id="rId105" Type="http://schemas.openxmlformats.org/officeDocument/2006/relationships/slide" Target="slides/slide5.xml"/><Relationship Id="rId147" Type="http://schemas.openxmlformats.org/officeDocument/2006/relationships/slide" Target="slides/slide47.xml"/><Relationship Id="rId312" Type="http://schemas.openxmlformats.org/officeDocument/2006/relationships/slide" Target="slides/slide212.xml"/><Relationship Id="rId354" Type="http://schemas.openxmlformats.org/officeDocument/2006/relationships/slide" Target="slides/slide254.xml"/><Relationship Id="rId51" Type="http://schemas.openxmlformats.org/officeDocument/2006/relationships/slideMaster" Target="slideMasters/slideMaster51.xml"/><Relationship Id="rId93" Type="http://schemas.openxmlformats.org/officeDocument/2006/relationships/slideMaster" Target="slideMasters/slideMaster93.xml"/><Relationship Id="rId189" Type="http://schemas.openxmlformats.org/officeDocument/2006/relationships/slide" Target="slides/slide89.xml"/><Relationship Id="rId396" Type="http://schemas.openxmlformats.org/officeDocument/2006/relationships/slide" Target="slides/slide296.xml"/><Relationship Id="rId561" Type="http://schemas.openxmlformats.org/officeDocument/2006/relationships/slide" Target="slides/slide461.xml"/><Relationship Id="rId214" Type="http://schemas.openxmlformats.org/officeDocument/2006/relationships/slide" Target="slides/slide114.xml"/><Relationship Id="rId256" Type="http://schemas.openxmlformats.org/officeDocument/2006/relationships/slide" Target="slides/slide156.xml"/><Relationship Id="rId298" Type="http://schemas.openxmlformats.org/officeDocument/2006/relationships/slide" Target="slides/slide198.xml"/><Relationship Id="rId421" Type="http://schemas.openxmlformats.org/officeDocument/2006/relationships/slide" Target="slides/slide321.xml"/><Relationship Id="rId463" Type="http://schemas.openxmlformats.org/officeDocument/2006/relationships/slide" Target="slides/slide363.xml"/><Relationship Id="rId519" Type="http://schemas.openxmlformats.org/officeDocument/2006/relationships/slide" Target="slides/slide419.xml"/><Relationship Id="rId116" Type="http://schemas.openxmlformats.org/officeDocument/2006/relationships/slide" Target="slides/slide16.xml"/><Relationship Id="rId158" Type="http://schemas.openxmlformats.org/officeDocument/2006/relationships/slide" Target="slides/slide58.xml"/><Relationship Id="rId323" Type="http://schemas.openxmlformats.org/officeDocument/2006/relationships/slide" Target="slides/slide223.xml"/><Relationship Id="rId530" Type="http://schemas.openxmlformats.org/officeDocument/2006/relationships/slide" Target="slides/slide430.xml"/><Relationship Id="rId20" Type="http://schemas.openxmlformats.org/officeDocument/2006/relationships/slideMaster" Target="slideMasters/slideMaster20.xml"/><Relationship Id="rId62" Type="http://schemas.openxmlformats.org/officeDocument/2006/relationships/slideMaster" Target="slideMasters/slideMaster62.xml"/><Relationship Id="rId365" Type="http://schemas.openxmlformats.org/officeDocument/2006/relationships/slide" Target="slides/slide265.xml"/><Relationship Id="rId572" Type="http://schemas.openxmlformats.org/officeDocument/2006/relationships/slide" Target="slides/slide472.xml"/><Relationship Id="rId225" Type="http://schemas.openxmlformats.org/officeDocument/2006/relationships/slide" Target="slides/slide125.xml"/><Relationship Id="rId267" Type="http://schemas.openxmlformats.org/officeDocument/2006/relationships/slide" Target="slides/slide167.xml"/><Relationship Id="rId432" Type="http://schemas.openxmlformats.org/officeDocument/2006/relationships/slide" Target="slides/slide332.xml"/><Relationship Id="rId474" Type="http://schemas.openxmlformats.org/officeDocument/2006/relationships/slide" Target="slides/slide374.xml"/><Relationship Id="rId127" Type="http://schemas.openxmlformats.org/officeDocument/2006/relationships/slide" Target="slides/slide27.xml"/><Relationship Id="rId31" Type="http://schemas.openxmlformats.org/officeDocument/2006/relationships/slideMaster" Target="slideMasters/slideMaster31.xml"/><Relationship Id="rId73" Type="http://schemas.openxmlformats.org/officeDocument/2006/relationships/slideMaster" Target="slideMasters/slideMaster73.xml"/><Relationship Id="rId169" Type="http://schemas.openxmlformats.org/officeDocument/2006/relationships/slide" Target="slides/slide69.xml"/><Relationship Id="rId334" Type="http://schemas.openxmlformats.org/officeDocument/2006/relationships/slide" Target="slides/slide234.xml"/><Relationship Id="rId376" Type="http://schemas.openxmlformats.org/officeDocument/2006/relationships/slide" Target="slides/slide276.xml"/><Relationship Id="rId541" Type="http://schemas.openxmlformats.org/officeDocument/2006/relationships/slide" Target="slides/slide441.xml"/><Relationship Id="rId583" Type="http://schemas.openxmlformats.org/officeDocument/2006/relationships/slide" Target="slides/slide483.xml"/><Relationship Id="rId4" Type="http://schemas.openxmlformats.org/officeDocument/2006/relationships/slideMaster" Target="slideMasters/slideMaster4.xml"/><Relationship Id="rId180" Type="http://schemas.openxmlformats.org/officeDocument/2006/relationships/slide" Target="slides/slide80.xml"/><Relationship Id="rId236" Type="http://schemas.openxmlformats.org/officeDocument/2006/relationships/slide" Target="slides/slide136.xml"/><Relationship Id="rId278" Type="http://schemas.openxmlformats.org/officeDocument/2006/relationships/slide" Target="slides/slide178.xml"/><Relationship Id="rId401" Type="http://schemas.openxmlformats.org/officeDocument/2006/relationships/slide" Target="slides/slide301.xml"/><Relationship Id="rId443" Type="http://schemas.openxmlformats.org/officeDocument/2006/relationships/slide" Target="slides/slide343.xml"/><Relationship Id="rId303" Type="http://schemas.openxmlformats.org/officeDocument/2006/relationships/slide" Target="slides/slide203.xml"/><Relationship Id="rId485" Type="http://schemas.openxmlformats.org/officeDocument/2006/relationships/slide" Target="slides/slide385.xml"/><Relationship Id="rId42" Type="http://schemas.openxmlformats.org/officeDocument/2006/relationships/slideMaster" Target="slideMasters/slideMaster42.xml"/><Relationship Id="rId84" Type="http://schemas.openxmlformats.org/officeDocument/2006/relationships/slideMaster" Target="slideMasters/slideMaster84.xml"/><Relationship Id="rId138" Type="http://schemas.openxmlformats.org/officeDocument/2006/relationships/slide" Target="slides/slide38.xml"/><Relationship Id="rId345" Type="http://schemas.openxmlformats.org/officeDocument/2006/relationships/slide" Target="slides/slide245.xml"/><Relationship Id="rId387" Type="http://schemas.openxmlformats.org/officeDocument/2006/relationships/slide" Target="slides/slide287.xml"/><Relationship Id="rId510" Type="http://schemas.openxmlformats.org/officeDocument/2006/relationships/slide" Target="slides/slide410.xml"/><Relationship Id="rId552" Type="http://schemas.openxmlformats.org/officeDocument/2006/relationships/slide" Target="slides/slide452.xml"/><Relationship Id="rId191" Type="http://schemas.openxmlformats.org/officeDocument/2006/relationships/slide" Target="slides/slide91.xml"/><Relationship Id="rId205" Type="http://schemas.openxmlformats.org/officeDocument/2006/relationships/slide" Target="slides/slide105.xml"/><Relationship Id="rId247" Type="http://schemas.openxmlformats.org/officeDocument/2006/relationships/slide" Target="slides/slide147.xml"/><Relationship Id="rId412" Type="http://schemas.openxmlformats.org/officeDocument/2006/relationships/slide" Target="slides/slide312.xml"/><Relationship Id="rId107" Type="http://schemas.openxmlformats.org/officeDocument/2006/relationships/slide" Target="slides/slide7.xml"/><Relationship Id="rId289" Type="http://schemas.openxmlformats.org/officeDocument/2006/relationships/slide" Target="slides/slide189.xml"/><Relationship Id="rId454" Type="http://schemas.openxmlformats.org/officeDocument/2006/relationships/slide" Target="slides/slide354.xml"/><Relationship Id="rId496" Type="http://schemas.openxmlformats.org/officeDocument/2006/relationships/slide" Target="slides/slide396.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49.xml"/><Relationship Id="rId314" Type="http://schemas.openxmlformats.org/officeDocument/2006/relationships/slide" Target="slides/slide214.xml"/><Relationship Id="rId356" Type="http://schemas.openxmlformats.org/officeDocument/2006/relationships/slide" Target="slides/slide256.xml"/><Relationship Id="rId398" Type="http://schemas.openxmlformats.org/officeDocument/2006/relationships/slide" Target="slides/slide298.xml"/><Relationship Id="rId521" Type="http://schemas.openxmlformats.org/officeDocument/2006/relationships/slide" Target="slides/slide421.xml"/><Relationship Id="rId563" Type="http://schemas.openxmlformats.org/officeDocument/2006/relationships/slide" Target="slides/slide463.xml"/><Relationship Id="rId95" Type="http://schemas.openxmlformats.org/officeDocument/2006/relationships/slideMaster" Target="slideMasters/slideMaster95.xml"/><Relationship Id="rId160" Type="http://schemas.openxmlformats.org/officeDocument/2006/relationships/slide" Target="slides/slide60.xml"/><Relationship Id="rId216" Type="http://schemas.openxmlformats.org/officeDocument/2006/relationships/slide" Target="slides/slide116.xml"/><Relationship Id="rId423" Type="http://schemas.openxmlformats.org/officeDocument/2006/relationships/slide" Target="slides/slide323.xml"/><Relationship Id="rId258" Type="http://schemas.openxmlformats.org/officeDocument/2006/relationships/slide" Target="slides/slide158.xml"/><Relationship Id="rId465" Type="http://schemas.openxmlformats.org/officeDocument/2006/relationships/slide" Target="slides/slide365.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18.xml"/><Relationship Id="rId325" Type="http://schemas.openxmlformats.org/officeDocument/2006/relationships/slide" Target="slides/slide225.xml"/><Relationship Id="rId367" Type="http://schemas.openxmlformats.org/officeDocument/2006/relationships/slide" Target="slides/slide267.xml"/><Relationship Id="rId532" Type="http://schemas.openxmlformats.org/officeDocument/2006/relationships/slide" Target="slides/slide432.xml"/><Relationship Id="rId574" Type="http://schemas.openxmlformats.org/officeDocument/2006/relationships/slide" Target="slides/slide474.xml"/><Relationship Id="rId171" Type="http://schemas.openxmlformats.org/officeDocument/2006/relationships/slide" Target="slides/slide71.xml"/><Relationship Id="rId227" Type="http://schemas.openxmlformats.org/officeDocument/2006/relationships/slide" Target="slides/slide127.xml"/><Relationship Id="rId269" Type="http://schemas.openxmlformats.org/officeDocument/2006/relationships/slide" Target="slides/slide169.xml"/><Relationship Id="rId434" Type="http://schemas.openxmlformats.org/officeDocument/2006/relationships/slide" Target="slides/slide334.xml"/><Relationship Id="rId476" Type="http://schemas.openxmlformats.org/officeDocument/2006/relationships/slide" Target="slides/slide376.xml"/><Relationship Id="rId33" Type="http://schemas.openxmlformats.org/officeDocument/2006/relationships/slideMaster" Target="slideMasters/slideMaster33.xml"/><Relationship Id="rId129" Type="http://schemas.openxmlformats.org/officeDocument/2006/relationships/slide" Target="slides/slide29.xml"/><Relationship Id="rId280" Type="http://schemas.openxmlformats.org/officeDocument/2006/relationships/slide" Target="slides/slide180.xml"/><Relationship Id="rId336" Type="http://schemas.openxmlformats.org/officeDocument/2006/relationships/slide" Target="slides/slide236.xml"/><Relationship Id="rId501" Type="http://schemas.openxmlformats.org/officeDocument/2006/relationships/slide" Target="slides/slide401.xml"/><Relationship Id="rId543" Type="http://schemas.openxmlformats.org/officeDocument/2006/relationships/slide" Target="slides/slide443.xml"/><Relationship Id="rId75" Type="http://schemas.openxmlformats.org/officeDocument/2006/relationships/slideMaster" Target="slideMasters/slideMaster75.xml"/><Relationship Id="rId140" Type="http://schemas.openxmlformats.org/officeDocument/2006/relationships/slide" Target="slides/slide40.xml"/><Relationship Id="rId182" Type="http://schemas.openxmlformats.org/officeDocument/2006/relationships/slide" Target="slides/slide82.xml"/><Relationship Id="rId378" Type="http://schemas.openxmlformats.org/officeDocument/2006/relationships/slide" Target="slides/slide278.xml"/><Relationship Id="rId403" Type="http://schemas.openxmlformats.org/officeDocument/2006/relationships/slide" Target="slides/slide303.xml"/><Relationship Id="rId585" Type="http://schemas.openxmlformats.org/officeDocument/2006/relationships/handoutMaster" Target="handoutMasters/handoutMaster1.xml"/><Relationship Id="rId6" Type="http://schemas.openxmlformats.org/officeDocument/2006/relationships/slideMaster" Target="slideMasters/slideMaster6.xml"/><Relationship Id="rId238" Type="http://schemas.openxmlformats.org/officeDocument/2006/relationships/slide" Target="slides/slide138.xml"/><Relationship Id="rId445" Type="http://schemas.openxmlformats.org/officeDocument/2006/relationships/slide" Target="slides/slide345.xml"/><Relationship Id="rId487" Type="http://schemas.openxmlformats.org/officeDocument/2006/relationships/slide" Target="slides/slide387.xml"/><Relationship Id="rId291" Type="http://schemas.openxmlformats.org/officeDocument/2006/relationships/slide" Target="slides/slide191.xml"/><Relationship Id="rId305" Type="http://schemas.openxmlformats.org/officeDocument/2006/relationships/slide" Target="slides/slide205.xml"/><Relationship Id="rId347" Type="http://schemas.openxmlformats.org/officeDocument/2006/relationships/slide" Target="slides/slide247.xml"/><Relationship Id="rId512" Type="http://schemas.openxmlformats.org/officeDocument/2006/relationships/slide" Target="slides/slide412.xml"/><Relationship Id="rId44" Type="http://schemas.openxmlformats.org/officeDocument/2006/relationships/slideMaster" Target="slideMasters/slideMaster44.xml"/><Relationship Id="rId86" Type="http://schemas.openxmlformats.org/officeDocument/2006/relationships/slideMaster" Target="slideMasters/slideMaster86.xml"/><Relationship Id="rId151" Type="http://schemas.openxmlformats.org/officeDocument/2006/relationships/slide" Target="slides/slide51.xml"/><Relationship Id="rId389" Type="http://schemas.openxmlformats.org/officeDocument/2006/relationships/slide" Target="slides/slide289.xml"/><Relationship Id="rId554" Type="http://schemas.openxmlformats.org/officeDocument/2006/relationships/slide" Target="slides/slide454.xml"/><Relationship Id="rId193" Type="http://schemas.openxmlformats.org/officeDocument/2006/relationships/slide" Target="slides/slide93.xml"/><Relationship Id="rId207" Type="http://schemas.openxmlformats.org/officeDocument/2006/relationships/slide" Target="slides/slide107.xml"/><Relationship Id="rId249" Type="http://schemas.openxmlformats.org/officeDocument/2006/relationships/slide" Target="slides/slide149.xml"/><Relationship Id="rId414" Type="http://schemas.openxmlformats.org/officeDocument/2006/relationships/slide" Target="slides/slide314.xml"/><Relationship Id="rId456" Type="http://schemas.openxmlformats.org/officeDocument/2006/relationships/slide" Target="slides/slide356.xml"/><Relationship Id="rId498" Type="http://schemas.openxmlformats.org/officeDocument/2006/relationships/slide" Target="slides/slide398.xml"/><Relationship Id="rId13" Type="http://schemas.openxmlformats.org/officeDocument/2006/relationships/slideMaster" Target="slideMasters/slideMaster13.xml"/><Relationship Id="rId109" Type="http://schemas.openxmlformats.org/officeDocument/2006/relationships/slide" Target="slides/slide9.xml"/><Relationship Id="rId260" Type="http://schemas.openxmlformats.org/officeDocument/2006/relationships/slide" Target="slides/slide160.xml"/><Relationship Id="rId316" Type="http://schemas.openxmlformats.org/officeDocument/2006/relationships/slide" Target="slides/slide216.xml"/><Relationship Id="rId523" Type="http://schemas.openxmlformats.org/officeDocument/2006/relationships/slide" Target="slides/slide423.xml"/><Relationship Id="rId55" Type="http://schemas.openxmlformats.org/officeDocument/2006/relationships/slideMaster" Target="slideMasters/slideMaster55.xml"/><Relationship Id="rId97" Type="http://schemas.openxmlformats.org/officeDocument/2006/relationships/slideMaster" Target="slideMasters/slideMaster97.xml"/><Relationship Id="rId120" Type="http://schemas.openxmlformats.org/officeDocument/2006/relationships/slide" Target="slides/slide20.xml"/><Relationship Id="rId358" Type="http://schemas.openxmlformats.org/officeDocument/2006/relationships/slide" Target="slides/slide258.xml"/><Relationship Id="rId565" Type="http://schemas.openxmlformats.org/officeDocument/2006/relationships/slide" Target="slides/slide465.xml"/><Relationship Id="rId162" Type="http://schemas.openxmlformats.org/officeDocument/2006/relationships/slide" Target="slides/slide62.xml"/><Relationship Id="rId218" Type="http://schemas.openxmlformats.org/officeDocument/2006/relationships/slide" Target="slides/slide118.xml"/><Relationship Id="rId425" Type="http://schemas.openxmlformats.org/officeDocument/2006/relationships/slide" Target="slides/slide325.xml"/><Relationship Id="rId467" Type="http://schemas.openxmlformats.org/officeDocument/2006/relationships/slide" Target="slides/slide367.xml"/><Relationship Id="rId271" Type="http://schemas.openxmlformats.org/officeDocument/2006/relationships/slide" Target="slides/slide171.xml"/><Relationship Id="rId24" Type="http://schemas.openxmlformats.org/officeDocument/2006/relationships/slideMaster" Target="slideMasters/slideMaster24.xml"/><Relationship Id="rId66" Type="http://schemas.openxmlformats.org/officeDocument/2006/relationships/slideMaster" Target="slideMasters/slideMaster66.xml"/><Relationship Id="rId131" Type="http://schemas.openxmlformats.org/officeDocument/2006/relationships/slide" Target="slides/slide31.xml"/><Relationship Id="rId327" Type="http://schemas.openxmlformats.org/officeDocument/2006/relationships/slide" Target="slides/slide227.xml"/><Relationship Id="rId369" Type="http://schemas.openxmlformats.org/officeDocument/2006/relationships/slide" Target="slides/slide269.xml"/><Relationship Id="rId534" Type="http://schemas.openxmlformats.org/officeDocument/2006/relationships/slide" Target="slides/slide434.xml"/><Relationship Id="rId576" Type="http://schemas.openxmlformats.org/officeDocument/2006/relationships/slide" Target="slides/slide476.xml"/><Relationship Id="rId173" Type="http://schemas.openxmlformats.org/officeDocument/2006/relationships/slide" Target="slides/slide73.xml"/><Relationship Id="rId229" Type="http://schemas.openxmlformats.org/officeDocument/2006/relationships/slide" Target="slides/slide129.xml"/><Relationship Id="rId380" Type="http://schemas.openxmlformats.org/officeDocument/2006/relationships/slide" Target="slides/slide280.xml"/><Relationship Id="rId436" Type="http://schemas.openxmlformats.org/officeDocument/2006/relationships/slide" Target="slides/slide336.xml"/><Relationship Id="rId240" Type="http://schemas.openxmlformats.org/officeDocument/2006/relationships/slide" Target="slides/slide140.xml"/><Relationship Id="rId478" Type="http://schemas.openxmlformats.org/officeDocument/2006/relationships/slide" Target="slides/slide378.xml"/><Relationship Id="rId35" Type="http://schemas.openxmlformats.org/officeDocument/2006/relationships/slideMaster" Target="slideMasters/slideMaster35.xml"/><Relationship Id="rId77" Type="http://schemas.openxmlformats.org/officeDocument/2006/relationships/slideMaster" Target="slideMasters/slideMaster77.xml"/><Relationship Id="rId100" Type="http://schemas.openxmlformats.org/officeDocument/2006/relationships/slideMaster" Target="slideMasters/slideMaster100.xml"/><Relationship Id="rId282" Type="http://schemas.openxmlformats.org/officeDocument/2006/relationships/slide" Target="slides/slide182.xml"/><Relationship Id="rId338" Type="http://schemas.openxmlformats.org/officeDocument/2006/relationships/slide" Target="slides/slide238.xml"/><Relationship Id="rId503" Type="http://schemas.openxmlformats.org/officeDocument/2006/relationships/slide" Target="slides/slide403.xml"/><Relationship Id="rId545" Type="http://schemas.openxmlformats.org/officeDocument/2006/relationships/slide" Target="slides/slide445.xml"/><Relationship Id="rId587" Type="http://schemas.openxmlformats.org/officeDocument/2006/relationships/viewProps" Target="viewProps.xml"/><Relationship Id="rId8" Type="http://schemas.openxmlformats.org/officeDocument/2006/relationships/slideMaster" Target="slideMasters/slideMaster8.xml"/><Relationship Id="rId142" Type="http://schemas.openxmlformats.org/officeDocument/2006/relationships/slide" Target="slides/slide42.xml"/><Relationship Id="rId184" Type="http://schemas.openxmlformats.org/officeDocument/2006/relationships/slide" Target="slides/slide84.xml"/><Relationship Id="rId391" Type="http://schemas.openxmlformats.org/officeDocument/2006/relationships/slide" Target="slides/slide291.xml"/><Relationship Id="rId405" Type="http://schemas.openxmlformats.org/officeDocument/2006/relationships/slide" Target="slides/slide305.xml"/><Relationship Id="rId447" Type="http://schemas.openxmlformats.org/officeDocument/2006/relationships/slide" Target="slides/slide347.xml"/><Relationship Id="rId251" Type="http://schemas.openxmlformats.org/officeDocument/2006/relationships/slide" Target="slides/slide151.xml"/><Relationship Id="rId489" Type="http://schemas.openxmlformats.org/officeDocument/2006/relationships/slide" Target="slides/slide389.xml"/><Relationship Id="rId46" Type="http://schemas.openxmlformats.org/officeDocument/2006/relationships/slideMaster" Target="slideMasters/slideMaster46.xml"/><Relationship Id="rId293" Type="http://schemas.openxmlformats.org/officeDocument/2006/relationships/slide" Target="slides/slide193.xml"/><Relationship Id="rId307" Type="http://schemas.openxmlformats.org/officeDocument/2006/relationships/slide" Target="slides/slide207.xml"/><Relationship Id="rId349" Type="http://schemas.openxmlformats.org/officeDocument/2006/relationships/slide" Target="slides/slide249.xml"/><Relationship Id="rId514" Type="http://schemas.openxmlformats.org/officeDocument/2006/relationships/slide" Target="slides/slide414.xml"/><Relationship Id="rId556" Type="http://schemas.openxmlformats.org/officeDocument/2006/relationships/slide" Target="slides/slide456.xml"/><Relationship Id="rId88" Type="http://schemas.openxmlformats.org/officeDocument/2006/relationships/slideMaster" Target="slideMasters/slideMaster88.xml"/><Relationship Id="rId111" Type="http://schemas.openxmlformats.org/officeDocument/2006/relationships/slide" Target="slides/slide11.xml"/><Relationship Id="rId153" Type="http://schemas.openxmlformats.org/officeDocument/2006/relationships/slide" Target="slides/slide53.xml"/><Relationship Id="rId195" Type="http://schemas.openxmlformats.org/officeDocument/2006/relationships/slide" Target="slides/slide95.xml"/><Relationship Id="rId209" Type="http://schemas.openxmlformats.org/officeDocument/2006/relationships/slide" Target="slides/slide109.xml"/><Relationship Id="rId360" Type="http://schemas.openxmlformats.org/officeDocument/2006/relationships/slide" Target="slides/slide260.xml"/><Relationship Id="rId416" Type="http://schemas.openxmlformats.org/officeDocument/2006/relationships/slide" Target="slides/slide316.xml"/><Relationship Id="rId220" Type="http://schemas.openxmlformats.org/officeDocument/2006/relationships/slide" Target="slides/slide120.xml"/><Relationship Id="rId458" Type="http://schemas.openxmlformats.org/officeDocument/2006/relationships/slide" Target="slides/slide358.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162.xml"/><Relationship Id="rId318" Type="http://schemas.openxmlformats.org/officeDocument/2006/relationships/slide" Target="slides/slide218.xml"/><Relationship Id="rId525" Type="http://schemas.openxmlformats.org/officeDocument/2006/relationships/slide" Target="slides/slide425.xml"/><Relationship Id="rId567" Type="http://schemas.openxmlformats.org/officeDocument/2006/relationships/slide" Target="slides/slide467.xml"/><Relationship Id="rId99" Type="http://schemas.openxmlformats.org/officeDocument/2006/relationships/slideMaster" Target="slideMasters/slideMaster99.xml"/><Relationship Id="rId122" Type="http://schemas.openxmlformats.org/officeDocument/2006/relationships/slide" Target="slides/slide22.xml"/><Relationship Id="rId164" Type="http://schemas.openxmlformats.org/officeDocument/2006/relationships/slide" Target="slides/slide64.xml"/><Relationship Id="rId371" Type="http://schemas.openxmlformats.org/officeDocument/2006/relationships/slide" Target="slides/slide271.xml"/><Relationship Id="rId427" Type="http://schemas.openxmlformats.org/officeDocument/2006/relationships/slide" Target="slides/slide327.xml"/><Relationship Id="rId469" Type="http://schemas.openxmlformats.org/officeDocument/2006/relationships/slide" Target="slides/slide369.xml"/><Relationship Id="rId26" Type="http://schemas.openxmlformats.org/officeDocument/2006/relationships/slideMaster" Target="slideMasters/slideMaster26.xml"/><Relationship Id="rId231" Type="http://schemas.openxmlformats.org/officeDocument/2006/relationships/slide" Target="slides/slide131.xml"/><Relationship Id="rId273" Type="http://schemas.openxmlformats.org/officeDocument/2006/relationships/slide" Target="slides/slide173.xml"/><Relationship Id="rId329" Type="http://schemas.openxmlformats.org/officeDocument/2006/relationships/slide" Target="slides/slide229.xml"/><Relationship Id="rId480" Type="http://schemas.openxmlformats.org/officeDocument/2006/relationships/slide" Target="slides/slide380.xml"/><Relationship Id="rId536" Type="http://schemas.openxmlformats.org/officeDocument/2006/relationships/slide" Target="slides/slide436.xml"/><Relationship Id="rId68" Type="http://schemas.openxmlformats.org/officeDocument/2006/relationships/slideMaster" Target="slideMasters/slideMaster68.xml"/><Relationship Id="rId133" Type="http://schemas.openxmlformats.org/officeDocument/2006/relationships/slide" Target="slides/slide33.xml"/><Relationship Id="rId175" Type="http://schemas.openxmlformats.org/officeDocument/2006/relationships/slide" Target="slides/slide75.xml"/><Relationship Id="rId340" Type="http://schemas.openxmlformats.org/officeDocument/2006/relationships/slide" Target="slides/slide240.xml"/><Relationship Id="rId578" Type="http://schemas.openxmlformats.org/officeDocument/2006/relationships/slide" Target="slides/slide478.xml"/><Relationship Id="rId200" Type="http://schemas.openxmlformats.org/officeDocument/2006/relationships/slide" Target="slides/slide100.xml"/><Relationship Id="rId382" Type="http://schemas.openxmlformats.org/officeDocument/2006/relationships/slide" Target="slides/slide282.xml"/><Relationship Id="rId438" Type="http://schemas.openxmlformats.org/officeDocument/2006/relationships/slide" Target="slides/slide338.xml"/><Relationship Id="rId242" Type="http://schemas.openxmlformats.org/officeDocument/2006/relationships/slide" Target="slides/slide142.xml"/><Relationship Id="rId284" Type="http://schemas.openxmlformats.org/officeDocument/2006/relationships/slide" Target="slides/slide184.xml"/><Relationship Id="rId491" Type="http://schemas.openxmlformats.org/officeDocument/2006/relationships/slide" Target="slides/slide391.xml"/><Relationship Id="rId505" Type="http://schemas.openxmlformats.org/officeDocument/2006/relationships/slide" Target="slides/slide405.xml"/><Relationship Id="rId37" Type="http://schemas.openxmlformats.org/officeDocument/2006/relationships/slideMaster" Target="slideMasters/slideMaster37.xml"/><Relationship Id="rId79" Type="http://schemas.openxmlformats.org/officeDocument/2006/relationships/slideMaster" Target="slideMasters/slideMaster79.xml"/><Relationship Id="rId102" Type="http://schemas.openxmlformats.org/officeDocument/2006/relationships/slide" Target="slides/slide2.xml"/><Relationship Id="rId144" Type="http://schemas.openxmlformats.org/officeDocument/2006/relationships/slide" Target="slides/slide44.xml"/><Relationship Id="rId547" Type="http://schemas.openxmlformats.org/officeDocument/2006/relationships/slide" Target="slides/slide447.xml"/><Relationship Id="rId589" Type="http://schemas.openxmlformats.org/officeDocument/2006/relationships/tableStyles" Target="tableStyles.xml"/><Relationship Id="rId90" Type="http://schemas.openxmlformats.org/officeDocument/2006/relationships/slideMaster" Target="slideMasters/slideMaster90.xml"/><Relationship Id="rId186" Type="http://schemas.openxmlformats.org/officeDocument/2006/relationships/slide" Target="slides/slide86.xml"/><Relationship Id="rId351" Type="http://schemas.openxmlformats.org/officeDocument/2006/relationships/slide" Target="slides/slide251.xml"/><Relationship Id="rId393" Type="http://schemas.openxmlformats.org/officeDocument/2006/relationships/slide" Target="slides/slide293.xml"/><Relationship Id="rId407" Type="http://schemas.openxmlformats.org/officeDocument/2006/relationships/slide" Target="slides/slide307.xml"/><Relationship Id="rId449" Type="http://schemas.openxmlformats.org/officeDocument/2006/relationships/slide" Target="slides/slide349.xml"/><Relationship Id="rId211" Type="http://schemas.openxmlformats.org/officeDocument/2006/relationships/slide" Target="slides/slide111.xml"/><Relationship Id="rId253" Type="http://schemas.openxmlformats.org/officeDocument/2006/relationships/slide" Target="slides/slide153.xml"/><Relationship Id="rId295" Type="http://schemas.openxmlformats.org/officeDocument/2006/relationships/slide" Target="slides/slide195.xml"/><Relationship Id="rId309" Type="http://schemas.openxmlformats.org/officeDocument/2006/relationships/slide" Target="slides/slide209.xml"/><Relationship Id="rId460" Type="http://schemas.openxmlformats.org/officeDocument/2006/relationships/slide" Target="slides/slide360.xml"/><Relationship Id="rId516" Type="http://schemas.openxmlformats.org/officeDocument/2006/relationships/slide" Target="slides/slide416.xml"/><Relationship Id="rId48" Type="http://schemas.openxmlformats.org/officeDocument/2006/relationships/slideMaster" Target="slideMasters/slideMaster48.xml"/><Relationship Id="rId113" Type="http://schemas.openxmlformats.org/officeDocument/2006/relationships/slide" Target="slides/slide13.xml"/><Relationship Id="rId320" Type="http://schemas.openxmlformats.org/officeDocument/2006/relationships/slide" Target="slides/slide220.xml"/><Relationship Id="rId558" Type="http://schemas.openxmlformats.org/officeDocument/2006/relationships/slide" Target="slides/slide458.xml"/><Relationship Id="rId155" Type="http://schemas.openxmlformats.org/officeDocument/2006/relationships/slide" Target="slides/slide55.xml"/><Relationship Id="rId197" Type="http://schemas.openxmlformats.org/officeDocument/2006/relationships/slide" Target="slides/slide97.xml"/><Relationship Id="rId362" Type="http://schemas.openxmlformats.org/officeDocument/2006/relationships/slide" Target="slides/slide262.xml"/><Relationship Id="rId418" Type="http://schemas.openxmlformats.org/officeDocument/2006/relationships/slide" Target="slides/slide318.xml"/><Relationship Id="rId222" Type="http://schemas.openxmlformats.org/officeDocument/2006/relationships/slide" Target="slides/slide122.xml"/><Relationship Id="rId264" Type="http://schemas.openxmlformats.org/officeDocument/2006/relationships/slide" Target="slides/slide164.xml"/><Relationship Id="rId471" Type="http://schemas.openxmlformats.org/officeDocument/2006/relationships/slide" Target="slides/slide371.xml"/><Relationship Id="rId17" Type="http://schemas.openxmlformats.org/officeDocument/2006/relationships/slideMaster" Target="slideMasters/slideMaster17.xml"/><Relationship Id="rId59" Type="http://schemas.openxmlformats.org/officeDocument/2006/relationships/slideMaster" Target="slideMasters/slideMaster59.xml"/><Relationship Id="rId124" Type="http://schemas.openxmlformats.org/officeDocument/2006/relationships/slide" Target="slides/slide24.xml"/><Relationship Id="rId527" Type="http://schemas.openxmlformats.org/officeDocument/2006/relationships/slide" Target="slides/slide427.xml"/><Relationship Id="rId569" Type="http://schemas.openxmlformats.org/officeDocument/2006/relationships/slide" Target="slides/slide469.xml"/><Relationship Id="rId70" Type="http://schemas.openxmlformats.org/officeDocument/2006/relationships/slideMaster" Target="slideMasters/slideMaster70.xml"/><Relationship Id="rId166" Type="http://schemas.openxmlformats.org/officeDocument/2006/relationships/slide" Target="slides/slide66.xml"/><Relationship Id="rId331" Type="http://schemas.openxmlformats.org/officeDocument/2006/relationships/slide" Target="slides/slide231.xml"/><Relationship Id="rId373" Type="http://schemas.openxmlformats.org/officeDocument/2006/relationships/slide" Target="slides/slide273.xml"/><Relationship Id="rId429" Type="http://schemas.openxmlformats.org/officeDocument/2006/relationships/slide" Target="slides/slide329.xml"/><Relationship Id="rId580" Type="http://schemas.openxmlformats.org/officeDocument/2006/relationships/slide" Target="slides/slide480.xml"/><Relationship Id="rId1" Type="http://schemas.openxmlformats.org/officeDocument/2006/relationships/slideMaster" Target="slideMasters/slideMaster1.xml"/><Relationship Id="rId233" Type="http://schemas.openxmlformats.org/officeDocument/2006/relationships/slide" Target="slides/slide133.xml"/><Relationship Id="rId440" Type="http://schemas.openxmlformats.org/officeDocument/2006/relationships/slide" Target="slides/slide340.xml"/><Relationship Id="rId28" Type="http://schemas.openxmlformats.org/officeDocument/2006/relationships/slideMaster" Target="slideMasters/slideMaster28.xml"/><Relationship Id="rId275" Type="http://schemas.openxmlformats.org/officeDocument/2006/relationships/slide" Target="slides/slide175.xml"/><Relationship Id="rId300" Type="http://schemas.openxmlformats.org/officeDocument/2006/relationships/slide" Target="slides/slide200.xml"/><Relationship Id="rId482" Type="http://schemas.openxmlformats.org/officeDocument/2006/relationships/slide" Target="slides/slide382.xml"/><Relationship Id="rId538" Type="http://schemas.openxmlformats.org/officeDocument/2006/relationships/slide" Target="slides/slide438.xml"/><Relationship Id="rId81" Type="http://schemas.openxmlformats.org/officeDocument/2006/relationships/slideMaster" Target="slideMasters/slideMaster81.xml"/><Relationship Id="rId135" Type="http://schemas.openxmlformats.org/officeDocument/2006/relationships/slide" Target="slides/slide35.xml"/><Relationship Id="rId177" Type="http://schemas.openxmlformats.org/officeDocument/2006/relationships/slide" Target="slides/slide77.xml"/><Relationship Id="rId342" Type="http://schemas.openxmlformats.org/officeDocument/2006/relationships/slide" Target="slides/slide242.xml"/><Relationship Id="rId384" Type="http://schemas.openxmlformats.org/officeDocument/2006/relationships/slide" Target="slides/slide284.xml"/><Relationship Id="rId202" Type="http://schemas.openxmlformats.org/officeDocument/2006/relationships/slide" Target="slides/slide102.xml"/><Relationship Id="rId244" Type="http://schemas.openxmlformats.org/officeDocument/2006/relationships/slide" Target="slides/slide144.xml"/><Relationship Id="rId39" Type="http://schemas.openxmlformats.org/officeDocument/2006/relationships/slideMaster" Target="slideMasters/slideMaster39.xml"/><Relationship Id="rId286" Type="http://schemas.openxmlformats.org/officeDocument/2006/relationships/slide" Target="slides/slide186.xml"/><Relationship Id="rId451" Type="http://schemas.openxmlformats.org/officeDocument/2006/relationships/slide" Target="slides/slide351.xml"/><Relationship Id="rId493" Type="http://schemas.openxmlformats.org/officeDocument/2006/relationships/slide" Target="slides/slide393.xml"/><Relationship Id="rId507" Type="http://schemas.openxmlformats.org/officeDocument/2006/relationships/slide" Target="slides/slide407.xml"/><Relationship Id="rId549" Type="http://schemas.openxmlformats.org/officeDocument/2006/relationships/slide" Target="slides/slide449.xml"/><Relationship Id="rId50" Type="http://schemas.openxmlformats.org/officeDocument/2006/relationships/slideMaster" Target="slideMasters/slideMaster50.xml"/><Relationship Id="rId104" Type="http://schemas.openxmlformats.org/officeDocument/2006/relationships/slide" Target="slides/slide4.xml"/><Relationship Id="rId146" Type="http://schemas.openxmlformats.org/officeDocument/2006/relationships/slide" Target="slides/slide46.xml"/><Relationship Id="rId188" Type="http://schemas.openxmlformats.org/officeDocument/2006/relationships/slide" Target="slides/slide88.xml"/><Relationship Id="rId311" Type="http://schemas.openxmlformats.org/officeDocument/2006/relationships/slide" Target="slides/slide211.xml"/><Relationship Id="rId353" Type="http://schemas.openxmlformats.org/officeDocument/2006/relationships/slide" Target="slides/slide253.xml"/><Relationship Id="rId395" Type="http://schemas.openxmlformats.org/officeDocument/2006/relationships/slide" Target="slides/slide295.xml"/><Relationship Id="rId409" Type="http://schemas.openxmlformats.org/officeDocument/2006/relationships/slide" Target="slides/slide309.xml"/><Relationship Id="rId560" Type="http://schemas.openxmlformats.org/officeDocument/2006/relationships/slide" Target="slides/slide460.xml"/><Relationship Id="rId92" Type="http://schemas.openxmlformats.org/officeDocument/2006/relationships/slideMaster" Target="slideMasters/slideMaster92.xml"/><Relationship Id="rId213" Type="http://schemas.openxmlformats.org/officeDocument/2006/relationships/slide" Target="slides/slide113.xml"/><Relationship Id="rId420" Type="http://schemas.openxmlformats.org/officeDocument/2006/relationships/slide" Target="slides/slide320.xml"/><Relationship Id="rId255" Type="http://schemas.openxmlformats.org/officeDocument/2006/relationships/slide" Target="slides/slide155.xml"/><Relationship Id="rId297" Type="http://schemas.openxmlformats.org/officeDocument/2006/relationships/slide" Target="slides/slide197.xml"/><Relationship Id="rId462" Type="http://schemas.openxmlformats.org/officeDocument/2006/relationships/slide" Target="slides/slide362.xml"/><Relationship Id="rId518" Type="http://schemas.openxmlformats.org/officeDocument/2006/relationships/slide" Target="slides/slide418.xml"/><Relationship Id="rId115" Type="http://schemas.openxmlformats.org/officeDocument/2006/relationships/slide" Target="slides/slide15.xml"/><Relationship Id="rId157" Type="http://schemas.openxmlformats.org/officeDocument/2006/relationships/slide" Target="slides/slide57.xml"/><Relationship Id="rId322" Type="http://schemas.openxmlformats.org/officeDocument/2006/relationships/slide" Target="slides/slide222.xml"/><Relationship Id="rId364" Type="http://schemas.openxmlformats.org/officeDocument/2006/relationships/slide" Target="slides/slide264.xml"/><Relationship Id="rId61" Type="http://schemas.openxmlformats.org/officeDocument/2006/relationships/slideMaster" Target="slideMasters/slideMaster61.xml"/><Relationship Id="rId199" Type="http://schemas.openxmlformats.org/officeDocument/2006/relationships/slide" Target="slides/slide99.xml"/><Relationship Id="rId571" Type="http://schemas.openxmlformats.org/officeDocument/2006/relationships/slide" Target="slides/slide471.xml"/><Relationship Id="rId19" Type="http://schemas.openxmlformats.org/officeDocument/2006/relationships/slideMaster" Target="slideMasters/slideMaster19.xml"/><Relationship Id="rId224" Type="http://schemas.openxmlformats.org/officeDocument/2006/relationships/slide" Target="slides/slide124.xml"/><Relationship Id="rId266" Type="http://schemas.openxmlformats.org/officeDocument/2006/relationships/slide" Target="slides/slide166.xml"/><Relationship Id="rId431" Type="http://schemas.openxmlformats.org/officeDocument/2006/relationships/slide" Target="slides/slide331.xml"/><Relationship Id="rId473" Type="http://schemas.openxmlformats.org/officeDocument/2006/relationships/slide" Target="slides/slide373.xml"/><Relationship Id="rId529" Type="http://schemas.openxmlformats.org/officeDocument/2006/relationships/slide" Target="slides/slide429.xml"/><Relationship Id="rId30" Type="http://schemas.openxmlformats.org/officeDocument/2006/relationships/slideMaster" Target="slideMasters/slideMaster30.xml"/><Relationship Id="rId126" Type="http://schemas.openxmlformats.org/officeDocument/2006/relationships/slide" Target="slides/slide26.xml"/><Relationship Id="rId168" Type="http://schemas.openxmlformats.org/officeDocument/2006/relationships/slide" Target="slides/slide68.xml"/><Relationship Id="rId333" Type="http://schemas.openxmlformats.org/officeDocument/2006/relationships/slide" Target="slides/slide233.xml"/><Relationship Id="rId540" Type="http://schemas.openxmlformats.org/officeDocument/2006/relationships/slide" Target="slides/slide440.xml"/><Relationship Id="rId72" Type="http://schemas.openxmlformats.org/officeDocument/2006/relationships/slideMaster" Target="slideMasters/slideMaster72.xml"/><Relationship Id="rId375" Type="http://schemas.openxmlformats.org/officeDocument/2006/relationships/slide" Target="slides/slide275.xml"/><Relationship Id="rId582" Type="http://schemas.openxmlformats.org/officeDocument/2006/relationships/slide" Target="slides/slide482.xml"/><Relationship Id="rId3" Type="http://schemas.openxmlformats.org/officeDocument/2006/relationships/slideMaster" Target="slideMasters/slideMaster3.xml"/><Relationship Id="rId235" Type="http://schemas.openxmlformats.org/officeDocument/2006/relationships/slide" Target="slides/slide135.xml"/><Relationship Id="rId277" Type="http://schemas.openxmlformats.org/officeDocument/2006/relationships/slide" Target="slides/slide177.xml"/><Relationship Id="rId400" Type="http://schemas.openxmlformats.org/officeDocument/2006/relationships/slide" Target="slides/slide300.xml"/><Relationship Id="rId442" Type="http://schemas.openxmlformats.org/officeDocument/2006/relationships/slide" Target="slides/slide342.xml"/><Relationship Id="rId484" Type="http://schemas.openxmlformats.org/officeDocument/2006/relationships/slide" Target="slides/slide384.xml"/><Relationship Id="rId137" Type="http://schemas.openxmlformats.org/officeDocument/2006/relationships/slide" Target="slides/slide37.xml"/><Relationship Id="rId302" Type="http://schemas.openxmlformats.org/officeDocument/2006/relationships/slide" Target="slides/slide202.xml"/><Relationship Id="rId344" Type="http://schemas.openxmlformats.org/officeDocument/2006/relationships/slide" Target="slides/slide244.xml"/><Relationship Id="rId41" Type="http://schemas.openxmlformats.org/officeDocument/2006/relationships/slideMaster" Target="slideMasters/slideMaster41.xml"/><Relationship Id="rId83" Type="http://schemas.openxmlformats.org/officeDocument/2006/relationships/slideMaster" Target="slideMasters/slideMaster83.xml"/><Relationship Id="rId179" Type="http://schemas.openxmlformats.org/officeDocument/2006/relationships/slide" Target="slides/slide79.xml"/><Relationship Id="rId386" Type="http://schemas.openxmlformats.org/officeDocument/2006/relationships/slide" Target="slides/slide286.xml"/><Relationship Id="rId551" Type="http://schemas.openxmlformats.org/officeDocument/2006/relationships/slide" Target="slides/slide451.xml"/><Relationship Id="rId190" Type="http://schemas.openxmlformats.org/officeDocument/2006/relationships/slide" Target="slides/slide90.xml"/><Relationship Id="rId204" Type="http://schemas.openxmlformats.org/officeDocument/2006/relationships/slide" Target="slides/slide104.xml"/><Relationship Id="rId246" Type="http://schemas.openxmlformats.org/officeDocument/2006/relationships/slide" Target="slides/slide146.xml"/><Relationship Id="rId288" Type="http://schemas.openxmlformats.org/officeDocument/2006/relationships/slide" Target="slides/slide188.xml"/><Relationship Id="rId411" Type="http://schemas.openxmlformats.org/officeDocument/2006/relationships/slide" Target="slides/slide311.xml"/><Relationship Id="rId453" Type="http://schemas.openxmlformats.org/officeDocument/2006/relationships/slide" Target="slides/slide353.xml"/><Relationship Id="rId509" Type="http://schemas.openxmlformats.org/officeDocument/2006/relationships/slide" Target="slides/slide409.xml"/><Relationship Id="rId106" Type="http://schemas.openxmlformats.org/officeDocument/2006/relationships/slide" Target="slides/slide6.xml"/><Relationship Id="rId313" Type="http://schemas.openxmlformats.org/officeDocument/2006/relationships/slide" Target="slides/slide213.xml"/><Relationship Id="rId495" Type="http://schemas.openxmlformats.org/officeDocument/2006/relationships/slide" Target="slides/slide395.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Master" Target="slideMasters/slideMaster94.xml"/><Relationship Id="rId148" Type="http://schemas.openxmlformats.org/officeDocument/2006/relationships/slide" Target="slides/slide48.xml"/><Relationship Id="rId355" Type="http://schemas.openxmlformats.org/officeDocument/2006/relationships/slide" Target="slides/slide255.xml"/><Relationship Id="rId397" Type="http://schemas.openxmlformats.org/officeDocument/2006/relationships/slide" Target="slides/slide297.xml"/><Relationship Id="rId520" Type="http://schemas.openxmlformats.org/officeDocument/2006/relationships/slide" Target="slides/slide420.xml"/><Relationship Id="rId562" Type="http://schemas.openxmlformats.org/officeDocument/2006/relationships/slide" Target="slides/slide462.xml"/><Relationship Id="rId215" Type="http://schemas.openxmlformats.org/officeDocument/2006/relationships/slide" Target="slides/slide115.xml"/><Relationship Id="rId257" Type="http://schemas.openxmlformats.org/officeDocument/2006/relationships/slide" Target="slides/slide157.xml"/><Relationship Id="rId422" Type="http://schemas.openxmlformats.org/officeDocument/2006/relationships/slide" Target="slides/slide322.xml"/><Relationship Id="rId464" Type="http://schemas.openxmlformats.org/officeDocument/2006/relationships/slide" Target="slides/slide364.xml"/><Relationship Id="rId299" Type="http://schemas.openxmlformats.org/officeDocument/2006/relationships/slide" Target="slides/slide199.xml"/><Relationship Id="rId63" Type="http://schemas.openxmlformats.org/officeDocument/2006/relationships/slideMaster" Target="slideMasters/slideMaster63.xml"/><Relationship Id="rId159" Type="http://schemas.openxmlformats.org/officeDocument/2006/relationships/slide" Target="slides/slide59.xml"/><Relationship Id="rId366" Type="http://schemas.openxmlformats.org/officeDocument/2006/relationships/slide" Target="slides/slide266.xml"/><Relationship Id="rId573" Type="http://schemas.openxmlformats.org/officeDocument/2006/relationships/slide" Target="slides/slide473.xml"/><Relationship Id="rId226" Type="http://schemas.openxmlformats.org/officeDocument/2006/relationships/slide" Target="slides/slide126.xml"/><Relationship Id="rId433" Type="http://schemas.openxmlformats.org/officeDocument/2006/relationships/slide" Target="slides/slide333.xml"/><Relationship Id="rId74" Type="http://schemas.openxmlformats.org/officeDocument/2006/relationships/slideMaster" Target="slideMasters/slideMaster74.xml"/><Relationship Id="rId377" Type="http://schemas.openxmlformats.org/officeDocument/2006/relationships/slide" Target="slides/slide277.xml"/><Relationship Id="rId500" Type="http://schemas.openxmlformats.org/officeDocument/2006/relationships/slide" Target="slides/slide400.xml"/><Relationship Id="rId584" Type="http://schemas.openxmlformats.org/officeDocument/2006/relationships/notesMaster" Target="notesMasters/notesMaster1.xml"/><Relationship Id="rId5" Type="http://schemas.openxmlformats.org/officeDocument/2006/relationships/slideMaster" Target="slideMasters/slideMaster5.xml"/><Relationship Id="rId237" Type="http://schemas.openxmlformats.org/officeDocument/2006/relationships/slide" Target="slides/slide137.xml"/><Relationship Id="rId444" Type="http://schemas.openxmlformats.org/officeDocument/2006/relationships/slide" Target="slides/slide344.xml"/><Relationship Id="rId290" Type="http://schemas.openxmlformats.org/officeDocument/2006/relationships/slide" Target="slides/slide190.xml"/><Relationship Id="rId304" Type="http://schemas.openxmlformats.org/officeDocument/2006/relationships/slide" Target="slides/slide204.xml"/><Relationship Id="rId388" Type="http://schemas.openxmlformats.org/officeDocument/2006/relationships/slide" Target="slides/slide288.xml"/><Relationship Id="rId511" Type="http://schemas.openxmlformats.org/officeDocument/2006/relationships/slide" Target="slides/slide411.xml"/><Relationship Id="rId85" Type="http://schemas.openxmlformats.org/officeDocument/2006/relationships/slideMaster" Target="slideMasters/slideMaster85.xml"/><Relationship Id="rId150" Type="http://schemas.openxmlformats.org/officeDocument/2006/relationships/slide" Target="slides/slide50.xml"/><Relationship Id="rId248" Type="http://schemas.openxmlformats.org/officeDocument/2006/relationships/slide" Target="slides/slide148.xml"/><Relationship Id="rId455" Type="http://schemas.openxmlformats.org/officeDocument/2006/relationships/slide" Target="slides/slide355.xml"/><Relationship Id="rId12" Type="http://schemas.openxmlformats.org/officeDocument/2006/relationships/slideMaster" Target="slideMasters/slideMaster12.xml"/><Relationship Id="rId108" Type="http://schemas.openxmlformats.org/officeDocument/2006/relationships/slide" Target="slides/slide8.xml"/><Relationship Id="rId315" Type="http://schemas.openxmlformats.org/officeDocument/2006/relationships/slide" Target="slides/slide215.xml"/><Relationship Id="rId522" Type="http://schemas.openxmlformats.org/officeDocument/2006/relationships/slide" Target="slides/slide422.xml"/><Relationship Id="rId96" Type="http://schemas.openxmlformats.org/officeDocument/2006/relationships/slideMaster" Target="slideMasters/slideMaster96.xml"/><Relationship Id="rId161" Type="http://schemas.openxmlformats.org/officeDocument/2006/relationships/slide" Target="slides/slide61.xml"/><Relationship Id="rId399" Type="http://schemas.openxmlformats.org/officeDocument/2006/relationships/slide" Target="slides/slide299.xml"/><Relationship Id="rId259" Type="http://schemas.openxmlformats.org/officeDocument/2006/relationships/slide" Target="slides/slide159.xml"/><Relationship Id="rId466" Type="http://schemas.openxmlformats.org/officeDocument/2006/relationships/slide" Target="slides/slide366.xml"/><Relationship Id="rId23" Type="http://schemas.openxmlformats.org/officeDocument/2006/relationships/slideMaster" Target="slideMasters/slideMaster23.xml"/><Relationship Id="rId119" Type="http://schemas.openxmlformats.org/officeDocument/2006/relationships/slide" Target="slides/slide19.xml"/><Relationship Id="rId326" Type="http://schemas.openxmlformats.org/officeDocument/2006/relationships/slide" Target="slides/slide226.xml"/><Relationship Id="rId533" Type="http://schemas.openxmlformats.org/officeDocument/2006/relationships/slide" Target="slides/slide433.xml"/><Relationship Id="rId172" Type="http://schemas.openxmlformats.org/officeDocument/2006/relationships/slide" Target="slides/slide72.xml"/><Relationship Id="rId477" Type="http://schemas.openxmlformats.org/officeDocument/2006/relationships/slide" Target="slides/slide377.xml"/><Relationship Id="rId337" Type="http://schemas.openxmlformats.org/officeDocument/2006/relationships/slide" Target="slides/slide237.xml"/><Relationship Id="rId34" Type="http://schemas.openxmlformats.org/officeDocument/2006/relationships/slideMaster" Target="slideMasters/slideMaster34.xml"/><Relationship Id="rId544" Type="http://schemas.openxmlformats.org/officeDocument/2006/relationships/slide" Target="slides/slide444.xml"/><Relationship Id="rId183" Type="http://schemas.openxmlformats.org/officeDocument/2006/relationships/slide" Target="slides/slide83.xml"/><Relationship Id="rId390" Type="http://schemas.openxmlformats.org/officeDocument/2006/relationships/slide" Target="slides/slide290.xml"/><Relationship Id="rId404" Type="http://schemas.openxmlformats.org/officeDocument/2006/relationships/slide" Target="slides/slide304.xml"/><Relationship Id="rId250" Type="http://schemas.openxmlformats.org/officeDocument/2006/relationships/slide" Target="slides/slide150.xml"/><Relationship Id="rId488" Type="http://schemas.openxmlformats.org/officeDocument/2006/relationships/slide" Target="slides/slide388.xml"/></Relationships>
</file>

<file path=ppt/charts/_rels/chart1.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ppt/charts/_rels/chart7.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ppt/charts/_rels/chart8.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ppt/charts/_rels/chart9.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11.xml.rels><?xml version="1.0" encoding="UTF-8" standalone="yes"?>
<Relationships xmlns="http://schemas.openxmlformats.org/package/2006/relationships"><Relationship Id="rId2" Type="http://schemas.openxmlformats.org/officeDocument/2006/relationships/oleObject" Target="Macintosh%20HD:Users:amiraliboroumand:cmu:Google-Internship-EdgeTPU:ML-Workload-Analysis-repaired%20-backup-for-graphs-copy.xlsx" TargetMode="External"/><Relationship Id="rId1" Type="http://schemas.openxmlformats.org/officeDocument/2006/relationships/themeOverride" Target="../theme/themeOverride6.xml"/></Relationships>
</file>

<file path=ppt/charts/_rels/chart1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7.xml"/></Relationships>
</file>

<file path=ppt/charts/_rels/chart13.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_rels/chart14.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Users/el1goluj/Documents/ZURICH/PROJECTS/UPMEM/upmem-workloads/Microbenchmarks/AI/ai_output-2021-03.xlsx" TargetMode="External"/></Relationships>
</file>

<file path=ppt/charts/_rels/chart15.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16.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4.xml"/></Relationships>
</file>

<file path=ppt/charts/_rels/chart17.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5.xml"/><Relationship Id="rId1" Type="http://schemas.microsoft.com/office/2011/relationships/chartStyle" Target="style5.xml"/></Relationships>
</file>

<file path=ppt/charts/_rels/chart18.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6.xml"/><Relationship Id="rId1" Type="http://schemas.microsoft.com/office/2011/relationships/chartStyle" Target="style6.xml"/></Relationships>
</file>

<file path=ppt/charts/_rels/chart19.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7.xml"/><Relationship Id="rId1" Type="http://schemas.microsoft.com/office/2011/relationships/chartStyle" Target="style7.xml"/></Relationships>
</file>

<file path=ppt/charts/_rels/chart20.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8.xml"/><Relationship Id="rId1" Type="http://schemas.microsoft.com/office/2011/relationships/chartStyle" Target="style8.xml"/></Relationships>
</file>

<file path=ppt/charts/_rels/chart21.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7826-9D49-811B-D9535C7E3A55}"/>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7826-9D49-811B-D9535C7E3A55}"/>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7826-9D49-811B-D9535C7E3A55}"/>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7826-9D49-811B-D9535C7E3A55}"/>
            </c:ext>
          </c:extLst>
        </c:ser>
        <c:dLbls>
          <c:showLegendKey val="0"/>
          <c:showVal val="0"/>
          <c:showCatName val="0"/>
          <c:showSerName val="0"/>
          <c:showPercent val="0"/>
          <c:showBubbleSize val="0"/>
        </c:dLbls>
        <c:gapWidth val="150"/>
        <c:axId val="1745777488"/>
        <c:axId val="1745818560"/>
      </c:barChart>
      <c:catAx>
        <c:axId val="1745777488"/>
        <c:scaling>
          <c:orientation val="minMax"/>
        </c:scaling>
        <c:delete val="0"/>
        <c:axPos val="b"/>
        <c:numFmt formatCode="General" sourceLinked="0"/>
        <c:majorTickMark val="out"/>
        <c:minorTickMark val="none"/>
        <c:tickLblPos val="nextTo"/>
        <c:txPr>
          <a:bodyPr/>
          <a:lstStyle/>
          <a:p>
            <a:pPr>
              <a:defRPr sz="2400"/>
            </a:pPr>
            <a:endParaRPr lang="en-US"/>
          </a:p>
        </c:txPr>
        <c:crossAx val="1745818560"/>
        <c:crosses val="autoZero"/>
        <c:auto val="1"/>
        <c:lblAlgn val="ctr"/>
        <c:lblOffset val="100"/>
        <c:noMultiLvlLbl val="0"/>
      </c:catAx>
      <c:valAx>
        <c:axId val="1745818560"/>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745777488"/>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481578691552"/>
          <c:y val="7.03358448482896E-2"/>
          <c:w val="0.81172292699523696"/>
          <c:h val="0.54584290990013495"/>
        </c:manualLayout>
      </c:layout>
      <c:barChart>
        <c:barDir val="bar"/>
        <c:grouping val="clustered"/>
        <c:varyColors val="0"/>
        <c:ser>
          <c:idx val="0"/>
          <c:order val="0"/>
          <c:tx>
            <c:strRef>
              <c:f>Sheet1!$B$1</c:f>
              <c:strCache>
                <c:ptCount val="1"/>
                <c:pt idx="0">
                  <c:v>열3</c:v>
                </c:pt>
              </c:strCache>
            </c:strRef>
          </c:tx>
          <c:spPr>
            <a:solidFill>
              <a:schemeClr val="accent1"/>
            </a:solidFill>
            <a:ln>
              <a:solidFill>
                <a:schemeClr val="accent1">
                  <a:lumMod val="50000"/>
                </a:schemeClr>
              </a:solidFill>
            </a:ln>
            <a:effectLst/>
          </c:spPr>
          <c:invertIfNegative val="0"/>
          <c:dLbls>
            <c:dLbl>
              <c:idx val="0"/>
              <c:tx>
                <c:rich>
                  <a:bodyPr/>
                  <a:lstStyle/>
                  <a:p>
                    <a:r>
                      <a:rPr lang="en-US" altLang="ko-KR" dirty="0"/>
                      <a:t>+42%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6C2F-1441-AEBA-F00D20293B02}"/>
                </c:ext>
              </c:extLst>
            </c:dLbl>
            <c:dLbl>
              <c:idx val="1"/>
              <c:delete val="1"/>
              <c:extLst>
                <c:ext xmlns:c15="http://schemas.microsoft.com/office/drawing/2012/chart" uri="{CE6537A1-D6FC-4f65-9D91-7224C49458BB}"/>
                <c:ext xmlns:c16="http://schemas.microsoft.com/office/drawing/2014/chart" uri="{C3380CC4-5D6E-409C-BE32-E72D297353CC}">
                  <c16:uniqueId val="{00000001-6C2F-1441-AEBA-F00D20293B02}"/>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128 Cores</c:v>
                </c:pt>
                <c:pt idx="1">
                  <c:v>32 Cores</c:v>
                </c:pt>
              </c:strCache>
            </c:strRef>
          </c:cat>
          <c:val>
            <c:numRef>
              <c:f>Sheet1!$B$2:$B$3</c:f>
              <c:numCache>
                <c:formatCode>General</c:formatCode>
                <c:ptCount val="2"/>
                <c:pt idx="0">
                  <c:v>1.420607344</c:v>
                </c:pt>
                <c:pt idx="1">
                  <c:v>1</c:v>
                </c:pt>
              </c:numCache>
            </c:numRef>
          </c:val>
          <c:extLst>
            <c:ext xmlns:c16="http://schemas.microsoft.com/office/drawing/2014/chart" uri="{C3380CC4-5D6E-409C-BE32-E72D297353CC}">
              <c16:uniqueId val="{00000002-6C2F-1441-AEBA-F00D20293B02}"/>
            </c:ext>
          </c:extLst>
        </c:ser>
        <c:dLbls>
          <c:showLegendKey val="0"/>
          <c:showVal val="0"/>
          <c:showCatName val="0"/>
          <c:showSerName val="0"/>
          <c:showPercent val="0"/>
          <c:showBubbleSize val="0"/>
        </c:dLbls>
        <c:gapWidth val="50"/>
        <c:axId val="-1970970072"/>
        <c:axId val="-1970966552"/>
      </c:barChart>
      <c:catAx>
        <c:axId val="-197097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66552"/>
        <c:crosses val="autoZero"/>
        <c:auto val="1"/>
        <c:lblAlgn val="ctr"/>
        <c:lblOffset val="100"/>
        <c:noMultiLvlLbl val="0"/>
      </c:catAx>
      <c:valAx>
        <c:axId val="-1970966552"/>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dirty="0"/>
                  <a:t>Speedup</a:t>
                </a:r>
                <a:endParaRPr lang="ko-KR" altLang="en-US" dirty="0"/>
              </a:p>
            </c:rich>
          </c:tx>
          <c:layout>
            <c:manualLayout>
              <c:xMode val="edge"/>
              <c:yMode val="edge"/>
              <c:x val="0.509829153300282"/>
              <c:y val="0.82470364039603605"/>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7007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mn-l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36974355054001"/>
          <c:y val="4.92979719188767E-2"/>
          <c:w val="0.66240083973819897"/>
          <c:h val="0.73333025188149803"/>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619D-334D-82BC-A9EB05CAF836}"/>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619D-334D-82BC-A9EB05CAF836}"/>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619D-334D-82BC-A9EB05CAF836}"/>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619D-334D-82BC-A9EB05CAF836}"/>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619D-334D-82BC-A9EB05CAF836}"/>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619D-334D-82BC-A9EB05CAF836}"/>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619D-334D-82BC-A9EB05CAF836}"/>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619D-334D-82BC-A9EB05CAF836}"/>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619D-334D-82BC-A9EB05CAF836}"/>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619D-334D-82BC-A9EB05CAF836}"/>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619D-334D-82BC-A9EB05CAF836}"/>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619D-334D-82BC-A9EB05CAF836}"/>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619D-334D-82BC-A9EB05CAF836}"/>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619D-334D-82BC-A9EB05CAF836}"/>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619D-334D-82BC-A9EB05CAF836}"/>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619D-334D-82BC-A9EB05CAF836}"/>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619D-334D-82BC-A9EB05CAF836}"/>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619D-334D-82BC-A9EB05CAF836}"/>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619D-334D-82BC-A9EB05CAF836}"/>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619D-334D-82BC-A9EB05CAF836}"/>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619D-334D-82BC-A9EB05CAF836}"/>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619D-334D-82BC-A9EB05CAF836}"/>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619D-334D-82BC-A9EB05CAF836}"/>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619D-334D-82BC-A9EB05CAF836}"/>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619D-334D-82BC-A9EB05CAF836}"/>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619D-334D-82BC-A9EB05CAF836}"/>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619D-334D-82BC-A9EB05CAF836}"/>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619D-334D-82BC-A9EB05CAF836}"/>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619D-334D-82BC-A9EB05CAF836}"/>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619D-334D-82BC-A9EB05CAF836}"/>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619D-334D-82BC-A9EB05CAF836}"/>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619D-334D-82BC-A9EB05CAF836}"/>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619D-334D-82BC-A9EB05CAF836}"/>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619D-334D-82BC-A9EB05CAF836}"/>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619D-334D-82BC-A9EB05CAF836}"/>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619D-334D-82BC-A9EB05CAF836}"/>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619D-334D-82BC-A9EB05CAF836}"/>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619D-334D-82BC-A9EB05CAF836}"/>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619D-334D-82BC-A9EB05CAF836}"/>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619D-334D-82BC-A9EB05CAF836}"/>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619D-334D-82BC-A9EB05CAF836}"/>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619D-334D-82BC-A9EB05CAF836}"/>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619D-334D-82BC-A9EB05CAF836}"/>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619D-334D-82BC-A9EB05CAF836}"/>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619D-334D-82BC-A9EB05CAF836}"/>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619D-334D-82BC-A9EB05CAF836}"/>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619D-334D-82BC-A9EB05CAF836}"/>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619D-334D-82BC-A9EB05CAF836}"/>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619D-334D-82BC-A9EB05CAF836}"/>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619D-334D-82BC-A9EB05CAF836}"/>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619D-334D-82BC-A9EB05CAF836}"/>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619D-334D-82BC-A9EB05CAF836}"/>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619D-334D-82BC-A9EB05CAF836}"/>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619D-334D-82BC-A9EB05CAF836}"/>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619D-334D-82BC-A9EB05CAF836}"/>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619D-334D-82BC-A9EB05CAF836}"/>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619D-334D-82BC-A9EB05CAF836}"/>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619D-334D-82BC-A9EB05CAF836}"/>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619D-334D-82BC-A9EB05CAF836}"/>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619D-334D-82BC-A9EB05CAF836}"/>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619D-334D-82BC-A9EB05CAF836}"/>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619D-334D-82BC-A9EB05CAF836}"/>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619D-334D-82BC-A9EB05CAF836}"/>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619D-334D-82BC-A9EB05CAF836}"/>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619D-334D-82BC-A9EB05CAF836}"/>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619D-334D-82BC-A9EB05CAF836}"/>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numRef>
              <c:f>Clustering!$G$13</c:f>
              <c:numCache>
                <c:formatCode>General</c:formatCode>
                <c:ptCount val="1"/>
                <c:pt idx="0">
                  <c:v>6.45</c:v>
                </c:pt>
              </c:numCache>
            </c:numRef>
          </c:xVal>
          <c:yVal>
            <c:numRef>
              <c:f>Clustering!$H$13</c:f>
              <c:numCache>
                <c:formatCode>General</c:formatCode>
                <c:ptCount val="1"/>
                <c:pt idx="0">
                  <c:v>1</c:v>
                </c:pt>
              </c:numCache>
            </c:numRef>
          </c:yVal>
          <c:smooth val="0"/>
          <c:extLst>
            <c:ext xmlns:c16="http://schemas.microsoft.com/office/drawing/2014/chart" uri="{C3380CC4-5D6E-409C-BE32-E72D297353CC}">
              <c16:uniqueId val="{00000044-619D-334D-82BC-A9EB05CAF836}"/>
            </c:ext>
          </c:extLst>
        </c:ser>
        <c:ser>
          <c:idx val="60"/>
          <c:order val="65"/>
          <c:tx>
            <c:strRef>
              <c:f>Clustering!$F$9</c:f>
              <c:strCache>
                <c:ptCount val="1"/>
                <c:pt idx="0">
                  <c:v>LSTM2</c:v>
                </c:pt>
              </c:strCache>
            </c:strRef>
          </c:tx>
          <c:spPr>
            <a:ln>
              <a:solidFill>
                <a:srgbClr val="000000"/>
              </a:solidFill>
            </a:ln>
          </c:spPr>
          <c:marker>
            <c:symbol val="square"/>
            <c:size val="10"/>
            <c:spPr>
              <a:solidFill>
                <a:srgbClr val="FDD768"/>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5-619D-334D-82BC-A9EB05CAF836}"/>
            </c:ext>
          </c:extLst>
        </c:ser>
        <c:ser>
          <c:idx val="67"/>
          <c:order val="66"/>
          <c:tx>
            <c:strRef>
              <c:f>Clustering!$F$14</c:f>
              <c:strCache>
                <c:ptCount val="1"/>
                <c:pt idx="0">
                  <c:v>Transd.3</c:v>
                </c:pt>
              </c:strCache>
            </c:strRef>
          </c:tx>
          <c:spPr>
            <a:ln>
              <a:solidFill>
                <a:srgbClr val="000000"/>
              </a:solidFill>
            </a:ln>
          </c:spPr>
          <c:marker>
            <c:symbol val="triangle"/>
            <c:size val="10"/>
            <c:spPr>
              <a:solidFill>
                <a:schemeClr val="accent3"/>
              </a:solidFill>
              <a:ln>
                <a:solidFill>
                  <a:srgbClr val="000000"/>
                </a:solidFill>
              </a:ln>
            </c:spPr>
          </c:marker>
          <c:xVal>
            <c:numRef>
              <c:f>Clustering!$G$14</c:f>
              <c:numCache>
                <c:formatCode>General</c:formatCode>
                <c:ptCount val="1"/>
                <c:pt idx="0">
                  <c:v>12.5</c:v>
                </c:pt>
              </c:numCache>
            </c:numRef>
          </c:xVal>
          <c:yVal>
            <c:numRef>
              <c:f>Clustering!$H$14</c:f>
              <c:numCache>
                <c:formatCode>General</c:formatCode>
                <c:ptCount val="1"/>
                <c:pt idx="0">
                  <c:v>1</c:v>
                </c:pt>
              </c:numCache>
            </c:numRef>
          </c:yVal>
          <c:smooth val="0"/>
          <c:extLst>
            <c:ext xmlns:c16="http://schemas.microsoft.com/office/drawing/2014/chart" uri="{C3380CC4-5D6E-409C-BE32-E72D297353CC}">
              <c16:uniqueId val="{00000046-619D-334D-82BC-A9EB05CAF836}"/>
            </c:ext>
          </c:extLst>
        </c:ser>
        <c:ser>
          <c:idx val="66"/>
          <c:order val="67"/>
          <c:tx>
            <c:strRef>
              <c:f>Clustering!$F$15</c:f>
              <c:strCache>
                <c:ptCount val="1"/>
                <c:pt idx="0">
                  <c:v>Transd.4</c:v>
                </c:pt>
              </c:strCache>
            </c:strRef>
          </c:tx>
          <c:spPr>
            <a:ln>
              <a:solidFill>
                <a:srgbClr val="000000"/>
              </a:solidFill>
            </a:ln>
          </c:spPr>
          <c:marker>
            <c:symbol val="triangle"/>
            <c:size val="10"/>
            <c:spPr>
              <a:solidFill>
                <a:schemeClr val="accent1"/>
              </a:solidFill>
              <a:ln>
                <a:solidFill>
                  <a:srgbClr val="000000"/>
                </a:solidFill>
              </a:ln>
            </c:spPr>
          </c:marker>
          <c:xVal>
            <c:numRef>
              <c:f>Clustering!$G$15</c:f>
              <c:numCache>
                <c:formatCode>General</c:formatCode>
                <c:ptCount val="1"/>
                <c:pt idx="0">
                  <c:v>17.25</c:v>
                </c:pt>
              </c:numCache>
            </c:numRef>
          </c:xVal>
          <c:yVal>
            <c:numRef>
              <c:f>Clustering!$H$15</c:f>
              <c:numCache>
                <c:formatCode>General</c:formatCode>
                <c:ptCount val="1"/>
                <c:pt idx="0">
                  <c:v>1</c:v>
                </c:pt>
              </c:numCache>
            </c:numRef>
          </c:yVal>
          <c:smooth val="0"/>
          <c:extLst>
            <c:ext xmlns:c16="http://schemas.microsoft.com/office/drawing/2014/chart" uri="{C3380CC4-5D6E-409C-BE32-E72D297353CC}">
              <c16:uniqueId val="{00000047-619D-334D-82BC-A9EB05CAF836}"/>
            </c:ext>
          </c:extLst>
        </c:ser>
        <c:dLbls>
          <c:showLegendKey val="0"/>
          <c:showVal val="0"/>
          <c:showCatName val="0"/>
          <c:showSerName val="0"/>
          <c:showPercent val="0"/>
          <c:showBubbleSize val="0"/>
        </c:dLbls>
        <c:axId val="1787615720"/>
        <c:axId val="1787623480"/>
      </c:scatterChart>
      <c:valAx>
        <c:axId val="1787615720"/>
        <c:scaling>
          <c:logBase val="10"/>
          <c:orientation val="minMax"/>
          <c:max val="100"/>
        </c:scaling>
        <c:delete val="0"/>
        <c:axPos val="b"/>
        <c:title>
          <c:tx>
            <c:rich>
              <a:bodyPr/>
              <a:lstStyle/>
              <a:p>
                <a:pPr>
                  <a:defRPr sz="1800">
                    <a:latin typeface="Gill Sans MT" panose="020B0502020104020203" pitchFamily="34" charset="77"/>
                  </a:defRPr>
                </a:pPr>
                <a:r>
                  <a:rPr lang="en-US" sz="1800">
                    <a:latin typeface="Gill Sans MT" panose="020B0502020104020203" pitchFamily="34" charset="77"/>
                  </a:rPr>
                  <a:t>Parameter Footprint (MB)</a:t>
                </a:r>
              </a:p>
            </c:rich>
          </c:tx>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23480"/>
        <c:crosses val="autoZero"/>
        <c:crossBetween val="midCat"/>
      </c:valAx>
      <c:valAx>
        <c:axId val="1787623480"/>
        <c:scaling>
          <c:logBase val="10"/>
          <c:orientation val="minMax"/>
        </c:scaling>
        <c:delete val="0"/>
        <c:axPos val="l"/>
        <c:majorGridlines/>
        <c:title>
          <c:tx>
            <c:rich>
              <a:bodyPr rot="-5400000" vert="horz"/>
              <a:lstStyle/>
              <a:p>
                <a:pPr>
                  <a:defRPr sz="2000">
                    <a:latin typeface="Gill Sans MT" panose="020B0502020104020203" pitchFamily="34" charset="77"/>
                  </a:defRPr>
                </a:pPr>
                <a:r>
                  <a:rPr lang="en-US" sz="2000" dirty="0">
                    <a:latin typeface="Gill Sans MT" panose="020B0502020104020203" pitchFamily="34" charset="77"/>
                  </a:rPr>
                  <a:t>FLOP/Byte</a:t>
                </a:r>
              </a:p>
            </c:rich>
          </c:tx>
          <c:layout>
            <c:manualLayout>
              <c:xMode val="edge"/>
              <c:yMode val="edge"/>
              <c:x val="9.7133932754298168E-3"/>
              <c:y val="0.17235932549391778"/>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15720"/>
        <c:crossesAt val="1E-3"/>
        <c:crossBetween val="midCat"/>
      </c:valAx>
      <c:spPr>
        <a:ln>
          <a:solidFill>
            <a:schemeClr val="tx1"/>
          </a:solidFill>
        </a:ln>
      </c:spPr>
    </c:plotArea>
    <c:legend>
      <c:legendPos val="r"/>
      <c:legendEntry>
        <c:idx val="1"/>
        <c:delete val="1"/>
      </c:legendEntry>
      <c:legendEntry>
        <c:idx val="2"/>
        <c:delete val="1"/>
      </c:legendEntry>
      <c:legendEntry>
        <c:idx val="3"/>
        <c:delete val="1"/>
      </c:legendEntry>
      <c:legendEntry>
        <c:idx val="4"/>
        <c:delete val="1"/>
      </c:legendEntry>
      <c:legendEntry>
        <c:idx val="5"/>
        <c:delete val="1"/>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3"/>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40"/>
        <c:delete val="1"/>
      </c:legendEntry>
      <c:legendEntry>
        <c:idx val="41"/>
        <c:delete val="1"/>
      </c:legendEntry>
      <c:legendEntry>
        <c:idx val="42"/>
        <c:delete val="1"/>
      </c:legendEntry>
      <c:legendEntry>
        <c:idx val="43"/>
        <c:delete val="1"/>
      </c:legendEntry>
      <c:legendEntry>
        <c:idx val="44"/>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6"/>
        <c:delete val="1"/>
      </c:legendEntry>
      <c:legendEntry>
        <c:idx val="57"/>
        <c:delete val="1"/>
      </c:legendEntry>
      <c:legendEntry>
        <c:idx val="58"/>
        <c:delete val="1"/>
      </c:legendEntry>
      <c:legendEntry>
        <c:idx val="60"/>
        <c:delete val="1"/>
      </c:legendEntry>
      <c:legendEntry>
        <c:idx val="63"/>
        <c:delete val="1"/>
      </c:legendEntry>
      <c:legendEntry>
        <c:idx val="64"/>
        <c:delete val="1"/>
      </c:legendEntry>
      <c:layout>
        <c:manualLayout>
          <c:xMode val="edge"/>
          <c:yMode val="edge"/>
          <c:x val="0.84094995383792104"/>
          <c:y val="2.68494148866751E-2"/>
          <c:w val="0.15905004616207899"/>
          <c:h val="0.88361205367284901"/>
        </c:manualLayout>
      </c:layout>
      <c:overlay val="0"/>
      <c:txPr>
        <a:bodyPr/>
        <a:lstStyle/>
        <a:p>
          <a:pPr>
            <a:defRPr sz="1800">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latin typeface="Gill Sans MT" panose="020B0502020104020203" pitchFamily="34" charset="77"/>
              </a:defRPr>
            </a:pPr>
            <a:r>
              <a:rPr lang="en-US">
                <a:latin typeface="Gill Sans MT" panose="020B0502020104020203" pitchFamily="34" charset="77"/>
              </a:rPr>
              <a:t>CNN5</a:t>
            </a:r>
          </a:p>
        </c:rich>
      </c:tx>
      <c:layout>
        <c:manualLayout>
          <c:xMode val="edge"/>
          <c:yMode val="edge"/>
          <c:x val="0.52392257217847771"/>
          <c:y val="7.5437209901542721E-2"/>
        </c:manualLayout>
      </c:layout>
      <c:overlay val="0"/>
    </c:title>
    <c:autoTitleDeleted val="0"/>
    <c:plotArea>
      <c:layout>
        <c:manualLayout>
          <c:layoutTarget val="inner"/>
          <c:xMode val="edge"/>
          <c:yMode val="edge"/>
          <c:x val="0.22670538057742781"/>
          <c:y val="0.19929292003268045"/>
          <c:w val="0.7364470691163606"/>
          <c:h val="0.59693049429768352"/>
        </c:manualLayout>
      </c:layout>
      <c:lineChart>
        <c:grouping val="standard"/>
        <c:varyColors val="0"/>
        <c:ser>
          <c:idx val="0"/>
          <c:order val="0"/>
          <c:spPr>
            <a:ln>
              <a:solidFill>
                <a:srgbClr val="1F497D"/>
              </a:solidFill>
            </a:ln>
          </c:spPr>
          <c:marker>
            <c:symbol val="none"/>
          </c:marker>
          <c:val>
            <c:numRef>
              <c:f>'Noronha-Layer-Analysis'!$M$1132:$M$1191</c:f>
              <c:numCache>
                <c:formatCode>General</c:formatCode>
                <c:ptCount val="60"/>
                <c:pt idx="0">
                  <c:v>150.0625</c:v>
                </c:pt>
                <c:pt idx="1">
                  <c:v>12.25</c:v>
                </c:pt>
                <c:pt idx="2">
                  <c:v>110.25</c:v>
                </c:pt>
                <c:pt idx="3">
                  <c:v>98</c:v>
                </c:pt>
                <c:pt idx="4">
                  <c:v>24.5</c:v>
                </c:pt>
                <c:pt idx="5">
                  <c:v>110.25</c:v>
                </c:pt>
                <c:pt idx="6">
                  <c:v>49</c:v>
                </c:pt>
                <c:pt idx="7">
                  <c:v>49</c:v>
                </c:pt>
                <c:pt idx="8">
                  <c:v>110.25</c:v>
                </c:pt>
                <c:pt idx="9">
                  <c:v>49</c:v>
                </c:pt>
                <c:pt idx="10">
                  <c:v>49</c:v>
                </c:pt>
                <c:pt idx="11">
                  <c:v>110.25</c:v>
                </c:pt>
                <c:pt idx="12">
                  <c:v>49</c:v>
                </c:pt>
                <c:pt idx="13">
                  <c:v>49</c:v>
                </c:pt>
                <c:pt idx="14">
                  <c:v>27.5625</c:v>
                </c:pt>
                <c:pt idx="15">
                  <c:v>12.25</c:v>
                </c:pt>
                <c:pt idx="16">
                  <c:v>98</c:v>
                </c:pt>
                <c:pt idx="17">
                  <c:v>24.5</c:v>
                </c:pt>
                <c:pt idx="18">
                  <c:v>110.25</c:v>
                </c:pt>
                <c:pt idx="19">
                  <c:v>49</c:v>
                </c:pt>
                <c:pt idx="20">
                  <c:v>49</c:v>
                </c:pt>
                <c:pt idx="21">
                  <c:v>110.25</c:v>
                </c:pt>
                <c:pt idx="22">
                  <c:v>49</c:v>
                </c:pt>
                <c:pt idx="23">
                  <c:v>49</c:v>
                </c:pt>
                <c:pt idx="24">
                  <c:v>110.25</c:v>
                </c:pt>
                <c:pt idx="25">
                  <c:v>49</c:v>
                </c:pt>
                <c:pt idx="26">
                  <c:v>49</c:v>
                </c:pt>
                <c:pt idx="27">
                  <c:v>110.25</c:v>
                </c:pt>
                <c:pt idx="28">
                  <c:v>49</c:v>
                </c:pt>
                <c:pt idx="29">
                  <c:v>49</c:v>
                </c:pt>
                <c:pt idx="30">
                  <c:v>110.25</c:v>
                </c:pt>
                <c:pt idx="31">
                  <c:v>49</c:v>
                </c:pt>
                <c:pt idx="32">
                  <c:v>49</c:v>
                </c:pt>
                <c:pt idx="33">
                  <c:v>27.5625</c:v>
                </c:pt>
                <c:pt idx="34">
                  <c:v>12.25</c:v>
                </c:pt>
                <c:pt idx="35">
                  <c:v>98</c:v>
                </c:pt>
                <c:pt idx="36">
                  <c:v>24.5</c:v>
                </c:pt>
                <c:pt idx="37">
                  <c:v>110.25</c:v>
                </c:pt>
                <c:pt idx="38">
                  <c:v>49</c:v>
                </c:pt>
                <c:pt idx="39">
                  <c:v>49</c:v>
                </c:pt>
                <c:pt idx="40">
                  <c:v>110.25</c:v>
                </c:pt>
                <c:pt idx="41">
                  <c:v>49</c:v>
                </c:pt>
                <c:pt idx="42">
                  <c:v>49</c:v>
                </c:pt>
                <c:pt idx="43">
                  <c:v>110.25</c:v>
                </c:pt>
                <c:pt idx="44">
                  <c:v>49</c:v>
                </c:pt>
                <c:pt idx="45">
                  <c:v>95.703125</c:v>
                </c:pt>
                <c:pt idx="46">
                  <c:v>25.375</c:v>
                </c:pt>
                <c:pt idx="47">
                  <c:v>24.5</c:v>
                </c:pt>
                <c:pt idx="48">
                  <c:v>25.375</c:v>
                </c:pt>
                <c:pt idx="49">
                  <c:v>24.5</c:v>
                </c:pt>
                <c:pt idx="50">
                  <c:v>25.375</c:v>
                </c:pt>
                <c:pt idx="51">
                  <c:v>24.5</c:v>
                </c:pt>
                <c:pt idx="52">
                  <c:v>25.375</c:v>
                </c:pt>
                <c:pt idx="53">
                  <c:v>24.5</c:v>
                </c:pt>
                <c:pt idx="54">
                  <c:v>13.78125</c:v>
                </c:pt>
                <c:pt idx="55">
                  <c:v>13.78125</c:v>
                </c:pt>
                <c:pt idx="56">
                  <c:v>24.5</c:v>
                </c:pt>
                <c:pt idx="57">
                  <c:v>24.5</c:v>
                </c:pt>
                <c:pt idx="58">
                  <c:v>12.25</c:v>
                </c:pt>
                <c:pt idx="59">
                  <c:v>110.25</c:v>
                </c:pt>
              </c:numCache>
            </c:numRef>
          </c:val>
          <c:smooth val="1"/>
          <c:extLst>
            <c:ext xmlns:c16="http://schemas.microsoft.com/office/drawing/2014/chart" uri="{C3380CC4-5D6E-409C-BE32-E72D297353CC}">
              <c16:uniqueId val="{00000000-3091-3A42-9506-78DDC02DE3C8}"/>
            </c:ext>
          </c:extLst>
        </c:ser>
        <c:dLbls>
          <c:showLegendKey val="0"/>
          <c:showVal val="0"/>
          <c:showCatName val="0"/>
          <c:showSerName val="0"/>
          <c:showPercent val="0"/>
          <c:showBubbleSize val="0"/>
        </c:dLbls>
        <c:smooth val="0"/>
        <c:axId val="-2084099112"/>
        <c:axId val="-2084117752"/>
      </c:lineChart>
      <c:catAx>
        <c:axId val="-2084099112"/>
        <c:scaling>
          <c:orientation val="minMax"/>
        </c:scaling>
        <c:delete val="0"/>
        <c:axPos val="b"/>
        <c:title>
          <c:tx>
            <c:rich>
              <a:bodyPr/>
              <a:lstStyle/>
              <a:p>
                <a:pPr>
                  <a:defRPr sz="1800" b="1"/>
                </a:pPr>
                <a:r>
                  <a:rPr lang="en-US" sz="1800" b="1" dirty="0">
                    <a:latin typeface="Gill Sans MT" panose="020B0502020104020203" pitchFamily="34" charset="77"/>
                  </a:rPr>
                  <a:t>Layers</a:t>
                </a:r>
              </a:p>
            </c:rich>
          </c:tx>
          <c:layout>
            <c:manualLayout>
              <c:xMode val="edge"/>
              <c:yMode val="edge"/>
              <c:x val="0.49222422547648798"/>
              <c:y val="0.88611111111111096"/>
            </c:manualLayout>
          </c:layout>
          <c:overlay val="0"/>
        </c:title>
        <c:majorTickMark val="out"/>
        <c:minorTickMark val="none"/>
        <c:tickLblPos val="nextTo"/>
        <c:txPr>
          <a:bodyPr/>
          <a:lstStyle/>
          <a:p>
            <a:pPr>
              <a:defRPr sz="1400">
                <a:latin typeface="Gill Sans MT" panose="020B0502020104020203" pitchFamily="34" charset="77"/>
              </a:defRPr>
            </a:pPr>
            <a:endParaRPr lang="en-US"/>
          </a:p>
        </c:txPr>
        <c:crossAx val="-2084117752"/>
        <c:crosses val="autoZero"/>
        <c:auto val="1"/>
        <c:lblAlgn val="ctr"/>
        <c:lblOffset val="100"/>
        <c:tickLblSkip val="10"/>
        <c:tickMarkSkip val="1"/>
        <c:noMultiLvlLbl val="0"/>
      </c:catAx>
      <c:valAx>
        <c:axId val="-2084117752"/>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MACs</a:t>
                </a:r>
                <a:r>
                  <a:rPr lang="en-US" sz="1800" baseline="0" dirty="0">
                    <a:latin typeface="Gill Sans MT" panose="020B0502020104020203" pitchFamily="34" charset="77"/>
                  </a:rPr>
                  <a:t> (M)</a:t>
                </a:r>
                <a:endParaRPr lang="en-US" sz="1800" dirty="0">
                  <a:latin typeface="Gill Sans MT" panose="020B0502020104020203" pitchFamily="34" charset="77"/>
                </a:endParaRPr>
              </a:p>
            </c:rich>
          </c:tx>
          <c:layout>
            <c:manualLayout>
              <c:xMode val="edge"/>
              <c:yMode val="edge"/>
              <c:x val="2.1701388888888899E-2"/>
              <c:y val="0.2379629629629629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84099112"/>
        <c:crossesAt val="-1"/>
        <c:crossBetween val="between"/>
        <c:majorUnit val="50"/>
      </c:valAx>
      <c:spPr>
        <a:ln>
          <a:solidFill>
            <a:schemeClr val="tx1"/>
          </a:solidFill>
        </a:ln>
      </c:spPr>
    </c:plotArea>
    <c:plotVisOnly val="1"/>
    <c:dispBlanksAs val="gap"/>
    <c:showDLblsOverMax val="0"/>
  </c:chart>
  <c:spPr>
    <a:ln>
      <a:noFill/>
    </a:ln>
  </c:sp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dirty="0">
                <a:latin typeface="Gill Sans MT" panose="020B0502020104020203" pitchFamily="34" charset="77"/>
              </a:rPr>
              <a:t>CNN13</a:t>
            </a:r>
          </a:p>
        </c:rich>
      </c:tx>
      <c:layout>
        <c:manualLayout>
          <c:xMode val="edge"/>
          <c:yMode val="edge"/>
          <c:x val="0.47725028023840799"/>
          <c:y val="0"/>
        </c:manualLayout>
      </c:layout>
      <c:overlay val="0"/>
    </c:title>
    <c:autoTitleDeleted val="0"/>
    <c:plotArea>
      <c:layout>
        <c:manualLayout>
          <c:layoutTarget val="inner"/>
          <c:xMode val="edge"/>
          <c:yMode val="edge"/>
          <c:x val="0.250455387412511"/>
          <c:y val="0.123637520200805"/>
          <c:w val="0.711465082977909"/>
          <c:h val="0.6063381485936572"/>
        </c:manualLayout>
      </c:layout>
      <c:lineChart>
        <c:grouping val="standard"/>
        <c:varyColors val="0"/>
        <c:ser>
          <c:idx val="0"/>
          <c:order val="0"/>
          <c:spPr>
            <a:ln>
              <a:solidFill>
                <a:srgbClr val="1F497D"/>
              </a:solidFill>
            </a:ln>
          </c:spPr>
          <c:marker>
            <c:symbol val="none"/>
          </c:marker>
          <c:val>
            <c:numRef>
              <c:f>('Noronha-Layer-Analysis-3'!$J$1313:$J$1365,'Noronha-Layer-Analysis-3'!$J$1367:$J$1371,'Noronha-Layer-Analysis-3'!$J$1373:$J$1389)</c:f>
              <c:numCache>
                <c:formatCode>General</c:formatCode>
                <c:ptCount val="75"/>
                <c:pt idx="0">
                  <c:v>4096</c:v>
                </c:pt>
                <c:pt idx="1">
                  <c:v>1024</c:v>
                </c:pt>
                <c:pt idx="2">
                  <c:v>1024</c:v>
                </c:pt>
                <c:pt idx="3">
                  <c:v>256</c:v>
                </c:pt>
                <c:pt idx="4">
                  <c:v>256</c:v>
                </c:pt>
                <c:pt idx="5">
                  <c:v>256</c:v>
                </c:pt>
                <c:pt idx="6">
                  <c:v>64</c:v>
                </c:pt>
                <c:pt idx="7">
                  <c:v>64</c:v>
                </c:pt>
                <c:pt idx="8">
                  <c:v>64</c:v>
                </c:pt>
                <c:pt idx="9">
                  <c:v>64</c:v>
                </c:pt>
                <c:pt idx="10">
                  <c:v>64</c:v>
                </c:pt>
                <c:pt idx="11">
                  <c:v>64</c:v>
                </c:pt>
                <c:pt idx="12">
                  <c:v>64</c:v>
                </c:pt>
                <c:pt idx="13">
                  <c:v>16</c:v>
                </c:pt>
                <c:pt idx="14">
                  <c:v>16</c:v>
                </c:pt>
                <c:pt idx="15">
                  <c:v>16</c:v>
                </c:pt>
                <c:pt idx="16">
                  <c:v>16</c:v>
                </c:pt>
                <c:pt idx="17">
                  <c:v>4096</c:v>
                </c:pt>
                <c:pt idx="18">
                  <c:v>4096</c:v>
                </c:pt>
                <c:pt idx="19">
                  <c:v>4096</c:v>
                </c:pt>
                <c:pt idx="20">
                  <c:v>1024</c:v>
                </c:pt>
                <c:pt idx="21">
                  <c:v>1024</c:v>
                </c:pt>
                <c:pt idx="22">
                  <c:v>1024</c:v>
                </c:pt>
                <c:pt idx="23">
                  <c:v>1024</c:v>
                </c:pt>
                <c:pt idx="24">
                  <c:v>256</c:v>
                </c:pt>
                <c:pt idx="25">
                  <c:v>256</c:v>
                </c:pt>
                <c:pt idx="26">
                  <c:v>256</c:v>
                </c:pt>
                <c:pt idx="27">
                  <c:v>256</c:v>
                </c:pt>
                <c:pt idx="28">
                  <c:v>256</c:v>
                </c:pt>
                <c:pt idx="29">
                  <c:v>256</c:v>
                </c:pt>
                <c:pt idx="30">
                  <c:v>64</c:v>
                </c:pt>
                <c:pt idx="31">
                  <c:v>64</c:v>
                </c:pt>
                <c:pt idx="32">
                  <c:v>64</c:v>
                </c:pt>
                <c:pt idx="33">
                  <c:v>64</c:v>
                </c:pt>
                <c:pt idx="34">
                  <c:v>64</c:v>
                </c:pt>
                <c:pt idx="35">
                  <c:v>64</c:v>
                </c:pt>
                <c:pt idx="36">
                  <c:v>64</c:v>
                </c:pt>
                <c:pt idx="37">
                  <c:v>64</c:v>
                </c:pt>
                <c:pt idx="38">
                  <c:v>64</c:v>
                </c:pt>
                <c:pt idx="39">
                  <c:v>64</c:v>
                </c:pt>
                <c:pt idx="40">
                  <c:v>64</c:v>
                </c:pt>
                <c:pt idx="41">
                  <c:v>64</c:v>
                </c:pt>
                <c:pt idx="42">
                  <c:v>64</c:v>
                </c:pt>
                <c:pt idx="43">
                  <c:v>64</c:v>
                </c:pt>
                <c:pt idx="44">
                  <c:v>16</c:v>
                </c:pt>
                <c:pt idx="45">
                  <c:v>16</c:v>
                </c:pt>
                <c:pt idx="46">
                  <c:v>16</c:v>
                </c:pt>
                <c:pt idx="47">
                  <c:v>16</c:v>
                </c:pt>
                <c:pt idx="48">
                  <c:v>16</c:v>
                </c:pt>
                <c:pt idx="49">
                  <c:v>16</c:v>
                </c:pt>
                <c:pt idx="50">
                  <c:v>16</c:v>
                </c:pt>
                <c:pt idx="51">
                  <c:v>16</c:v>
                </c:pt>
                <c:pt idx="52">
                  <c:v>4</c:v>
                </c:pt>
                <c:pt idx="53">
                  <c:v>1</c:v>
                </c:pt>
                <c:pt idx="54">
                  <c:v>1</c:v>
                </c:pt>
                <c:pt idx="55">
                  <c:v>1</c:v>
                </c:pt>
                <c:pt idx="56">
                  <c:v>1</c:v>
                </c:pt>
                <c:pt idx="57">
                  <c:v>1</c:v>
                </c:pt>
                <c:pt idx="58">
                  <c:v>4096</c:v>
                </c:pt>
                <c:pt idx="59">
                  <c:v>1024</c:v>
                </c:pt>
                <c:pt idx="60">
                  <c:v>1024</c:v>
                </c:pt>
                <c:pt idx="61">
                  <c:v>256</c:v>
                </c:pt>
                <c:pt idx="62">
                  <c:v>256</c:v>
                </c:pt>
                <c:pt idx="63">
                  <c:v>256</c:v>
                </c:pt>
                <c:pt idx="64">
                  <c:v>64</c:v>
                </c:pt>
                <c:pt idx="65">
                  <c:v>64</c:v>
                </c:pt>
                <c:pt idx="66">
                  <c:v>64</c:v>
                </c:pt>
                <c:pt idx="67">
                  <c:v>64</c:v>
                </c:pt>
                <c:pt idx="68">
                  <c:v>64</c:v>
                </c:pt>
                <c:pt idx="69">
                  <c:v>64</c:v>
                </c:pt>
                <c:pt idx="70">
                  <c:v>64</c:v>
                </c:pt>
                <c:pt idx="71">
                  <c:v>16</c:v>
                </c:pt>
                <c:pt idx="72">
                  <c:v>16</c:v>
                </c:pt>
                <c:pt idx="73">
                  <c:v>16</c:v>
                </c:pt>
                <c:pt idx="74">
                  <c:v>16</c:v>
                </c:pt>
              </c:numCache>
            </c:numRef>
          </c:val>
          <c:smooth val="1"/>
          <c:extLst>
            <c:ext xmlns:c16="http://schemas.microsoft.com/office/drawing/2014/chart" uri="{C3380CC4-5D6E-409C-BE32-E72D297353CC}">
              <c16:uniqueId val="{00000000-0C0E-C443-866D-C79FA0EC2262}"/>
            </c:ext>
          </c:extLst>
        </c:ser>
        <c:dLbls>
          <c:showLegendKey val="0"/>
          <c:showVal val="0"/>
          <c:showCatName val="0"/>
          <c:showSerName val="0"/>
          <c:showPercent val="0"/>
          <c:showBubbleSize val="0"/>
        </c:dLbls>
        <c:smooth val="0"/>
        <c:axId val="-2056363032"/>
        <c:axId val="-2057213288"/>
      </c:lineChart>
      <c:catAx>
        <c:axId val="-2056363032"/>
        <c:scaling>
          <c:orientation val="minMax"/>
        </c:scaling>
        <c:delete val="0"/>
        <c:axPos val="b"/>
        <c:title>
          <c:tx>
            <c:rich>
              <a:bodyPr/>
              <a:lstStyle/>
              <a:p>
                <a:pPr>
                  <a:defRPr sz="1800"/>
                </a:pPr>
                <a:r>
                  <a:rPr lang="en-US" sz="1800" dirty="0">
                    <a:latin typeface="Gill Sans MT" panose="020B0502020104020203" pitchFamily="34" charset="77"/>
                  </a:rPr>
                  <a:t>Layers</a:t>
                </a:r>
              </a:p>
            </c:rich>
          </c:tx>
          <c:overlay val="0"/>
        </c:title>
        <c:majorTickMark val="out"/>
        <c:minorTickMark val="none"/>
        <c:tickLblPos val="nextTo"/>
        <c:txPr>
          <a:bodyPr/>
          <a:lstStyle/>
          <a:p>
            <a:pPr>
              <a:defRPr sz="1400">
                <a:latin typeface="Gill Sans MT" panose="020B0502020104020203" pitchFamily="34" charset="77"/>
              </a:defRPr>
            </a:pPr>
            <a:endParaRPr lang="en-US"/>
          </a:p>
        </c:txPr>
        <c:crossAx val="-2057213288"/>
        <c:crosses val="autoZero"/>
        <c:auto val="1"/>
        <c:lblAlgn val="ctr"/>
        <c:lblOffset val="100"/>
        <c:tickLblSkip val="10"/>
        <c:noMultiLvlLbl val="0"/>
      </c:catAx>
      <c:valAx>
        <c:axId val="-2057213288"/>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FLOP/Byte</a:t>
                </a:r>
              </a:p>
            </c:rich>
          </c:tx>
          <c:layout>
            <c:manualLayout>
              <c:xMode val="edge"/>
              <c:yMode val="edge"/>
              <c:x val="2.5348760115922998E-2"/>
              <c:y val="0.181497675083654"/>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56363032"/>
        <c:crosses val="autoZero"/>
        <c:crossBetween val="between"/>
      </c:valAx>
      <c:spPr>
        <a:ln>
          <a:solidFill>
            <a:schemeClr val="tx1"/>
          </a:solidFill>
        </a:ln>
      </c:spPr>
    </c:plotArea>
    <c:plotVisOnly val="1"/>
    <c:dispBlanksAs val="gap"/>
    <c:showDLblsOverMax val="0"/>
  </c:chart>
  <c:externalData r:id="rId2">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0.21084044952127501"/>
          <c:y val="4.8163342415169001E-2"/>
          <c:w val="0.66774204280802896"/>
          <c:h val="0.72859345553019905"/>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51B4-C44C-8F3D-B7C8805431AA}"/>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51B4-C44C-8F3D-B7C8805431AA}"/>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51B4-C44C-8F3D-B7C8805431AA}"/>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51B4-C44C-8F3D-B7C8805431AA}"/>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51B4-C44C-8F3D-B7C8805431AA}"/>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51B4-C44C-8F3D-B7C8805431AA}"/>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51B4-C44C-8F3D-B7C8805431AA}"/>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51B4-C44C-8F3D-B7C8805431AA}"/>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51B4-C44C-8F3D-B7C8805431AA}"/>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51B4-C44C-8F3D-B7C8805431AA}"/>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51B4-C44C-8F3D-B7C8805431AA}"/>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51B4-C44C-8F3D-B7C8805431AA}"/>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51B4-C44C-8F3D-B7C8805431AA}"/>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51B4-C44C-8F3D-B7C8805431AA}"/>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51B4-C44C-8F3D-B7C8805431AA}"/>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51B4-C44C-8F3D-B7C8805431AA}"/>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51B4-C44C-8F3D-B7C8805431AA}"/>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51B4-C44C-8F3D-B7C8805431AA}"/>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51B4-C44C-8F3D-B7C8805431AA}"/>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51B4-C44C-8F3D-B7C8805431AA}"/>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51B4-C44C-8F3D-B7C8805431AA}"/>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51B4-C44C-8F3D-B7C8805431AA}"/>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51B4-C44C-8F3D-B7C8805431AA}"/>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51B4-C44C-8F3D-B7C8805431AA}"/>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51B4-C44C-8F3D-B7C8805431AA}"/>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51B4-C44C-8F3D-B7C8805431AA}"/>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51B4-C44C-8F3D-B7C8805431AA}"/>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51B4-C44C-8F3D-B7C8805431AA}"/>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51B4-C44C-8F3D-B7C8805431AA}"/>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51B4-C44C-8F3D-B7C8805431AA}"/>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51B4-C44C-8F3D-B7C8805431AA}"/>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51B4-C44C-8F3D-B7C8805431AA}"/>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51B4-C44C-8F3D-B7C8805431AA}"/>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51B4-C44C-8F3D-B7C8805431AA}"/>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51B4-C44C-8F3D-B7C8805431AA}"/>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51B4-C44C-8F3D-B7C8805431AA}"/>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51B4-C44C-8F3D-B7C8805431AA}"/>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51B4-C44C-8F3D-B7C8805431AA}"/>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51B4-C44C-8F3D-B7C8805431AA}"/>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51B4-C44C-8F3D-B7C8805431AA}"/>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51B4-C44C-8F3D-B7C8805431AA}"/>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51B4-C44C-8F3D-B7C8805431AA}"/>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51B4-C44C-8F3D-B7C8805431AA}"/>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51B4-C44C-8F3D-B7C8805431AA}"/>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51B4-C44C-8F3D-B7C8805431AA}"/>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51B4-C44C-8F3D-B7C8805431AA}"/>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51B4-C44C-8F3D-B7C8805431AA}"/>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51B4-C44C-8F3D-B7C8805431AA}"/>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51B4-C44C-8F3D-B7C8805431AA}"/>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51B4-C44C-8F3D-B7C8805431AA}"/>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51B4-C44C-8F3D-B7C8805431AA}"/>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51B4-C44C-8F3D-B7C8805431AA}"/>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51B4-C44C-8F3D-B7C8805431AA}"/>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51B4-C44C-8F3D-B7C8805431AA}"/>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51B4-C44C-8F3D-B7C8805431AA}"/>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51B4-C44C-8F3D-B7C8805431AA}"/>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51B4-C44C-8F3D-B7C8805431AA}"/>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51B4-C44C-8F3D-B7C8805431AA}"/>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51B4-C44C-8F3D-B7C8805431AA}"/>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51B4-C44C-8F3D-B7C8805431AA}"/>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51B4-C44C-8F3D-B7C8805431AA}"/>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51B4-C44C-8F3D-B7C8805431AA}"/>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51B4-C44C-8F3D-B7C8805431AA}"/>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51B4-C44C-8F3D-B7C8805431AA}"/>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51B4-C44C-8F3D-B7C8805431AA}"/>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51B4-C44C-8F3D-B7C8805431AA}"/>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strRef>
              <c:f>Clustering!$G$13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4-51B4-C44C-8F3D-B7C8805431AA}"/>
            </c:ext>
          </c:extLst>
        </c:ser>
        <c:dLbls>
          <c:showLegendKey val="0"/>
          <c:showVal val="0"/>
          <c:showCatName val="0"/>
          <c:showSerName val="0"/>
          <c:showPercent val="0"/>
          <c:showBubbleSize val="0"/>
        </c:dLbls>
        <c:axId val="1813915176"/>
        <c:axId val="1813932104"/>
      </c:scatterChart>
      <c:valAx>
        <c:axId val="1813915176"/>
        <c:scaling>
          <c:logBase val="10"/>
          <c:orientation val="minMax"/>
          <c:max val="100"/>
        </c:scaling>
        <c:delete val="0"/>
        <c:axPos val="b"/>
        <c:title>
          <c:tx>
            <c:rich>
              <a:bodyPr/>
              <a:lstStyle/>
              <a:p>
                <a:pPr>
                  <a:defRPr sz="1800"/>
                </a:pPr>
                <a:r>
                  <a:rPr lang="en-US" sz="1800"/>
                  <a:t>Parameter Footprint</a:t>
                </a:r>
              </a:p>
            </c:rich>
          </c:tx>
          <c:overlay val="0"/>
        </c:title>
        <c:numFmt formatCode="General" sourceLinked="1"/>
        <c:majorTickMark val="out"/>
        <c:minorTickMark val="none"/>
        <c:tickLblPos val="nextTo"/>
        <c:txPr>
          <a:bodyPr/>
          <a:lstStyle/>
          <a:p>
            <a:pPr>
              <a:defRPr sz="1800"/>
            </a:pPr>
            <a:endParaRPr lang="en-US"/>
          </a:p>
        </c:txPr>
        <c:crossAx val="1813932104"/>
        <c:crosses val="autoZero"/>
        <c:crossBetween val="midCat"/>
      </c:valAx>
      <c:valAx>
        <c:axId val="1813932104"/>
        <c:scaling>
          <c:logBase val="10"/>
          <c:orientation val="minMax"/>
        </c:scaling>
        <c:delete val="0"/>
        <c:axPos val="l"/>
        <c:majorGridlines/>
        <c:title>
          <c:tx>
            <c:rich>
              <a:bodyPr rot="-5400000" vert="horz"/>
              <a:lstStyle/>
              <a:p>
                <a:pPr>
                  <a:defRPr sz="2000"/>
                </a:pPr>
                <a:r>
                  <a:rPr lang="en-US" sz="2000" dirty="0"/>
                  <a:t>FLOP/Byte</a:t>
                </a:r>
              </a:p>
            </c:rich>
          </c:tx>
          <c:layout>
            <c:manualLayout>
              <c:xMode val="edge"/>
              <c:yMode val="edge"/>
              <c:x val="7.3143692578788201E-3"/>
              <c:y val="0.29904287645326399"/>
            </c:manualLayout>
          </c:layout>
          <c:overlay val="0"/>
        </c:title>
        <c:numFmt formatCode="General" sourceLinked="1"/>
        <c:majorTickMark val="out"/>
        <c:minorTickMark val="none"/>
        <c:tickLblPos val="nextTo"/>
        <c:txPr>
          <a:bodyPr/>
          <a:lstStyle/>
          <a:p>
            <a:pPr>
              <a:defRPr sz="1800"/>
            </a:pPr>
            <a:endParaRPr lang="en-US"/>
          </a:p>
        </c:txPr>
        <c:crossAx val="1813915176"/>
        <c:crossesAt val="1E-3"/>
        <c:crossBetween val="midCat"/>
      </c:valAx>
      <c:spPr>
        <a:ln>
          <a:solidFill>
            <a:schemeClr val="tx1"/>
          </a:solidFill>
        </a:ln>
      </c:spPr>
    </c:plotArea>
    <c:plotVisOnly val="1"/>
    <c:dispBlanksAs val="gap"/>
    <c:showDLblsOverMax val="0"/>
  </c:chart>
  <c:spPr>
    <a:ln>
      <a:noFill/>
    </a:ln>
  </c:spPr>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44301160032946402"/>
          <c:y val="0.18821682063256823"/>
          <c:w val="0.49599666649754498"/>
          <c:h val="0.62204744984080818"/>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Clustering!$I$23</c:f>
              <c:numCache>
                <c:formatCode>General</c:formatCode>
                <c:ptCount val="1"/>
                <c:pt idx="0">
                  <c:v>24.3907470703125</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D850-5246-86C2-272D0437813F}"/>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Clustering!$I$24</c:f>
              <c:numCache>
                <c:formatCode>General</c:formatCode>
                <c:ptCount val="1"/>
                <c:pt idx="0">
                  <c:v>189.9228515625</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D850-5246-86C2-272D0437813F}"/>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Clustering!$I$28</c:f>
              <c:numCache>
                <c:formatCode>General</c:formatCode>
                <c:ptCount val="1"/>
                <c:pt idx="0">
                  <c:v>193.798828125</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D850-5246-86C2-272D0437813F}"/>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Clustering!$I$30</c:f>
              <c:numCache>
                <c:formatCode>General</c:formatCode>
                <c:ptCount val="1"/>
                <c:pt idx="0">
                  <c:v>89.7216796875</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D850-5246-86C2-272D0437813F}"/>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D850-5246-86C2-272D0437813F}"/>
              </c:ext>
            </c:extLst>
          </c:dPt>
          <c:xVal>
            <c:numRef>
              <c:f>Clustering!$I$47</c:f>
              <c:numCache>
                <c:formatCode>General</c:formatCode>
                <c:ptCount val="1"/>
                <c:pt idx="0">
                  <c:v>52.041015625</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D850-5246-86C2-272D0437813F}"/>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Clustering!$I$48</c:f>
              <c:numCache>
                <c:formatCode>General</c:formatCode>
                <c:ptCount val="1"/>
                <c:pt idx="0">
                  <c:v>265.833984375</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D850-5246-86C2-272D0437813F}"/>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Clustering!$I$49</c:f>
              <c:numCache>
                <c:formatCode>General</c:formatCode>
                <c:ptCount val="1"/>
                <c:pt idx="0">
                  <c:v>145.71484375</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D850-5246-86C2-272D0437813F}"/>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Clustering!$I$51</c:f>
              <c:numCache>
                <c:formatCode>General</c:formatCode>
                <c:ptCount val="1"/>
                <c:pt idx="0">
                  <c:v>138.5859375</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D850-5246-86C2-272D0437813F}"/>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D850-5246-86C2-272D0437813F}"/>
              </c:ext>
            </c:extLst>
          </c:dPt>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D850-5246-86C2-272D0437813F}"/>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Clustering!$I$34</c:f>
              <c:numCache>
                <c:formatCode>General</c:formatCode>
                <c:ptCount val="1"/>
                <c:pt idx="0">
                  <c:v>24.5</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D850-5246-86C2-272D0437813F}"/>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D850-5246-86C2-272D0437813F}"/>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D850-5246-86C2-272D0437813F}"/>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Clustering!$I$90</c:f>
              <c:numCache>
                <c:formatCode>General</c:formatCode>
                <c:ptCount val="1"/>
                <c:pt idx="0">
                  <c:v>47.414062499999993</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D850-5246-86C2-272D0437813F}"/>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Clustering!$I$88</c:f>
              <c:numCache>
                <c:formatCode>General</c:formatCode>
                <c:ptCount val="1"/>
                <c:pt idx="0">
                  <c:v>40.640625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D850-5246-86C2-272D0437813F}"/>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Clustering!$I$98</c:f>
              <c:numCache>
                <c:formatCode>General</c:formatCode>
                <c:ptCount val="1"/>
                <c:pt idx="0">
                  <c:v>142.2421875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D850-5246-86C2-272D0437813F}"/>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Clustering!$I$99</c:f>
              <c:numCache>
                <c:formatCode>General</c:formatCode>
                <c:ptCount val="1"/>
                <c:pt idx="0">
                  <c:v>108.375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D850-5246-86C2-272D0437813F}"/>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Clustering!$I$100</c:f>
              <c:numCache>
                <c:formatCode>General</c:formatCode>
                <c:ptCount val="1"/>
                <c:pt idx="0">
                  <c:v>54.1875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D850-5246-86C2-272D0437813F}"/>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Clustering!$I$101</c:f>
              <c:numCache>
                <c:formatCode>General</c:formatCode>
                <c:ptCount val="1"/>
                <c:pt idx="0">
                  <c:v>82.974609375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D850-5246-86C2-272D0437813F}"/>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Clustering!$I$95</c:f>
              <c:numCache>
                <c:formatCode>General</c:formatCode>
                <c:ptCount val="1"/>
                <c:pt idx="0">
                  <c:v>45.125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D850-5246-86C2-272D0437813F}"/>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Clustering!$I$96</c:f>
              <c:numCache>
                <c:formatCode>General</c:formatCode>
                <c:ptCount val="1"/>
                <c:pt idx="0">
                  <c:v>90.25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D850-5246-86C2-272D0437813F}"/>
            </c:ext>
          </c:extLst>
        </c:ser>
        <c:ser>
          <c:idx val="20"/>
          <c:order val="20"/>
          <c:tx>
            <c:strRef>
              <c:f>Clustering!$F$59</c:f>
              <c:strCache>
                <c:ptCount val="1"/>
                <c:pt idx="0">
                  <c:v>CNN3</c:v>
                </c:pt>
              </c:strCache>
            </c:strRef>
          </c:tx>
          <c:spPr>
            <a:ln>
              <a:solidFill>
                <a:srgbClr val="000000"/>
              </a:solidFill>
            </a:ln>
          </c:spPr>
          <c:marker>
            <c:symbol val="diamond"/>
            <c:size val="10"/>
            <c:spPr>
              <a:solidFill>
                <a:srgbClr val="34A853"/>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8-D850-5246-86C2-272D0437813F}"/>
            </c:ext>
          </c:extLst>
        </c:ser>
        <c:ser>
          <c:idx val="21"/>
          <c:order val="21"/>
          <c:tx>
            <c:strRef>
              <c:f>Clustering!$F$60</c:f>
              <c:strCache>
                <c:ptCount val="1"/>
                <c:pt idx="0">
                  <c:v>CNN3</c:v>
                </c:pt>
              </c:strCache>
            </c:strRef>
          </c:tx>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9-D850-5246-86C2-272D0437813F}"/>
            </c:ext>
          </c:extLst>
        </c:ser>
        <c:ser>
          <c:idx val="22"/>
          <c:order val="22"/>
          <c:tx>
            <c:strRef>
              <c:f>Clustering!$F$72</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Clustering!$I$72</c:f>
              <c:numCache>
                <c:formatCode>General</c:formatCode>
                <c:ptCount val="1"/>
                <c:pt idx="0">
                  <c:v>56.25</c:v>
                </c:pt>
              </c:numCache>
            </c:numRef>
          </c:xVal>
          <c:yVal>
            <c:numRef>
              <c:f>Clustering!$H$72</c:f>
              <c:numCache>
                <c:formatCode>General</c:formatCode>
                <c:ptCount val="1"/>
                <c:pt idx="0">
                  <c:v>64</c:v>
                </c:pt>
              </c:numCache>
            </c:numRef>
          </c:yVal>
          <c:smooth val="0"/>
          <c:extLst>
            <c:ext xmlns:c16="http://schemas.microsoft.com/office/drawing/2014/chart" uri="{C3380CC4-5D6E-409C-BE32-E72D297353CC}">
              <c16:uniqueId val="{0000001A-D850-5246-86C2-272D0437813F}"/>
            </c:ext>
          </c:extLst>
        </c:ser>
        <c:ser>
          <c:idx val="23"/>
          <c:order val="23"/>
          <c:tx>
            <c:strRef>
              <c:f>Clustering!$F$73</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Clustering!$I$73</c:f>
              <c:numCache>
                <c:formatCode>General</c:formatCode>
                <c:ptCount val="1"/>
                <c:pt idx="0">
                  <c:v>42</c:v>
                </c:pt>
              </c:numCache>
            </c:numRef>
          </c:xVal>
          <c:yVal>
            <c:numRef>
              <c:f>Clustering!$H$73</c:f>
              <c:numCache>
                <c:formatCode>General</c:formatCode>
                <c:ptCount val="1"/>
                <c:pt idx="0">
                  <c:v>64</c:v>
                </c:pt>
              </c:numCache>
            </c:numRef>
          </c:yVal>
          <c:smooth val="0"/>
          <c:extLst>
            <c:ext xmlns:c16="http://schemas.microsoft.com/office/drawing/2014/chart" uri="{C3380CC4-5D6E-409C-BE32-E72D297353CC}">
              <c16:uniqueId val="{0000001B-D850-5246-86C2-272D0437813F}"/>
            </c:ext>
          </c:extLst>
        </c:ser>
        <c:ser>
          <c:idx val="24"/>
          <c:order val="24"/>
          <c:tx>
            <c:strRef>
              <c:f>Clustering!$F$74</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Clustering!$I$74</c:f>
              <c:numCache>
                <c:formatCode>General</c:formatCode>
                <c:ptCount val="1"/>
                <c:pt idx="0">
                  <c:v>26.25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C-D850-5246-86C2-272D0437813F}"/>
            </c:ext>
          </c:extLst>
        </c:ser>
        <c:ser>
          <c:idx val="25"/>
          <c:order val="25"/>
          <c:tx>
            <c:strRef>
              <c:f>Clustering!$F$75</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Clustering!$I$75</c:f>
              <c:numCache>
                <c:formatCode>General</c:formatCode>
                <c:ptCount val="1"/>
                <c:pt idx="0">
                  <c:v>36</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D-D850-5246-86C2-272D0437813F}"/>
            </c:ext>
          </c:extLst>
        </c:ser>
        <c:ser>
          <c:idx val="26"/>
          <c:order val="26"/>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Clustering!$I$76</c:f>
              <c:numCache>
                <c:formatCode>General</c:formatCode>
                <c:ptCount val="1"/>
                <c:pt idx="0">
                  <c:v>23.625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E-D850-5246-86C2-272D0437813F}"/>
            </c:ext>
          </c:extLst>
        </c:ser>
        <c:ser>
          <c:idx val="27"/>
          <c:order val="27"/>
          <c:tx>
            <c:strRef>
              <c:f>Clustering!$F$59</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F-D850-5246-86C2-272D0437813F}"/>
            </c:ext>
          </c:extLst>
        </c:ser>
        <c:ser>
          <c:idx val="28"/>
          <c:order val="28"/>
          <c:tx>
            <c:strRef>
              <c:f>Clustering!$F$60</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20-D850-5246-86C2-272D0437813F}"/>
            </c:ext>
          </c:extLst>
        </c:ser>
        <c:ser>
          <c:idx val="29"/>
          <c:order val="29"/>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Clustering!$H$69</c:f>
              <c:numCache>
                <c:formatCode>General</c:formatCode>
                <c:ptCount val="1"/>
                <c:pt idx="0">
                  <c:v>49</c:v>
                </c:pt>
              </c:numCache>
            </c:numRef>
          </c:xVal>
          <c:yVal>
            <c:numRef>
              <c:f>Clustering!$I$69</c:f>
              <c:numCache>
                <c:formatCode>General</c:formatCode>
                <c:ptCount val="1"/>
                <c:pt idx="0">
                  <c:v>49</c:v>
                </c:pt>
              </c:numCache>
            </c:numRef>
          </c:yVal>
          <c:smooth val="0"/>
          <c:extLst>
            <c:ext xmlns:c16="http://schemas.microsoft.com/office/drawing/2014/chart" uri="{C3380CC4-5D6E-409C-BE32-E72D297353CC}">
              <c16:uniqueId val="{00000021-D850-5246-86C2-272D0437813F}"/>
            </c:ext>
          </c:extLst>
        </c:ser>
        <c:ser>
          <c:idx val="30"/>
          <c:order val="30"/>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Clustering!$I$102</c:f>
              <c:numCache>
                <c:formatCode>General</c:formatCode>
                <c:ptCount val="1"/>
                <c:pt idx="0">
                  <c:v>49</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22-D850-5246-86C2-272D0437813F}"/>
            </c:ext>
          </c:extLst>
        </c:ser>
        <c:ser>
          <c:idx val="31"/>
          <c:order val="31"/>
          <c:tx>
            <c:strRef>
              <c:f>Clustering!$F$77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Clustering!$I$77</c:f>
              <c:numCache>
                <c:formatCode>General</c:formatCode>
                <c:ptCount val="1"/>
                <c:pt idx="0">
                  <c:v>24.5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3-D850-5246-86C2-272D0437813F}"/>
            </c:ext>
          </c:extLst>
        </c:ser>
        <c:ser>
          <c:idx val="32"/>
          <c:order val="32"/>
          <c:tx>
            <c:strRef>
              <c:f>Clustering!$F$78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Clustering!$I$78</c:f>
              <c:numCache>
                <c:formatCode>General</c:formatCode>
                <c:ptCount val="1"/>
                <c:pt idx="0">
                  <c:v>49</c:v>
                </c:pt>
              </c:numCache>
            </c:numRef>
          </c:xVal>
          <c:yVal>
            <c:numRef>
              <c:f>Clustering!$H$78</c:f>
              <c:numCache>
                <c:formatCode>General</c:formatCode>
                <c:ptCount val="1"/>
                <c:pt idx="0">
                  <c:v>49</c:v>
                </c:pt>
              </c:numCache>
            </c:numRef>
          </c:yVal>
          <c:smooth val="0"/>
          <c:extLst>
            <c:ext xmlns:c16="http://schemas.microsoft.com/office/drawing/2014/chart" uri="{C3380CC4-5D6E-409C-BE32-E72D297353CC}">
              <c16:uniqueId val="{00000024-D850-5246-86C2-272D0437813F}"/>
            </c:ext>
          </c:extLst>
        </c:ser>
        <c:ser>
          <c:idx val="33"/>
          <c:order val="33"/>
          <c:tx>
            <c:strRef>
              <c:f>Clustering!$F$79</c:f>
              <c:strCache>
                <c:ptCount val="1"/>
                <c:pt idx="0">
                  <c:v>CNN9</c:v>
                </c:pt>
              </c:strCache>
            </c:strRef>
          </c:tx>
          <c:spPr>
            <a:ln>
              <a:solidFill>
                <a:srgbClr val="000000"/>
              </a:solidFill>
            </a:ln>
          </c:spPr>
          <c:marker>
            <c:symbol val="diamond"/>
            <c:size val="11"/>
            <c:spPr>
              <a:solidFill>
                <a:srgbClr val="4285F4"/>
              </a:solidFill>
              <a:ln>
                <a:solidFill>
                  <a:srgbClr val="000000"/>
                </a:solidFill>
              </a:ln>
            </c:spPr>
          </c:marker>
          <c:xVal>
            <c:numRef>
              <c:f>Clustering!$I$79</c:f>
              <c:numCache>
                <c:formatCode>General</c:formatCode>
                <c:ptCount val="1"/>
                <c:pt idx="0">
                  <c:v>34.166015629999997</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5-D850-5246-86C2-272D0437813F}"/>
            </c:ext>
          </c:extLst>
        </c:ser>
        <c:ser>
          <c:idx val="34"/>
          <c:order val="34"/>
          <c:tx>
            <c:strRef>
              <c:f>Clustering!$F$80</c:f>
              <c:strCache>
                <c:ptCount val="1"/>
                <c:pt idx="0">
                  <c:v>CNN9</c:v>
                </c:pt>
              </c:strCache>
            </c:strRef>
          </c:tx>
          <c:spPr>
            <a:ln>
              <a:solidFill>
                <a:srgbClr val="000000"/>
              </a:solidFill>
            </a:ln>
          </c:spPr>
          <c:marker>
            <c:symbol val="diamond"/>
            <c:size val="10"/>
            <c:spPr>
              <a:solidFill>
                <a:schemeClr val="accent1"/>
              </a:solidFill>
              <a:ln>
                <a:solidFill>
                  <a:srgbClr val="000000"/>
                </a:solidFill>
              </a:ln>
            </c:spPr>
          </c:marker>
          <c:xVal>
            <c:numRef>
              <c:f>Clustering!$I$80</c:f>
              <c:numCache>
                <c:formatCode>General</c:formatCode>
                <c:ptCount val="1"/>
                <c:pt idx="0">
                  <c:v>26.796875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6-D850-5246-86C2-272D0437813F}"/>
            </c:ext>
          </c:extLst>
        </c:ser>
        <c:ser>
          <c:idx val="35"/>
          <c:order val="35"/>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Clustering!$I$114</c:f>
              <c:numCache>
                <c:formatCode>General</c:formatCode>
                <c:ptCount val="1"/>
                <c:pt idx="0">
                  <c:v>0.95329284667968694</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7-D850-5246-86C2-272D0437813F}"/>
            </c:ext>
          </c:extLst>
        </c:ser>
        <c:ser>
          <c:idx val="36"/>
          <c:order val="36"/>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Clustering!$I$122</c:f>
              <c:numCache>
                <c:formatCode>General</c:formatCode>
                <c:ptCount val="1"/>
                <c:pt idx="0">
                  <c:v>1.04974365234375</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8-D850-5246-86C2-272D0437813F}"/>
            </c:ext>
          </c:extLst>
        </c:ser>
        <c:ser>
          <c:idx val="37"/>
          <c:order val="37"/>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Clustering!$I$123</c:f>
              <c:numCache>
                <c:formatCode>General</c:formatCode>
                <c:ptCount val="1"/>
                <c:pt idx="0">
                  <c:v>1.37274169921875</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9-D850-5246-86C2-272D0437813F}"/>
            </c:ext>
          </c:extLst>
        </c:ser>
        <c:ser>
          <c:idx val="38"/>
          <c:order val="38"/>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Clustering!$I$110</c:f>
              <c:numCache>
                <c:formatCode>General</c:formatCode>
                <c:ptCount val="1"/>
                <c:pt idx="0">
                  <c:v>0.4306640625</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A-D850-5246-86C2-272D0437813F}"/>
            </c:ext>
          </c:extLst>
        </c:ser>
        <c:ser>
          <c:idx val="39"/>
          <c:order val="39"/>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Clustering!$I$111</c:f>
              <c:numCache>
                <c:formatCode>General</c:formatCode>
                <c:ptCount val="1"/>
                <c:pt idx="0">
                  <c:v>0.861328125</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B-D850-5246-86C2-272D0437813F}"/>
            </c:ext>
          </c:extLst>
        </c:ser>
        <c:ser>
          <c:idx val="40"/>
          <c:order val="40"/>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Clustering!$I$112</c:f>
              <c:numCache>
                <c:formatCode>General</c:formatCode>
                <c:ptCount val="1"/>
                <c:pt idx="0">
                  <c:v>0.21533203125</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C-D850-5246-86C2-272D0437813F}"/>
            </c:ext>
          </c:extLst>
        </c:ser>
        <c:ser>
          <c:idx val="41"/>
          <c:order val="41"/>
          <c:tx>
            <c:strRef>
              <c:f>Clustering!$F$113</c:f>
              <c:strCache>
                <c:ptCount val="1"/>
                <c:pt idx="0">
                  <c:v>CNN11</c:v>
                </c:pt>
              </c:strCache>
            </c:strRef>
          </c:tx>
          <c:spPr>
            <a:ln>
              <a:solidFill>
                <a:srgbClr val="4285F4"/>
              </a:solidFill>
            </a:ln>
          </c:spPr>
          <c:marker>
            <c:spPr>
              <a:solidFill>
                <a:srgbClr val="EA4335"/>
              </a:solidFill>
              <a:ln>
                <a:solidFill>
                  <a:srgbClr val="4285F4"/>
                </a:solidFill>
              </a:ln>
            </c:spPr>
          </c:marker>
          <c:dPt>
            <c:idx val="0"/>
            <c:marker>
              <c:symbol val="diamond"/>
              <c:size val="10"/>
              <c:spPr>
                <a:solidFill>
                  <a:srgbClr val="660066"/>
                </a:solidFill>
                <a:ln>
                  <a:solidFill>
                    <a:schemeClr val="tx2"/>
                  </a:solidFill>
                </a:ln>
              </c:spPr>
            </c:marker>
            <c:bubble3D val="0"/>
            <c:spPr>
              <a:ln>
                <a:solidFill>
                  <a:schemeClr val="tx2"/>
                </a:solidFill>
              </a:ln>
            </c:spPr>
            <c:extLst>
              <c:ext xmlns:c16="http://schemas.microsoft.com/office/drawing/2014/chart" uri="{C3380CC4-5D6E-409C-BE32-E72D297353CC}">
                <c16:uniqueId val="{0000002E-D850-5246-86C2-272D0437813F}"/>
              </c:ext>
            </c:extLst>
          </c:dPt>
          <c:xVal>
            <c:numRef>
              <c:f>Clustering!$I$113</c:f>
              <c:numCache>
                <c:formatCode>General</c:formatCode>
                <c:ptCount val="1"/>
                <c:pt idx="0">
                  <c:v>0.4306640625</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F-D850-5246-86C2-272D0437813F}"/>
            </c:ext>
          </c:extLst>
        </c:ser>
        <c:ser>
          <c:idx val="42"/>
          <c:order val="42"/>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Clustering!$I$115</c:f>
              <c:numCache>
                <c:formatCode>General</c:formatCode>
                <c:ptCount val="1"/>
                <c:pt idx="0">
                  <c:v>0.87890625</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30-D850-5246-86C2-272D0437813F}"/>
            </c:ext>
          </c:extLst>
        </c:ser>
        <c:ser>
          <c:idx val="43"/>
          <c:order val="43"/>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Clustering!$I$116</c:f>
              <c:numCache>
                <c:formatCode>General</c:formatCode>
                <c:ptCount val="1"/>
                <c:pt idx="0">
                  <c:v>0.439453125</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31-D850-5246-86C2-272D0437813F}"/>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Clustering!$I$117</c:f>
              <c:numCache>
                <c:formatCode>General</c:formatCode>
                <c:ptCount val="1"/>
                <c:pt idx="0">
                  <c:v>0.158203125</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2-D850-5246-86C2-272D0437813F}"/>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Clustering!$I$118</c:f>
              <c:numCache>
                <c:formatCode>General</c:formatCode>
                <c:ptCount val="1"/>
                <c:pt idx="0">
                  <c:v>0.263671875</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3-D850-5246-86C2-272D0437813F}"/>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Clustering!$I$119</c:f>
              <c:numCache>
                <c:formatCode>General</c:formatCode>
                <c:ptCount val="1"/>
                <c:pt idx="0">
                  <c:v>0.2109375</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4-D850-5246-86C2-272D0437813F}"/>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Clustering!$I$120</c:f>
              <c:numCache>
                <c:formatCode>General</c:formatCode>
                <c:ptCount val="1"/>
                <c:pt idx="0">
                  <c:v>0.421875</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5-D850-5246-86C2-272D0437813F}"/>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Clustering!$I$121</c:f>
              <c:numCache>
                <c:formatCode>General</c:formatCode>
                <c:ptCount val="1"/>
                <c:pt idx="0">
                  <c:v>0.6328125</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6-D850-5246-86C2-272D0437813F}"/>
            </c:ext>
          </c:extLst>
        </c:ser>
        <c:ser>
          <c:idx val="49"/>
          <c:order val="49"/>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7-D850-5246-86C2-272D0437813F}"/>
            </c:ext>
          </c:extLst>
        </c:ser>
        <c:ser>
          <c:idx val="50"/>
          <c:order val="50"/>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8-D850-5246-86C2-272D0437813F}"/>
            </c:ext>
          </c:extLst>
        </c:ser>
        <c:ser>
          <c:idx val="51"/>
          <c:order val="51"/>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Clustering!$I$36</c:f>
              <c:numCache>
                <c:formatCode>General</c:formatCode>
                <c:ptCount val="1"/>
                <c:pt idx="0">
                  <c:v>87.890625</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9-D850-5246-86C2-272D0437813F}"/>
            </c:ext>
          </c:extLst>
        </c:ser>
        <c:ser>
          <c:idx val="52"/>
          <c:order val="52"/>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Clustering!$I$37</c:f>
              <c:numCache>
                <c:formatCode>General</c:formatCode>
                <c:ptCount val="1"/>
                <c:pt idx="0">
                  <c:v>45.125</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A-D850-5246-86C2-272D0437813F}"/>
            </c:ext>
          </c:extLst>
        </c:ser>
        <c:ser>
          <c:idx val="53"/>
          <c:order val="53"/>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Clustering!$I$38</c:f>
              <c:numCache>
                <c:formatCode>General</c:formatCode>
                <c:ptCount val="1"/>
                <c:pt idx="0">
                  <c:v>90.25</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B-D850-5246-86C2-272D0437813F}"/>
            </c:ext>
          </c:extLst>
        </c:ser>
        <c:ser>
          <c:idx val="54"/>
          <c:order val="54"/>
          <c:tx>
            <c:strRef>
              <c:f>Clustering!$F$39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3C-D850-5246-86C2-272D0437813F}"/>
            </c:ext>
          </c:extLst>
        </c:ser>
        <c:ser>
          <c:idx val="55"/>
          <c:order val="55"/>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Clustering!$I$55</c:f>
              <c:numCache>
                <c:formatCode>General</c:formatCode>
                <c:ptCount val="1"/>
                <c:pt idx="0">
                  <c:v>24</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D-D850-5246-86C2-272D0437813F}"/>
            </c:ext>
          </c:extLst>
        </c:ser>
        <c:ser>
          <c:idx val="56"/>
          <c:order val="56"/>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Clustering!$I$71</c:f>
              <c:numCache>
                <c:formatCode>General</c:formatCode>
                <c:ptCount val="1"/>
                <c:pt idx="0">
                  <c:v>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E-D850-5246-86C2-272D0437813F}"/>
            </c:ext>
          </c:extLst>
        </c:ser>
        <c:ser>
          <c:idx val="57"/>
          <c:order val="57"/>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Clustering!$I$70</c:f>
              <c:numCache>
                <c:formatCode>General</c:formatCode>
                <c:ptCount val="1"/>
                <c:pt idx="0">
                  <c:v>13</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F-D850-5246-86C2-272D0437813F}"/>
            </c:ext>
          </c:extLst>
        </c:ser>
        <c:ser>
          <c:idx val="58"/>
          <c:order val="58"/>
          <c:tx>
            <c:strRef>
              <c:f>Clustering!$F$87</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Clustering!$I$87</c:f>
              <c:numCache>
                <c:formatCode>General</c:formatCode>
                <c:ptCount val="1"/>
                <c:pt idx="0">
                  <c:v>59.267578125</c:v>
                </c:pt>
              </c:numCache>
            </c:numRef>
          </c:xVal>
          <c:yVal>
            <c:numRef>
              <c:f>Clustering!$H$87</c:f>
              <c:numCache>
                <c:formatCode>General</c:formatCode>
                <c:ptCount val="1"/>
                <c:pt idx="0">
                  <c:v>289</c:v>
                </c:pt>
              </c:numCache>
            </c:numRef>
          </c:yVal>
          <c:smooth val="0"/>
          <c:extLst>
            <c:ext xmlns:c16="http://schemas.microsoft.com/office/drawing/2014/chart" uri="{C3380CC4-5D6E-409C-BE32-E72D297353CC}">
              <c16:uniqueId val="{00000040-D850-5246-86C2-272D0437813F}"/>
            </c:ext>
          </c:extLst>
        </c:ser>
        <c:ser>
          <c:idx val="60"/>
          <c:order val="59"/>
          <c:tx>
            <c:strRef>
              <c:f>Clustering!$F$26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Clustering!$I$26</c:f>
              <c:numCache>
                <c:formatCode>General</c:formatCode>
                <c:ptCount val="1"/>
                <c:pt idx="0">
                  <c:v>26.0205078125</c:v>
                </c:pt>
              </c:numCache>
            </c:numRef>
          </c:xVal>
          <c:yVal>
            <c:numRef>
              <c:f>Clustering!$H$26</c:f>
              <c:numCache>
                <c:formatCode>General</c:formatCode>
                <c:ptCount val="1"/>
                <c:pt idx="0">
                  <c:v>5329</c:v>
                </c:pt>
              </c:numCache>
            </c:numRef>
          </c:yVal>
          <c:smooth val="0"/>
          <c:extLst>
            <c:ext xmlns:c16="http://schemas.microsoft.com/office/drawing/2014/chart" uri="{C3380CC4-5D6E-409C-BE32-E72D297353CC}">
              <c16:uniqueId val="{00000041-D850-5246-86C2-272D0437813F}"/>
            </c:ext>
          </c:extLst>
        </c:ser>
        <c:ser>
          <c:idx val="61"/>
          <c:order val="60"/>
          <c:tx>
            <c:strRef>
              <c:f>Clustering!$F$32</c:f>
              <c:strCache>
                <c:ptCount val="1"/>
                <c:pt idx="0">
                  <c:v>CNN3</c:v>
                </c:pt>
              </c:strCache>
            </c:strRef>
          </c:tx>
          <c:spPr>
            <a:ln>
              <a:solidFill>
                <a:srgbClr val="000000"/>
              </a:solidFill>
            </a:ln>
          </c:spPr>
          <c:marker>
            <c:symbol val="diamond"/>
            <c:size val="9"/>
            <c:spPr>
              <a:solidFill>
                <a:srgbClr val="B5E5E8"/>
              </a:solidFill>
              <a:ln>
                <a:solidFill>
                  <a:srgbClr val="000000"/>
                </a:solidFill>
              </a:ln>
            </c:spPr>
          </c:marker>
          <c:xVal>
            <c:numRef>
              <c:f>Clustering!$I$32</c:f>
              <c:numCache>
                <c:formatCode>General</c:formatCode>
                <c:ptCount val="1"/>
                <c:pt idx="0">
                  <c:v>188.630859375</c:v>
                </c:pt>
              </c:numCache>
            </c:numRef>
          </c:xVal>
          <c:yVal>
            <c:numRef>
              <c:f>Clustering!$H$32</c:f>
              <c:numCache>
                <c:formatCode>General</c:formatCode>
                <c:ptCount val="1"/>
                <c:pt idx="0">
                  <c:v>9731</c:v>
                </c:pt>
              </c:numCache>
            </c:numRef>
          </c:yVal>
          <c:smooth val="0"/>
          <c:extLst>
            <c:ext xmlns:c16="http://schemas.microsoft.com/office/drawing/2014/chart" uri="{C3380CC4-5D6E-409C-BE32-E72D297353CC}">
              <c16:uniqueId val="{00000042-D850-5246-86C2-272D0437813F}"/>
            </c:ext>
          </c:extLst>
        </c:ser>
        <c:ser>
          <c:idx val="59"/>
          <c:order val="61"/>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Clustering!$I$7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43-D850-5246-86C2-272D0437813F}"/>
            </c:ext>
          </c:extLst>
        </c:ser>
        <c:ser>
          <c:idx val="63"/>
          <c:order val="62"/>
          <c:tx>
            <c:strRef>
              <c:f>Clustering!$F$9</c:f>
              <c:strCache>
                <c:ptCount val="1"/>
                <c:pt idx="0">
                  <c:v>LSTM2</c:v>
                </c:pt>
              </c:strCache>
            </c:strRef>
          </c:tx>
          <c:spPr>
            <a:ln>
              <a:solidFill>
                <a:srgbClr val="000000"/>
              </a:solidFill>
            </a:ln>
          </c:spPr>
          <c:marker>
            <c:symbol val="square"/>
            <c:size val="10"/>
            <c:spPr>
              <a:solidFill>
                <a:schemeClr val="accent1"/>
              </a:solidFill>
              <a:ln>
                <a:solidFill>
                  <a:srgbClr val="000000"/>
                </a:solidFill>
              </a:ln>
            </c:spPr>
          </c:marker>
          <c:xVal>
            <c:numRef>
              <c:f>Clustering!$I$9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4-D850-5246-86C2-272D0437813F}"/>
            </c:ext>
          </c:extLst>
        </c:ser>
        <c:ser>
          <c:idx val="64"/>
          <c:order val="63"/>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5-D850-5246-86C2-272D0437813F}"/>
            </c:ext>
          </c:extLst>
        </c:ser>
        <c:ser>
          <c:idx val="65"/>
          <c:order val="64"/>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6-D850-5246-86C2-272D0437813F}"/>
            </c:ext>
          </c:extLst>
        </c:ser>
        <c:ser>
          <c:idx val="67"/>
          <c:order val="65"/>
          <c:tx>
            <c:strRef>
              <c:f>Clustering!$F$13</c:f>
              <c:strCache>
                <c:ptCount val="1"/>
                <c:pt idx="0">
                  <c:v>Transd.3</c:v>
                </c:pt>
              </c:strCache>
            </c:strRef>
          </c:tx>
          <c:spPr>
            <a:ln>
              <a:solidFill>
                <a:srgbClr val="000000"/>
              </a:solidFill>
            </a:ln>
          </c:spPr>
          <c:marker>
            <c:symbol val="triangle"/>
            <c:size val="10"/>
            <c:spPr>
              <a:solidFill>
                <a:schemeClr val="accent4"/>
              </a:solidFill>
              <a:ln>
                <a:solidFill>
                  <a:srgbClr val="000000"/>
                </a:solidFill>
              </a:ln>
            </c:spPr>
          </c:marker>
          <c:xVal>
            <c:strRef>
              <c:f>Clustering!$I$13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7-D850-5246-86C2-272D0437813F}"/>
            </c:ext>
          </c:extLst>
        </c:ser>
        <c:ser>
          <c:idx val="62"/>
          <c:order val="66"/>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Clustering!$I$12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8-D850-5246-86C2-272D0437813F}"/>
            </c:ext>
          </c:extLst>
        </c:ser>
        <c:dLbls>
          <c:showLegendKey val="0"/>
          <c:showVal val="0"/>
          <c:showCatName val="0"/>
          <c:showSerName val="0"/>
          <c:showPercent val="0"/>
          <c:showBubbleSize val="0"/>
        </c:dLbls>
        <c:axId val="-2003947240"/>
        <c:axId val="-2003939688"/>
      </c:scatterChart>
      <c:valAx>
        <c:axId val="-2003947240"/>
        <c:scaling>
          <c:logBase val="10"/>
          <c:orientation val="minMax"/>
          <c:max val="1000"/>
        </c:scaling>
        <c:delete val="0"/>
        <c:axPos val="b"/>
        <c:title>
          <c:tx>
            <c:rich>
              <a:bodyPr/>
              <a:lstStyle/>
              <a:p>
                <a:pPr>
                  <a:defRPr sz="1800"/>
                </a:pPr>
                <a:r>
                  <a:rPr lang="en-US" sz="1800" dirty="0">
                    <a:latin typeface="Gill Sans MT" panose="020B0502020104020203" pitchFamily="34" charset="77"/>
                  </a:rPr>
                  <a:t>MAC (Millions)</a:t>
                </a:r>
              </a:p>
            </c:rich>
          </c:tx>
          <c:layout>
            <c:manualLayout>
              <c:xMode val="edge"/>
              <c:yMode val="edge"/>
              <c:x val="0.60974767681741004"/>
              <c:y val="0.8987199475065617"/>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39688"/>
        <c:crosses val="autoZero"/>
        <c:crossBetween val="midCat"/>
      </c:valAx>
      <c:valAx>
        <c:axId val="-2003939688"/>
        <c:scaling>
          <c:logBase val="10"/>
          <c:orientation val="minMax"/>
        </c:scaling>
        <c:delete val="0"/>
        <c:axPos val="l"/>
        <c:majorGridlines/>
        <c:title>
          <c:tx>
            <c:rich>
              <a:bodyPr rot="-5400000" vert="horz"/>
              <a:lstStyle/>
              <a:p>
                <a:pPr>
                  <a:defRPr sz="2000"/>
                </a:pPr>
                <a:r>
                  <a:rPr lang="en-US" sz="2000" dirty="0">
                    <a:latin typeface="Gill Sans MT" panose="020B0502020104020203" pitchFamily="34" charset="77"/>
                  </a:rPr>
                  <a:t>FLOP/Byte</a:t>
                </a:r>
              </a:p>
            </c:rich>
          </c:tx>
          <c:layout>
            <c:manualLayout>
              <c:xMode val="edge"/>
              <c:yMode val="edge"/>
              <c:x val="0.3031805097345821"/>
              <c:y val="0.415927034120734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47240"/>
        <c:crossesAt val="1E-3"/>
        <c:crossBetween val="midCat"/>
      </c:valAx>
      <c:spPr>
        <a:ln>
          <a:solidFill>
            <a:schemeClr val="tx1"/>
          </a:solidFill>
        </a:ln>
      </c:spPr>
    </c:plotArea>
    <c:legend>
      <c:legendPos val="t"/>
      <c:legendEntry>
        <c:idx val="1"/>
        <c:delete val="1"/>
      </c:legendEntry>
      <c:legendEntry>
        <c:idx val="2"/>
        <c:delete val="1"/>
      </c:legendEntry>
      <c:legendEntry>
        <c:idx val="3"/>
        <c:delete val="1"/>
      </c:legendEntry>
      <c:legendEntry>
        <c:idx val="4"/>
        <c:delete val="1"/>
      </c:legendEntry>
      <c:legendEntry>
        <c:idx val="5"/>
        <c:delete val="1"/>
      </c:legendEntry>
      <c:legendEntry>
        <c:idx val="6"/>
        <c:txPr>
          <a:bodyPr/>
          <a:lstStyle/>
          <a:p>
            <a:pPr>
              <a:defRPr sz="1800">
                <a:latin typeface="+mn-lt"/>
              </a:defRPr>
            </a:pPr>
            <a:endParaRPr lang="en-US"/>
          </a:p>
        </c:txPr>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39"/>
        <c:delete val="1"/>
      </c:legendEntry>
      <c:legendEntry>
        <c:idx val="40"/>
        <c:delete val="1"/>
      </c:legendEntry>
      <c:legendEntry>
        <c:idx val="41"/>
        <c:delete val="1"/>
      </c:legendEntry>
      <c:legendEntry>
        <c:idx val="42"/>
        <c:delete val="1"/>
      </c:legendEntry>
      <c:legendEntry>
        <c:idx val="43"/>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5"/>
        <c:delete val="1"/>
      </c:legendEntry>
      <c:legendEntry>
        <c:idx val="56"/>
        <c:delete val="1"/>
      </c:legendEntry>
      <c:legendEntry>
        <c:idx val="57"/>
        <c:delete val="1"/>
      </c:legendEntry>
      <c:legendEntry>
        <c:idx val="58"/>
        <c:delete val="1"/>
      </c:legendEntry>
      <c:legendEntry>
        <c:idx val="59"/>
        <c:delete val="1"/>
      </c:legendEntry>
      <c:legendEntry>
        <c:idx val="60"/>
        <c:delete val="1"/>
      </c:legendEntry>
      <c:legendEntry>
        <c:idx val="62"/>
        <c:delete val="1"/>
      </c:legendEntry>
      <c:legendEntry>
        <c:idx val="64"/>
        <c:delete val="1"/>
      </c:legendEntry>
      <c:legendEntry>
        <c:idx val="65"/>
        <c:delete val="1"/>
      </c:legendEntry>
      <c:layout>
        <c:manualLayout>
          <c:xMode val="edge"/>
          <c:yMode val="edge"/>
          <c:x val="0"/>
          <c:y val="1.8925955266426948E-2"/>
          <c:w val="0.73669184535534205"/>
          <c:h val="0.170952816316532"/>
        </c:manualLayout>
      </c:layout>
      <c:overlay val="0"/>
      <c:txPr>
        <a:bodyPr/>
        <a:lstStyle/>
        <a:p>
          <a:pPr>
            <a:defRPr sz="1800"/>
          </a:pPr>
          <a:endParaRPr lang="en-US"/>
        </a:p>
      </c:txPr>
    </c:legend>
    <c:plotVisOnly val="1"/>
    <c:dispBlanksAs val="gap"/>
    <c:showDLblsOverMax val="0"/>
  </c:chart>
  <c:spPr>
    <a:ln>
      <a:noFill/>
    </a:ln>
  </c:spPr>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305042735042736"/>
          <c:y val="3.4725185185185185E-2"/>
          <c:w val="0.80509358974358969"/>
          <c:h val="0.68869192724792083"/>
        </c:manualLayout>
      </c:layout>
      <c:scatterChart>
        <c:scatterStyle val="lineMarker"/>
        <c:varyColors val="0"/>
        <c:ser>
          <c:idx val="0"/>
          <c:order val="0"/>
          <c:spPr>
            <a:ln w="19050" cap="rnd">
              <a:noFill/>
              <a:round/>
            </a:ln>
            <a:effectLst/>
          </c:spPr>
          <c:marker>
            <c:symbol val="circle"/>
            <c:size val="15"/>
            <c:spPr>
              <a:solidFill>
                <a:schemeClr val="accent6">
                  <a:lumMod val="20000"/>
                  <a:lumOff val="80000"/>
                </a:schemeClr>
              </a:solidFill>
              <a:ln w="25400">
                <a:solidFill>
                  <a:srgbClr val="00B050"/>
                </a:solidFill>
              </a:ln>
              <a:effectLst/>
            </c:spPr>
          </c:marker>
          <c:dLbls>
            <c:dLbl>
              <c:idx val="0"/>
              <c:tx>
                <c:strRef>
                  <c:f>'/Users/el1goluj/Documents/ZURICH/PROJECTS/UPMEM/upmem-workloads/Microbenchmarks/AI/[ai_output.xlsx]ai_output (4)'!$J$2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{FCE135AB-DDE9-6249-80E6-25B9144D0298}</c15:txfldGUID>
                      <c15:f>'/Users/el1goluj/Documents/ZURICH/PROJECTS/UPMEM/upmem-workloads/Microbenchmarks/AI/[ai_output.xlsx]ai_output (4)'!$J$2</c15:f>
                      <c15:dlblFieldTableCache>
                        <c:ptCount val="1"/>
                        <c:pt idx="0">
                          <c:v>1</c:v>
                        </c:pt>
                      </c15:dlblFieldTableCache>
                    </c15:dlblFTEntry>
                  </c15:dlblFieldTable>
                  <c15:showDataLabelsRange val="0"/>
                </c:ext>
                <c:ext xmlns:c16="http://schemas.microsoft.com/office/drawing/2014/chart" uri="{C3380CC4-5D6E-409C-BE32-E72D297353CC}">
                  <c16:uniqueId val="{00000000-FF8B-5F4C-8BBF-ED4DE736661E}"/>
                </c:ext>
              </c:extLst>
            </c:dLbl>
            <c:dLbl>
              <c:idx val="1"/>
              <c:tx>
                <c:strRef>
                  <c:f>'/Users/el1goluj/Documents/ZURICH/PROJECTS/UPMEM/upmem-workloads/Microbenchmarks/AI/[ai_output.xlsx]ai_output (4)'!$J$3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{0937CF3E-8772-9144-B20E-A870FEB732D9}</c15:txfldGUID>
                      <c15:f>'/Users/el1goluj/Documents/ZURICH/PROJECTS/UPMEM/upmem-workloads/Microbenchmarks/AI/[ai_output.xlsx]ai_output (4)'!$J$3</c15:f>
                      <c15:dlblFieldTableCache>
                        <c:ptCount val="1"/>
                        <c:pt idx="0">
                          <c:v>2</c:v>
                        </c:pt>
                      </c15:dlblFieldTableCache>
                    </c15:dlblFTEntry>
                  </c15:dlblFieldTable>
                  <c15:showDataLabelsRange val="0"/>
                </c:ext>
                <c:ext xmlns:c16="http://schemas.microsoft.com/office/drawing/2014/chart" uri="{C3380CC4-5D6E-409C-BE32-E72D297353CC}">
                  <c16:uniqueId val="{00000001-FF8B-5F4C-8BBF-ED4DE736661E}"/>
                </c:ext>
              </c:extLst>
            </c:dLbl>
            <c:dLbl>
              <c:idx val="2"/>
              <c:tx>
                <c:strRef>
                  <c:f>'/Users/el1goluj/Documents/ZURICH/PROJECTS/UPMEM/upmem-workloads/Microbenchmarks/AI/[ai_output.xlsx]ai_output (4)'!$J$4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{FDCA2F62-7EA0-D04B-B617-A09CF9CC9EDB}</c15:txfldGUID>
                      <c15:f>'/Users/el1goluj/Documents/ZURICH/PROJECTS/UPMEM/upmem-workloads/Microbenchmarks/AI/[ai_output.xlsx]ai_output (4)'!$J$4</c15:f>
                      <c15:dlblFieldTableCache>
                        <c:ptCount val="1"/>
                        <c:pt idx="0">
                          <c:v>3</c:v>
                        </c:pt>
                      </c15:dlblFieldTableCache>
                    </c15:dlblFTEntry>
                  </c15:dlblFieldTable>
                  <c15:showDataLabelsRange val="0"/>
                </c:ext>
                <c:ext xmlns:c16="http://schemas.microsoft.com/office/drawing/2014/chart" uri="{C3380CC4-5D6E-409C-BE32-E72D297353CC}">
                  <c16:uniqueId val="{00000002-FF8B-5F4C-8BBF-ED4DE736661E}"/>
                </c:ext>
              </c:extLst>
            </c:dLbl>
            <c:dLbl>
              <c:idx val="3"/>
              <c:tx>
                <c:strRef>
                  <c:f>'/Users/el1goluj/Documents/ZURICH/PROJECTS/UPMEM/upmem-workloads/Microbenchmarks/AI/[ai_output.xlsx]ai_output (4)'!$J$5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{748F7B62-7973-4A43-B3D0-9F561DAA94D0}</c15:txfldGUID>
                      <c15:f>'/Users/el1goluj/Documents/ZURICH/PROJECTS/UPMEM/upmem-workloads/Microbenchmarks/AI/[ai_output.xlsx]ai_output (4)'!$J$5</c15:f>
                      <c15:dlblFieldTableCache>
                        <c:ptCount val="1"/>
                        <c:pt idx="0">
                          <c:v>4</c:v>
                        </c:pt>
                      </c15:dlblFieldTableCache>
                    </c15:dlblFTEntry>
                  </c15:dlblFieldTable>
                  <c15:showDataLabelsRange val="0"/>
                </c:ext>
                <c:ext xmlns:c16="http://schemas.microsoft.com/office/drawing/2014/chart" uri="{C3380CC4-5D6E-409C-BE32-E72D297353CC}">
                  <c16:uniqueId val="{00000003-FF8B-5F4C-8BBF-ED4DE736661E}"/>
                </c:ext>
              </c:extLst>
            </c:dLbl>
            <c:dLbl>
              <c:idx val="4"/>
              <c:tx>
                <c:strRef>
                  <c:f>'/Users/el1goluj/Documents/ZURICH/PROJECTS/UPMEM/upmem-workloads/Microbenchmarks/AI/[ai_output.xlsx]ai_output (4)'!$J$6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{B20B9E53-7132-B543-ACD2-A5517F5A8DD9}</c15:txfldGUID>
                      <c15:f>'/Users/el1goluj/Documents/ZURICH/PROJECTS/UPMEM/upmem-workloads/Microbenchmarks/AI/[ai_output.xlsx]ai_output (4)'!$J$6</c15:f>
                      <c15:dlblFieldTableCache>
                        <c:ptCount val="1"/>
                        <c:pt idx="0">
                          <c:v>5</c:v>
                        </c:pt>
                      </c15:dlblFieldTableCache>
                    </c15:dlblFTEntry>
                  </c15:dlblFieldTable>
                  <c15:showDataLabelsRange val="0"/>
                </c:ext>
                <c:ext xmlns:c16="http://schemas.microsoft.com/office/drawing/2014/chart" uri="{C3380CC4-5D6E-409C-BE32-E72D297353CC}">
                  <c16:uniqueId val="{00000004-FF8B-5F4C-8BBF-ED4DE736661E}"/>
                </c:ext>
              </c:extLst>
            </c:dLbl>
            <c:dLbl>
              <c:idx val="5"/>
              <c:tx>
                <c:strRef>
                  <c:f>'/Users/el1goluj/Documents/ZURICH/PROJECTS/UPMEM/upmem-workloads/Microbenchmarks/AI/[ai_output.xlsx]ai_output (4)'!$J$7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{2799DF3D-5EA0-C746-BD83-AD8B097A3022}</c15:txfldGUID>
                      <c15:f>'/Users/el1goluj/Documents/ZURICH/PROJECTS/UPMEM/upmem-workloads/Microbenchmarks/AI/[ai_output.xlsx]ai_output (4)'!$J$7</c15:f>
                      <c15:dlblFieldTableCache>
                        <c:ptCount val="1"/>
                        <c:pt idx="0">
                          <c:v>6</c:v>
                        </c:pt>
                      </c15:dlblFieldTableCache>
                    </c15:dlblFTEntry>
                  </c15:dlblFieldTable>
                  <c15:showDataLabelsRange val="0"/>
                </c:ext>
                <c:ext xmlns:c16="http://schemas.microsoft.com/office/drawing/2014/chart" uri="{C3380CC4-5D6E-409C-BE32-E72D297353CC}">
                  <c16:uniqueId val="{00000005-FF8B-5F4C-8BBF-ED4DE736661E}"/>
                </c:ext>
              </c:extLst>
            </c:dLbl>
            <c:dLbl>
              <c:idx val="6"/>
              <c:tx>
                <c:strRef>
                  <c:f>'/Users/el1goluj/Documents/ZURICH/PROJECTS/UPMEM/upmem-workloads/Microbenchmarks/AI/[ai_output.xlsx]ai_output (4)'!$J$8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{E7ED58E5-8877-1641-A669-22AB6DB8ED6A}</c15:txfldGUID>
                      <c15:f>'/Users/el1goluj/Documents/ZURICH/PROJECTS/UPMEM/upmem-workloads/Microbenchmarks/AI/[ai_output.xlsx]ai_output (4)'!$J$8</c15:f>
                      <c15:dlblFieldTableCache>
                        <c:ptCount val="1"/>
                        <c:pt idx="0">
                          <c:v>7</c:v>
                        </c:pt>
                      </c15:dlblFieldTableCache>
                    </c15:dlblFTEntry>
                  </c15:dlblFieldTable>
                  <c15:showDataLabelsRange val="0"/>
                </c:ext>
                <c:ext xmlns:c16="http://schemas.microsoft.com/office/drawing/2014/chart" uri="{C3380CC4-5D6E-409C-BE32-E72D297353CC}">
                  <c16:uniqueId val="{00000006-FF8B-5F4C-8BBF-ED4DE736661E}"/>
                </c:ext>
              </c:extLst>
            </c:dLbl>
            <c:dLbl>
              <c:idx val="7"/>
              <c:tx>
                <c:strRef>
                  <c:f>'/Users/el1goluj/Documents/ZURICH/PROJECTS/UPMEM/upmem-workloads/Microbenchmarks/AI/[ai_output.xlsx]ai_output (4)'!$J$9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{C9BBA761-947E-D547-A44E-285540A74E77}</c15:txfldGUID>
                      <c15:f>'/Users/el1goluj/Documents/ZURICH/PROJECTS/UPMEM/upmem-workloads/Microbenchmarks/AI/[ai_output.xlsx]ai_output (4)'!$J$9</c15:f>
                      <c15:dlblFieldTableCache>
                        <c:ptCount val="1"/>
                        <c:pt idx="0">
                          <c:v>8</c:v>
                        </c:pt>
                      </c15:dlblFieldTableCache>
                    </c15:dlblFTEntry>
                  </c15:dlblFieldTable>
                  <c15:showDataLabelsRange val="0"/>
                </c:ext>
                <c:ext xmlns:c16="http://schemas.microsoft.com/office/drawing/2014/chart" uri="{C3380CC4-5D6E-409C-BE32-E72D297353CC}">
                  <c16:uniqueId val="{00000007-FF8B-5F4C-8BBF-ED4DE736661E}"/>
                </c:ext>
              </c:extLst>
            </c:dLbl>
            <c:dLbl>
              <c:idx val="8"/>
              <c:tx>
                <c:strRef>
                  <c:f>'/Users/el1goluj/Documents/ZURICH/PROJECTS/UPMEM/upmem-workloads/Microbenchmarks/AI/[ai_output.xlsx]ai_output (4)'!$J$10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{95E64AEE-C94C-0F43-B319-BCD5647379B1}</c15:txfldGUID>
                      <c15:f>'/Users/el1goluj/Documents/ZURICH/PROJECTS/UPMEM/upmem-workloads/Microbenchmarks/AI/[ai_output.xlsx]ai_output (4)'!$J$10</c15:f>
                      <c15:dlblFieldTableCache>
                        <c:ptCount val="1"/>
                        <c:pt idx="0">
                          <c:v>9</c:v>
                        </c:pt>
                      </c15:dlblFieldTableCache>
                    </c15:dlblFTEntry>
                  </c15:dlblFieldTable>
                  <c15:showDataLabelsRange val="0"/>
                </c:ext>
                <c:ext xmlns:c16="http://schemas.microsoft.com/office/drawing/2014/chart" uri="{C3380CC4-5D6E-409C-BE32-E72D297353CC}">
                  <c16:uniqueId val="{00000008-FF8B-5F4C-8BBF-ED4DE736661E}"/>
                </c:ext>
              </c:extLst>
            </c:dLbl>
            <c:dLbl>
              <c:idx val="9"/>
              <c:tx>
                <c:strRef>
                  <c:f>'/Users/el1goluj/Documents/ZURICH/PROJECTS/UPMEM/upmem-workloads/Microbenchmarks/AI/[ai_output.xlsx]ai_output (4)'!$J$11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{4E2BF4BD-5238-0043-9D92-972B9CEE0876}</c15:txfldGUID>
                      <c15:f>'/Users/el1goluj/Documents/ZURICH/PROJECTS/UPMEM/upmem-workloads/Microbenchmarks/AI/[ai_output.xlsx]ai_output (4)'!$J$11</c15:f>
                      <c15:dlblFieldTableCache>
                        <c:ptCount val="1"/>
                        <c:pt idx="0">
                          <c:v>10</c:v>
                        </c:pt>
                      </c15:dlblFieldTableCache>
                    </c15:dlblFTEntry>
                  </c15:dlblFieldTable>
                  <c15:showDataLabelsRange val="0"/>
                </c:ext>
                <c:ext xmlns:c16="http://schemas.microsoft.com/office/drawing/2014/chart" uri="{C3380CC4-5D6E-409C-BE32-E72D297353CC}">
                  <c16:uniqueId val="{00000009-FF8B-5F4C-8BBF-ED4DE736661E}"/>
                </c:ext>
              </c:extLst>
            </c:dLbl>
            <c:dLbl>
              <c:idx val="10"/>
              <c:tx>
                <c:strRef>
                  <c:f>'/Users/el1goluj/Documents/ZURICH/PROJECTS/UPMEM/upmem-workloads/Microbenchmarks/AI/[ai_output.xlsx]ai_output (4)'!$J$12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{4409377E-AAD8-F043-8AC1-EF5D4D95D26C}</c15:txfldGUID>
                      <c15:f>'/Users/el1goluj/Documents/ZURICH/PROJECTS/UPMEM/upmem-workloads/Microbenchmarks/AI/[ai_output.xlsx]ai_output (4)'!$J$12</c15:f>
                      <c15:dlblFieldTableCache>
                        <c:ptCount val="1"/>
                        <c:pt idx="0">
                          <c:v>11</c:v>
                        </c:pt>
                      </c15:dlblFieldTableCache>
                    </c15:dlblFTEntry>
                  </c15:dlblFieldTable>
                  <c15:showDataLabelsRange val="0"/>
                </c:ext>
                <c:ext xmlns:c16="http://schemas.microsoft.com/office/drawing/2014/chart" uri="{C3380CC4-5D6E-409C-BE32-E72D297353CC}">
                  <c16:uniqueId val="{0000000A-FF8B-5F4C-8BBF-ED4DE736661E}"/>
                </c:ext>
              </c:extLst>
            </c:dLbl>
            <c:dLbl>
              <c:idx val="11"/>
              <c:tx>
                <c:strRef>
                  <c:f>'/Users/el1goluj/Documents/ZURICH/PROJECTS/UPMEM/upmem-workloads/Microbenchmarks/AI/[ai_output.xlsx]ai_output (4)'!$J$13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{850CAEB8-F684-6B4E-A3FB-A2E7B52C1AD7}</c15:txfldGUID>
                      <c15:f>'/Users/el1goluj/Documents/ZURICH/PROJECTS/UPMEM/upmem-workloads/Microbenchmarks/AI/[ai_output.xlsx]ai_output (4)'!$J$13</c15:f>
                      <c15:dlblFieldTableCache>
                        <c:ptCount val="1"/>
                        <c:pt idx="0">
                          <c:v>12</c:v>
                        </c:pt>
                      </c15:dlblFieldTableCache>
                    </c15:dlblFTEntry>
                  </c15:dlblFieldTable>
                  <c15:showDataLabelsRange val="0"/>
                </c:ext>
                <c:ext xmlns:c16="http://schemas.microsoft.com/office/drawing/2014/chart" uri="{C3380CC4-5D6E-409C-BE32-E72D297353CC}">
                  <c16:uniqueId val="{0000000B-FF8B-5F4C-8BBF-ED4DE736661E}"/>
                </c:ext>
              </c:extLst>
            </c:dLbl>
            <c:dLbl>
              <c:idx val="12"/>
              <c:tx>
                <c:strRef>
                  <c:f>'/Users/el1goluj/Documents/ZURICH/PROJECTS/UPMEM/upmem-workloads/Microbenchmarks/AI/[ai_output.xlsx]ai_output (4)'!$J$14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{F7EF1291-5688-ED49-9AE0-445F72C334DA}</c15:txfldGUID>
                      <c15:f>'/Users/el1goluj/Documents/ZURICH/PROJECTS/UPMEM/upmem-workloads/Microbenchmarks/AI/[ai_output.xlsx]ai_output (4)'!$J$14</c15:f>
                      <c15:dlblFieldTableCache>
                        <c:ptCount val="1"/>
                        <c:pt idx="0">
                          <c:v>13</c:v>
                        </c:pt>
                      </c15:dlblFieldTableCache>
                    </c15:dlblFTEntry>
                  </c15:dlblFieldTable>
                  <c15:showDataLabelsRange val="0"/>
                </c:ext>
                <c:ext xmlns:c16="http://schemas.microsoft.com/office/drawing/2014/chart" uri="{C3380CC4-5D6E-409C-BE32-E72D297353CC}">
                  <c16:uniqueId val="{0000000C-FF8B-5F4C-8BBF-ED4DE736661E}"/>
                </c:ext>
              </c:extLst>
            </c:dLbl>
            <c:dLbl>
              <c:idx val="13"/>
              <c:tx>
                <c:strRef>
                  <c:f>'/Users/el1goluj/Documents/ZURICH/PROJECTS/UPMEM/upmem-workloads/Microbenchmarks/AI/[ai_output.xlsx]ai_output (4)'!$J$15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{9DE4E8F1-DFCC-9642-8137-036838E906A8}</c15:txfldGUID>
                      <c15:f>'/Users/el1goluj/Documents/ZURICH/PROJECTS/UPMEM/upmem-workloads/Microbenchmarks/AI/[ai_output.xlsx]ai_output (4)'!$J$15</c15:f>
                      <c15:dlblFieldTableCache>
                        <c:ptCount val="1"/>
                        <c:pt idx="0">
                          <c:v>14</c:v>
                        </c:pt>
                      </c15:dlblFieldTableCache>
                    </c15:dlblFTEntry>
                  </c15:dlblFieldTable>
                  <c15:showDataLabelsRange val="0"/>
                </c:ext>
                <c:ext xmlns:c16="http://schemas.microsoft.com/office/drawing/2014/chart" uri="{C3380CC4-5D6E-409C-BE32-E72D297353CC}">
                  <c16:uniqueId val="{0000000D-FF8B-5F4C-8BBF-ED4DE736661E}"/>
                </c:ext>
              </c:extLst>
            </c:dLbl>
            <c:dLbl>
              <c:idx val="14"/>
              <c:tx>
                <c:strRef>
                  <c:f>'/Users/el1goluj/Documents/ZURICH/PROJECTS/UPMEM/upmem-workloads/Microbenchmarks/AI/[ai_output.xlsx]ai_output (4)'!$J$16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{52E5B7E3-6A5D-984C-A330-A58361950CEC}</c15:txfldGUID>
                      <c15:f>'/Users/el1goluj/Documents/ZURICH/PROJECTS/UPMEM/upmem-workloads/Microbenchmarks/AI/[ai_output.xlsx]ai_output (4)'!$J$16</c15:f>
                      <c15:dlblFieldTableCache>
                        <c:ptCount val="1"/>
                        <c:pt idx="0">
                          <c:v>15</c:v>
                        </c:pt>
                      </c15:dlblFieldTableCache>
                    </c15:dlblFTEntry>
                  </c15:dlblFieldTable>
                  <c15:showDataLabelsRange val="0"/>
                </c:ext>
                <c:ext xmlns:c16="http://schemas.microsoft.com/office/drawing/2014/chart" uri="{C3380CC4-5D6E-409C-BE32-E72D297353CC}">
                  <c16:uniqueId val="{0000000E-FF8B-5F4C-8BBF-ED4DE736661E}"/>
                </c:ext>
              </c:extLst>
            </c:dLbl>
            <c:dLbl>
              <c:idx val="15"/>
              <c:tx>
                <c:strRef>
                  <c:f>'/Users/el1goluj/Documents/ZURICH/PROJECTS/UPMEM/upmem-workloads/Microbenchmarks/AI/[ai_output.xlsx]ai_output (4)'!$J$17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{DE8DB038-D279-C847-98D9-A9ADC103CE0D}</c15:txfldGUID>
                      <c15:f>'/Users/el1goluj/Documents/ZURICH/PROJECTS/UPMEM/upmem-workloads/Microbenchmarks/AI/[ai_output.xlsx]ai_output (4)'!$J$17</c15:f>
                      <c15:dlblFieldTableCache>
                        <c:ptCount val="1"/>
                        <c:pt idx="0">
                          <c:v>16</c:v>
                        </c:pt>
                      </c15:dlblFieldTableCache>
                    </c15:dlblFTEntry>
                  </c15:dlblFieldTable>
                  <c15:showDataLabelsRange val="0"/>
                </c:ext>
                <c:ext xmlns:c16="http://schemas.microsoft.com/office/drawing/2014/chart" uri="{C3380CC4-5D6E-409C-BE32-E72D297353CC}">
                  <c16:uniqueId val="{0000000F-FF8B-5F4C-8BBF-ED4DE736661E}"/>
                </c:ext>
              </c:extLst>
            </c:dLbl>
            <c:dLbl>
              <c:idx val="16"/>
              <c:tx>
                <c:strRef>
                  <c:f>'/Users/el1goluj/Documents/ZURICH/PROJECTS/UPMEM/upmem-workloads/Microbenchmarks/AI/[ai_output.xlsx]ai_output (4)'!$J$18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{8D43E242-F8F7-7B48-9956-F998DEC2AF22}</c15:txfldGUID>
                      <c15:f>'/Users/el1goluj/Documents/ZURICH/PROJECTS/UPMEM/upmem-workloads/Microbenchmarks/AI/[ai_output.xlsx]ai_output (4)'!$J$18</c15:f>
                      <c15:dlblFieldTableCache>
                        <c:ptCount val="1"/>
                        <c:pt idx="0">
                          <c:v>1</c:v>
                        </c:pt>
                      </c15:dlblFieldTableCache>
                    </c15:dlblFTEntry>
                  </c15:dlblFieldTable>
                  <c15:showDataLabelsRange val="0"/>
                </c:ext>
                <c:ext xmlns:c16="http://schemas.microsoft.com/office/drawing/2014/chart" uri="{C3380CC4-5D6E-409C-BE32-E72D297353CC}">
                  <c16:uniqueId val="{00000010-FF8B-5F4C-8BBF-ED4DE736661E}"/>
                </c:ext>
              </c:extLst>
            </c:dLbl>
            <c:dLbl>
              <c:idx val="17"/>
              <c:tx>
                <c:strRef>
                  <c:f>'/Users/el1goluj/Documents/ZURICH/PROJECTS/UPMEM/upmem-workloads/Microbenchmarks/AI/[ai_output.xlsx]ai_output (4)'!$J$19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{8110E472-BC16-F14C-854B-B356AED5E3B2}</c15:txfldGUID>
                      <c15:f>'/Users/el1goluj/Documents/ZURICH/PROJECTS/UPMEM/upmem-workloads/Microbenchmarks/AI/[ai_output.xlsx]ai_output (4)'!$J$19</c15:f>
                      <c15:dlblFieldTableCache>
                        <c:ptCount val="1"/>
                        <c:pt idx="0">
                          <c:v>2</c:v>
                        </c:pt>
                      </c15:dlblFieldTableCache>
                    </c15:dlblFTEntry>
                  </c15:dlblFieldTable>
                  <c15:showDataLabelsRange val="0"/>
                </c:ext>
                <c:ext xmlns:c16="http://schemas.microsoft.com/office/drawing/2014/chart" uri="{C3380CC4-5D6E-409C-BE32-E72D297353CC}">
                  <c16:uniqueId val="{00000011-FF8B-5F4C-8BBF-ED4DE736661E}"/>
                </c:ext>
              </c:extLst>
            </c:dLbl>
            <c:dLbl>
              <c:idx val="18"/>
              <c:tx>
                <c:strRef>
                  <c:f>'/Users/el1goluj/Documents/ZURICH/PROJECTS/UPMEM/upmem-workloads/Microbenchmarks/AI/[ai_output.xlsx]ai_output (4)'!$J$20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{41B6E883-8D05-464D-81E0-06D9B64693BF}</c15:txfldGUID>
                      <c15:f>'/Users/el1goluj/Documents/ZURICH/PROJECTS/UPMEM/upmem-workloads/Microbenchmarks/AI/[ai_output.xlsx]ai_output (4)'!$J$20</c15:f>
                      <c15:dlblFieldTableCache>
                        <c:ptCount val="1"/>
                        <c:pt idx="0">
                          <c:v>3</c:v>
                        </c:pt>
                      </c15:dlblFieldTableCache>
                    </c15:dlblFTEntry>
                  </c15:dlblFieldTable>
                  <c15:showDataLabelsRange val="0"/>
                </c:ext>
                <c:ext xmlns:c16="http://schemas.microsoft.com/office/drawing/2014/chart" uri="{C3380CC4-5D6E-409C-BE32-E72D297353CC}">
                  <c16:uniqueId val="{00000012-FF8B-5F4C-8BBF-ED4DE736661E}"/>
                </c:ext>
              </c:extLst>
            </c:dLbl>
            <c:dLbl>
              <c:idx val="19"/>
              <c:tx>
                <c:strRef>
                  <c:f>'/Users/el1goluj/Documents/ZURICH/PROJECTS/UPMEM/upmem-workloads/Microbenchmarks/AI/[ai_output.xlsx]ai_output (4)'!$J$21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{C6DB1033-A0C9-F14D-A0D9-0AF9A6E70A26}</c15:txfldGUID>
                      <c15:f>'/Users/el1goluj/Documents/ZURICH/PROJECTS/UPMEM/upmem-workloads/Microbenchmarks/AI/[ai_output.xlsx]ai_output (4)'!$J$21</c15:f>
                      <c15:dlblFieldTableCache>
                        <c:ptCount val="1"/>
                        <c:pt idx="0">
                          <c:v>4</c:v>
                        </c:pt>
                      </c15:dlblFieldTableCache>
                    </c15:dlblFTEntry>
                  </c15:dlblFieldTable>
                  <c15:showDataLabelsRange val="0"/>
                </c:ext>
                <c:ext xmlns:c16="http://schemas.microsoft.com/office/drawing/2014/chart" uri="{C3380CC4-5D6E-409C-BE32-E72D297353CC}">
                  <c16:uniqueId val="{00000013-FF8B-5F4C-8BBF-ED4DE736661E}"/>
                </c:ext>
              </c:extLst>
            </c:dLbl>
            <c:dLbl>
              <c:idx val="20"/>
              <c:tx>
                <c:strRef>
                  <c:f>'/Users/el1goluj/Documents/ZURICH/PROJECTS/UPMEM/upmem-workloads/Microbenchmarks/AI/[ai_output.xlsx]ai_output (4)'!$J$22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{1E9DAB25-5AAF-4F46-8017-B8624403AD78}</c15:txfldGUID>
                      <c15:f>'/Users/el1goluj/Documents/ZURICH/PROJECTS/UPMEM/upmem-workloads/Microbenchmarks/AI/[ai_output.xlsx]ai_output (4)'!$J$22</c15:f>
                      <c15:dlblFieldTableCache>
                        <c:ptCount val="1"/>
                        <c:pt idx="0">
                          <c:v>5</c:v>
                        </c:pt>
                      </c15:dlblFieldTableCache>
                    </c15:dlblFTEntry>
                  </c15:dlblFieldTable>
                  <c15:showDataLabelsRange val="0"/>
                </c:ext>
                <c:ext xmlns:c16="http://schemas.microsoft.com/office/drawing/2014/chart" uri="{C3380CC4-5D6E-409C-BE32-E72D297353CC}">
                  <c16:uniqueId val="{00000014-FF8B-5F4C-8BBF-ED4DE736661E}"/>
                </c:ext>
              </c:extLst>
            </c:dLbl>
            <c:dLbl>
              <c:idx val="21"/>
              <c:tx>
                <c:strRef>
                  <c:f>'/Users/el1goluj/Documents/ZURICH/PROJECTS/UPMEM/upmem-workloads/Microbenchmarks/AI/[ai_output.xlsx]ai_output (4)'!$J$23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{1E702A5A-5C9D-BC4A-AD28-6CB94E90F1E8}</c15:txfldGUID>
                      <c15:f>'/Users/el1goluj/Documents/ZURICH/PROJECTS/UPMEM/upmem-workloads/Microbenchmarks/AI/[ai_output.xlsx]ai_output (4)'!$J$23</c15:f>
                      <c15:dlblFieldTableCache>
                        <c:ptCount val="1"/>
                        <c:pt idx="0">
                          <c:v>6</c:v>
                        </c:pt>
                      </c15:dlblFieldTableCache>
                    </c15:dlblFTEntry>
                  </c15:dlblFieldTable>
                  <c15:showDataLabelsRange val="0"/>
                </c:ext>
                <c:ext xmlns:c16="http://schemas.microsoft.com/office/drawing/2014/chart" uri="{C3380CC4-5D6E-409C-BE32-E72D297353CC}">
                  <c16:uniqueId val="{00000015-FF8B-5F4C-8BBF-ED4DE736661E}"/>
                </c:ext>
              </c:extLst>
            </c:dLbl>
            <c:dLbl>
              <c:idx val="22"/>
              <c:tx>
                <c:strRef>
                  <c:f>'/Users/el1goluj/Documents/ZURICH/PROJECTS/UPMEM/upmem-workloads/Microbenchmarks/AI/[ai_output.xlsx]ai_output (4)'!$J$24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{1487C4D3-AEE0-164D-B655-876E9267FB12}</c15:txfldGUID>
                      <c15:f>'/Users/el1goluj/Documents/ZURICH/PROJECTS/UPMEM/upmem-workloads/Microbenchmarks/AI/[ai_output.xlsx]ai_output (4)'!$J$24</c15:f>
                      <c15:dlblFieldTableCache>
                        <c:ptCount val="1"/>
                        <c:pt idx="0">
                          <c:v>7</c:v>
                        </c:pt>
                      </c15:dlblFieldTableCache>
                    </c15:dlblFTEntry>
                  </c15:dlblFieldTable>
                  <c15:showDataLabelsRange val="0"/>
                </c:ext>
                <c:ext xmlns:c16="http://schemas.microsoft.com/office/drawing/2014/chart" uri="{C3380CC4-5D6E-409C-BE32-E72D297353CC}">
                  <c16:uniqueId val="{00000016-FF8B-5F4C-8BBF-ED4DE736661E}"/>
                </c:ext>
              </c:extLst>
            </c:dLbl>
            <c:dLbl>
              <c:idx val="23"/>
              <c:tx>
                <c:strRef>
                  <c:f>'/Users/el1goluj/Documents/ZURICH/PROJECTS/UPMEM/upmem-workloads/Microbenchmarks/AI/[ai_output.xlsx]ai_output (4)'!$J$25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{446FC441-0E9B-3047-AE64-176CFF00D721}</c15:txfldGUID>
                      <c15:f>'/Users/el1goluj/Documents/ZURICH/PROJECTS/UPMEM/upmem-workloads/Microbenchmarks/AI/[ai_output.xlsx]ai_output (4)'!$J$25</c15:f>
                      <c15:dlblFieldTableCache>
                        <c:ptCount val="1"/>
                        <c:pt idx="0">
                          <c:v>8</c:v>
                        </c:pt>
                      </c15:dlblFieldTableCache>
                    </c15:dlblFTEntry>
                  </c15:dlblFieldTable>
                  <c15:showDataLabelsRange val="0"/>
                </c:ext>
                <c:ext xmlns:c16="http://schemas.microsoft.com/office/drawing/2014/chart" uri="{C3380CC4-5D6E-409C-BE32-E72D297353CC}">
                  <c16:uniqueId val="{00000017-FF8B-5F4C-8BBF-ED4DE736661E}"/>
                </c:ext>
              </c:extLst>
            </c:dLbl>
            <c:dLbl>
              <c:idx val="24"/>
              <c:tx>
                <c:strRef>
                  <c:f>'/Users/el1goluj/Documents/ZURICH/PROJECTS/UPMEM/upmem-workloads/Microbenchmarks/AI/[ai_output.xlsx]ai_output (4)'!$J$26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{F748AFE8-1CBA-E24A-BF52-60653E37D686}</c15:txfldGUID>
                      <c15:f>'/Users/el1goluj/Documents/ZURICH/PROJECTS/UPMEM/upmem-workloads/Microbenchmarks/AI/[ai_output.xlsx]ai_output (4)'!$J$26</c15:f>
                      <c15:dlblFieldTableCache>
                        <c:ptCount val="1"/>
                        <c:pt idx="0">
                          <c:v>9</c:v>
                        </c:pt>
                      </c15:dlblFieldTableCache>
                    </c15:dlblFTEntry>
                  </c15:dlblFieldTable>
                  <c15:showDataLabelsRange val="0"/>
                </c:ext>
                <c:ext xmlns:c16="http://schemas.microsoft.com/office/drawing/2014/chart" uri="{C3380CC4-5D6E-409C-BE32-E72D297353CC}">
                  <c16:uniqueId val="{00000018-FF8B-5F4C-8BBF-ED4DE736661E}"/>
                </c:ext>
              </c:extLst>
            </c:dLbl>
            <c:dLbl>
              <c:idx val="25"/>
              <c:tx>
                <c:strRef>
                  <c:f>'/Users/el1goluj/Documents/ZURICH/PROJECTS/UPMEM/upmem-workloads/Microbenchmarks/AI/[ai_output.xlsx]ai_output (4)'!$J$27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{5A8A25B1-8109-5E45-91D8-0AF54BCC7DF5}</c15:txfldGUID>
                      <c15:f>'/Users/el1goluj/Documents/ZURICH/PROJECTS/UPMEM/upmem-workloads/Microbenchmarks/AI/[ai_output.xlsx]ai_output (4)'!$J$27</c15:f>
                      <c15:dlblFieldTableCache>
                        <c:ptCount val="1"/>
                        <c:pt idx="0">
                          <c:v>10</c:v>
                        </c:pt>
                      </c15:dlblFieldTableCache>
                    </c15:dlblFTEntry>
                  </c15:dlblFieldTable>
                  <c15:showDataLabelsRange val="0"/>
                </c:ext>
                <c:ext xmlns:c16="http://schemas.microsoft.com/office/drawing/2014/chart" uri="{C3380CC4-5D6E-409C-BE32-E72D297353CC}">
                  <c16:uniqueId val="{00000019-FF8B-5F4C-8BBF-ED4DE736661E}"/>
                </c:ext>
              </c:extLst>
            </c:dLbl>
            <c:dLbl>
              <c:idx val="26"/>
              <c:tx>
                <c:strRef>
                  <c:f>'/Users/el1goluj/Documents/ZURICH/PROJECTS/UPMEM/upmem-workloads/Microbenchmarks/AI/[ai_output.xlsx]ai_output (4)'!$J$28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{A4AB84C0-9BD9-FA41-AD36-F3E6630EE208}</c15:txfldGUID>
                      <c15:f>'/Users/el1goluj/Documents/ZURICH/PROJECTS/UPMEM/upmem-workloads/Microbenchmarks/AI/[ai_output.xlsx]ai_output (4)'!$J$28</c15:f>
                      <c15:dlblFieldTableCache>
                        <c:ptCount val="1"/>
                        <c:pt idx="0">
                          <c:v>11</c:v>
                        </c:pt>
                      </c15:dlblFieldTableCache>
                    </c15:dlblFTEntry>
                  </c15:dlblFieldTable>
                  <c15:showDataLabelsRange val="0"/>
                </c:ext>
                <c:ext xmlns:c16="http://schemas.microsoft.com/office/drawing/2014/chart" uri="{C3380CC4-5D6E-409C-BE32-E72D297353CC}">
                  <c16:uniqueId val="{0000001A-FF8B-5F4C-8BBF-ED4DE736661E}"/>
                </c:ext>
              </c:extLst>
            </c:dLbl>
            <c:dLbl>
              <c:idx val="27"/>
              <c:tx>
                <c:strRef>
                  <c:f>'/Users/el1goluj/Documents/ZURICH/PROJECTS/UPMEM/upmem-workloads/Microbenchmarks/AI/[ai_output.xlsx]ai_output (4)'!$J$29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{41EDB99C-4E36-044B-A297-4A7534D73B44}</c15:txfldGUID>
                      <c15:f>'/Users/el1goluj/Documents/ZURICH/PROJECTS/UPMEM/upmem-workloads/Microbenchmarks/AI/[ai_output.xlsx]ai_output (4)'!$J$29</c15:f>
                      <c15:dlblFieldTableCache>
                        <c:ptCount val="1"/>
                        <c:pt idx="0">
                          <c:v>12</c:v>
                        </c:pt>
                      </c15:dlblFieldTableCache>
                    </c15:dlblFTEntry>
                  </c15:dlblFieldTable>
                  <c15:showDataLabelsRange val="0"/>
                </c:ext>
                <c:ext xmlns:c16="http://schemas.microsoft.com/office/drawing/2014/chart" uri="{C3380CC4-5D6E-409C-BE32-E72D297353CC}">
                  <c16:uniqueId val="{0000001B-FF8B-5F4C-8BBF-ED4DE736661E}"/>
                </c:ext>
              </c:extLst>
            </c:dLbl>
            <c:dLbl>
              <c:idx val="28"/>
              <c:tx>
                <c:strRef>
                  <c:f>'/Users/el1goluj/Documents/ZURICH/PROJECTS/UPMEM/upmem-workloads/Microbenchmarks/AI/[ai_output.xlsx]ai_output (4)'!$J$30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{522F3636-9CBC-1549-857F-FFD01083B321}</c15:txfldGUID>
                      <c15:f>'/Users/el1goluj/Documents/ZURICH/PROJECTS/UPMEM/upmem-workloads/Microbenchmarks/AI/[ai_output.xlsx]ai_output (4)'!$J$30</c15:f>
                      <c15:dlblFieldTableCache>
                        <c:ptCount val="1"/>
                        <c:pt idx="0">
                          <c:v>13</c:v>
                        </c:pt>
                      </c15:dlblFieldTableCache>
                    </c15:dlblFTEntry>
                  </c15:dlblFieldTable>
                  <c15:showDataLabelsRange val="0"/>
                </c:ext>
                <c:ext xmlns:c16="http://schemas.microsoft.com/office/drawing/2014/chart" uri="{C3380CC4-5D6E-409C-BE32-E72D297353CC}">
                  <c16:uniqueId val="{0000001C-FF8B-5F4C-8BBF-ED4DE736661E}"/>
                </c:ext>
              </c:extLst>
            </c:dLbl>
            <c:dLbl>
              <c:idx val="29"/>
              <c:tx>
                <c:strRef>
                  <c:f>'/Users/el1goluj/Documents/ZURICH/PROJECTS/UPMEM/upmem-workloads/Microbenchmarks/AI/[ai_output.xlsx]ai_output (4)'!$J$31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{2D9181C9-4C0F-0248-8865-1B0F3169EF19}</c15:txfldGUID>
                      <c15:f>'/Users/el1goluj/Documents/ZURICH/PROJECTS/UPMEM/upmem-workloads/Microbenchmarks/AI/[ai_output.xlsx]ai_output (4)'!$J$31</c15:f>
                      <c15:dlblFieldTableCache>
                        <c:ptCount val="1"/>
                        <c:pt idx="0">
                          <c:v>14</c:v>
                        </c:pt>
                      </c15:dlblFieldTableCache>
                    </c15:dlblFTEntry>
                  </c15:dlblFieldTable>
                  <c15:showDataLabelsRange val="0"/>
                </c:ext>
                <c:ext xmlns:c16="http://schemas.microsoft.com/office/drawing/2014/chart" uri="{C3380CC4-5D6E-409C-BE32-E72D297353CC}">
                  <c16:uniqueId val="{0000001D-FF8B-5F4C-8BBF-ED4DE736661E}"/>
                </c:ext>
              </c:extLst>
            </c:dLbl>
            <c:dLbl>
              <c:idx val="30"/>
              <c:tx>
                <c:strRef>
                  <c:f>'/Users/el1goluj/Documents/ZURICH/PROJECTS/UPMEM/upmem-workloads/Microbenchmarks/AI/[ai_output.xlsx]ai_output (4)'!$J$32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{CB791613-3CF7-5A45-B663-9F9C5155298A}</c15:txfldGUID>
                      <c15:f>'/Users/el1goluj/Documents/ZURICH/PROJECTS/UPMEM/upmem-workloads/Microbenchmarks/AI/[ai_output.xlsx]ai_output (4)'!$J$32</c15:f>
                      <c15:dlblFieldTableCache>
                        <c:ptCount val="1"/>
                        <c:pt idx="0">
                          <c:v>15</c:v>
                        </c:pt>
                      </c15:dlblFieldTableCache>
                    </c15:dlblFTEntry>
                  </c15:dlblFieldTable>
                  <c15:showDataLabelsRange val="0"/>
                </c:ext>
                <c:ext xmlns:c16="http://schemas.microsoft.com/office/drawing/2014/chart" uri="{C3380CC4-5D6E-409C-BE32-E72D297353CC}">
                  <c16:uniqueId val="{0000001E-FF8B-5F4C-8BBF-ED4DE736661E}"/>
                </c:ext>
              </c:extLst>
            </c:dLbl>
            <c:dLbl>
              <c:idx val="31"/>
              <c:tx>
                <c:strRef>
                  <c:f>'/Users/el1goluj/Documents/ZURICH/PROJECTS/UPMEM/upmem-workloads/Microbenchmarks/AI/[ai_output.xlsx]ai_output (4)'!$J$33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{D927C9A7-1559-FD42-B8DD-FA91E5A4CE48}</c15:txfldGUID>
                      <c15:f>'/Users/el1goluj/Documents/ZURICH/PROJECTS/UPMEM/upmem-workloads/Microbenchmarks/AI/[ai_output.xlsx]ai_output (4)'!$J$33</c15:f>
                      <c15:dlblFieldTableCache>
                        <c:ptCount val="1"/>
                        <c:pt idx="0">
                          <c:v>16</c:v>
                        </c:pt>
                      </c15:dlblFieldTableCache>
                    </c15:dlblFTEntry>
                  </c15:dlblFieldTable>
                  <c15:showDataLabelsRange val="0"/>
                </c:ext>
                <c:ext xmlns:c16="http://schemas.microsoft.com/office/drawing/2014/chart" uri="{C3380CC4-5D6E-409C-BE32-E72D297353CC}">
                  <c16:uniqueId val="{0000001F-FF8B-5F4C-8BBF-ED4DE736661E}"/>
                </c:ext>
              </c:extLst>
            </c:dLbl>
            <c:dLbl>
              <c:idx val="32"/>
              <c:tx>
                <c:strRef>
                  <c:f>'/Users/el1goluj/Documents/ZURICH/PROJECTS/UPMEM/upmem-workloads/Microbenchmarks/AI/[ai_output.xlsx]ai_output (4)'!$J$34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{52515099-D557-A649-9EC2-AB47275134D6}</c15:txfldGUID>
                      <c15:f>'/Users/el1goluj/Documents/ZURICH/PROJECTS/UPMEM/upmem-workloads/Microbenchmarks/AI/[ai_output.xlsx]ai_output (4)'!$J$34</c15:f>
                      <c15:dlblFieldTableCache>
                        <c:ptCount val="1"/>
                        <c:pt idx="0">
                          <c:v>1</c:v>
                        </c:pt>
                      </c15:dlblFieldTableCache>
                    </c15:dlblFTEntry>
                  </c15:dlblFieldTable>
                  <c15:showDataLabelsRange val="0"/>
                </c:ext>
                <c:ext xmlns:c16="http://schemas.microsoft.com/office/drawing/2014/chart" uri="{C3380CC4-5D6E-409C-BE32-E72D297353CC}">
                  <c16:uniqueId val="{00000020-FF8B-5F4C-8BBF-ED4DE736661E}"/>
                </c:ext>
              </c:extLst>
            </c:dLbl>
            <c:dLbl>
              <c:idx val="33"/>
              <c:tx>
                <c:strRef>
                  <c:f>'/Users/el1goluj/Documents/ZURICH/PROJECTS/UPMEM/upmem-workloads/Microbenchmarks/AI/[ai_output.xlsx]ai_output (4)'!$J$35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{3D37FEAC-959C-8A44-8F53-BAE50A000130}</c15:txfldGUID>
                      <c15:f>'/Users/el1goluj/Documents/ZURICH/PROJECTS/UPMEM/upmem-workloads/Microbenchmarks/AI/[ai_output.xlsx]ai_output (4)'!$J$35</c15:f>
                      <c15:dlblFieldTableCache>
                        <c:ptCount val="1"/>
                        <c:pt idx="0">
                          <c:v>2</c:v>
                        </c:pt>
                      </c15:dlblFieldTableCache>
                    </c15:dlblFTEntry>
                  </c15:dlblFieldTable>
                  <c15:showDataLabelsRange val="0"/>
                </c:ext>
                <c:ext xmlns:c16="http://schemas.microsoft.com/office/drawing/2014/chart" uri="{C3380CC4-5D6E-409C-BE32-E72D297353CC}">
                  <c16:uniqueId val="{00000021-FF8B-5F4C-8BBF-ED4DE736661E}"/>
                </c:ext>
              </c:extLst>
            </c:dLbl>
            <c:dLbl>
              <c:idx val="34"/>
              <c:tx>
                <c:strRef>
                  <c:f>'/Users/el1goluj/Documents/ZURICH/PROJECTS/UPMEM/upmem-workloads/Microbenchmarks/AI/[ai_output.xlsx]ai_output (4)'!$J$36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{E6F3567F-9FB0-B34D-BAB6-D2DDA0A03563}</c15:txfldGUID>
                      <c15:f>'/Users/el1goluj/Documents/ZURICH/PROJECTS/UPMEM/upmem-workloads/Microbenchmarks/AI/[ai_output.xlsx]ai_output (4)'!$J$36</c15:f>
                      <c15:dlblFieldTableCache>
                        <c:ptCount val="1"/>
                        <c:pt idx="0">
                          <c:v>3</c:v>
                        </c:pt>
                      </c15:dlblFieldTableCache>
                    </c15:dlblFTEntry>
                  </c15:dlblFieldTable>
                  <c15:showDataLabelsRange val="0"/>
                </c:ext>
                <c:ext xmlns:c16="http://schemas.microsoft.com/office/drawing/2014/chart" uri="{C3380CC4-5D6E-409C-BE32-E72D297353CC}">
                  <c16:uniqueId val="{00000022-FF8B-5F4C-8BBF-ED4DE736661E}"/>
                </c:ext>
              </c:extLst>
            </c:dLbl>
            <c:dLbl>
              <c:idx val="35"/>
              <c:tx>
                <c:strRef>
                  <c:f>'/Users/el1goluj/Documents/ZURICH/PROJECTS/UPMEM/upmem-workloads/Microbenchmarks/AI/[ai_output.xlsx]ai_output (4)'!$J$37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{F9B50661-400A-0548-8748-9452D63F6ED1}</c15:txfldGUID>
                      <c15:f>'/Users/el1goluj/Documents/ZURICH/PROJECTS/UPMEM/upmem-workloads/Microbenchmarks/AI/[ai_output.xlsx]ai_output (4)'!$J$37</c15:f>
                      <c15:dlblFieldTableCache>
                        <c:ptCount val="1"/>
                        <c:pt idx="0">
                          <c:v>4</c:v>
                        </c:pt>
                      </c15:dlblFieldTableCache>
                    </c15:dlblFTEntry>
                  </c15:dlblFieldTable>
                  <c15:showDataLabelsRange val="0"/>
                </c:ext>
                <c:ext xmlns:c16="http://schemas.microsoft.com/office/drawing/2014/chart" uri="{C3380CC4-5D6E-409C-BE32-E72D297353CC}">
                  <c16:uniqueId val="{00000023-FF8B-5F4C-8BBF-ED4DE736661E}"/>
                </c:ext>
              </c:extLst>
            </c:dLbl>
            <c:dLbl>
              <c:idx val="36"/>
              <c:tx>
                <c:strRef>
                  <c:f>'/Users/el1goluj/Documents/ZURICH/PROJECTS/UPMEM/upmem-workloads/Microbenchmarks/AI/[ai_output.xlsx]ai_output (4)'!$J$38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{C14255EB-E67E-9642-BDE0-7A40411D47FD}</c15:txfldGUID>
                      <c15:f>'/Users/el1goluj/Documents/ZURICH/PROJECTS/UPMEM/upmem-workloads/Microbenchmarks/AI/[ai_output.xlsx]ai_output (4)'!$J$38</c15:f>
                      <c15:dlblFieldTableCache>
                        <c:ptCount val="1"/>
                        <c:pt idx="0">
                          <c:v>5</c:v>
                        </c:pt>
                      </c15:dlblFieldTableCache>
                    </c15:dlblFTEntry>
                  </c15:dlblFieldTable>
                  <c15:showDataLabelsRange val="0"/>
                </c:ext>
                <c:ext xmlns:c16="http://schemas.microsoft.com/office/drawing/2014/chart" uri="{C3380CC4-5D6E-409C-BE32-E72D297353CC}">
                  <c16:uniqueId val="{00000024-FF8B-5F4C-8BBF-ED4DE736661E}"/>
                </c:ext>
              </c:extLst>
            </c:dLbl>
            <c:dLbl>
              <c:idx val="37"/>
              <c:tx>
                <c:strRef>
                  <c:f>'/Users/el1goluj/Documents/ZURICH/PROJECTS/UPMEM/upmem-workloads/Microbenchmarks/AI/[ai_output.xlsx]ai_output (4)'!$J$39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{0D02A65E-2651-3F4C-B407-24FA791EA492}</c15:txfldGUID>
                      <c15:f>'/Users/el1goluj/Documents/ZURICH/PROJECTS/UPMEM/upmem-workloads/Microbenchmarks/AI/[ai_output.xlsx]ai_output (4)'!$J$39</c15:f>
                      <c15:dlblFieldTableCache>
                        <c:ptCount val="1"/>
                        <c:pt idx="0">
                          <c:v>6</c:v>
                        </c:pt>
                      </c15:dlblFieldTableCache>
                    </c15:dlblFTEntry>
                  </c15:dlblFieldTable>
                  <c15:showDataLabelsRange val="0"/>
                </c:ext>
                <c:ext xmlns:c16="http://schemas.microsoft.com/office/drawing/2014/chart" uri="{C3380CC4-5D6E-409C-BE32-E72D297353CC}">
                  <c16:uniqueId val="{00000025-FF8B-5F4C-8BBF-ED4DE736661E}"/>
                </c:ext>
              </c:extLst>
            </c:dLbl>
            <c:dLbl>
              <c:idx val="38"/>
              <c:tx>
                <c:strRef>
                  <c:f>'/Users/el1goluj/Documents/ZURICH/PROJECTS/UPMEM/upmem-workloads/Microbenchmarks/AI/[ai_output.xlsx]ai_output (4)'!$J$40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{C73F308D-47F8-4A42-96B3-B1C986FC19BD}</c15:txfldGUID>
                      <c15:f>'/Users/el1goluj/Documents/ZURICH/PROJECTS/UPMEM/upmem-workloads/Microbenchmarks/AI/[ai_output.xlsx]ai_output (4)'!$J$40</c15:f>
                      <c15:dlblFieldTableCache>
                        <c:ptCount val="1"/>
                        <c:pt idx="0">
                          <c:v>7</c:v>
                        </c:pt>
                      </c15:dlblFieldTableCache>
                    </c15:dlblFTEntry>
                  </c15:dlblFieldTable>
                  <c15:showDataLabelsRange val="0"/>
                </c:ext>
                <c:ext xmlns:c16="http://schemas.microsoft.com/office/drawing/2014/chart" uri="{C3380CC4-5D6E-409C-BE32-E72D297353CC}">
                  <c16:uniqueId val="{00000026-FF8B-5F4C-8BBF-ED4DE736661E}"/>
                </c:ext>
              </c:extLst>
            </c:dLbl>
            <c:dLbl>
              <c:idx val="39"/>
              <c:tx>
                <c:strRef>
                  <c:f>'/Users/el1goluj/Documents/ZURICH/PROJECTS/UPMEM/upmem-workloads/Microbenchmarks/AI/[ai_output.xlsx]ai_output (4)'!$J$41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{CB32A3C8-41B3-0F4B-99EA-3A60D61CAA21}</c15:txfldGUID>
                      <c15:f>'/Users/el1goluj/Documents/ZURICH/PROJECTS/UPMEM/upmem-workloads/Microbenchmarks/AI/[ai_output.xlsx]ai_output (4)'!$J$41</c15:f>
                      <c15:dlblFieldTableCache>
                        <c:ptCount val="1"/>
                        <c:pt idx="0">
                          <c:v>8</c:v>
                        </c:pt>
                      </c15:dlblFieldTableCache>
                    </c15:dlblFTEntry>
                  </c15:dlblFieldTable>
                  <c15:showDataLabelsRange val="0"/>
                </c:ext>
                <c:ext xmlns:c16="http://schemas.microsoft.com/office/drawing/2014/chart" uri="{C3380CC4-5D6E-409C-BE32-E72D297353CC}">
                  <c16:uniqueId val="{00000027-FF8B-5F4C-8BBF-ED4DE736661E}"/>
                </c:ext>
              </c:extLst>
            </c:dLbl>
            <c:dLbl>
              <c:idx val="40"/>
              <c:tx>
                <c:strRef>
                  <c:f>'/Users/el1goluj/Documents/ZURICH/PROJECTS/UPMEM/upmem-workloads/Microbenchmarks/AI/[ai_output.xlsx]ai_output (4)'!$J$42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{520B0F72-E60C-1646-86A3-C18B4361EE83}</c15:txfldGUID>
                      <c15:f>'/Users/el1goluj/Documents/ZURICH/PROJECTS/UPMEM/upmem-workloads/Microbenchmarks/AI/[ai_output.xlsx]ai_output (4)'!$J$42</c15:f>
                      <c15:dlblFieldTableCache>
                        <c:ptCount val="1"/>
                        <c:pt idx="0">
                          <c:v>9</c:v>
                        </c:pt>
                      </c15:dlblFieldTableCache>
                    </c15:dlblFTEntry>
                  </c15:dlblFieldTable>
                  <c15:showDataLabelsRange val="0"/>
                </c:ext>
                <c:ext xmlns:c16="http://schemas.microsoft.com/office/drawing/2014/chart" uri="{C3380CC4-5D6E-409C-BE32-E72D297353CC}">
                  <c16:uniqueId val="{00000028-FF8B-5F4C-8BBF-ED4DE736661E}"/>
                </c:ext>
              </c:extLst>
            </c:dLbl>
            <c:dLbl>
              <c:idx val="41"/>
              <c:tx>
                <c:strRef>
                  <c:f>'/Users/el1goluj/Documents/ZURICH/PROJECTS/UPMEM/upmem-workloads/Microbenchmarks/AI/[ai_output.xlsx]ai_output (4)'!$J$43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{F2A932E2-F5EC-9F49-B534-F67032A36A69}</c15:txfldGUID>
                      <c15:f>'/Users/el1goluj/Documents/ZURICH/PROJECTS/UPMEM/upmem-workloads/Microbenchmarks/AI/[ai_output.xlsx]ai_output (4)'!$J$43</c15:f>
                      <c15:dlblFieldTableCache>
                        <c:ptCount val="1"/>
                        <c:pt idx="0">
                          <c:v>10</c:v>
                        </c:pt>
                      </c15:dlblFieldTableCache>
                    </c15:dlblFTEntry>
                  </c15:dlblFieldTable>
                  <c15:showDataLabelsRange val="0"/>
                </c:ext>
                <c:ext xmlns:c16="http://schemas.microsoft.com/office/drawing/2014/chart" uri="{C3380CC4-5D6E-409C-BE32-E72D297353CC}">
                  <c16:uniqueId val="{00000029-FF8B-5F4C-8BBF-ED4DE736661E}"/>
                </c:ext>
              </c:extLst>
            </c:dLbl>
            <c:dLbl>
              <c:idx val="42"/>
              <c:tx>
                <c:strRef>
                  <c:f>'/Users/el1goluj/Documents/ZURICH/PROJECTS/UPMEM/upmem-workloads/Microbenchmarks/AI/[ai_output.xlsx]ai_output (4)'!$J$44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{A909B66E-28CE-454C-A73B-5651AB5CA6D3}</c15:txfldGUID>
                      <c15:f>'/Users/el1goluj/Documents/ZURICH/PROJECTS/UPMEM/upmem-workloads/Microbenchmarks/AI/[ai_output.xlsx]ai_output (4)'!$J$44</c15:f>
                      <c15:dlblFieldTableCache>
                        <c:ptCount val="1"/>
                        <c:pt idx="0">
                          <c:v>11</c:v>
                        </c:pt>
                      </c15:dlblFieldTableCache>
                    </c15:dlblFTEntry>
                  </c15:dlblFieldTable>
                  <c15:showDataLabelsRange val="0"/>
                </c:ext>
                <c:ext xmlns:c16="http://schemas.microsoft.com/office/drawing/2014/chart" uri="{C3380CC4-5D6E-409C-BE32-E72D297353CC}">
                  <c16:uniqueId val="{0000002A-FF8B-5F4C-8BBF-ED4DE736661E}"/>
                </c:ext>
              </c:extLst>
            </c:dLbl>
            <c:dLbl>
              <c:idx val="43"/>
              <c:tx>
                <c:strRef>
                  <c:f>'/Users/el1goluj/Documents/ZURICH/PROJECTS/UPMEM/upmem-workloads/Microbenchmarks/AI/[ai_output.xlsx]ai_output (4)'!$J$45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{9DBEC633-DBCC-8C44-96AF-BE1E94BA21FB}</c15:txfldGUID>
                      <c15:f>'/Users/el1goluj/Documents/ZURICH/PROJECTS/UPMEM/upmem-workloads/Microbenchmarks/AI/[ai_output.xlsx]ai_output (4)'!$J$45</c15:f>
                      <c15:dlblFieldTableCache>
                        <c:ptCount val="1"/>
                        <c:pt idx="0">
                          <c:v>12</c:v>
                        </c:pt>
                      </c15:dlblFieldTableCache>
                    </c15:dlblFTEntry>
                  </c15:dlblFieldTable>
                  <c15:showDataLabelsRange val="0"/>
                </c:ext>
                <c:ext xmlns:c16="http://schemas.microsoft.com/office/drawing/2014/chart" uri="{C3380CC4-5D6E-409C-BE32-E72D297353CC}">
                  <c16:uniqueId val="{0000002B-FF8B-5F4C-8BBF-ED4DE736661E}"/>
                </c:ext>
              </c:extLst>
            </c:dLbl>
            <c:dLbl>
              <c:idx val="44"/>
              <c:tx>
                <c:strRef>
                  <c:f>'/Users/el1goluj/Documents/ZURICH/PROJECTS/UPMEM/upmem-workloads/Microbenchmarks/AI/[ai_output.xlsx]ai_output (4)'!$J$46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{6CA1CE7C-5D99-0B45-A93B-A0A748DC2C54}</c15:txfldGUID>
                      <c15:f>'/Users/el1goluj/Documents/ZURICH/PROJECTS/UPMEM/upmem-workloads/Microbenchmarks/AI/[ai_output.xlsx]ai_output (4)'!$J$46</c15:f>
                      <c15:dlblFieldTableCache>
                        <c:ptCount val="1"/>
                        <c:pt idx="0">
                          <c:v>13</c:v>
                        </c:pt>
                      </c15:dlblFieldTableCache>
                    </c15:dlblFTEntry>
                  </c15:dlblFieldTable>
                  <c15:showDataLabelsRange val="0"/>
                </c:ext>
                <c:ext xmlns:c16="http://schemas.microsoft.com/office/drawing/2014/chart" uri="{C3380CC4-5D6E-409C-BE32-E72D297353CC}">
                  <c16:uniqueId val="{0000002C-FF8B-5F4C-8BBF-ED4DE736661E}"/>
                </c:ext>
              </c:extLst>
            </c:dLbl>
            <c:dLbl>
              <c:idx val="45"/>
              <c:tx>
                <c:strRef>
                  <c:f>'/Users/el1goluj/Documents/ZURICH/PROJECTS/UPMEM/upmem-workloads/Microbenchmarks/AI/[ai_output.xlsx]ai_output (4)'!$J$47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{0DFE41B8-6F9D-6242-ABF3-979AB98E47C8}</c15:txfldGUID>
                      <c15:f>'/Users/el1goluj/Documents/ZURICH/PROJECTS/UPMEM/upmem-workloads/Microbenchmarks/AI/[ai_output.xlsx]ai_output (4)'!$J$47</c15:f>
                      <c15:dlblFieldTableCache>
                        <c:ptCount val="1"/>
                        <c:pt idx="0">
                          <c:v>14</c:v>
                        </c:pt>
                      </c15:dlblFieldTableCache>
                    </c15:dlblFTEntry>
                  </c15:dlblFieldTable>
                  <c15:showDataLabelsRange val="0"/>
                </c:ext>
                <c:ext xmlns:c16="http://schemas.microsoft.com/office/drawing/2014/chart" uri="{C3380CC4-5D6E-409C-BE32-E72D297353CC}">
                  <c16:uniqueId val="{0000002D-FF8B-5F4C-8BBF-ED4DE736661E}"/>
                </c:ext>
              </c:extLst>
            </c:dLbl>
            <c:dLbl>
              <c:idx val="46"/>
              <c:tx>
                <c:strRef>
                  <c:f>'/Users/el1goluj/Documents/ZURICH/PROJECTS/UPMEM/upmem-workloads/Microbenchmarks/AI/[ai_output.xlsx]ai_output (4)'!$J$48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{E58E05F4-2155-8748-8FBD-C85716C2B1D4}</c15:txfldGUID>
                      <c15:f>'/Users/el1goluj/Documents/ZURICH/PROJECTS/UPMEM/upmem-workloads/Microbenchmarks/AI/[ai_output.xlsx]ai_output (4)'!$J$48</c15:f>
                      <c15:dlblFieldTableCache>
                        <c:ptCount val="1"/>
                        <c:pt idx="0">
                          <c:v>15</c:v>
                        </c:pt>
                      </c15:dlblFieldTableCache>
                    </c15:dlblFTEntry>
                  </c15:dlblFieldTable>
                  <c15:showDataLabelsRange val="0"/>
                </c:ext>
                <c:ext xmlns:c16="http://schemas.microsoft.com/office/drawing/2014/chart" uri="{C3380CC4-5D6E-409C-BE32-E72D297353CC}">
                  <c16:uniqueId val="{0000002E-FF8B-5F4C-8BBF-ED4DE736661E}"/>
                </c:ext>
              </c:extLst>
            </c:dLbl>
            <c:dLbl>
              <c:idx val="47"/>
              <c:tx>
                <c:strRef>
                  <c:f>'/Users/el1goluj/Documents/ZURICH/PROJECTS/UPMEM/upmem-workloads/Microbenchmarks/AI/[ai_output.xlsx]ai_output (4)'!$J$49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{2F1D71E5-512C-8641-A680-8B30A875636C}</c15:txfldGUID>
                      <c15:f>'/Users/el1goluj/Documents/ZURICH/PROJECTS/UPMEM/upmem-workloads/Microbenchmarks/AI/[ai_output.xlsx]ai_output (4)'!$J$49</c15:f>
                      <c15:dlblFieldTableCache>
                        <c:ptCount val="1"/>
                        <c:pt idx="0">
                          <c:v>16</c:v>
                        </c:pt>
                      </c15:dlblFieldTableCache>
                    </c15:dlblFTEntry>
                  </c15:dlblFieldTable>
                  <c15:showDataLabelsRange val="0"/>
                </c:ext>
                <c:ext xmlns:c16="http://schemas.microsoft.com/office/drawing/2014/chart" uri="{C3380CC4-5D6E-409C-BE32-E72D297353CC}">
                  <c16:uniqueId val="{0000002F-FF8B-5F4C-8BBF-ED4DE736661E}"/>
                </c:ext>
              </c:extLst>
            </c:dLbl>
            <c:dLbl>
              <c:idx val="48"/>
              <c:tx>
                <c:strRef>
                  <c:f>'/Users/el1goluj/Documents/ZURICH/PROJECTS/UPMEM/upmem-workloads/Microbenchmarks/AI/[ai_output.xlsx]ai_output (4)'!$J$50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{EEE8D0C4-83F7-8841-A07E-10C7FDB8362B}</c15:txfldGUID>
                      <c15:f>'/Users/el1goluj/Documents/ZURICH/PROJECTS/UPMEM/upmem-workloads/Microbenchmarks/AI/[ai_output.xlsx]ai_output (4)'!$J$50</c15:f>
                      <c15:dlblFieldTableCache>
                        <c:ptCount val="1"/>
                        <c:pt idx="0">
                          <c:v>1</c:v>
                        </c:pt>
                      </c15:dlblFieldTableCache>
                    </c15:dlblFTEntry>
                  </c15:dlblFieldTable>
                  <c15:showDataLabelsRange val="0"/>
                </c:ext>
                <c:ext xmlns:c16="http://schemas.microsoft.com/office/drawing/2014/chart" uri="{C3380CC4-5D6E-409C-BE32-E72D297353CC}">
                  <c16:uniqueId val="{00000030-FF8B-5F4C-8BBF-ED4DE736661E}"/>
                </c:ext>
              </c:extLst>
            </c:dLbl>
            <c:dLbl>
              <c:idx val="49"/>
              <c:tx>
                <c:strRef>
                  <c:f>'/Users/el1goluj/Documents/ZURICH/PROJECTS/UPMEM/upmem-workloads/Microbenchmarks/AI/[ai_output.xlsx]ai_output (4)'!$J$51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{020BF75F-31BB-1C41-9098-9831C535037E}</c15:txfldGUID>
                      <c15:f>'/Users/el1goluj/Documents/ZURICH/PROJECTS/UPMEM/upmem-workloads/Microbenchmarks/AI/[ai_output.xlsx]ai_output (4)'!$J$51</c15:f>
                      <c15:dlblFieldTableCache>
                        <c:ptCount val="1"/>
                        <c:pt idx="0">
                          <c:v>2</c:v>
                        </c:pt>
                      </c15:dlblFieldTableCache>
                    </c15:dlblFTEntry>
                  </c15:dlblFieldTable>
                  <c15:showDataLabelsRange val="0"/>
                </c:ext>
                <c:ext xmlns:c16="http://schemas.microsoft.com/office/drawing/2014/chart" uri="{C3380CC4-5D6E-409C-BE32-E72D297353CC}">
                  <c16:uniqueId val="{00000031-FF8B-5F4C-8BBF-ED4DE736661E}"/>
                </c:ext>
              </c:extLst>
            </c:dLbl>
            <c:dLbl>
              <c:idx val="50"/>
              <c:tx>
                <c:strRef>
                  <c:f>'/Users/el1goluj/Documents/ZURICH/PROJECTS/UPMEM/upmem-workloads/Microbenchmarks/AI/[ai_output.xlsx]ai_output (4)'!$J$52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{14EB9E92-7078-6948-9634-8D31AF2010CD}</c15:txfldGUID>
                      <c15:f>'/Users/el1goluj/Documents/ZURICH/PROJECTS/UPMEM/upmem-workloads/Microbenchmarks/AI/[ai_output.xlsx]ai_output (4)'!$J$52</c15:f>
                      <c15:dlblFieldTableCache>
                        <c:ptCount val="1"/>
                        <c:pt idx="0">
                          <c:v>3</c:v>
                        </c:pt>
                      </c15:dlblFieldTableCache>
                    </c15:dlblFTEntry>
                  </c15:dlblFieldTable>
                  <c15:showDataLabelsRange val="0"/>
                </c:ext>
                <c:ext xmlns:c16="http://schemas.microsoft.com/office/drawing/2014/chart" uri="{C3380CC4-5D6E-409C-BE32-E72D297353CC}">
                  <c16:uniqueId val="{00000032-FF8B-5F4C-8BBF-ED4DE736661E}"/>
                </c:ext>
              </c:extLst>
            </c:dLbl>
            <c:dLbl>
              <c:idx val="51"/>
              <c:tx>
                <c:strRef>
                  <c:f>'/Users/el1goluj/Documents/ZURICH/PROJECTS/UPMEM/upmem-workloads/Microbenchmarks/AI/[ai_output.xlsx]ai_output (4)'!$J$53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{921308F6-938B-6742-BA58-B2996CB729F0}</c15:txfldGUID>
                      <c15:f>'/Users/el1goluj/Documents/ZURICH/PROJECTS/UPMEM/upmem-workloads/Microbenchmarks/AI/[ai_output.xlsx]ai_output (4)'!$J$53</c15:f>
                      <c15:dlblFieldTableCache>
                        <c:ptCount val="1"/>
                        <c:pt idx="0">
                          <c:v>4</c:v>
                        </c:pt>
                      </c15:dlblFieldTableCache>
                    </c15:dlblFTEntry>
                  </c15:dlblFieldTable>
                  <c15:showDataLabelsRange val="0"/>
                </c:ext>
                <c:ext xmlns:c16="http://schemas.microsoft.com/office/drawing/2014/chart" uri="{C3380CC4-5D6E-409C-BE32-E72D297353CC}">
                  <c16:uniqueId val="{00000033-FF8B-5F4C-8BBF-ED4DE736661E}"/>
                </c:ext>
              </c:extLst>
            </c:dLbl>
            <c:dLbl>
              <c:idx val="52"/>
              <c:tx>
                <c:strRef>
                  <c:f>'/Users/el1goluj/Documents/ZURICH/PROJECTS/UPMEM/upmem-workloads/Microbenchmarks/AI/[ai_output.xlsx]ai_output (4)'!$J$54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{FA792898-468E-B545-9FA1-3BC5F7508AFC}</c15:txfldGUID>
                      <c15:f>'/Users/el1goluj/Documents/ZURICH/PROJECTS/UPMEM/upmem-workloads/Microbenchmarks/AI/[ai_output.xlsx]ai_output (4)'!$J$54</c15:f>
                      <c15:dlblFieldTableCache>
                        <c:ptCount val="1"/>
                        <c:pt idx="0">
                          <c:v>5</c:v>
                        </c:pt>
                      </c15:dlblFieldTableCache>
                    </c15:dlblFTEntry>
                  </c15:dlblFieldTable>
                  <c15:showDataLabelsRange val="0"/>
                </c:ext>
                <c:ext xmlns:c16="http://schemas.microsoft.com/office/drawing/2014/chart" uri="{C3380CC4-5D6E-409C-BE32-E72D297353CC}">
                  <c16:uniqueId val="{00000034-FF8B-5F4C-8BBF-ED4DE736661E}"/>
                </c:ext>
              </c:extLst>
            </c:dLbl>
            <c:dLbl>
              <c:idx val="53"/>
              <c:tx>
                <c:strRef>
                  <c:f>'/Users/el1goluj/Documents/ZURICH/PROJECTS/UPMEM/upmem-workloads/Microbenchmarks/AI/[ai_output.xlsx]ai_output (4)'!$J$55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{89B6461C-1C1A-B64D-AD07-F6B0AC2E07C4}</c15:txfldGUID>
                      <c15:f>'/Users/el1goluj/Documents/ZURICH/PROJECTS/UPMEM/upmem-workloads/Microbenchmarks/AI/[ai_output.xlsx]ai_output (4)'!$J$55</c15:f>
                      <c15:dlblFieldTableCache>
                        <c:ptCount val="1"/>
                        <c:pt idx="0">
                          <c:v>6</c:v>
                        </c:pt>
                      </c15:dlblFieldTableCache>
                    </c15:dlblFTEntry>
                  </c15:dlblFieldTable>
                  <c15:showDataLabelsRange val="0"/>
                </c:ext>
                <c:ext xmlns:c16="http://schemas.microsoft.com/office/drawing/2014/chart" uri="{C3380CC4-5D6E-409C-BE32-E72D297353CC}">
                  <c16:uniqueId val="{00000035-FF8B-5F4C-8BBF-ED4DE736661E}"/>
                </c:ext>
              </c:extLst>
            </c:dLbl>
            <c:dLbl>
              <c:idx val="54"/>
              <c:tx>
                <c:strRef>
                  <c:f>'/Users/el1goluj/Documents/ZURICH/PROJECTS/UPMEM/upmem-workloads/Microbenchmarks/AI/[ai_output.xlsx]ai_output (4)'!$J$56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{0CA5FD23-13EB-DF4F-9CD1-02FFE5CAA169}</c15:txfldGUID>
                      <c15:f>'/Users/el1goluj/Documents/ZURICH/PROJECTS/UPMEM/upmem-workloads/Microbenchmarks/AI/[ai_output.xlsx]ai_output (4)'!$J$56</c15:f>
                      <c15:dlblFieldTableCache>
                        <c:ptCount val="1"/>
                        <c:pt idx="0">
                          <c:v>7</c:v>
                        </c:pt>
                      </c15:dlblFieldTableCache>
                    </c15:dlblFTEntry>
                  </c15:dlblFieldTable>
                  <c15:showDataLabelsRange val="0"/>
                </c:ext>
                <c:ext xmlns:c16="http://schemas.microsoft.com/office/drawing/2014/chart" uri="{C3380CC4-5D6E-409C-BE32-E72D297353CC}">
                  <c16:uniqueId val="{00000036-FF8B-5F4C-8BBF-ED4DE736661E}"/>
                </c:ext>
              </c:extLst>
            </c:dLbl>
            <c:dLbl>
              <c:idx val="55"/>
              <c:tx>
                <c:strRef>
                  <c:f>'/Users/el1goluj/Documents/ZURICH/PROJECTS/UPMEM/upmem-workloads/Microbenchmarks/AI/[ai_output.xlsx]ai_output (4)'!$J$57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{FED57CB7-F98D-0A49-8F72-E1080DC4A64E}</c15:txfldGUID>
                      <c15:f>'/Users/el1goluj/Documents/ZURICH/PROJECTS/UPMEM/upmem-workloads/Microbenchmarks/AI/[ai_output.xlsx]ai_output (4)'!$J$57</c15:f>
                      <c15:dlblFieldTableCache>
                        <c:ptCount val="1"/>
                        <c:pt idx="0">
                          <c:v>8</c:v>
                        </c:pt>
                      </c15:dlblFieldTableCache>
                    </c15:dlblFTEntry>
                  </c15:dlblFieldTable>
                  <c15:showDataLabelsRange val="0"/>
                </c:ext>
                <c:ext xmlns:c16="http://schemas.microsoft.com/office/drawing/2014/chart" uri="{C3380CC4-5D6E-409C-BE32-E72D297353CC}">
                  <c16:uniqueId val="{00000037-FF8B-5F4C-8BBF-ED4DE736661E}"/>
                </c:ext>
              </c:extLst>
            </c:dLbl>
            <c:dLbl>
              <c:idx val="56"/>
              <c:tx>
                <c:strRef>
                  <c:f>'/Users/el1goluj/Documents/ZURICH/PROJECTS/UPMEM/upmem-workloads/Microbenchmarks/AI/[ai_output.xlsx]ai_output (4)'!$J$58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{40DA3842-82D4-574A-BCA1-A80F56569C37}</c15:txfldGUID>
                      <c15:f>'/Users/el1goluj/Documents/ZURICH/PROJECTS/UPMEM/upmem-workloads/Microbenchmarks/AI/[ai_output.xlsx]ai_output (4)'!$J$58</c15:f>
                      <c15:dlblFieldTableCache>
                        <c:ptCount val="1"/>
                        <c:pt idx="0">
                          <c:v>9</c:v>
                        </c:pt>
                      </c15:dlblFieldTableCache>
                    </c15:dlblFTEntry>
                  </c15:dlblFieldTable>
                  <c15:showDataLabelsRange val="0"/>
                </c:ext>
                <c:ext xmlns:c16="http://schemas.microsoft.com/office/drawing/2014/chart" uri="{C3380CC4-5D6E-409C-BE32-E72D297353CC}">
                  <c16:uniqueId val="{00000038-FF8B-5F4C-8BBF-ED4DE736661E}"/>
                </c:ext>
              </c:extLst>
            </c:dLbl>
            <c:dLbl>
              <c:idx val="57"/>
              <c:tx>
                <c:strRef>
                  <c:f>'/Users/el1goluj/Documents/ZURICH/PROJECTS/UPMEM/upmem-workloads/Microbenchmarks/AI/[ai_output.xlsx]ai_output (4)'!$J$59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{46DD7BF6-E7B0-B345-B1B4-68691DBD444B}</c15:txfldGUID>
                      <c15:f>'/Users/el1goluj/Documents/ZURICH/PROJECTS/UPMEM/upmem-workloads/Microbenchmarks/AI/[ai_output.xlsx]ai_output (4)'!$J$59</c15:f>
                      <c15:dlblFieldTableCache>
                        <c:ptCount val="1"/>
                        <c:pt idx="0">
                          <c:v>10</c:v>
                        </c:pt>
                      </c15:dlblFieldTableCache>
                    </c15:dlblFTEntry>
                  </c15:dlblFieldTable>
                  <c15:showDataLabelsRange val="0"/>
                </c:ext>
                <c:ext xmlns:c16="http://schemas.microsoft.com/office/drawing/2014/chart" uri="{C3380CC4-5D6E-409C-BE32-E72D297353CC}">
                  <c16:uniqueId val="{00000039-FF8B-5F4C-8BBF-ED4DE736661E}"/>
                </c:ext>
              </c:extLst>
            </c:dLbl>
            <c:dLbl>
              <c:idx val="58"/>
              <c:tx>
                <c:strRef>
                  <c:f>'/Users/el1goluj/Documents/ZURICH/PROJECTS/UPMEM/upmem-workloads/Microbenchmarks/AI/[ai_output.xlsx]ai_output (4)'!$J$60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{1E93B9D5-9959-AA42-B084-C22FCBA20D11}</c15:txfldGUID>
                      <c15:f>'/Users/el1goluj/Documents/ZURICH/PROJECTS/UPMEM/upmem-workloads/Microbenchmarks/AI/[ai_output.xlsx]ai_output (4)'!$J$60</c15:f>
                      <c15:dlblFieldTableCache>
                        <c:ptCount val="1"/>
                        <c:pt idx="0">
                          <c:v>11</c:v>
                        </c:pt>
                      </c15:dlblFieldTableCache>
                    </c15:dlblFTEntry>
                  </c15:dlblFieldTable>
                  <c15:showDataLabelsRange val="0"/>
                </c:ext>
                <c:ext xmlns:c16="http://schemas.microsoft.com/office/drawing/2014/chart" uri="{C3380CC4-5D6E-409C-BE32-E72D297353CC}">
                  <c16:uniqueId val="{0000003A-FF8B-5F4C-8BBF-ED4DE736661E}"/>
                </c:ext>
              </c:extLst>
            </c:dLbl>
            <c:dLbl>
              <c:idx val="59"/>
              <c:tx>
                <c:strRef>
                  <c:f>'/Users/el1goluj/Documents/ZURICH/PROJECTS/UPMEM/upmem-workloads/Microbenchmarks/AI/[ai_output.xlsx]ai_output (4)'!$J$61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{60A07446-D238-F844-B5DE-FED19C8A63F7}</c15:txfldGUID>
                      <c15:f>'/Users/el1goluj/Documents/ZURICH/PROJECTS/UPMEM/upmem-workloads/Microbenchmarks/AI/[ai_output.xlsx]ai_output (4)'!$J$61</c15:f>
                      <c15:dlblFieldTableCache>
                        <c:ptCount val="1"/>
                        <c:pt idx="0">
                          <c:v>12</c:v>
                        </c:pt>
                      </c15:dlblFieldTableCache>
                    </c15:dlblFTEntry>
                  </c15:dlblFieldTable>
                  <c15:showDataLabelsRange val="0"/>
                </c:ext>
                <c:ext xmlns:c16="http://schemas.microsoft.com/office/drawing/2014/chart" uri="{C3380CC4-5D6E-409C-BE32-E72D297353CC}">
                  <c16:uniqueId val="{0000003B-FF8B-5F4C-8BBF-ED4DE736661E}"/>
                </c:ext>
              </c:extLst>
            </c:dLbl>
            <c:dLbl>
              <c:idx val="60"/>
              <c:tx>
                <c:strRef>
                  <c:f>'/Users/el1goluj/Documents/ZURICH/PROJECTS/UPMEM/upmem-workloads/Microbenchmarks/AI/[ai_output.xlsx]ai_output (4)'!$J$62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{4777F021-93B2-C249-BEFD-D8CA67E0B2F7}</c15:txfldGUID>
                      <c15:f>'/Users/el1goluj/Documents/ZURICH/PROJECTS/UPMEM/upmem-workloads/Microbenchmarks/AI/[ai_output.xlsx]ai_output (4)'!$J$62</c15:f>
                      <c15:dlblFieldTableCache>
                        <c:ptCount val="1"/>
                        <c:pt idx="0">
                          <c:v>13</c:v>
                        </c:pt>
                      </c15:dlblFieldTableCache>
                    </c15:dlblFTEntry>
                  </c15:dlblFieldTable>
                  <c15:showDataLabelsRange val="0"/>
                </c:ext>
                <c:ext xmlns:c16="http://schemas.microsoft.com/office/drawing/2014/chart" uri="{C3380CC4-5D6E-409C-BE32-E72D297353CC}">
                  <c16:uniqueId val="{0000003C-FF8B-5F4C-8BBF-ED4DE736661E}"/>
                </c:ext>
              </c:extLst>
            </c:dLbl>
            <c:dLbl>
              <c:idx val="61"/>
              <c:tx>
                <c:strRef>
                  <c:f>'/Users/el1goluj/Documents/ZURICH/PROJECTS/UPMEM/upmem-workloads/Microbenchmarks/AI/[ai_output.xlsx]ai_output (4)'!$J$63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{D9D75AE0-A7B6-194C-AF2B-DB5084D50F11}</c15:txfldGUID>
                      <c15:f>'/Users/el1goluj/Documents/ZURICH/PROJECTS/UPMEM/upmem-workloads/Microbenchmarks/AI/[ai_output.xlsx]ai_output (4)'!$J$63</c15:f>
                      <c15:dlblFieldTableCache>
                        <c:ptCount val="1"/>
                        <c:pt idx="0">
                          <c:v>14</c:v>
                        </c:pt>
                      </c15:dlblFieldTableCache>
                    </c15:dlblFTEntry>
                  </c15:dlblFieldTable>
                  <c15:showDataLabelsRange val="0"/>
                </c:ext>
                <c:ext xmlns:c16="http://schemas.microsoft.com/office/drawing/2014/chart" uri="{C3380CC4-5D6E-409C-BE32-E72D297353CC}">
                  <c16:uniqueId val="{0000003D-FF8B-5F4C-8BBF-ED4DE736661E}"/>
                </c:ext>
              </c:extLst>
            </c:dLbl>
            <c:dLbl>
              <c:idx val="62"/>
              <c:tx>
                <c:strRef>
                  <c:f>'/Users/el1goluj/Documents/ZURICH/PROJECTS/UPMEM/upmem-workloads/Microbenchmarks/AI/[ai_output.xlsx]ai_output (4)'!$J$64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{25E955FC-0DC3-444F-97FC-3F6132522BCE}</c15:txfldGUID>
                      <c15:f>'/Users/el1goluj/Documents/ZURICH/PROJECTS/UPMEM/upmem-workloads/Microbenchmarks/AI/[ai_output.xlsx]ai_output (4)'!$J$64</c15:f>
                      <c15:dlblFieldTableCache>
                        <c:ptCount val="1"/>
                        <c:pt idx="0">
                          <c:v>15</c:v>
                        </c:pt>
                      </c15:dlblFieldTableCache>
                    </c15:dlblFTEntry>
                  </c15:dlblFieldTable>
                  <c15:showDataLabelsRange val="0"/>
                </c:ext>
                <c:ext xmlns:c16="http://schemas.microsoft.com/office/drawing/2014/chart" uri="{C3380CC4-5D6E-409C-BE32-E72D297353CC}">
                  <c16:uniqueId val="{0000003E-FF8B-5F4C-8BBF-ED4DE736661E}"/>
                </c:ext>
              </c:extLst>
            </c:dLbl>
            <c:dLbl>
              <c:idx val="63"/>
              <c:tx>
                <c:strRef>
                  <c:f>'/Users/el1goluj/Documents/ZURICH/PROJECTS/UPMEM/upmem-workloads/Microbenchmarks/AI/[ai_output.xlsx]ai_output (4)'!$J$65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{12A05C58-3BBA-BB4E-8D59-766C4E9AB505}</c15:txfldGUID>
                      <c15:f>'/Users/el1goluj/Documents/ZURICH/PROJECTS/UPMEM/upmem-workloads/Microbenchmarks/AI/[ai_output.xlsx]ai_output (4)'!$J$65</c15:f>
                      <c15:dlblFieldTableCache>
                        <c:ptCount val="1"/>
                        <c:pt idx="0">
                          <c:v>16</c:v>
                        </c:pt>
                      </c15:dlblFieldTableCache>
                    </c15:dlblFTEntry>
                  </c15:dlblFieldTable>
                  <c15:showDataLabelsRange val="0"/>
                </c:ext>
                <c:ext xmlns:c16="http://schemas.microsoft.com/office/drawing/2014/chart" uri="{C3380CC4-5D6E-409C-BE32-E72D297353CC}">
                  <c16:uniqueId val="{0000003F-FF8B-5F4C-8BBF-ED4DE736661E}"/>
                </c:ext>
              </c:extLst>
            </c:dLbl>
            <c:dLbl>
              <c:idx val="64"/>
              <c:tx>
                <c:strRef>
                  <c:f>'/Users/el1goluj/Documents/ZURICH/PROJECTS/UPMEM/upmem-workloads/Microbenchmarks/AI/[ai_output.xlsx]ai_output (4)'!$J$66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{CA76F8E4-5F93-FE4C-A45E-8A58FD807ECE}</c15:txfldGUID>
                      <c15:f>'/Users/el1goluj/Documents/ZURICH/PROJECTS/UPMEM/upmem-workloads/Microbenchmarks/AI/[ai_output.xlsx]ai_output (4)'!$J$66</c15:f>
                      <c15:dlblFieldTableCache>
                        <c:ptCount val="1"/>
                        <c:pt idx="0">
                          <c:v>1</c:v>
                        </c:pt>
                      </c15:dlblFieldTableCache>
                    </c15:dlblFTEntry>
                  </c15:dlblFieldTable>
                  <c15:showDataLabelsRange val="0"/>
                </c:ext>
                <c:ext xmlns:c16="http://schemas.microsoft.com/office/drawing/2014/chart" uri="{C3380CC4-5D6E-409C-BE32-E72D297353CC}">
                  <c16:uniqueId val="{00000040-FF8B-5F4C-8BBF-ED4DE736661E}"/>
                </c:ext>
              </c:extLst>
            </c:dLbl>
            <c:dLbl>
              <c:idx val="65"/>
              <c:tx>
                <c:strRef>
                  <c:f>'/Users/el1goluj/Documents/ZURICH/PROJECTS/UPMEM/upmem-workloads/Microbenchmarks/AI/[ai_output.xlsx]ai_output (4)'!$J$67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{25780291-19EC-2C4A-8494-25CD1D9DD6B5}</c15:txfldGUID>
                      <c15:f>'/Users/el1goluj/Documents/ZURICH/PROJECTS/UPMEM/upmem-workloads/Microbenchmarks/AI/[ai_output.xlsx]ai_output (4)'!$J$67</c15:f>
                      <c15:dlblFieldTableCache>
                        <c:ptCount val="1"/>
                        <c:pt idx="0">
                          <c:v>2</c:v>
                        </c:pt>
                      </c15:dlblFieldTableCache>
                    </c15:dlblFTEntry>
                  </c15:dlblFieldTable>
                  <c15:showDataLabelsRange val="0"/>
                </c:ext>
                <c:ext xmlns:c16="http://schemas.microsoft.com/office/drawing/2014/chart" uri="{C3380CC4-5D6E-409C-BE32-E72D297353CC}">
                  <c16:uniqueId val="{00000041-FF8B-5F4C-8BBF-ED4DE736661E}"/>
                </c:ext>
              </c:extLst>
            </c:dLbl>
            <c:dLbl>
              <c:idx val="66"/>
              <c:tx>
                <c:strRef>
                  <c:f>'/Users/el1goluj/Documents/ZURICH/PROJECTS/UPMEM/upmem-workloads/Microbenchmarks/AI/[ai_output.xlsx]ai_output (4)'!$J$68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{B5E40C20-9A0D-BE4C-A48E-AFDD61E75E51}</c15:txfldGUID>
                      <c15:f>'/Users/el1goluj/Documents/ZURICH/PROJECTS/UPMEM/upmem-workloads/Microbenchmarks/AI/[ai_output.xlsx]ai_output (4)'!$J$68</c15:f>
                      <c15:dlblFieldTableCache>
                        <c:ptCount val="1"/>
                        <c:pt idx="0">
                          <c:v>3</c:v>
                        </c:pt>
                      </c15:dlblFieldTableCache>
                    </c15:dlblFTEntry>
                  </c15:dlblFieldTable>
                  <c15:showDataLabelsRange val="0"/>
                </c:ext>
                <c:ext xmlns:c16="http://schemas.microsoft.com/office/drawing/2014/chart" uri="{C3380CC4-5D6E-409C-BE32-E72D297353CC}">
                  <c16:uniqueId val="{00000042-FF8B-5F4C-8BBF-ED4DE736661E}"/>
                </c:ext>
              </c:extLst>
            </c:dLbl>
            <c:dLbl>
              <c:idx val="67"/>
              <c:tx>
                <c:strRef>
                  <c:f>'/Users/el1goluj/Documents/ZURICH/PROJECTS/UPMEM/upmem-workloads/Microbenchmarks/AI/[ai_output.xlsx]ai_output (4)'!$J$69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{BEF9EF33-CA2A-1C43-8946-D2CEE70BEF0C}</c15:txfldGUID>
                      <c15:f>'/Users/el1goluj/Documents/ZURICH/PROJECTS/UPMEM/upmem-workloads/Microbenchmarks/AI/[ai_output.xlsx]ai_output (4)'!$J$69</c15:f>
                      <c15:dlblFieldTableCache>
                        <c:ptCount val="1"/>
                        <c:pt idx="0">
                          <c:v>4</c:v>
                        </c:pt>
                      </c15:dlblFieldTableCache>
                    </c15:dlblFTEntry>
                  </c15:dlblFieldTable>
                  <c15:showDataLabelsRange val="0"/>
                </c:ext>
                <c:ext xmlns:c16="http://schemas.microsoft.com/office/drawing/2014/chart" uri="{C3380CC4-5D6E-409C-BE32-E72D297353CC}">
                  <c16:uniqueId val="{00000043-FF8B-5F4C-8BBF-ED4DE736661E}"/>
                </c:ext>
              </c:extLst>
            </c:dLbl>
            <c:dLbl>
              <c:idx val="68"/>
              <c:tx>
                <c:strRef>
                  <c:f>'/Users/el1goluj/Documents/ZURICH/PROJECTS/UPMEM/upmem-workloads/Microbenchmarks/AI/[ai_output.xlsx]ai_output (4)'!$J$70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{5D3B8607-8487-564A-8F45-95302FC2197A}</c15:txfldGUID>
                      <c15:f>'/Users/el1goluj/Documents/ZURICH/PROJECTS/UPMEM/upmem-workloads/Microbenchmarks/AI/[ai_output.xlsx]ai_output (4)'!$J$70</c15:f>
                      <c15:dlblFieldTableCache>
                        <c:ptCount val="1"/>
                        <c:pt idx="0">
                          <c:v>5</c:v>
                        </c:pt>
                      </c15:dlblFieldTableCache>
                    </c15:dlblFTEntry>
                  </c15:dlblFieldTable>
                  <c15:showDataLabelsRange val="0"/>
                </c:ext>
                <c:ext xmlns:c16="http://schemas.microsoft.com/office/drawing/2014/chart" uri="{C3380CC4-5D6E-409C-BE32-E72D297353CC}">
                  <c16:uniqueId val="{00000044-FF8B-5F4C-8BBF-ED4DE736661E}"/>
                </c:ext>
              </c:extLst>
            </c:dLbl>
            <c:dLbl>
              <c:idx val="69"/>
              <c:tx>
                <c:strRef>
                  <c:f>'/Users/el1goluj/Documents/ZURICH/PROJECTS/UPMEM/upmem-workloads/Microbenchmarks/AI/[ai_output.xlsx]ai_output (4)'!$J$71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{2D5B00BA-D94C-3144-AD4D-B6362BBA7B0A}</c15:txfldGUID>
                      <c15:f>'/Users/el1goluj/Documents/ZURICH/PROJECTS/UPMEM/upmem-workloads/Microbenchmarks/AI/[ai_output.xlsx]ai_output (4)'!$J$71</c15:f>
                      <c15:dlblFieldTableCache>
                        <c:ptCount val="1"/>
                        <c:pt idx="0">
                          <c:v>6</c:v>
                        </c:pt>
                      </c15:dlblFieldTableCache>
                    </c15:dlblFTEntry>
                  </c15:dlblFieldTable>
                  <c15:showDataLabelsRange val="0"/>
                </c:ext>
                <c:ext xmlns:c16="http://schemas.microsoft.com/office/drawing/2014/chart" uri="{C3380CC4-5D6E-409C-BE32-E72D297353CC}">
                  <c16:uniqueId val="{00000045-FF8B-5F4C-8BBF-ED4DE736661E}"/>
                </c:ext>
              </c:extLst>
            </c:dLbl>
            <c:dLbl>
              <c:idx val="70"/>
              <c:tx>
                <c:strRef>
                  <c:f>'/Users/el1goluj/Documents/ZURICH/PROJECTS/UPMEM/upmem-workloads/Microbenchmarks/AI/[ai_output.xlsx]ai_output (4)'!$J$72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{6728D197-66BC-824B-BF67-8E543284379F}</c15:txfldGUID>
                      <c15:f>'/Users/el1goluj/Documents/ZURICH/PROJECTS/UPMEM/upmem-workloads/Microbenchmarks/AI/[ai_output.xlsx]ai_output (4)'!$J$72</c15:f>
                      <c15:dlblFieldTableCache>
                        <c:ptCount val="1"/>
                        <c:pt idx="0">
                          <c:v>7</c:v>
                        </c:pt>
                      </c15:dlblFieldTableCache>
                    </c15:dlblFTEntry>
                  </c15:dlblFieldTable>
                  <c15:showDataLabelsRange val="0"/>
                </c:ext>
                <c:ext xmlns:c16="http://schemas.microsoft.com/office/drawing/2014/chart" uri="{C3380CC4-5D6E-409C-BE32-E72D297353CC}">
                  <c16:uniqueId val="{00000046-FF8B-5F4C-8BBF-ED4DE736661E}"/>
                </c:ext>
              </c:extLst>
            </c:dLbl>
            <c:dLbl>
              <c:idx val="71"/>
              <c:tx>
                <c:strRef>
                  <c:f>'/Users/el1goluj/Documents/ZURICH/PROJECTS/UPMEM/upmem-workloads/Microbenchmarks/AI/[ai_output.xlsx]ai_output (4)'!$J$73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{3973D36B-ECAA-764B-B159-3593A795318E}</c15:txfldGUID>
                      <c15:f>'/Users/el1goluj/Documents/ZURICH/PROJECTS/UPMEM/upmem-workloads/Microbenchmarks/AI/[ai_output.xlsx]ai_output (4)'!$J$73</c15:f>
                      <c15:dlblFieldTableCache>
                        <c:ptCount val="1"/>
                        <c:pt idx="0">
                          <c:v>8</c:v>
                        </c:pt>
                      </c15:dlblFieldTableCache>
                    </c15:dlblFTEntry>
                  </c15:dlblFieldTable>
                  <c15:showDataLabelsRange val="0"/>
                </c:ext>
                <c:ext xmlns:c16="http://schemas.microsoft.com/office/drawing/2014/chart" uri="{C3380CC4-5D6E-409C-BE32-E72D297353CC}">
                  <c16:uniqueId val="{00000047-FF8B-5F4C-8BBF-ED4DE736661E}"/>
                </c:ext>
              </c:extLst>
            </c:dLbl>
            <c:dLbl>
              <c:idx val="72"/>
              <c:tx>
                <c:strRef>
                  <c:f>'/Users/el1goluj/Documents/ZURICH/PROJECTS/UPMEM/upmem-workloads/Microbenchmarks/AI/[ai_output.xlsx]ai_output (4)'!$J$74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{2C02A140-663E-544E-B3B1-D8A918D45A68}</c15:txfldGUID>
                      <c15:f>'/Users/el1goluj/Documents/ZURICH/PROJECTS/UPMEM/upmem-workloads/Microbenchmarks/AI/[ai_output.xlsx]ai_output (4)'!$J$74</c15:f>
                      <c15:dlblFieldTableCache>
                        <c:ptCount val="1"/>
                        <c:pt idx="0">
                          <c:v>9</c:v>
                        </c:pt>
                      </c15:dlblFieldTableCache>
                    </c15:dlblFTEntry>
                  </c15:dlblFieldTable>
                  <c15:showDataLabelsRange val="0"/>
                </c:ext>
                <c:ext xmlns:c16="http://schemas.microsoft.com/office/drawing/2014/chart" uri="{C3380CC4-5D6E-409C-BE32-E72D297353CC}">
                  <c16:uniqueId val="{00000048-FF8B-5F4C-8BBF-ED4DE736661E}"/>
                </c:ext>
              </c:extLst>
            </c:dLbl>
            <c:dLbl>
              <c:idx val="73"/>
              <c:tx>
                <c:strRef>
                  <c:f>'/Users/el1goluj/Documents/ZURICH/PROJECTS/UPMEM/upmem-workloads/Microbenchmarks/AI/[ai_output.xlsx]ai_output (4)'!$J$75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{943C5FFC-F4F4-3346-8624-FA7E7095B7AC}</c15:txfldGUID>
                      <c15:f>'/Users/el1goluj/Documents/ZURICH/PROJECTS/UPMEM/upmem-workloads/Microbenchmarks/AI/[ai_output.xlsx]ai_output (4)'!$J$75</c15:f>
                      <c15:dlblFieldTableCache>
                        <c:ptCount val="1"/>
                        <c:pt idx="0">
                          <c:v>10</c:v>
                        </c:pt>
                      </c15:dlblFieldTableCache>
                    </c15:dlblFTEntry>
                  </c15:dlblFieldTable>
                  <c15:showDataLabelsRange val="0"/>
                </c:ext>
                <c:ext xmlns:c16="http://schemas.microsoft.com/office/drawing/2014/chart" uri="{C3380CC4-5D6E-409C-BE32-E72D297353CC}">
                  <c16:uniqueId val="{00000049-FF8B-5F4C-8BBF-ED4DE736661E}"/>
                </c:ext>
              </c:extLst>
            </c:dLbl>
            <c:dLbl>
              <c:idx val="74"/>
              <c:tx>
                <c:strRef>
                  <c:f>'/Users/el1goluj/Documents/ZURICH/PROJECTS/UPMEM/upmem-workloads/Microbenchmarks/AI/[ai_output.xlsx]ai_output (4)'!$J$76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{FF81A441-CED0-EF44-B38E-F815D4A1A8F6}</c15:txfldGUID>
                      <c15:f>'/Users/el1goluj/Documents/ZURICH/PROJECTS/UPMEM/upmem-workloads/Microbenchmarks/AI/[ai_output.xlsx]ai_output (4)'!$J$76</c15:f>
                      <c15:dlblFieldTableCache>
                        <c:ptCount val="1"/>
                        <c:pt idx="0">
                          <c:v>11</c:v>
                        </c:pt>
                      </c15:dlblFieldTableCache>
                    </c15:dlblFTEntry>
                  </c15:dlblFieldTable>
                  <c15:showDataLabelsRange val="0"/>
                </c:ext>
                <c:ext xmlns:c16="http://schemas.microsoft.com/office/drawing/2014/chart" uri="{C3380CC4-5D6E-409C-BE32-E72D297353CC}">
                  <c16:uniqueId val="{0000004A-FF8B-5F4C-8BBF-ED4DE736661E}"/>
                </c:ext>
              </c:extLst>
            </c:dLbl>
            <c:dLbl>
              <c:idx val="75"/>
              <c:tx>
                <c:strRef>
                  <c:f>'/Users/el1goluj/Documents/ZURICH/PROJECTS/UPMEM/upmem-workloads/Microbenchmarks/AI/[ai_output.xlsx]ai_output (4)'!$J$77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{B921942E-D955-3F47-A88E-EF139216C6FA}</c15:txfldGUID>
                      <c15:f>'/Users/el1goluj/Documents/ZURICH/PROJECTS/UPMEM/upmem-workloads/Microbenchmarks/AI/[ai_output.xlsx]ai_output (4)'!$J$77</c15:f>
                      <c15:dlblFieldTableCache>
                        <c:ptCount val="1"/>
                        <c:pt idx="0">
                          <c:v>12</c:v>
                        </c:pt>
                      </c15:dlblFieldTableCache>
                    </c15:dlblFTEntry>
                  </c15:dlblFieldTable>
                  <c15:showDataLabelsRange val="0"/>
                </c:ext>
                <c:ext xmlns:c16="http://schemas.microsoft.com/office/drawing/2014/chart" uri="{C3380CC4-5D6E-409C-BE32-E72D297353CC}">
                  <c16:uniqueId val="{0000004B-FF8B-5F4C-8BBF-ED4DE736661E}"/>
                </c:ext>
              </c:extLst>
            </c:dLbl>
            <c:dLbl>
              <c:idx val="76"/>
              <c:tx>
                <c:strRef>
                  <c:f>'/Users/el1goluj/Documents/ZURICH/PROJECTS/UPMEM/upmem-workloads/Microbenchmarks/AI/[ai_output.xlsx]ai_output (4)'!$J$78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{67C42E96-DAEC-9046-97D0-F869CC761468}</c15:txfldGUID>
                      <c15:f>'/Users/el1goluj/Documents/ZURICH/PROJECTS/UPMEM/upmem-workloads/Microbenchmarks/AI/[ai_output.xlsx]ai_output (4)'!$J$78</c15:f>
                      <c15:dlblFieldTableCache>
                        <c:ptCount val="1"/>
                        <c:pt idx="0">
                          <c:v>13</c:v>
                        </c:pt>
                      </c15:dlblFieldTableCache>
                    </c15:dlblFTEntry>
                  </c15:dlblFieldTable>
                  <c15:showDataLabelsRange val="0"/>
                </c:ext>
                <c:ext xmlns:c16="http://schemas.microsoft.com/office/drawing/2014/chart" uri="{C3380CC4-5D6E-409C-BE32-E72D297353CC}">
                  <c16:uniqueId val="{0000004C-FF8B-5F4C-8BBF-ED4DE736661E}"/>
                </c:ext>
              </c:extLst>
            </c:dLbl>
            <c:dLbl>
              <c:idx val="77"/>
              <c:tx>
                <c:strRef>
                  <c:f>'/Users/el1goluj/Documents/ZURICH/PROJECTS/UPMEM/upmem-workloads/Microbenchmarks/AI/[ai_output.xlsx]ai_output (4)'!$J$79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{FBCC76DA-411D-3E4D-A0B2-8CDEF5B81D9E}</c15:txfldGUID>
                      <c15:f>'/Users/el1goluj/Documents/ZURICH/PROJECTS/UPMEM/upmem-workloads/Microbenchmarks/AI/[ai_output.xlsx]ai_output (4)'!$J$79</c15:f>
                      <c15:dlblFieldTableCache>
                        <c:ptCount val="1"/>
                        <c:pt idx="0">
                          <c:v>14</c:v>
                        </c:pt>
                      </c15:dlblFieldTableCache>
                    </c15:dlblFTEntry>
                  </c15:dlblFieldTable>
                  <c15:showDataLabelsRange val="0"/>
                </c:ext>
                <c:ext xmlns:c16="http://schemas.microsoft.com/office/drawing/2014/chart" uri="{C3380CC4-5D6E-409C-BE32-E72D297353CC}">
                  <c16:uniqueId val="{0000004D-FF8B-5F4C-8BBF-ED4DE736661E}"/>
                </c:ext>
              </c:extLst>
            </c:dLbl>
            <c:dLbl>
              <c:idx val="78"/>
              <c:tx>
                <c:strRef>
                  <c:f>'/Users/el1goluj/Documents/ZURICH/PROJECTS/UPMEM/upmem-workloads/Microbenchmarks/AI/[ai_output.xlsx]ai_output (4)'!$J$80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{648873AC-7D24-FA42-ADB6-EA9401BC23E3}</c15:txfldGUID>
                      <c15:f>'/Users/el1goluj/Documents/ZURICH/PROJECTS/UPMEM/upmem-workloads/Microbenchmarks/AI/[ai_output.xlsx]ai_output (4)'!$J$80</c15:f>
                      <c15:dlblFieldTableCache>
                        <c:ptCount val="1"/>
                        <c:pt idx="0">
                          <c:v>15</c:v>
                        </c:pt>
                      </c15:dlblFieldTableCache>
                    </c15:dlblFTEntry>
                  </c15:dlblFieldTable>
                  <c15:showDataLabelsRange val="0"/>
                </c:ext>
                <c:ext xmlns:c16="http://schemas.microsoft.com/office/drawing/2014/chart" uri="{C3380CC4-5D6E-409C-BE32-E72D297353CC}">
                  <c16:uniqueId val="{0000004E-FF8B-5F4C-8BBF-ED4DE736661E}"/>
                </c:ext>
              </c:extLst>
            </c:dLbl>
            <c:dLbl>
              <c:idx val="79"/>
              <c:tx>
                <c:strRef>
                  <c:f>'/Users/el1goluj/Documents/ZURICH/PROJECTS/UPMEM/upmem-workloads/Microbenchmarks/AI/[ai_output.xlsx]ai_output (4)'!$J$81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{C17685D5-C754-3C40-94FD-72A71F3F3129}</c15:txfldGUID>
                      <c15:f>'/Users/el1goluj/Documents/ZURICH/PROJECTS/UPMEM/upmem-workloads/Microbenchmarks/AI/[ai_output.xlsx]ai_output (4)'!$J$81</c15:f>
                      <c15:dlblFieldTableCache>
                        <c:ptCount val="1"/>
                        <c:pt idx="0">
                          <c:v>16</c:v>
                        </c:pt>
                      </c15:dlblFieldTableCache>
                    </c15:dlblFTEntry>
                  </c15:dlblFieldTable>
                  <c15:showDataLabelsRange val="0"/>
                </c:ext>
                <c:ext xmlns:c16="http://schemas.microsoft.com/office/drawing/2014/chart" uri="{C3380CC4-5D6E-409C-BE32-E72D297353CC}">
                  <c16:uniqueId val="{0000004F-FF8B-5F4C-8BBF-ED4DE736661E}"/>
                </c:ext>
              </c:extLst>
            </c:dLbl>
            <c:dLbl>
              <c:idx val="80"/>
              <c:tx>
                <c:strRef>
                  <c:f>'/Users/el1goluj/Documents/ZURICH/PROJECTS/UPMEM/upmem-workloads/Microbenchmarks/AI/[ai_output.xlsx]ai_output (4)'!$J$82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{2E1C612A-E82F-0E44-AA2D-481588F8C686}</c15:txfldGUID>
                      <c15:f>'/Users/el1goluj/Documents/ZURICH/PROJECTS/UPMEM/upmem-workloads/Microbenchmarks/AI/[ai_output.xlsx]ai_output (4)'!$J$82</c15:f>
                      <c15:dlblFieldTableCache>
                        <c:ptCount val="1"/>
                        <c:pt idx="0">
                          <c:v>1</c:v>
                        </c:pt>
                      </c15:dlblFieldTableCache>
                    </c15:dlblFTEntry>
                  </c15:dlblFieldTable>
                  <c15:showDataLabelsRange val="0"/>
                </c:ext>
                <c:ext xmlns:c16="http://schemas.microsoft.com/office/drawing/2014/chart" uri="{C3380CC4-5D6E-409C-BE32-E72D297353CC}">
                  <c16:uniqueId val="{00000050-FF8B-5F4C-8BBF-ED4DE736661E}"/>
                </c:ext>
              </c:extLst>
            </c:dLbl>
            <c:dLbl>
              <c:idx val="81"/>
              <c:tx>
                <c:strRef>
                  <c:f>'/Users/el1goluj/Documents/ZURICH/PROJECTS/UPMEM/upmem-workloads/Microbenchmarks/AI/[ai_output.xlsx]ai_output (4)'!$J$83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{7CA92AF9-C54D-1E4B-AD43-B1E8B244CE91}</c15:txfldGUID>
                      <c15:f>'/Users/el1goluj/Documents/ZURICH/PROJECTS/UPMEM/upmem-workloads/Microbenchmarks/AI/[ai_output.xlsx]ai_output (4)'!$J$83</c15:f>
                      <c15:dlblFieldTableCache>
                        <c:ptCount val="1"/>
                        <c:pt idx="0">
                          <c:v>2</c:v>
                        </c:pt>
                      </c15:dlblFieldTableCache>
                    </c15:dlblFTEntry>
                  </c15:dlblFieldTable>
                  <c15:showDataLabelsRange val="0"/>
                </c:ext>
                <c:ext xmlns:c16="http://schemas.microsoft.com/office/drawing/2014/chart" uri="{C3380CC4-5D6E-409C-BE32-E72D297353CC}">
                  <c16:uniqueId val="{00000051-FF8B-5F4C-8BBF-ED4DE736661E}"/>
                </c:ext>
              </c:extLst>
            </c:dLbl>
            <c:dLbl>
              <c:idx val="82"/>
              <c:tx>
                <c:strRef>
                  <c:f>'/Users/el1goluj/Documents/ZURICH/PROJECTS/UPMEM/upmem-workloads/Microbenchmarks/AI/[ai_output.xlsx]ai_output (4)'!$J$84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{3D31A8A5-6E4E-AC4F-A7A0-895BB02D518A}</c15:txfldGUID>
                      <c15:f>'/Users/el1goluj/Documents/ZURICH/PROJECTS/UPMEM/upmem-workloads/Microbenchmarks/AI/[ai_output.xlsx]ai_output (4)'!$J$84</c15:f>
                      <c15:dlblFieldTableCache>
                        <c:ptCount val="1"/>
                        <c:pt idx="0">
                          <c:v>3</c:v>
                        </c:pt>
                      </c15:dlblFieldTableCache>
                    </c15:dlblFTEntry>
                  </c15:dlblFieldTable>
                  <c15:showDataLabelsRange val="0"/>
                </c:ext>
                <c:ext xmlns:c16="http://schemas.microsoft.com/office/drawing/2014/chart" uri="{C3380CC4-5D6E-409C-BE32-E72D297353CC}">
                  <c16:uniqueId val="{00000052-FF8B-5F4C-8BBF-ED4DE736661E}"/>
                </c:ext>
              </c:extLst>
            </c:dLbl>
            <c:dLbl>
              <c:idx val="83"/>
              <c:tx>
                <c:strRef>
                  <c:f>'/Users/el1goluj/Documents/ZURICH/PROJECTS/UPMEM/upmem-workloads/Microbenchmarks/AI/[ai_output.xlsx]ai_output (4)'!$J$85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{85A28353-10B1-ED4C-B94C-D51CBC71C09F}</c15:txfldGUID>
                      <c15:f>'/Users/el1goluj/Documents/ZURICH/PROJECTS/UPMEM/upmem-workloads/Microbenchmarks/AI/[ai_output.xlsx]ai_output (4)'!$J$85</c15:f>
                      <c15:dlblFieldTableCache>
                        <c:ptCount val="1"/>
                        <c:pt idx="0">
                          <c:v>4</c:v>
                        </c:pt>
                      </c15:dlblFieldTableCache>
                    </c15:dlblFTEntry>
                  </c15:dlblFieldTable>
                  <c15:showDataLabelsRange val="0"/>
                </c:ext>
                <c:ext xmlns:c16="http://schemas.microsoft.com/office/drawing/2014/chart" uri="{C3380CC4-5D6E-409C-BE32-E72D297353CC}">
                  <c16:uniqueId val="{00000053-FF8B-5F4C-8BBF-ED4DE736661E}"/>
                </c:ext>
              </c:extLst>
            </c:dLbl>
            <c:dLbl>
              <c:idx val="84"/>
              <c:tx>
                <c:strRef>
                  <c:f>'/Users/el1goluj/Documents/ZURICH/PROJECTS/UPMEM/upmem-workloads/Microbenchmarks/AI/[ai_output.xlsx]ai_output (4)'!$J$86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{2A615362-8BE3-034D-8016-711880563B7E}</c15:txfldGUID>
                      <c15:f>'/Users/el1goluj/Documents/ZURICH/PROJECTS/UPMEM/upmem-workloads/Microbenchmarks/AI/[ai_output.xlsx]ai_output (4)'!$J$86</c15:f>
                      <c15:dlblFieldTableCache>
                        <c:ptCount val="1"/>
                        <c:pt idx="0">
                          <c:v>5</c:v>
                        </c:pt>
                      </c15:dlblFieldTableCache>
                    </c15:dlblFTEntry>
                  </c15:dlblFieldTable>
                  <c15:showDataLabelsRange val="0"/>
                </c:ext>
                <c:ext xmlns:c16="http://schemas.microsoft.com/office/drawing/2014/chart" uri="{C3380CC4-5D6E-409C-BE32-E72D297353CC}">
                  <c16:uniqueId val="{00000054-FF8B-5F4C-8BBF-ED4DE736661E}"/>
                </c:ext>
              </c:extLst>
            </c:dLbl>
            <c:dLbl>
              <c:idx val="85"/>
              <c:tx>
                <c:strRef>
                  <c:f>'/Users/el1goluj/Documents/ZURICH/PROJECTS/UPMEM/upmem-workloads/Microbenchmarks/AI/[ai_output.xlsx]ai_output (4)'!$J$87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{49E35EF4-7E91-1F48-B3A7-FDD71FCAF959}</c15:txfldGUID>
                      <c15:f>'/Users/el1goluj/Documents/ZURICH/PROJECTS/UPMEM/upmem-workloads/Microbenchmarks/AI/[ai_output.xlsx]ai_output (4)'!$J$87</c15:f>
                      <c15:dlblFieldTableCache>
                        <c:ptCount val="1"/>
                        <c:pt idx="0">
                          <c:v>6</c:v>
                        </c:pt>
                      </c15:dlblFieldTableCache>
                    </c15:dlblFTEntry>
                  </c15:dlblFieldTable>
                  <c15:showDataLabelsRange val="0"/>
                </c:ext>
                <c:ext xmlns:c16="http://schemas.microsoft.com/office/drawing/2014/chart" uri="{C3380CC4-5D6E-409C-BE32-E72D297353CC}">
                  <c16:uniqueId val="{00000055-FF8B-5F4C-8BBF-ED4DE736661E}"/>
                </c:ext>
              </c:extLst>
            </c:dLbl>
            <c:dLbl>
              <c:idx val="86"/>
              <c:tx>
                <c:strRef>
                  <c:f>'/Users/el1goluj/Documents/ZURICH/PROJECTS/UPMEM/upmem-workloads/Microbenchmarks/AI/[ai_output.xlsx]ai_output (4)'!$J$88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{DBCE9FEA-7918-EF4E-9D19-B0A1A8D01AC6}</c15:txfldGUID>
                      <c15:f>'/Users/el1goluj/Documents/ZURICH/PROJECTS/UPMEM/upmem-workloads/Microbenchmarks/AI/[ai_output.xlsx]ai_output (4)'!$J$88</c15:f>
                      <c15:dlblFieldTableCache>
                        <c:ptCount val="1"/>
                        <c:pt idx="0">
                          <c:v>7</c:v>
                        </c:pt>
                      </c15:dlblFieldTableCache>
                    </c15:dlblFTEntry>
                  </c15:dlblFieldTable>
                  <c15:showDataLabelsRange val="0"/>
                </c:ext>
                <c:ext xmlns:c16="http://schemas.microsoft.com/office/drawing/2014/chart" uri="{C3380CC4-5D6E-409C-BE32-E72D297353CC}">
                  <c16:uniqueId val="{00000056-FF8B-5F4C-8BBF-ED4DE736661E}"/>
                </c:ext>
              </c:extLst>
            </c:dLbl>
            <c:dLbl>
              <c:idx val="87"/>
              <c:tx>
                <c:strRef>
                  <c:f>'/Users/el1goluj/Documents/ZURICH/PROJECTS/UPMEM/upmem-workloads/Microbenchmarks/AI/[ai_output.xlsx]ai_output (4)'!$J$89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{B884A3E5-31E8-7147-80C4-459121A0079B}</c15:txfldGUID>
                      <c15:f>'/Users/el1goluj/Documents/ZURICH/PROJECTS/UPMEM/upmem-workloads/Microbenchmarks/AI/[ai_output.xlsx]ai_output (4)'!$J$89</c15:f>
                      <c15:dlblFieldTableCache>
                        <c:ptCount val="1"/>
                        <c:pt idx="0">
                          <c:v>8</c:v>
                        </c:pt>
                      </c15:dlblFieldTableCache>
                    </c15:dlblFTEntry>
                  </c15:dlblFieldTable>
                  <c15:showDataLabelsRange val="0"/>
                </c:ext>
                <c:ext xmlns:c16="http://schemas.microsoft.com/office/drawing/2014/chart" uri="{C3380CC4-5D6E-409C-BE32-E72D297353CC}">
                  <c16:uniqueId val="{00000057-FF8B-5F4C-8BBF-ED4DE736661E}"/>
                </c:ext>
              </c:extLst>
            </c:dLbl>
            <c:dLbl>
              <c:idx val="88"/>
              <c:tx>
                <c:strRef>
                  <c:f>'/Users/el1goluj/Documents/ZURICH/PROJECTS/UPMEM/upmem-workloads/Microbenchmarks/AI/[ai_output.xlsx]ai_output (4)'!$J$90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{83356E29-E236-4349-A173-AC2F0E05AF7F}</c15:txfldGUID>
                      <c15:f>'/Users/el1goluj/Documents/ZURICH/PROJECTS/UPMEM/upmem-workloads/Microbenchmarks/AI/[ai_output.xlsx]ai_output (4)'!$J$90</c15:f>
                      <c15:dlblFieldTableCache>
                        <c:ptCount val="1"/>
                        <c:pt idx="0">
                          <c:v>9</c:v>
                        </c:pt>
                      </c15:dlblFieldTableCache>
                    </c15:dlblFTEntry>
                  </c15:dlblFieldTable>
                  <c15:showDataLabelsRange val="0"/>
                </c:ext>
                <c:ext xmlns:c16="http://schemas.microsoft.com/office/drawing/2014/chart" uri="{C3380CC4-5D6E-409C-BE32-E72D297353CC}">
                  <c16:uniqueId val="{00000058-FF8B-5F4C-8BBF-ED4DE736661E}"/>
                </c:ext>
              </c:extLst>
            </c:dLbl>
            <c:dLbl>
              <c:idx val="89"/>
              <c:tx>
                <c:strRef>
                  <c:f>'/Users/el1goluj/Documents/ZURICH/PROJECTS/UPMEM/upmem-workloads/Microbenchmarks/AI/[ai_output.xlsx]ai_output (4)'!$J$91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{A29B30B1-0DC3-1E47-97F7-7C8BC5D93452}</c15:txfldGUID>
                      <c15:f>'/Users/el1goluj/Documents/ZURICH/PROJECTS/UPMEM/upmem-workloads/Microbenchmarks/AI/[ai_output.xlsx]ai_output (4)'!$J$91</c15:f>
                      <c15:dlblFieldTableCache>
                        <c:ptCount val="1"/>
                        <c:pt idx="0">
                          <c:v>10</c:v>
                        </c:pt>
                      </c15:dlblFieldTableCache>
                    </c15:dlblFTEntry>
                  </c15:dlblFieldTable>
                  <c15:showDataLabelsRange val="0"/>
                </c:ext>
                <c:ext xmlns:c16="http://schemas.microsoft.com/office/drawing/2014/chart" uri="{C3380CC4-5D6E-409C-BE32-E72D297353CC}">
                  <c16:uniqueId val="{00000059-FF8B-5F4C-8BBF-ED4DE736661E}"/>
                </c:ext>
              </c:extLst>
            </c:dLbl>
            <c:dLbl>
              <c:idx val="90"/>
              <c:tx>
                <c:strRef>
                  <c:f>'/Users/el1goluj/Documents/ZURICH/PROJECTS/UPMEM/upmem-workloads/Microbenchmarks/AI/[ai_output.xlsx]ai_output (4)'!$J$92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{40920802-43A8-8040-A4C7-E2F33067208F}</c15:txfldGUID>
                      <c15:f>'/Users/el1goluj/Documents/ZURICH/PROJECTS/UPMEM/upmem-workloads/Microbenchmarks/AI/[ai_output.xlsx]ai_output (4)'!$J$92</c15:f>
                      <c15:dlblFieldTableCache>
                        <c:ptCount val="1"/>
                        <c:pt idx="0">
                          <c:v>11</c:v>
                        </c:pt>
                      </c15:dlblFieldTableCache>
                    </c15:dlblFTEntry>
                  </c15:dlblFieldTable>
                  <c15:showDataLabelsRange val="0"/>
                </c:ext>
                <c:ext xmlns:c16="http://schemas.microsoft.com/office/drawing/2014/chart" uri="{C3380CC4-5D6E-409C-BE32-E72D297353CC}">
                  <c16:uniqueId val="{0000005A-FF8B-5F4C-8BBF-ED4DE736661E}"/>
                </c:ext>
              </c:extLst>
            </c:dLbl>
            <c:dLbl>
              <c:idx val="91"/>
              <c:tx>
                <c:strRef>
                  <c:f>'/Users/el1goluj/Documents/ZURICH/PROJECTS/UPMEM/upmem-workloads/Microbenchmarks/AI/[ai_output.xlsx]ai_output (4)'!$J$93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{6814D935-2E02-874E-A08C-06AAB918C784}</c15:txfldGUID>
                      <c15:f>'/Users/el1goluj/Documents/ZURICH/PROJECTS/UPMEM/upmem-workloads/Microbenchmarks/AI/[ai_output.xlsx]ai_output (4)'!$J$93</c15:f>
                      <c15:dlblFieldTableCache>
                        <c:ptCount val="1"/>
                        <c:pt idx="0">
                          <c:v>12</c:v>
                        </c:pt>
                      </c15:dlblFieldTableCache>
                    </c15:dlblFTEntry>
                  </c15:dlblFieldTable>
                  <c15:showDataLabelsRange val="0"/>
                </c:ext>
                <c:ext xmlns:c16="http://schemas.microsoft.com/office/drawing/2014/chart" uri="{C3380CC4-5D6E-409C-BE32-E72D297353CC}">
                  <c16:uniqueId val="{0000005B-FF8B-5F4C-8BBF-ED4DE736661E}"/>
                </c:ext>
              </c:extLst>
            </c:dLbl>
            <c:dLbl>
              <c:idx val="92"/>
              <c:tx>
                <c:strRef>
                  <c:f>'/Users/el1goluj/Documents/ZURICH/PROJECTS/UPMEM/upmem-workloads/Microbenchmarks/AI/[ai_output.xlsx]ai_output (4)'!$J$94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{18AF3832-26AD-144B-A0D0-549ADBFC15B0}</c15:txfldGUID>
                      <c15:f>'/Users/el1goluj/Documents/ZURICH/PROJECTS/UPMEM/upmem-workloads/Microbenchmarks/AI/[ai_output.xlsx]ai_output (4)'!$J$94</c15:f>
                      <c15:dlblFieldTableCache>
                        <c:ptCount val="1"/>
                        <c:pt idx="0">
                          <c:v>13</c:v>
                        </c:pt>
                      </c15:dlblFieldTableCache>
                    </c15:dlblFTEntry>
                  </c15:dlblFieldTable>
                  <c15:showDataLabelsRange val="0"/>
                </c:ext>
                <c:ext xmlns:c16="http://schemas.microsoft.com/office/drawing/2014/chart" uri="{C3380CC4-5D6E-409C-BE32-E72D297353CC}">
                  <c16:uniqueId val="{0000005C-FF8B-5F4C-8BBF-ED4DE736661E}"/>
                </c:ext>
              </c:extLst>
            </c:dLbl>
            <c:dLbl>
              <c:idx val="93"/>
              <c:tx>
                <c:strRef>
                  <c:f>'/Users/el1goluj/Documents/ZURICH/PROJECTS/UPMEM/upmem-workloads/Microbenchmarks/AI/[ai_output.xlsx]ai_output (4)'!$J$95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{B4BB9F1F-3807-7B49-A6C7-53701D73C581}</c15:txfldGUID>
                      <c15:f>'/Users/el1goluj/Documents/ZURICH/PROJECTS/UPMEM/upmem-workloads/Microbenchmarks/AI/[ai_output.xlsx]ai_output (4)'!$J$95</c15:f>
                      <c15:dlblFieldTableCache>
                        <c:ptCount val="1"/>
                        <c:pt idx="0">
                          <c:v>14</c:v>
                        </c:pt>
                      </c15:dlblFieldTableCache>
                    </c15:dlblFTEntry>
                  </c15:dlblFieldTable>
                  <c15:showDataLabelsRange val="0"/>
                </c:ext>
                <c:ext xmlns:c16="http://schemas.microsoft.com/office/drawing/2014/chart" uri="{C3380CC4-5D6E-409C-BE32-E72D297353CC}">
                  <c16:uniqueId val="{0000005D-FF8B-5F4C-8BBF-ED4DE736661E}"/>
                </c:ext>
              </c:extLst>
            </c:dLbl>
            <c:dLbl>
              <c:idx val="94"/>
              <c:tx>
                <c:strRef>
                  <c:f>'/Users/el1goluj/Documents/ZURICH/PROJECTS/UPMEM/upmem-workloads/Microbenchmarks/AI/[ai_output.xlsx]ai_output (4)'!$J$96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{A371EE8E-31FF-0F4C-A214-2AB3B66C5F16}</c15:txfldGUID>
                      <c15:f>'/Users/el1goluj/Documents/ZURICH/PROJECTS/UPMEM/upmem-workloads/Microbenchmarks/AI/[ai_output.xlsx]ai_output (4)'!$J$96</c15:f>
                      <c15:dlblFieldTableCache>
                        <c:ptCount val="1"/>
                        <c:pt idx="0">
                          <c:v>15</c:v>
                        </c:pt>
                      </c15:dlblFieldTableCache>
                    </c15:dlblFTEntry>
                  </c15:dlblFieldTable>
                  <c15:showDataLabelsRange val="0"/>
                </c:ext>
                <c:ext xmlns:c16="http://schemas.microsoft.com/office/drawing/2014/chart" uri="{C3380CC4-5D6E-409C-BE32-E72D297353CC}">
                  <c16:uniqueId val="{0000005E-FF8B-5F4C-8BBF-ED4DE736661E}"/>
                </c:ext>
              </c:extLst>
            </c:dLbl>
            <c:dLbl>
              <c:idx val="95"/>
              <c:tx>
                <c:strRef>
                  <c:f>'/Users/el1goluj/Documents/ZURICH/PROJECTS/UPMEM/upmem-workloads/Microbenchmarks/AI/[ai_output.xlsx]ai_output (4)'!$J$97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{F850D83F-31B2-9C4B-B21D-61F746B4D91D}</c15:txfldGUID>
                      <c15:f>'/Users/el1goluj/Documents/ZURICH/PROJECTS/UPMEM/upmem-workloads/Microbenchmarks/AI/[ai_output.xlsx]ai_output (4)'!$J$97</c15:f>
                      <c15:dlblFieldTableCache>
                        <c:ptCount val="1"/>
                        <c:pt idx="0">
                          <c:v>16</c:v>
                        </c:pt>
                      </c15:dlblFieldTableCache>
                    </c15:dlblFTEntry>
                  </c15:dlblFieldTable>
                  <c15:showDataLabelsRange val="0"/>
                </c:ext>
                <c:ext xmlns:c16="http://schemas.microsoft.com/office/drawing/2014/chart" uri="{C3380CC4-5D6E-409C-BE32-E72D297353CC}">
                  <c16:uniqueId val="{0000005F-FF8B-5F4C-8BBF-ED4DE736661E}"/>
                </c:ext>
              </c:extLst>
            </c:dLbl>
            <c:dLbl>
              <c:idx val="96"/>
              <c:tx>
                <c:strRef>
                  <c:f>'/Users/el1goluj/Documents/ZURICH/PROJECTS/UPMEM/upmem-workloads/Microbenchmarks/AI/[ai_output.xlsx]ai_output (4)'!$J$98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{7196A02C-BED8-AB4A-B944-985DB3983714}</c15:txfldGUID>
                      <c15:f>'/Users/el1goluj/Documents/ZURICH/PROJECTS/UPMEM/upmem-workloads/Microbenchmarks/AI/[ai_output.xlsx]ai_output (4)'!$J$98</c15:f>
                      <c15:dlblFieldTableCache>
                        <c:ptCount val="1"/>
                        <c:pt idx="0">
                          <c:v>1</c:v>
                        </c:pt>
                      </c15:dlblFieldTableCache>
                    </c15:dlblFTEntry>
                  </c15:dlblFieldTable>
                  <c15:showDataLabelsRange val="0"/>
                </c:ext>
                <c:ext xmlns:c16="http://schemas.microsoft.com/office/drawing/2014/chart" uri="{C3380CC4-5D6E-409C-BE32-E72D297353CC}">
                  <c16:uniqueId val="{00000060-FF8B-5F4C-8BBF-ED4DE736661E}"/>
                </c:ext>
              </c:extLst>
            </c:dLbl>
            <c:dLbl>
              <c:idx val="97"/>
              <c:tx>
                <c:strRef>
                  <c:f>'/Users/el1goluj/Documents/ZURICH/PROJECTS/UPMEM/upmem-workloads/Microbenchmarks/AI/[ai_output.xlsx]ai_output (4)'!$J$99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{03DEF4E7-F4B6-0243-85F4-5700C8C9E34A}</c15:txfldGUID>
                      <c15:f>'/Users/el1goluj/Documents/ZURICH/PROJECTS/UPMEM/upmem-workloads/Microbenchmarks/AI/[ai_output.xlsx]ai_output (4)'!$J$99</c15:f>
                      <c15:dlblFieldTableCache>
                        <c:ptCount val="1"/>
                        <c:pt idx="0">
                          <c:v>2</c:v>
                        </c:pt>
                      </c15:dlblFieldTableCache>
                    </c15:dlblFTEntry>
                  </c15:dlblFieldTable>
                  <c15:showDataLabelsRange val="0"/>
                </c:ext>
                <c:ext xmlns:c16="http://schemas.microsoft.com/office/drawing/2014/chart" uri="{C3380CC4-5D6E-409C-BE32-E72D297353CC}">
                  <c16:uniqueId val="{00000061-FF8B-5F4C-8BBF-ED4DE736661E}"/>
                </c:ext>
              </c:extLst>
            </c:dLbl>
            <c:dLbl>
              <c:idx val="98"/>
              <c:tx>
                <c:strRef>
                  <c:f>'/Users/el1goluj/Documents/ZURICH/PROJECTS/UPMEM/upmem-workloads/Microbenchmarks/AI/[ai_output.xlsx]ai_output (4)'!$J$100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{327EED6F-AD17-1645-AB39-5395AA047277}</c15:txfldGUID>
                      <c15:f>'/Users/el1goluj/Documents/ZURICH/PROJECTS/UPMEM/upmem-workloads/Microbenchmarks/AI/[ai_output.xlsx]ai_output (4)'!$J$100</c15:f>
                      <c15:dlblFieldTableCache>
                        <c:ptCount val="1"/>
                        <c:pt idx="0">
                          <c:v>3</c:v>
                        </c:pt>
                      </c15:dlblFieldTableCache>
                    </c15:dlblFTEntry>
                  </c15:dlblFieldTable>
                  <c15:showDataLabelsRange val="0"/>
                </c:ext>
                <c:ext xmlns:c16="http://schemas.microsoft.com/office/drawing/2014/chart" uri="{C3380CC4-5D6E-409C-BE32-E72D297353CC}">
                  <c16:uniqueId val="{00000062-FF8B-5F4C-8BBF-ED4DE736661E}"/>
                </c:ext>
              </c:extLst>
            </c:dLbl>
            <c:dLbl>
              <c:idx val="99"/>
              <c:tx>
                <c:strRef>
                  <c:f>'/Users/el1goluj/Documents/ZURICH/PROJECTS/UPMEM/upmem-workloads/Microbenchmarks/AI/[ai_output.xlsx]ai_output (4)'!$J$101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{DF29881F-0F7E-EA42-9F24-3EF489E1C300}</c15:txfldGUID>
                      <c15:f>'/Users/el1goluj/Documents/ZURICH/PROJECTS/UPMEM/upmem-workloads/Microbenchmarks/AI/[ai_output.xlsx]ai_output (4)'!$J$101</c15:f>
                      <c15:dlblFieldTableCache>
                        <c:ptCount val="1"/>
                        <c:pt idx="0">
                          <c:v>4</c:v>
                        </c:pt>
                      </c15:dlblFieldTableCache>
                    </c15:dlblFTEntry>
                  </c15:dlblFieldTable>
                  <c15:showDataLabelsRange val="0"/>
                </c:ext>
                <c:ext xmlns:c16="http://schemas.microsoft.com/office/drawing/2014/chart" uri="{C3380CC4-5D6E-409C-BE32-E72D297353CC}">
                  <c16:uniqueId val="{00000063-FF8B-5F4C-8BBF-ED4DE736661E}"/>
                </c:ext>
              </c:extLst>
            </c:dLbl>
            <c:dLbl>
              <c:idx val="100"/>
              <c:tx>
                <c:strRef>
                  <c:f>'/Users/el1goluj/Documents/ZURICH/PROJECTS/UPMEM/upmem-workloads/Microbenchmarks/AI/[ai_output.xlsx]ai_output (4)'!$J$102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{E698F0E5-0E53-AB43-AFC7-1CBA60F291C4}</c15:txfldGUID>
                      <c15:f>'/Users/el1goluj/Documents/ZURICH/PROJECTS/UPMEM/upmem-workloads/Microbenchmarks/AI/[ai_output.xlsx]ai_output (4)'!$J$102</c15:f>
                      <c15:dlblFieldTableCache>
                        <c:ptCount val="1"/>
                        <c:pt idx="0">
                          <c:v>5</c:v>
                        </c:pt>
                      </c15:dlblFieldTableCache>
                    </c15:dlblFTEntry>
                  </c15:dlblFieldTable>
                  <c15:showDataLabelsRange val="0"/>
                </c:ext>
                <c:ext xmlns:c16="http://schemas.microsoft.com/office/drawing/2014/chart" uri="{C3380CC4-5D6E-409C-BE32-E72D297353CC}">
                  <c16:uniqueId val="{00000064-FF8B-5F4C-8BBF-ED4DE736661E}"/>
                </c:ext>
              </c:extLst>
            </c:dLbl>
            <c:dLbl>
              <c:idx val="101"/>
              <c:tx>
                <c:strRef>
                  <c:f>'/Users/el1goluj/Documents/ZURICH/PROJECTS/UPMEM/upmem-workloads/Microbenchmarks/AI/[ai_output.xlsx]ai_output (4)'!$J$103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{ED82CDA1-842C-D14A-A3FF-47F49BEA09B6}</c15:txfldGUID>
                      <c15:f>'/Users/el1goluj/Documents/ZURICH/PROJECTS/UPMEM/upmem-workloads/Microbenchmarks/AI/[ai_output.xlsx]ai_output (4)'!$J$103</c15:f>
                      <c15:dlblFieldTableCache>
                        <c:ptCount val="1"/>
                        <c:pt idx="0">
                          <c:v>6</c:v>
                        </c:pt>
                      </c15:dlblFieldTableCache>
                    </c15:dlblFTEntry>
                  </c15:dlblFieldTable>
                  <c15:showDataLabelsRange val="0"/>
                </c:ext>
                <c:ext xmlns:c16="http://schemas.microsoft.com/office/drawing/2014/chart" uri="{C3380CC4-5D6E-409C-BE32-E72D297353CC}">
                  <c16:uniqueId val="{00000065-FF8B-5F4C-8BBF-ED4DE736661E}"/>
                </c:ext>
              </c:extLst>
            </c:dLbl>
            <c:dLbl>
              <c:idx val="102"/>
              <c:tx>
                <c:strRef>
                  <c:f>'/Users/el1goluj/Documents/ZURICH/PROJECTS/UPMEM/upmem-workloads/Microbenchmarks/AI/[ai_output.xlsx]ai_output (4)'!$J$104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{942C373F-E7A9-5C4F-9649-382DBA16D3BB}</c15:txfldGUID>
                      <c15:f>'/Users/el1goluj/Documents/ZURICH/PROJECTS/UPMEM/upmem-workloads/Microbenchmarks/AI/[ai_output.xlsx]ai_output (4)'!$J$104</c15:f>
                      <c15:dlblFieldTableCache>
                        <c:ptCount val="1"/>
                        <c:pt idx="0">
                          <c:v>7</c:v>
                        </c:pt>
                      </c15:dlblFieldTableCache>
                    </c15:dlblFTEntry>
                  </c15:dlblFieldTable>
                  <c15:showDataLabelsRange val="0"/>
                </c:ext>
                <c:ext xmlns:c16="http://schemas.microsoft.com/office/drawing/2014/chart" uri="{C3380CC4-5D6E-409C-BE32-E72D297353CC}">
                  <c16:uniqueId val="{00000066-FF8B-5F4C-8BBF-ED4DE736661E}"/>
                </c:ext>
              </c:extLst>
            </c:dLbl>
            <c:dLbl>
              <c:idx val="103"/>
              <c:tx>
                <c:strRef>
                  <c:f>'/Users/el1goluj/Documents/ZURICH/PROJECTS/UPMEM/upmem-workloads/Microbenchmarks/AI/[ai_output.xlsx]ai_output (4)'!$J$105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{5C1C6A63-AD9C-D548-917B-429D0E8D058A}</c15:txfldGUID>
                      <c15:f>'/Users/el1goluj/Documents/ZURICH/PROJECTS/UPMEM/upmem-workloads/Microbenchmarks/AI/[ai_output.xlsx]ai_output (4)'!$J$105</c15:f>
                      <c15:dlblFieldTableCache>
                        <c:ptCount val="1"/>
                        <c:pt idx="0">
                          <c:v>8</c:v>
                        </c:pt>
                      </c15:dlblFieldTableCache>
                    </c15:dlblFTEntry>
                  </c15:dlblFieldTable>
                  <c15:showDataLabelsRange val="0"/>
                </c:ext>
                <c:ext xmlns:c16="http://schemas.microsoft.com/office/drawing/2014/chart" uri="{C3380CC4-5D6E-409C-BE32-E72D297353CC}">
                  <c16:uniqueId val="{00000067-FF8B-5F4C-8BBF-ED4DE736661E}"/>
                </c:ext>
              </c:extLst>
            </c:dLbl>
            <c:dLbl>
              <c:idx val="104"/>
              <c:tx>
                <c:strRef>
                  <c:f>'/Users/el1goluj/Documents/ZURICH/PROJECTS/UPMEM/upmem-workloads/Microbenchmarks/AI/[ai_output.xlsx]ai_output (4)'!$J$106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{4A164F69-A291-B047-9E99-0E3AD669257C}</c15:txfldGUID>
                      <c15:f>'/Users/el1goluj/Documents/ZURICH/PROJECTS/UPMEM/upmem-workloads/Microbenchmarks/AI/[ai_output.xlsx]ai_output (4)'!$J$106</c15:f>
                      <c15:dlblFieldTableCache>
                        <c:ptCount val="1"/>
                        <c:pt idx="0">
                          <c:v>9</c:v>
                        </c:pt>
                      </c15:dlblFieldTableCache>
                    </c15:dlblFTEntry>
                  </c15:dlblFieldTable>
                  <c15:showDataLabelsRange val="0"/>
                </c:ext>
                <c:ext xmlns:c16="http://schemas.microsoft.com/office/drawing/2014/chart" uri="{C3380CC4-5D6E-409C-BE32-E72D297353CC}">
                  <c16:uniqueId val="{00000068-FF8B-5F4C-8BBF-ED4DE736661E}"/>
                </c:ext>
              </c:extLst>
            </c:dLbl>
            <c:dLbl>
              <c:idx val="105"/>
              <c:tx>
                <c:strRef>
                  <c:f>'/Users/el1goluj/Documents/ZURICH/PROJECTS/UPMEM/upmem-workloads/Microbenchmarks/AI/[ai_output.xlsx]ai_output (4)'!$J$107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{7FC08155-18A0-1347-A321-BD0DC367E2ED}</c15:txfldGUID>
                      <c15:f>'/Users/el1goluj/Documents/ZURICH/PROJECTS/UPMEM/upmem-workloads/Microbenchmarks/AI/[ai_output.xlsx]ai_output (4)'!$J$107</c15:f>
                      <c15:dlblFieldTableCache>
                        <c:ptCount val="1"/>
                        <c:pt idx="0">
                          <c:v>10</c:v>
                        </c:pt>
                      </c15:dlblFieldTableCache>
                    </c15:dlblFTEntry>
                  </c15:dlblFieldTable>
                  <c15:showDataLabelsRange val="0"/>
                </c:ext>
                <c:ext xmlns:c16="http://schemas.microsoft.com/office/drawing/2014/chart" uri="{C3380CC4-5D6E-409C-BE32-E72D297353CC}">
                  <c16:uniqueId val="{00000069-FF8B-5F4C-8BBF-ED4DE736661E}"/>
                </c:ext>
              </c:extLst>
            </c:dLbl>
            <c:dLbl>
              <c:idx val="106"/>
              <c:tx>
                <c:strRef>
                  <c:f>'/Users/el1goluj/Documents/ZURICH/PROJECTS/UPMEM/upmem-workloads/Microbenchmarks/AI/[ai_output.xlsx]ai_output (4)'!$J$108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{622AB07B-92DA-6F46-8794-DF0759B135CD}</c15:txfldGUID>
                      <c15:f>'/Users/el1goluj/Documents/ZURICH/PROJECTS/UPMEM/upmem-workloads/Microbenchmarks/AI/[ai_output.xlsx]ai_output (4)'!$J$108</c15:f>
                      <c15:dlblFieldTableCache>
                        <c:ptCount val="1"/>
                        <c:pt idx="0">
                          <c:v>11</c:v>
                        </c:pt>
                      </c15:dlblFieldTableCache>
                    </c15:dlblFTEntry>
                  </c15:dlblFieldTable>
                  <c15:showDataLabelsRange val="0"/>
                </c:ext>
                <c:ext xmlns:c16="http://schemas.microsoft.com/office/drawing/2014/chart" uri="{C3380CC4-5D6E-409C-BE32-E72D297353CC}">
                  <c16:uniqueId val="{0000006A-FF8B-5F4C-8BBF-ED4DE736661E}"/>
                </c:ext>
              </c:extLst>
            </c:dLbl>
            <c:dLbl>
              <c:idx val="107"/>
              <c:tx>
                <c:strRef>
                  <c:f>'/Users/el1goluj/Documents/ZURICH/PROJECTS/UPMEM/upmem-workloads/Microbenchmarks/AI/[ai_output.xlsx]ai_output (4)'!$J$109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{FC8D7FCA-7DDF-744A-8C43-5B39F5E05882}</c15:txfldGUID>
                      <c15:f>'/Users/el1goluj/Documents/ZURICH/PROJECTS/UPMEM/upmem-workloads/Microbenchmarks/AI/[ai_output.xlsx]ai_output (4)'!$J$109</c15:f>
                      <c15:dlblFieldTableCache>
                        <c:ptCount val="1"/>
                        <c:pt idx="0">
                          <c:v>12</c:v>
                        </c:pt>
                      </c15:dlblFieldTableCache>
                    </c15:dlblFTEntry>
                  </c15:dlblFieldTable>
                  <c15:showDataLabelsRange val="0"/>
                </c:ext>
                <c:ext xmlns:c16="http://schemas.microsoft.com/office/drawing/2014/chart" uri="{C3380CC4-5D6E-409C-BE32-E72D297353CC}">
                  <c16:uniqueId val="{0000006B-FF8B-5F4C-8BBF-ED4DE736661E}"/>
                </c:ext>
              </c:extLst>
            </c:dLbl>
            <c:dLbl>
              <c:idx val="108"/>
              <c:tx>
                <c:strRef>
                  <c:f>'/Users/el1goluj/Documents/ZURICH/PROJECTS/UPMEM/upmem-workloads/Microbenchmarks/AI/[ai_output.xlsx]ai_output (4)'!$J$110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{F08F20B2-8A6F-6A4E-A0BB-9DA450BD2A6A}</c15:txfldGUID>
                      <c15:f>'/Users/el1goluj/Documents/ZURICH/PROJECTS/UPMEM/upmem-workloads/Microbenchmarks/AI/[ai_output.xlsx]ai_output (4)'!$J$110</c15:f>
                      <c15:dlblFieldTableCache>
                        <c:ptCount val="1"/>
                        <c:pt idx="0">
                          <c:v>13</c:v>
                        </c:pt>
                      </c15:dlblFieldTableCache>
                    </c15:dlblFTEntry>
                  </c15:dlblFieldTable>
                  <c15:showDataLabelsRange val="0"/>
                </c:ext>
                <c:ext xmlns:c16="http://schemas.microsoft.com/office/drawing/2014/chart" uri="{C3380CC4-5D6E-409C-BE32-E72D297353CC}">
                  <c16:uniqueId val="{0000006C-FF8B-5F4C-8BBF-ED4DE736661E}"/>
                </c:ext>
              </c:extLst>
            </c:dLbl>
            <c:dLbl>
              <c:idx val="109"/>
              <c:tx>
                <c:strRef>
                  <c:f>'/Users/el1goluj/Documents/ZURICH/PROJECTS/UPMEM/upmem-workloads/Microbenchmarks/AI/[ai_output.xlsx]ai_output (4)'!$J$111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{865C0FB3-4EA7-EB44-8BE4-492EFDED36D0}</c15:txfldGUID>
                      <c15:f>'/Users/el1goluj/Documents/ZURICH/PROJECTS/UPMEM/upmem-workloads/Microbenchmarks/AI/[ai_output.xlsx]ai_output (4)'!$J$111</c15:f>
                      <c15:dlblFieldTableCache>
                        <c:ptCount val="1"/>
                        <c:pt idx="0">
                          <c:v>14</c:v>
                        </c:pt>
                      </c15:dlblFieldTableCache>
                    </c15:dlblFTEntry>
                  </c15:dlblFieldTable>
                  <c15:showDataLabelsRange val="0"/>
                </c:ext>
                <c:ext xmlns:c16="http://schemas.microsoft.com/office/drawing/2014/chart" uri="{C3380CC4-5D6E-409C-BE32-E72D297353CC}">
                  <c16:uniqueId val="{0000006D-FF8B-5F4C-8BBF-ED4DE736661E}"/>
                </c:ext>
              </c:extLst>
            </c:dLbl>
            <c:dLbl>
              <c:idx val="110"/>
              <c:tx>
                <c:strRef>
                  <c:f>'/Users/el1goluj/Documents/ZURICH/PROJECTS/UPMEM/upmem-workloads/Microbenchmarks/AI/[ai_output.xlsx]ai_output (4)'!$J$112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{F8057C36-62D7-8E4E-A016-384650E2E458}</c15:txfldGUID>
                      <c15:f>'/Users/el1goluj/Documents/ZURICH/PROJECTS/UPMEM/upmem-workloads/Microbenchmarks/AI/[ai_output.xlsx]ai_output (4)'!$J$112</c15:f>
                      <c15:dlblFieldTableCache>
                        <c:ptCount val="1"/>
                        <c:pt idx="0">
                          <c:v>15</c:v>
                        </c:pt>
                      </c15:dlblFieldTableCache>
                    </c15:dlblFTEntry>
                  </c15:dlblFieldTable>
                  <c15:showDataLabelsRange val="0"/>
                </c:ext>
                <c:ext xmlns:c16="http://schemas.microsoft.com/office/drawing/2014/chart" uri="{C3380CC4-5D6E-409C-BE32-E72D297353CC}">
                  <c16:uniqueId val="{0000006E-FF8B-5F4C-8BBF-ED4DE736661E}"/>
                </c:ext>
              </c:extLst>
            </c:dLbl>
            <c:dLbl>
              <c:idx val="111"/>
              <c:tx>
                <c:strRef>
                  <c:f>'/Users/el1goluj/Documents/ZURICH/PROJECTS/UPMEM/upmem-workloads/Microbenchmarks/AI/[ai_output.xlsx]ai_output (4)'!$J$113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{F7280ED5-94DF-DB4C-82B2-4EEE7E1DA4D6}</c15:txfldGUID>
                      <c15:f>'/Users/el1goluj/Documents/ZURICH/PROJECTS/UPMEM/upmem-workloads/Microbenchmarks/AI/[ai_output.xlsx]ai_output (4)'!$J$113</c15:f>
                      <c15:dlblFieldTableCache>
                        <c:ptCount val="1"/>
                        <c:pt idx="0">
                          <c:v>16</c:v>
                        </c:pt>
                      </c15:dlblFieldTableCache>
                    </c15:dlblFTEntry>
                  </c15:dlblFieldTable>
                  <c15:showDataLabelsRange val="0"/>
                </c:ext>
                <c:ext xmlns:c16="http://schemas.microsoft.com/office/drawing/2014/chart" uri="{C3380CC4-5D6E-409C-BE32-E72D297353CC}">
                  <c16:uniqueId val="{0000006F-FF8B-5F4C-8BBF-ED4DE736661E}"/>
                </c:ext>
              </c:extLst>
            </c:dLbl>
            <c:dLbl>
              <c:idx val="112"/>
              <c:tx>
                <c:strRef>
                  <c:f>'/Users/el1goluj/Documents/ZURICH/PROJECTS/UPMEM/upmem-workloads/Microbenchmarks/AI/[ai_output.xlsx]ai_output (4)'!$J$114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{A98BB2C9-FF66-D341-9761-FC610A76BF8F}</c15:txfldGUID>
                      <c15:f>'/Users/el1goluj/Documents/ZURICH/PROJECTS/UPMEM/upmem-workloads/Microbenchmarks/AI/[ai_output.xlsx]ai_output (4)'!$J$114</c15:f>
                      <c15:dlblFieldTableCache>
                        <c:ptCount val="1"/>
                        <c:pt idx="0">
                          <c:v>1</c:v>
                        </c:pt>
                      </c15:dlblFieldTableCache>
                    </c15:dlblFTEntry>
                  </c15:dlblFieldTable>
                  <c15:showDataLabelsRange val="0"/>
                </c:ext>
                <c:ext xmlns:c16="http://schemas.microsoft.com/office/drawing/2014/chart" uri="{C3380CC4-5D6E-409C-BE32-E72D297353CC}">
                  <c16:uniqueId val="{00000070-FF8B-5F4C-8BBF-ED4DE736661E}"/>
                </c:ext>
              </c:extLst>
            </c:dLbl>
            <c:dLbl>
              <c:idx val="113"/>
              <c:tx>
                <c:strRef>
                  <c:f>'/Users/el1goluj/Documents/ZURICH/PROJECTS/UPMEM/upmem-workloads/Microbenchmarks/AI/[ai_output.xlsx]ai_output (4)'!$J$115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{A2D13520-16DB-3941-BDE6-EC355FD8363E}</c15:txfldGUID>
                      <c15:f>'/Users/el1goluj/Documents/ZURICH/PROJECTS/UPMEM/upmem-workloads/Microbenchmarks/AI/[ai_output.xlsx]ai_output (4)'!$J$115</c15:f>
                      <c15:dlblFieldTableCache>
                        <c:ptCount val="1"/>
                        <c:pt idx="0">
                          <c:v>2</c:v>
                        </c:pt>
                      </c15:dlblFieldTableCache>
                    </c15:dlblFTEntry>
                  </c15:dlblFieldTable>
                  <c15:showDataLabelsRange val="0"/>
                </c:ext>
                <c:ext xmlns:c16="http://schemas.microsoft.com/office/drawing/2014/chart" uri="{C3380CC4-5D6E-409C-BE32-E72D297353CC}">
                  <c16:uniqueId val="{00000071-FF8B-5F4C-8BBF-ED4DE736661E}"/>
                </c:ext>
              </c:extLst>
            </c:dLbl>
            <c:dLbl>
              <c:idx val="114"/>
              <c:tx>
                <c:strRef>
                  <c:f>'/Users/el1goluj/Documents/ZURICH/PROJECTS/UPMEM/upmem-workloads/Microbenchmarks/AI/[ai_output.xlsx]ai_output (4)'!$J$116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{6B5509AE-0870-E04A-A0F7-DCF2DAE2326C}</c15:txfldGUID>
                      <c15:f>'/Users/el1goluj/Documents/ZURICH/PROJECTS/UPMEM/upmem-workloads/Microbenchmarks/AI/[ai_output.xlsx]ai_output (4)'!$J$116</c15:f>
                      <c15:dlblFieldTableCache>
                        <c:ptCount val="1"/>
                        <c:pt idx="0">
                          <c:v>3</c:v>
                        </c:pt>
                      </c15:dlblFieldTableCache>
                    </c15:dlblFTEntry>
                  </c15:dlblFieldTable>
                  <c15:showDataLabelsRange val="0"/>
                </c:ext>
                <c:ext xmlns:c16="http://schemas.microsoft.com/office/drawing/2014/chart" uri="{C3380CC4-5D6E-409C-BE32-E72D297353CC}">
                  <c16:uniqueId val="{00000072-FF8B-5F4C-8BBF-ED4DE736661E}"/>
                </c:ext>
              </c:extLst>
            </c:dLbl>
            <c:dLbl>
              <c:idx val="115"/>
              <c:tx>
                <c:strRef>
                  <c:f>'/Users/el1goluj/Documents/ZURICH/PROJECTS/UPMEM/upmem-workloads/Microbenchmarks/AI/[ai_output.xlsx]ai_output (4)'!$J$117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{6B8408FF-B121-7042-9939-2B36157B766E}</c15:txfldGUID>
                      <c15:f>'/Users/el1goluj/Documents/ZURICH/PROJECTS/UPMEM/upmem-workloads/Microbenchmarks/AI/[ai_output.xlsx]ai_output (4)'!$J$117</c15:f>
                      <c15:dlblFieldTableCache>
                        <c:ptCount val="1"/>
                        <c:pt idx="0">
                          <c:v>4</c:v>
                        </c:pt>
                      </c15:dlblFieldTableCache>
                    </c15:dlblFTEntry>
                  </c15:dlblFieldTable>
                  <c15:showDataLabelsRange val="0"/>
                </c:ext>
                <c:ext xmlns:c16="http://schemas.microsoft.com/office/drawing/2014/chart" uri="{C3380CC4-5D6E-409C-BE32-E72D297353CC}">
                  <c16:uniqueId val="{00000073-FF8B-5F4C-8BBF-ED4DE736661E}"/>
                </c:ext>
              </c:extLst>
            </c:dLbl>
            <c:dLbl>
              <c:idx val="116"/>
              <c:tx>
                <c:strRef>
                  <c:f>'/Users/el1goluj/Documents/ZURICH/PROJECTS/UPMEM/upmem-workloads/Microbenchmarks/AI/[ai_output.xlsx]ai_output (4)'!$J$118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{336BC64F-4D35-2540-A04F-9160666F3468}</c15:txfldGUID>
                      <c15:f>'/Users/el1goluj/Documents/ZURICH/PROJECTS/UPMEM/upmem-workloads/Microbenchmarks/AI/[ai_output.xlsx]ai_output (4)'!$J$118</c15:f>
                      <c15:dlblFieldTableCache>
                        <c:ptCount val="1"/>
                        <c:pt idx="0">
                          <c:v>5</c:v>
                        </c:pt>
                      </c15:dlblFieldTableCache>
                    </c15:dlblFTEntry>
                  </c15:dlblFieldTable>
                  <c15:showDataLabelsRange val="0"/>
                </c:ext>
                <c:ext xmlns:c16="http://schemas.microsoft.com/office/drawing/2014/chart" uri="{C3380CC4-5D6E-409C-BE32-E72D297353CC}">
                  <c16:uniqueId val="{00000074-FF8B-5F4C-8BBF-ED4DE736661E}"/>
                </c:ext>
              </c:extLst>
            </c:dLbl>
            <c:dLbl>
              <c:idx val="117"/>
              <c:tx>
                <c:strRef>
                  <c:f>'/Users/el1goluj/Documents/ZURICH/PROJECTS/UPMEM/upmem-workloads/Microbenchmarks/AI/[ai_output.xlsx]ai_output (4)'!$J$119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{9A470EF9-286F-2D4F-ABEA-5966FF47AA1A}</c15:txfldGUID>
                      <c15:f>'/Users/el1goluj/Documents/ZURICH/PROJECTS/UPMEM/upmem-workloads/Microbenchmarks/AI/[ai_output.xlsx]ai_output (4)'!$J$119</c15:f>
                      <c15:dlblFieldTableCache>
                        <c:ptCount val="1"/>
                        <c:pt idx="0">
                          <c:v>6</c:v>
                        </c:pt>
                      </c15:dlblFieldTableCache>
                    </c15:dlblFTEntry>
                  </c15:dlblFieldTable>
                  <c15:showDataLabelsRange val="0"/>
                </c:ext>
                <c:ext xmlns:c16="http://schemas.microsoft.com/office/drawing/2014/chart" uri="{C3380CC4-5D6E-409C-BE32-E72D297353CC}">
                  <c16:uniqueId val="{00000075-FF8B-5F4C-8BBF-ED4DE736661E}"/>
                </c:ext>
              </c:extLst>
            </c:dLbl>
            <c:dLbl>
              <c:idx val="118"/>
              <c:tx>
                <c:strRef>
                  <c:f>'/Users/el1goluj/Documents/ZURICH/PROJECTS/UPMEM/upmem-workloads/Microbenchmarks/AI/[ai_output.xlsx]ai_output (4)'!$J$120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{5220C1DB-CF06-8241-840D-EAE0B18E1946}</c15:txfldGUID>
                      <c15:f>'/Users/el1goluj/Documents/ZURICH/PROJECTS/UPMEM/upmem-workloads/Microbenchmarks/AI/[ai_output.xlsx]ai_output (4)'!$J$120</c15:f>
                      <c15:dlblFieldTableCache>
                        <c:ptCount val="1"/>
                        <c:pt idx="0">
                          <c:v>7</c:v>
                        </c:pt>
                      </c15:dlblFieldTableCache>
                    </c15:dlblFTEntry>
                  </c15:dlblFieldTable>
                  <c15:showDataLabelsRange val="0"/>
                </c:ext>
                <c:ext xmlns:c16="http://schemas.microsoft.com/office/drawing/2014/chart" uri="{C3380CC4-5D6E-409C-BE32-E72D297353CC}">
                  <c16:uniqueId val="{00000076-FF8B-5F4C-8BBF-ED4DE736661E}"/>
                </c:ext>
              </c:extLst>
            </c:dLbl>
            <c:dLbl>
              <c:idx val="119"/>
              <c:tx>
                <c:strRef>
                  <c:f>'/Users/el1goluj/Documents/ZURICH/PROJECTS/UPMEM/upmem-workloads/Microbenchmarks/AI/[ai_output.xlsx]ai_output (4)'!$J$121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{58BB570E-238C-344F-BB8E-6EAF6F8F08A2}</c15:txfldGUID>
                      <c15:f>'/Users/el1goluj/Documents/ZURICH/PROJECTS/UPMEM/upmem-workloads/Microbenchmarks/AI/[ai_output.xlsx]ai_output (4)'!$J$121</c15:f>
                      <c15:dlblFieldTableCache>
                        <c:ptCount val="1"/>
                        <c:pt idx="0">
                          <c:v>8</c:v>
                        </c:pt>
                      </c15:dlblFieldTableCache>
                    </c15:dlblFTEntry>
                  </c15:dlblFieldTable>
                  <c15:showDataLabelsRange val="0"/>
                </c:ext>
                <c:ext xmlns:c16="http://schemas.microsoft.com/office/drawing/2014/chart" uri="{C3380CC4-5D6E-409C-BE32-E72D297353CC}">
                  <c16:uniqueId val="{00000077-FF8B-5F4C-8BBF-ED4DE736661E}"/>
                </c:ext>
              </c:extLst>
            </c:dLbl>
            <c:dLbl>
              <c:idx val="120"/>
              <c:tx>
                <c:strRef>
                  <c:f>'/Users/el1goluj/Documents/ZURICH/PROJECTS/UPMEM/upmem-workloads/Microbenchmarks/AI/[ai_output.xlsx]ai_output (4)'!$J$122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{94BD1768-51DE-F84E-8886-C434BCFF8FA7}</c15:txfldGUID>
                      <c15:f>'/Users/el1goluj/Documents/ZURICH/PROJECTS/UPMEM/upmem-workloads/Microbenchmarks/AI/[ai_output.xlsx]ai_output (4)'!$J$122</c15:f>
                      <c15:dlblFieldTableCache>
                        <c:ptCount val="1"/>
                        <c:pt idx="0">
                          <c:v>9</c:v>
                        </c:pt>
                      </c15:dlblFieldTableCache>
                    </c15:dlblFTEntry>
                  </c15:dlblFieldTable>
                  <c15:showDataLabelsRange val="0"/>
                </c:ext>
                <c:ext xmlns:c16="http://schemas.microsoft.com/office/drawing/2014/chart" uri="{C3380CC4-5D6E-409C-BE32-E72D297353CC}">
                  <c16:uniqueId val="{00000078-FF8B-5F4C-8BBF-ED4DE736661E}"/>
                </c:ext>
              </c:extLst>
            </c:dLbl>
            <c:dLbl>
              <c:idx val="121"/>
              <c:tx>
                <c:strRef>
                  <c:f>'/Users/el1goluj/Documents/ZURICH/PROJECTS/UPMEM/upmem-workloads/Microbenchmarks/AI/[ai_output.xlsx]ai_output (4)'!$J$123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{67076855-21F8-CF46-AC4F-5A1FD3C023E4}</c15:txfldGUID>
                      <c15:f>'/Users/el1goluj/Documents/ZURICH/PROJECTS/UPMEM/upmem-workloads/Microbenchmarks/AI/[ai_output.xlsx]ai_output (4)'!$J$123</c15:f>
                      <c15:dlblFieldTableCache>
                        <c:ptCount val="1"/>
                        <c:pt idx="0">
                          <c:v>10</c:v>
                        </c:pt>
                      </c15:dlblFieldTableCache>
                    </c15:dlblFTEntry>
                  </c15:dlblFieldTable>
                  <c15:showDataLabelsRange val="0"/>
                </c:ext>
                <c:ext xmlns:c16="http://schemas.microsoft.com/office/drawing/2014/chart" uri="{C3380CC4-5D6E-409C-BE32-E72D297353CC}">
                  <c16:uniqueId val="{00000079-FF8B-5F4C-8BBF-ED4DE736661E}"/>
                </c:ext>
              </c:extLst>
            </c:dLbl>
            <c:dLbl>
              <c:idx val="122"/>
              <c:tx>
                <c:strRef>
                  <c:f>'/Users/el1goluj/Documents/ZURICH/PROJECTS/UPMEM/upmem-workloads/Microbenchmarks/AI/[ai_output.xlsx]ai_output (4)'!$J$124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{69BA0C4D-47F4-AA4A-BC3B-D703CD7846BE}</c15:txfldGUID>
                      <c15:f>'/Users/el1goluj/Documents/ZURICH/PROJECTS/UPMEM/upmem-workloads/Microbenchmarks/AI/[ai_output.xlsx]ai_output (4)'!$J$124</c15:f>
                      <c15:dlblFieldTableCache>
                        <c:ptCount val="1"/>
                        <c:pt idx="0">
                          <c:v>11</c:v>
                        </c:pt>
                      </c15:dlblFieldTableCache>
                    </c15:dlblFTEntry>
                  </c15:dlblFieldTable>
                  <c15:showDataLabelsRange val="0"/>
                </c:ext>
                <c:ext xmlns:c16="http://schemas.microsoft.com/office/drawing/2014/chart" uri="{C3380CC4-5D6E-409C-BE32-E72D297353CC}">
                  <c16:uniqueId val="{0000007A-FF8B-5F4C-8BBF-ED4DE736661E}"/>
                </c:ext>
              </c:extLst>
            </c:dLbl>
            <c:dLbl>
              <c:idx val="123"/>
              <c:tx>
                <c:strRef>
                  <c:f>'/Users/el1goluj/Documents/ZURICH/PROJECTS/UPMEM/upmem-workloads/Microbenchmarks/AI/[ai_output.xlsx]ai_output (4)'!$J$125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{7B14A7CD-CE87-414A-A483-6F13B3CCD85E}</c15:txfldGUID>
                      <c15:f>'/Users/el1goluj/Documents/ZURICH/PROJECTS/UPMEM/upmem-workloads/Microbenchmarks/AI/[ai_output.xlsx]ai_output (4)'!$J$125</c15:f>
                      <c15:dlblFieldTableCache>
                        <c:ptCount val="1"/>
                        <c:pt idx="0">
                          <c:v>12</c:v>
                        </c:pt>
                      </c15:dlblFieldTableCache>
                    </c15:dlblFTEntry>
                  </c15:dlblFieldTable>
                  <c15:showDataLabelsRange val="0"/>
                </c:ext>
                <c:ext xmlns:c16="http://schemas.microsoft.com/office/drawing/2014/chart" uri="{C3380CC4-5D6E-409C-BE32-E72D297353CC}">
                  <c16:uniqueId val="{0000007B-FF8B-5F4C-8BBF-ED4DE736661E}"/>
                </c:ext>
              </c:extLst>
            </c:dLbl>
            <c:dLbl>
              <c:idx val="124"/>
              <c:tx>
                <c:strRef>
                  <c:f>'/Users/el1goluj/Documents/ZURICH/PROJECTS/UPMEM/upmem-workloads/Microbenchmarks/AI/[ai_output.xlsx]ai_output (4)'!$J$126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{455D91B7-E51D-FA4D-84C9-9521DF18A834}</c15:txfldGUID>
                      <c15:f>'/Users/el1goluj/Documents/ZURICH/PROJECTS/UPMEM/upmem-workloads/Microbenchmarks/AI/[ai_output.xlsx]ai_output (4)'!$J$126</c15:f>
                      <c15:dlblFieldTableCache>
                        <c:ptCount val="1"/>
                        <c:pt idx="0">
                          <c:v>13</c:v>
                        </c:pt>
                      </c15:dlblFieldTableCache>
                    </c15:dlblFTEntry>
                  </c15:dlblFieldTable>
                  <c15:showDataLabelsRange val="0"/>
                </c:ext>
                <c:ext xmlns:c16="http://schemas.microsoft.com/office/drawing/2014/chart" uri="{C3380CC4-5D6E-409C-BE32-E72D297353CC}">
                  <c16:uniqueId val="{0000007C-FF8B-5F4C-8BBF-ED4DE736661E}"/>
                </c:ext>
              </c:extLst>
            </c:dLbl>
            <c:dLbl>
              <c:idx val="125"/>
              <c:tx>
                <c:strRef>
                  <c:f>'/Users/el1goluj/Documents/ZURICH/PROJECTS/UPMEM/upmem-workloads/Microbenchmarks/AI/[ai_output.xlsx]ai_output (4)'!$J$127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{6425F331-261B-D34D-B66A-D1F347D420F0}</c15:txfldGUID>
                      <c15:f>'/Users/el1goluj/Documents/ZURICH/PROJECTS/UPMEM/upmem-workloads/Microbenchmarks/AI/[ai_output.xlsx]ai_output (4)'!$J$127</c15:f>
                      <c15:dlblFieldTableCache>
                        <c:ptCount val="1"/>
                        <c:pt idx="0">
                          <c:v>14</c:v>
                        </c:pt>
                      </c15:dlblFieldTableCache>
                    </c15:dlblFTEntry>
                  </c15:dlblFieldTable>
                  <c15:showDataLabelsRange val="0"/>
                </c:ext>
                <c:ext xmlns:c16="http://schemas.microsoft.com/office/drawing/2014/chart" uri="{C3380CC4-5D6E-409C-BE32-E72D297353CC}">
                  <c16:uniqueId val="{0000007D-FF8B-5F4C-8BBF-ED4DE736661E}"/>
                </c:ext>
              </c:extLst>
            </c:dLbl>
            <c:dLbl>
              <c:idx val="126"/>
              <c:tx>
                <c:strRef>
                  <c:f>'/Users/el1goluj/Documents/ZURICH/PROJECTS/UPMEM/upmem-workloads/Microbenchmarks/AI/[ai_output.xlsx]ai_output (4)'!$J$128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{C888C937-C88F-5F47-A0C0-5B4079B62078}</c15:txfldGUID>
                      <c15:f>'/Users/el1goluj/Documents/ZURICH/PROJECTS/UPMEM/upmem-workloads/Microbenchmarks/AI/[ai_output.xlsx]ai_output (4)'!$J$128</c15:f>
                      <c15:dlblFieldTableCache>
                        <c:ptCount val="1"/>
                        <c:pt idx="0">
                          <c:v>15</c:v>
                        </c:pt>
                      </c15:dlblFieldTableCache>
                    </c15:dlblFTEntry>
                  </c15:dlblFieldTable>
                  <c15:showDataLabelsRange val="0"/>
                </c:ext>
                <c:ext xmlns:c16="http://schemas.microsoft.com/office/drawing/2014/chart" uri="{C3380CC4-5D6E-409C-BE32-E72D297353CC}">
                  <c16:uniqueId val="{0000007E-FF8B-5F4C-8BBF-ED4DE736661E}"/>
                </c:ext>
              </c:extLst>
            </c:dLbl>
            <c:dLbl>
              <c:idx val="127"/>
              <c:tx>
                <c:strRef>
                  <c:f>'/Users/el1goluj/Documents/ZURICH/PROJECTS/UPMEM/upmem-workloads/Microbenchmarks/AI/[ai_output.xlsx]ai_output (4)'!$J$129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{0FD64755-D4BE-9148-B263-F79AC68EEED6}</c15:txfldGUID>
                      <c15:f>'/Users/el1goluj/Documents/ZURICH/PROJECTS/UPMEM/upmem-workloads/Microbenchmarks/AI/[ai_output.xlsx]ai_output (4)'!$J$129</c15:f>
                      <c15:dlblFieldTableCache>
                        <c:ptCount val="1"/>
                        <c:pt idx="0">
                          <c:v>16</c:v>
                        </c:pt>
                      </c15:dlblFieldTableCache>
                    </c15:dlblFTEntry>
                  </c15:dlblFieldTable>
                  <c15:showDataLabelsRange val="0"/>
                </c:ext>
                <c:ext xmlns:c16="http://schemas.microsoft.com/office/drawing/2014/chart" uri="{C3380CC4-5D6E-409C-BE32-E72D297353CC}">
                  <c16:uniqueId val="{0000007F-FF8B-5F4C-8BBF-ED4DE736661E}"/>
                </c:ext>
              </c:extLst>
            </c:dLbl>
            <c:dLbl>
              <c:idx val="128"/>
              <c:tx>
                <c:strRef>
                  <c:f>'/Users/el1goluj/Documents/ZURICH/PROJECTS/UPMEM/upmem-workloads/Microbenchmarks/AI/[ai_output.xlsx]ai_output (4)'!$J$130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{AE8BB69E-4EBD-5149-84EA-E09666357565}</c15:txfldGUID>
                      <c15:f>'/Users/el1goluj/Documents/ZURICH/PROJECTS/UPMEM/upmem-workloads/Microbenchmarks/AI/[ai_output.xlsx]ai_output (4)'!$J$130</c15:f>
                      <c15:dlblFieldTableCache>
                        <c:ptCount val="1"/>
                        <c:pt idx="0">
                          <c:v>1</c:v>
                        </c:pt>
                      </c15:dlblFieldTableCache>
                    </c15:dlblFTEntry>
                  </c15:dlblFieldTable>
                  <c15:showDataLabelsRange val="0"/>
                </c:ext>
                <c:ext xmlns:c16="http://schemas.microsoft.com/office/drawing/2014/chart" uri="{C3380CC4-5D6E-409C-BE32-E72D297353CC}">
                  <c16:uniqueId val="{00000080-FF8B-5F4C-8BBF-ED4DE736661E}"/>
                </c:ext>
              </c:extLst>
            </c:dLbl>
            <c:dLbl>
              <c:idx val="129"/>
              <c:tx>
                <c:strRef>
                  <c:f>'/Users/el1goluj/Documents/ZURICH/PROJECTS/UPMEM/upmem-workloads/Microbenchmarks/AI/[ai_output.xlsx]ai_output (4)'!$J$131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{FD814673-A68F-F349-B539-B1DF7E609BF5}</c15:txfldGUID>
                      <c15:f>'/Users/el1goluj/Documents/ZURICH/PROJECTS/UPMEM/upmem-workloads/Microbenchmarks/AI/[ai_output.xlsx]ai_output (4)'!$J$131</c15:f>
                      <c15:dlblFieldTableCache>
                        <c:ptCount val="1"/>
                        <c:pt idx="0">
                          <c:v>2</c:v>
                        </c:pt>
                      </c15:dlblFieldTableCache>
                    </c15:dlblFTEntry>
                  </c15:dlblFieldTable>
                  <c15:showDataLabelsRange val="0"/>
                </c:ext>
                <c:ext xmlns:c16="http://schemas.microsoft.com/office/drawing/2014/chart" uri="{C3380CC4-5D6E-409C-BE32-E72D297353CC}">
                  <c16:uniqueId val="{00000081-FF8B-5F4C-8BBF-ED4DE736661E}"/>
                </c:ext>
              </c:extLst>
            </c:dLbl>
            <c:dLbl>
              <c:idx val="130"/>
              <c:tx>
                <c:strRef>
                  <c:f>'/Users/el1goluj/Documents/ZURICH/PROJECTS/UPMEM/upmem-workloads/Microbenchmarks/AI/[ai_output.xlsx]ai_output (4)'!$J$132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{7B891DA9-0065-284F-B3AA-618493C7C812}</c15:txfldGUID>
                      <c15:f>'/Users/el1goluj/Documents/ZURICH/PROJECTS/UPMEM/upmem-workloads/Microbenchmarks/AI/[ai_output.xlsx]ai_output (4)'!$J$132</c15:f>
                      <c15:dlblFieldTableCache>
                        <c:ptCount val="1"/>
                        <c:pt idx="0">
                          <c:v>3</c:v>
                        </c:pt>
                      </c15:dlblFieldTableCache>
                    </c15:dlblFTEntry>
                  </c15:dlblFieldTable>
                  <c15:showDataLabelsRange val="0"/>
                </c:ext>
                <c:ext xmlns:c16="http://schemas.microsoft.com/office/drawing/2014/chart" uri="{C3380CC4-5D6E-409C-BE32-E72D297353CC}">
                  <c16:uniqueId val="{00000082-FF8B-5F4C-8BBF-ED4DE736661E}"/>
                </c:ext>
              </c:extLst>
            </c:dLbl>
            <c:dLbl>
              <c:idx val="131"/>
              <c:tx>
                <c:strRef>
                  <c:f>'/Users/el1goluj/Documents/ZURICH/PROJECTS/UPMEM/upmem-workloads/Microbenchmarks/AI/[ai_output.xlsx]ai_output (4)'!$J$133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{840FE087-E818-744A-A1CD-A340DBE2FC10}</c15:txfldGUID>
                      <c15:f>'/Users/el1goluj/Documents/ZURICH/PROJECTS/UPMEM/upmem-workloads/Microbenchmarks/AI/[ai_output.xlsx]ai_output (4)'!$J$133</c15:f>
                      <c15:dlblFieldTableCache>
                        <c:ptCount val="1"/>
                        <c:pt idx="0">
                          <c:v>4</c:v>
                        </c:pt>
                      </c15:dlblFieldTableCache>
                    </c15:dlblFTEntry>
                  </c15:dlblFieldTable>
                  <c15:showDataLabelsRange val="0"/>
                </c:ext>
                <c:ext xmlns:c16="http://schemas.microsoft.com/office/drawing/2014/chart" uri="{C3380CC4-5D6E-409C-BE32-E72D297353CC}">
                  <c16:uniqueId val="{00000083-FF8B-5F4C-8BBF-ED4DE736661E}"/>
                </c:ext>
              </c:extLst>
            </c:dLbl>
            <c:dLbl>
              <c:idx val="132"/>
              <c:tx>
                <c:strRef>
                  <c:f>'/Users/el1goluj/Documents/ZURICH/PROJECTS/UPMEM/upmem-workloads/Microbenchmarks/AI/[ai_output.xlsx]ai_output (4)'!$J$134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{759C745E-8F50-CC48-8E33-C61A686EAB07}</c15:txfldGUID>
                      <c15:f>'/Users/el1goluj/Documents/ZURICH/PROJECTS/UPMEM/upmem-workloads/Microbenchmarks/AI/[ai_output.xlsx]ai_output (4)'!$J$134</c15:f>
                      <c15:dlblFieldTableCache>
                        <c:ptCount val="1"/>
                        <c:pt idx="0">
                          <c:v>5</c:v>
                        </c:pt>
                      </c15:dlblFieldTableCache>
                    </c15:dlblFTEntry>
                  </c15:dlblFieldTable>
                  <c15:showDataLabelsRange val="0"/>
                </c:ext>
                <c:ext xmlns:c16="http://schemas.microsoft.com/office/drawing/2014/chart" uri="{C3380CC4-5D6E-409C-BE32-E72D297353CC}">
                  <c16:uniqueId val="{00000084-FF8B-5F4C-8BBF-ED4DE736661E}"/>
                </c:ext>
              </c:extLst>
            </c:dLbl>
            <c:dLbl>
              <c:idx val="133"/>
              <c:tx>
                <c:strRef>
                  <c:f>'/Users/el1goluj/Documents/ZURICH/PROJECTS/UPMEM/upmem-workloads/Microbenchmarks/AI/[ai_output.xlsx]ai_output (4)'!$J$135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{AC94599E-172A-4045-B246-29DDC7C731DD}</c15:txfldGUID>
                      <c15:f>'/Users/el1goluj/Documents/ZURICH/PROJECTS/UPMEM/upmem-workloads/Microbenchmarks/AI/[ai_output.xlsx]ai_output (4)'!$J$135</c15:f>
                      <c15:dlblFieldTableCache>
                        <c:ptCount val="1"/>
                        <c:pt idx="0">
                          <c:v>6</c:v>
                        </c:pt>
                      </c15:dlblFieldTableCache>
                    </c15:dlblFTEntry>
                  </c15:dlblFieldTable>
                  <c15:showDataLabelsRange val="0"/>
                </c:ext>
                <c:ext xmlns:c16="http://schemas.microsoft.com/office/drawing/2014/chart" uri="{C3380CC4-5D6E-409C-BE32-E72D297353CC}">
                  <c16:uniqueId val="{00000085-FF8B-5F4C-8BBF-ED4DE736661E}"/>
                </c:ext>
              </c:extLst>
            </c:dLbl>
            <c:dLbl>
              <c:idx val="134"/>
              <c:tx>
                <c:strRef>
                  <c:f>'/Users/el1goluj/Documents/ZURICH/PROJECTS/UPMEM/upmem-workloads/Microbenchmarks/AI/[ai_output.xlsx]ai_output (4)'!$J$136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{FF098EDC-F482-5641-A46B-FEFE96A6220D}</c15:txfldGUID>
                      <c15:f>'/Users/el1goluj/Documents/ZURICH/PROJECTS/UPMEM/upmem-workloads/Microbenchmarks/AI/[ai_output.xlsx]ai_output (4)'!$J$136</c15:f>
                      <c15:dlblFieldTableCache>
                        <c:ptCount val="1"/>
                        <c:pt idx="0">
                          <c:v>7</c:v>
                        </c:pt>
                      </c15:dlblFieldTableCache>
                    </c15:dlblFTEntry>
                  </c15:dlblFieldTable>
                  <c15:showDataLabelsRange val="0"/>
                </c:ext>
                <c:ext xmlns:c16="http://schemas.microsoft.com/office/drawing/2014/chart" uri="{C3380CC4-5D6E-409C-BE32-E72D297353CC}">
                  <c16:uniqueId val="{00000086-FF8B-5F4C-8BBF-ED4DE736661E}"/>
                </c:ext>
              </c:extLst>
            </c:dLbl>
            <c:dLbl>
              <c:idx val="135"/>
              <c:tx>
                <c:strRef>
                  <c:f>'/Users/el1goluj/Documents/ZURICH/PROJECTS/UPMEM/upmem-workloads/Microbenchmarks/AI/[ai_output.xlsx]ai_output (4)'!$J$137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{9FCD5371-5B8A-3542-AA96-8A172B819CBF}</c15:txfldGUID>
                      <c15:f>'/Users/el1goluj/Documents/ZURICH/PROJECTS/UPMEM/upmem-workloads/Microbenchmarks/AI/[ai_output.xlsx]ai_output (4)'!$J$137</c15:f>
                      <c15:dlblFieldTableCache>
                        <c:ptCount val="1"/>
                        <c:pt idx="0">
                          <c:v>8</c:v>
                        </c:pt>
                      </c15:dlblFieldTableCache>
                    </c15:dlblFTEntry>
                  </c15:dlblFieldTable>
                  <c15:showDataLabelsRange val="0"/>
                </c:ext>
                <c:ext xmlns:c16="http://schemas.microsoft.com/office/drawing/2014/chart" uri="{C3380CC4-5D6E-409C-BE32-E72D297353CC}">
                  <c16:uniqueId val="{00000087-FF8B-5F4C-8BBF-ED4DE736661E}"/>
                </c:ext>
              </c:extLst>
            </c:dLbl>
            <c:dLbl>
              <c:idx val="136"/>
              <c:tx>
                <c:strRef>
                  <c:f>'/Users/el1goluj/Documents/ZURICH/PROJECTS/UPMEM/upmem-workloads/Microbenchmarks/AI/[ai_output.xlsx]ai_output (4)'!$J$138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{D199EB22-54D6-4D43-8332-8D71C9251655}</c15:txfldGUID>
                      <c15:f>'/Users/el1goluj/Documents/ZURICH/PROJECTS/UPMEM/upmem-workloads/Microbenchmarks/AI/[ai_output.xlsx]ai_output (4)'!$J$138</c15:f>
                      <c15:dlblFieldTableCache>
                        <c:ptCount val="1"/>
                        <c:pt idx="0">
                          <c:v>9</c:v>
                        </c:pt>
                      </c15:dlblFieldTableCache>
                    </c15:dlblFTEntry>
                  </c15:dlblFieldTable>
                  <c15:showDataLabelsRange val="0"/>
                </c:ext>
                <c:ext xmlns:c16="http://schemas.microsoft.com/office/drawing/2014/chart" uri="{C3380CC4-5D6E-409C-BE32-E72D297353CC}">
                  <c16:uniqueId val="{00000088-FF8B-5F4C-8BBF-ED4DE736661E}"/>
                </c:ext>
              </c:extLst>
            </c:dLbl>
            <c:dLbl>
              <c:idx val="137"/>
              <c:tx>
                <c:strRef>
                  <c:f>'/Users/el1goluj/Documents/ZURICH/PROJECTS/UPMEM/upmem-workloads/Microbenchmarks/AI/[ai_output.xlsx]ai_output (4)'!$J$139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{27CCA310-8118-7942-A2A0-B9FA8961409F}</c15:txfldGUID>
                      <c15:f>'/Users/el1goluj/Documents/ZURICH/PROJECTS/UPMEM/upmem-workloads/Microbenchmarks/AI/[ai_output.xlsx]ai_output (4)'!$J$139</c15:f>
                      <c15:dlblFieldTableCache>
                        <c:ptCount val="1"/>
                        <c:pt idx="0">
                          <c:v>10</c:v>
                        </c:pt>
                      </c15:dlblFieldTableCache>
                    </c15:dlblFTEntry>
                  </c15:dlblFieldTable>
                  <c15:showDataLabelsRange val="0"/>
                </c:ext>
                <c:ext xmlns:c16="http://schemas.microsoft.com/office/drawing/2014/chart" uri="{C3380CC4-5D6E-409C-BE32-E72D297353CC}">
                  <c16:uniqueId val="{00000089-FF8B-5F4C-8BBF-ED4DE736661E}"/>
                </c:ext>
              </c:extLst>
            </c:dLbl>
            <c:dLbl>
              <c:idx val="138"/>
              <c:tx>
                <c:strRef>
                  <c:f>'/Users/el1goluj/Documents/ZURICH/PROJECTS/UPMEM/upmem-workloads/Microbenchmarks/AI/[ai_output.xlsx]ai_output (4)'!$J$140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{36FBD0C7-C91D-C942-A830-B1017A16F1A4}</c15:txfldGUID>
                      <c15:f>'/Users/el1goluj/Documents/ZURICH/PROJECTS/UPMEM/upmem-workloads/Microbenchmarks/AI/[ai_output.xlsx]ai_output (4)'!$J$140</c15:f>
                      <c15:dlblFieldTableCache>
                        <c:ptCount val="1"/>
                        <c:pt idx="0">
                          <c:v>11</c:v>
                        </c:pt>
                      </c15:dlblFieldTableCache>
                    </c15:dlblFTEntry>
                  </c15:dlblFieldTable>
                  <c15:showDataLabelsRange val="0"/>
                </c:ext>
                <c:ext xmlns:c16="http://schemas.microsoft.com/office/drawing/2014/chart" uri="{C3380CC4-5D6E-409C-BE32-E72D297353CC}">
                  <c16:uniqueId val="{0000008A-FF8B-5F4C-8BBF-ED4DE736661E}"/>
                </c:ext>
              </c:extLst>
            </c:dLbl>
            <c:dLbl>
              <c:idx val="139"/>
              <c:tx>
                <c:strRef>
                  <c:f>'/Users/el1goluj/Documents/ZURICH/PROJECTS/UPMEM/upmem-workloads/Microbenchmarks/AI/[ai_output.xlsx]ai_output (4)'!$J$141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{DA8BC87E-6749-FE4A-BCF3-91CF56A450E1}</c15:txfldGUID>
                      <c15:f>'/Users/el1goluj/Documents/ZURICH/PROJECTS/UPMEM/upmem-workloads/Microbenchmarks/AI/[ai_output.xlsx]ai_output (4)'!$J$141</c15:f>
                      <c15:dlblFieldTableCache>
                        <c:ptCount val="1"/>
                        <c:pt idx="0">
                          <c:v>12</c:v>
                        </c:pt>
                      </c15:dlblFieldTableCache>
                    </c15:dlblFTEntry>
                  </c15:dlblFieldTable>
                  <c15:showDataLabelsRange val="0"/>
                </c:ext>
                <c:ext xmlns:c16="http://schemas.microsoft.com/office/drawing/2014/chart" uri="{C3380CC4-5D6E-409C-BE32-E72D297353CC}">
                  <c16:uniqueId val="{0000008B-FF8B-5F4C-8BBF-ED4DE736661E}"/>
                </c:ext>
              </c:extLst>
            </c:dLbl>
            <c:dLbl>
              <c:idx val="140"/>
              <c:tx>
                <c:strRef>
                  <c:f>'/Users/el1goluj/Documents/ZURICH/PROJECTS/UPMEM/upmem-workloads/Microbenchmarks/AI/[ai_output.xlsx]ai_output (4)'!$J$142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{24F65773-4E0A-8C43-AB83-E3CD776C6D7B}</c15:txfldGUID>
                      <c15:f>'/Users/el1goluj/Documents/ZURICH/PROJECTS/UPMEM/upmem-workloads/Microbenchmarks/AI/[ai_output.xlsx]ai_output (4)'!$J$142</c15:f>
                      <c15:dlblFieldTableCache>
                        <c:ptCount val="1"/>
                        <c:pt idx="0">
                          <c:v>13</c:v>
                        </c:pt>
                      </c15:dlblFieldTableCache>
                    </c15:dlblFTEntry>
                  </c15:dlblFieldTable>
                  <c15:showDataLabelsRange val="0"/>
                </c:ext>
                <c:ext xmlns:c16="http://schemas.microsoft.com/office/drawing/2014/chart" uri="{C3380CC4-5D6E-409C-BE32-E72D297353CC}">
                  <c16:uniqueId val="{0000008C-FF8B-5F4C-8BBF-ED4DE736661E}"/>
                </c:ext>
              </c:extLst>
            </c:dLbl>
            <c:dLbl>
              <c:idx val="141"/>
              <c:tx>
                <c:strRef>
                  <c:f>'/Users/el1goluj/Documents/ZURICH/PROJECTS/UPMEM/upmem-workloads/Microbenchmarks/AI/[ai_output.xlsx]ai_output (4)'!$J$143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{07B8E107-D092-7141-8E15-F85066FC8D3B}</c15:txfldGUID>
                      <c15:f>'/Users/el1goluj/Documents/ZURICH/PROJECTS/UPMEM/upmem-workloads/Microbenchmarks/AI/[ai_output.xlsx]ai_output (4)'!$J$143</c15:f>
                      <c15:dlblFieldTableCache>
                        <c:ptCount val="1"/>
                        <c:pt idx="0">
                          <c:v>14</c:v>
                        </c:pt>
                      </c15:dlblFieldTableCache>
                    </c15:dlblFTEntry>
                  </c15:dlblFieldTable>
                  <c15:showDataLabelsRange val="0"/>
                </c:ext>
                <c:ext xmlns:c16="http://schemas.microsoft.com/office/drawing/2014/chart" uri="{C3380CC4-5D6E-409C-BE32-E72D297353CC}">
                  <c16:uniqueId val="{0000008D-FF8B-5F4C-8BBF-ED4DE736661E}"/>
                </c:ext>
              </c:extLst>
            </c:dLbl>
            <c:dLbl>
              <c:idx val="142"/>
              <c:tx>
                <c:strRef>
                  <c:f>'/Users/el1goluj/Documents/ZURICH/PROJECTS/UPMEM/upmem-workloads/Microbenchmarks/AI/[ai_output.xlsx]ai_output (4)'!$J$144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{87D5981E-04F2-D445-B720-57E78ABE5EC6}</c15:txfldGUID>
                      <c15:f>'/Users/el1goluj/Documents/ZURICH/PROJECTS/UPMEM/upmem-workloads/Microbenchmarks/AI/[ai_output.xlsx]ai_output (4)'!$J$144</c15:f>
                      <c15:dlblFieldTableCache>
                        <c:ptCount val="1"/>
                        <c:pt idx="0">
                          <c:v>15</c:v>
                        </c:pt>
                      </c15:dlblFieldTableCache>
                    </c15:dlblFTEntry>
                  </c15:dlblFieldTable>
                  <c15:showDataLabelsRange val="0"/>
                </c:ext>
                <c:ext xmlns:c16="http://schemas.microsoft.com/office/drawing/2014/chart" uri="{C3380CC4-5D6E-409C-BE32-E72D297353CC}">
                  <c16:uniqueId val="{0000008E-FF8B-5F4C-8BBF-ED4DE736661E}"/>
                </c:ext>
              </c:extLst>
            </c:dLbl>
            <c:dLbl>
              <c:idx val="143"/>
              <c:tx>
                <c:strRef>
                  <c:f>'/Users/el1goluj/Documents/ZURICH/PROJECTS/UPMEM/upmem-workloads/Microbenchmarks/AI/[ai_output.xlsx]ai_output (4)'!$J$145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{79197E41-E3F7-B44A-B3DF-DD3212BADABC}</c15:txfldGUID>
                      <c15:f>'/Users/el1goluj/Documents/ZURICH/PROJECTS/UPMEM/upmem-workloads/Microbenchmarks/AI/[ai_output.xlsx]ai_output (4)'!$J$145</c15:f>
                      <c15:dlblFieldTableCache>
                        <c:ptCount val="1"/>
                        <c:pt idx="0">
                          <c:v>16</c:v>
                        </c:pt>
                      </c15:dlblFieldTableCache>
                    </c15:dlblFTEntry>
                  </c15:dlblFieldTable>
                  <c15:showDataLabelsRange val="0"/>
                </c:ext>
                <c:ext xmlns:c16="http://schemas.microsoft.com/office/drawing/2014/chart" uri="{C3380CC4-5D6E-409C-BE32-E72D297353CC}">
                  <c16:uniqueId val="{0000008F-FF8B-5F4C-8BBF-ED4DE736661E}"/>
                </c:ext>
              </c:extLst>
            </c:dLbl>
            <c:dLbl>
              <c:idx val="144"/>
              <c:tx>
                <c:strRef>
                  <c:f>'/Users/el1goluj/Documents/ZURICH/PROJECTS/UPMEM/upmem-workloads/Microbenchmarks/AI/[ai_output.xlsx]ai_output (4)'!$J$146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{B671571F-7719-9348-9A61-0FD90FDA2C7E}</c15:txfldGUID>
                      <c15:f>'/Users/el1goluj/Documents/ZURICH/PROJECTS/UPMEM/upmem-workloads/Microbenchmarks/AI/[ai_output.xlsx]ai_output (4)'!$J$146</c15:f>
                      <c15:dlblFieldTableCache>
                        <c:ptCount val="1"/>
                        <c:pt idx="0">
                          <c:v>1</c:v>
                        </c:pt>
                      </c15:dlblFieldTableCache>
                    </c15:dlblFTEntry>
                  </c15:dlblFieldTable>
                  <c15:showDataLabelsRange val="0"/>
                </c:ext>
                <c:ext xmlns:c16="http://schemas.microsoft.com/office/drawing/2014/chart" uri="{C3380CC4-5D6E-409C-BE32-E72D297353CC}">
                  <c16:uniqueId val="{00000090-FF8B-5F4C-8BBF-ED4DE736661E}"/>
                </c:ext>
              </c:extLst>
            </c:dLbl>
            <c:dLbl>
              <c:idx val="145"/>
              <c:tx>
                <c:strRef>
                  <c:f>'/Users/el1goluj/Documents/ZURICH/PROJECTS/UPMEM/upmem-workloads/Microbenchmarks/AI/[ai_output.xlsx]ai_output (4)'!$J$147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{23C7EB5F-2C6F-4F48-846C-86DCECCEAE41}</c15:txfldGUID>
                      <c15:f>'/Users/el1goluj/Documents/ZURICH/PROJECTS/UPMEM/upmem-workloads/Microbenchmarks/AI/[ai_output.xlsx]ai_output (4)'!$J$147</c15:f>
                      <c15:dlblFieldTableCache>
                        <c:ptCount val="1"/>
                        <c:pt idx="0">
                          <c:v>2</c:v>
                        </c:pt>
                      </c15:dlblFieldTableCache>
                    </c15:dlblFTEntry>
                  </c15:dlblFieldTable>
                  <c15:showDataLabelsRange val="0"/>
                </c:ext>
                <c:ext xmlns:c16="http://schemas.microsoft.com/office/drawing/2014/chart" uri="{C3380CC4-5D6E-409C-BE32-E72D297353CC}">
                  <c16:uniqueId val="{00000091-FF8B-5F4C-8BBF-ED4DE736661E}"/>
                </c:ext>
              </c:extLst>
            </c:dLbl>
            <c:dLbl>
              <c:idx val="146"/>
              <c:tx>
                <c:strRef>
                  <c:f>'/Users/el1goluj/Documents/ZURICH/PROJECTS/UPMEM/upmem-workloads/Microbenchmarks/AI/[ai_output.xlsx]ai_output (4)'!$J$148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{5C9D81FE-646C-2741-BBA7-1943ACF2587E}</c15:txfldGUID>
                      <c15:f>'/Users/el1goluj/Documents/ZURICH/PROJECTS/UPMEM/upmem-workloads/Microbenchmarks/AI/[ai_output.xlsx]ai_output (4)'!$J$148</c15:f>
                      <c15:dlblFieldTableCache>
                        <c:ptCount val="1"/>
                        <c:pt idx="0">
                          <c:v>3</c:v>
                        </c:pt>
                      </c15:dlblFieldTableCache>
                    </c15:dlblFTEntry>
                  </c15:dlblFieldTable>
                  <c15:showDataLabelsRange val="0"/>
                </c:ext>
                <c:ext xmlns:c16="http://schemas.microsoft.com/office/drawing/2014/chart" uri="{C3380CC4-5D6E-409C-BE32-E72D297353CC}">
                  <c16:uniqueId val="{00000092-FF8B-5F4C-8BBF-ED4DE736661E}"/>
                </c:ext>
              </c:extLst>
            </c:dLbl>
            <c:dLbl>
              <c:idx val="147"/>
              <c:tx>
                <c:strRef>
                  <c:f>'/Users/el1goluj/Documents/ZURICH/PROJECTS/UPMEM/upmem-workloads/Microbenchmarks/AI/[ai_output.xlsx]ai_output (4)'!$J$149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{58926537-179A-604C-B1CB-A6BD996DB37B}</c15:txfldGUID>
                      <c15:f>'/Users/el1goluj/Documents/ZURICH/PROJECTS/UPMEM/upmem-workloads/Microbenchmarks/AI/[ai_output.xlsx]ai_output (4)'!$J$149</c15:f>
                      <c15:dlblFieldTableCache>
                        <c:ptCount val="1"/>
                        <c:pt idx="0">
                          <c:v>4</c:v>
                        </c:pt>
                      </c15:dlblFieldTableCache>
                    </c15:dlblFTEntry>
                  </c15:dlblFieldTable>
                  <c15:showDataLabelsRange val="0"/>
                </c:ext>
                <c:ext xmlns:c16="http://schemas.microsoft.com/office/drawing/2014/chart" uri="{C3380CC4-5D6E-409C-BE32-E72D297353CC}">
                  <c16:uniqueId val="{00000093-FF8B-5F4C-8BBF-ED4DE736661E}"/>
                </c:ext>
              </c:extLst>
            </c:dLbl>
            <c:dLbl>
              <c:idx val="148"/>
              <c:tx>
                <c:strRef>
                  <c:f>'/Users/el1goluj/Documents/ZURICH/PROJECTS/UPMEM/upmem-workloads/Microbenchmarks/AI/[ai_output.xlsx]ai_output (4)'!$J$150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{9650AE05-B562-B441-976D-02D597C9EE21}</c15:txfldGUID>
                      <c15:f>'/Users/el1goluj/Documents/ZURICH/PROJECTS/UPMEM/upmem-workloads/Microbenchmarks/AI/[ai_output.xlsx]ai_output (4)'!$J$150</c15:f>
                      <c15:dlblFieldTableCache>
                        <c:ptCount val="1"/>
                        <c:pt idx="0">
                          <c:v>5</c:v>
                        </c:pt>
                      </c15:dlblFieldTableCache>
                    </c15:dlblFTEntry>
                  </c15:dlblFieldTable>
                  <c15:showDataLabelsRange val="0"/>
                </c:ext>
                <c:ext xmlns:c16="http://schemas.microsoft.com/office/drawing/2014/chart" uri="{C3380CC4-5D6E-409C-BE32-E72D297353CC}">
                  <c16:uniqueId val="{00000094-FF8B-5F4C-8BBF-ED4DE736661E}"/>
                </c:ext>
              </c:extLst>
            </c:dLbl>
            <c:dLbl>
              <c:idx val="149"/>
              <c:tx>
                <c:strRef>
                  <c:f>'/Users/el1goluj/Documents/ZURICH/PROJECTS/UPMEM/upmem-workloads/Microbenchmarks/AI/[ai_output.xlsx]ai_output (4)'!$J$151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{2B15849C-6A5B-AF42-9285-128B08BA2731}</c15:txfldGUID>
                      <c15:f>'/Users/el1goluj/Documents/ZURICH/PROJECTS/UPMEM/upmem-workloads/Microbenchmarks/AI/[ai_output.xlsx]ai_output (4)'!$J$151</c15:f>
                      <c15:dlblFieldTableCache>
                        <c:ptCount val="1"/>
                        <c:pt idx="0">
                          <c:v>6</c:v>
                        </c:pt>
                      </c15:dlblFieldTableCache>
                    </c15:dlblFTEntry>
                  </c15:dlblFieldTable>
                  <c15:showDataLabelsRange val="0"/>
                </c:ext>
                <c:ext xmlns:c16="http://schemas.microsoft.com/office/drawing/2014/chart" uri="{C3380CC4-5D6E-409C-BE32-E72D297353CC}">
                  <c16:uniqueId val="{00000095-FF8B-5F4C-8BBF-ED4DE736661E}"/>
                </c:ext>
              </c:extLst>
            </c:dLbl>
            <c:dLbl>
              <c:idx val="150"/>
              <c:tx>
                <c:strRef>
                  <c:f>'/Users/el1goluj/Documents/ZURICH/PROJECTS/UPMEM/upmem-workloads/Microbenchmarks/AI/[ai_output.xlsx]ai_output (4)'!$J$152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{701634EC-0EBD-2C4D-919B-F1C7185A7B03}</c15:txfldGUID>
                      <c15:f>'/Users/el1goluj/Documents/ZURICH/PROJECTS/UPMEM/upmem-workloads/Microbenchmarks/AI/[ai_output.xlsx]ai_output (4)'!$J$152</c15:f>
                      <c15:dlblFieldTableCache>
                        <c:ptCount val="1"/>
                        <c:pt idx="0">
                          <c:v>7</c:v>
                        </c:pt>
                      </c15:dlblFieldTableCache>
                    </c15:dlblFTEntry>
                  </c15:dlblFieldTable>
                  <c15:showDataLabelsRange val="0"/>
                </c:ext>
                <c:ext xmlns:c16="http://schemas.microsoft.com/office/drawing/2014/chart" uri="{C3380CC4-5D6E-409C-BE32-E72D297353CC}">
                  <c16:uniqueId val="{00000096-FF8B-5F4C-8BBF-ED4DE736661E}"/>
                </c:ext>
              </c:extLst>
            </c:dLbl>
            <c:dLbl>
              <c:idx val="151"/>
              <c:tx>
                <c:strRef>
                  <c:f>'/Users/el1goluj/Documents/ZURICH/PROJECTS/UPMEM/upmem-workloads/Microbenchmarks/AI/[ai_output.xlsx]ai_output (4)'!$J$153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{A5D380B9-31A6-5847-9732-B7D9E1822A68}</c15:txfldGUID>
                      <c15:f>'/Users/el1goluj/Documents/ZURICH/PROJECTS/UPMEM/upmem-workloads/Microbenchmarks/AI/[ai_output.xlsx]ai_output (4)'!$J$153</c15:f>
                      <c15:dlblFieldTableCache>
                        <c:ptCount val="1"/>
                        <c:pt idx="0">
                          <c:v>8</c:v>
                        </c:pt>
                      </c15:dlblFieldTableCache>
                    </c15:dlblFTEntry>
                  </c15:dlblFieldTable>
                  <c15:showDataLabelsRange val="0"/>
                </c:ext>
                <c:ext xmlns:c16="http://schemas.microsoft.com/office/drawing/2014/chart" uri="{C3380CC4-5D6E-409C-BE32-E72D297353CC}">
                  <c16:uniqueId val="{00000097-FF8B-5F4C-8BBF-ED4DE736661E}"/>
                </c:ext>
              </c:extLst>
            </c:dLbl>
            <c:dLbl>
              <c:idx val="152"/>
              <c:tx>
                <c:strRef>
                  <c:f>'/Users/el1goluj/Documents/ZURICH/PROJECTS/UPMEM/upmem-workloads/Microbenchmarks/AI/[ai_output.xlsx]ai_output (4)'!$J$154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{0AAA71D9-94A1-CD40-952D-56C4BC189805}</c15:txfldGUID>
                      <c15:f>'/Users/el1goluj/Documents/ZURICH/PROJECTS/UPMEM/upmem-workloads/Microbenchmarks/AI/[ai_output.xlsx]ai_output (4)'!$J$154</c15:f>
                      <c15:dlblFieldTableCache>
                        <c:ptCount val="1"/>
                        <c:pt idx="0">
                          <c:v>9</c:v>
                        </c:pt>
                      </c15:dlblFieldTableCache>
                    </c15:dlblFTEntry>
                  </c15:dlblFieldTable>
                  <c15:showDataLabelsRange val="0"/>
                </c:ext>
                <c:ext xmlns:c16="http://schemas.microsoft.com/office/drawing/2014/chart" uri="{C3380CC4-5D6E-409C-BE32-E72D297353CC}">
                  <c16:uniqueId val="{00000098-FF8B-5F4C-8BBF-ED4DE736661E}"/>
                </c:ext>
              </c:extLst>
            </c:dLbl>
            <c:dLbl>
              <c:idx val="153"/>
              <c:tx>
                <c:strRef>
                  <c:f>'/Users/el1goluj/Documents/ZURICH/PROJECTS/UPMEM/upmem-workloads/Microbenchmarks/AI/[ai_output.xlsx]ai_output (4)'!$J$155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{B7FAB752-8E9C-AE4C-892B-B4FB35412CC8}</c15:txfldGUID>
                      <c15:f>'/Users/el1goluj/Documents/ZURICH/PROJECTS/UPMEM/upmem-workloads/Microbenchmarks/AI/[ai_output.xlsx]ai_output (4)'!$J$155</c15:f>
                      <c15:dlblFieldTableCache>
                        <c:ptCount val="1"/>
                        <c:pt idx="0">
                          <c:v>10</c:v>
                        </c:pt>
                      </c15:dlblFieldTableCache>
                    </c15:dlblFTEntry>
                  </c15:dlblFieldTable>
                  <c15:showDataLabelsRange val="0"/>
                </c:ext>
                <c:ext xmlns:c16="http://schemas.microsoft.com/office/drawing/2014/chart" uri="{C3380CC4-5D6E-409C-BE32-E72D297353CC}">
                  <c16:uniqueId val="{00000099-FF8B-5F4C-8BBF-ED4DE736661E}"/>
                </c:ext>
              </c:extLst>
            </c:dLbl>
            <c:dLbl>
              <c:idx val="154"/>
              <c:tx>
                <c:strRef>
                  <c:f>'/Users/el1goluj/Documents/ZURICH/PROJECTS/UPMEM/upmem-workloads/Microbenchmarks/AI/[ai_output.xlsx]ai_output (4)'!$J$156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{CDB26967-3A36-CB48-80B5-A9872484D3B6}</c15:txfldGUID>
                      <c15:f>'/Users/el1goluj/Documents/ZURICH/PROJECTS/UPMEM/upmem-workloads/Microbenchmarks/AI/[ai_output.xlsx]ai_output (4)'!$J$156</c15:f>
                      <c15:dlblFieldTableCache>
                        <c:ptCount val="1"/>
                        <c:pt idx="0">
                          <c:v>11</c:v>
                        </c:pt>
                      </c15:dlblFieldTableCache>
                    </c15:dlblFTEntry>
                  </c15:dlblFieldTable>
                  <c15:showDataLabelsRange val="0"/>
                </c:ext>
                <c:ext xmlns:c16="http://schemas.microsoft.com/office/drawing/2014/chart" uri="{C3380CC4-5D6E-409C-BE32-E72D297353CC}">
                  <c16:uniqueId val="{0000009A-FF8B-5F4C-8BBF-ED4DE736661E}"/>
                </c:ext>
              </c:extLst>
            </c:dLbl>
            <c:dLbl>
              <c:idx val="155"/>
              <c:tx>
                <c:strRef>
                  <c:f>'/Users/el1goluj/Documents/ZURICH/PROJECTS/UPMEM/upmem-workloads/Microbenchmarks/AI/[ai_output.xlsx]ai_output (4)'!$J$157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{70412F80-D130-3F47-99BB-EA6735F38EE6}</c15:txfldGUID>
                      <c15:f>'/Users/el1goluj/Documents/ZURICH/PROJECTS/UPMEM/upmem-workloads/Microbenchmarks/AI/[ai_output.xlsx]ai_output (4)'!$J$157</c15:f>
                      <c15:dlblFieldTableCache>
                        <c:ptCount val="1"/>
                        <c:pt idx="0">
                          <c:v>12</c:v>
                        </c:pt>
                      </c15:dlblFieldTableCache>
                    </c15:dlblFTEntry>
                  </c15:dlblFieldTable>
                  <c15:showDataLabelsRange val="0"/>
                </c:ext>
                <c:ext xmlns:c16="http://schemas.microsoft.com/office/drawing/2014/chart" uri="{C3380CC4-5D6E-409C-BE32-E72D297353CC}">
                  <c16:uniqueId val="{0000009B-FF8B-5F4C-8BBF-ED4DE736661E}"/>
                </c:ext>
              </c:extLst>
            </c:dLbl>
            <c:dLbl>
              <c:idx val="156"/>
              <c:tx>
                <c:strRef>
                  <c:f>'/Users/el1goluj/Documents/ZURICH/PROJECTS/UPMEM/upmem-workloads/Microbenchmarks/AI/[ai_output.xlsx]ai_output (4)'!$J$158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{06BF4521-88CD-5B46-AB58-F96EF9BB8161}</c15:txfldGUID>
                      <c15:f>'/Users/el1goluj/Documents/ZURICH/PROJECTS/UPMEM/upmem-workloads/Microbenchmarks/AI/[ai_output.xlsx]ai_output (4)'!$J$158</c15:f>
                      <c15:dlblFieldTableCache>
                        <c:ptCount val="1"/>
                        <c:pt idx="0">
                          <c:v>13</c:v>
                        </c:pt>
                      </c15:dlblFieldTableCache>
                    </c15:dlblFTEntry>
                  </c15:dlblFieldTable>
                  <c15:showDataLabelsRange val="0"/>
                </c:ext>
                <c:ext xmlns:c16="http://schemas.microsoft.com/office/drawing/2014/chart" uri="{C3380CC4-5D6E-409C-BE32-E72D297353CC}">
                  <c16:uniqueId val="{0000009C-FF8B-5F4C-8BBF-ED4DE736661E}"/>
                </c:ext>
              </c:extLst>
            </c:dLbl>
            <c:dLbl>
              <c:idx val="157"/>
              <c:tx>
                <c:strRef>
                  <c:f>'/Users/el1goluj/Documents/ZURICH/PROJECTS/UPMEM/upmem-workloads/Microbenchmarks/AI/[ai_output.xlsx]ai_output (4)'!$J$159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{41769A7D-85D7-794E-AE7C-D4DB4C0E1C90}</c15:txfldGUID>
                      <c15:f>'/Users/el1goluj/Documents/ZURICH/PROJECTS/UPMEM/upmem-workloads/Microbenchmarks/AI/[ai_output.xlsx]ai_output (4)'!$J$159</c15:f>
                      <c15:dlblFieldTableCache>
                        <c:ptCount val="1"/>
                        <c:pt idx="0">
                          <c:v>14</c:v>
                        </c:pt>
                      </c15:dlblFieldTableCache>
                    </c15:dlblFTEntry>
                  </c15:dlblFieldTable>
                  <c15:showDataLabelsRange val="0"/>
                </c:ext>
                <c:ext xmlns:c16="http://schemas.microsoft.com/office/drawing/2014/chart" uri="{C3380CC4-5D6E-409C-BE32-E72D297353CC}">
                  <c16:uniqueId val="{0000009D-FF8B-5F4C-8BBF-ED4DE736661E}"/>
                </c:ext>
              </c:extLst>
            </c:dLbl>
            <c:dLbl>
              <c:idx val="158"/>
              <c:tx>
                <c:strRef>
                  <c:f>'/Users/el1goluj/Documents/ZURICH/PROJECTS/UPMEM/upmem-workloads/Microbenchmarks/AI/[ai_output.xlsx]ai_output (4)'!$J$160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{77F615B1-FBF7-684D-B2BD-E7925991E1C0}</c15:txfldGUID>
                      <c15:f>'/Users/el1goluj/Documents/ZURICH/PROJECTS/UPMEM/upmem-workloads/Microbenchmarks/AI/[ai_output.xlsx]ai_output (4)'!$J$160</c15:f>
                      <c15:dlblFieldTableCache>
                        <c:ptCount val="1"/>
                        <c:pt idx="0">
                          <c:v>15</c:v>
                        </c:pt>
                      </c15:dlblFieldTableCache>
                    </c15:dlblFTEntry>
                  </c15:dlblFieldTable>
                  <c15:showDataLabelsRange val="0"/>
                </c:ext>
                <c:ext xmlns:c16="http://schemas.microsoft.com/office/drawing/2014/chart" uri="{C3380CC4-5D6E-409C-BE32-E72D297353CC}">
                  <c16:uniqueId val="{0000009E-FF8B-5F4C-8BBF-ED4DE736661E}"/>
                </c:ext>
              </c:extLst>
            </c:dLbl>
            <c:dLbl>
              <c:idx val="159"/>
              <c:tx>
                <c:strRef>
                  <c:f>'/Users/el1goluj/Documents/ZURICH/PROJECTS/UPMEM/upmem-workloads/Microbenchmarks/AI/[ai_output.xlsx]ai_output (4)'!$J$161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{B7A93F79-532B-9E4D-B996-B8DE17093271}</c15:txfldGUID>
                      <c15:f>'/Users/el1goluj/Documents/ZURICH/PROJECTS/UPMEM/upmem-workloads/Microbenchmarks/AI/[ai_output.xlsx]ai_output (4)'!$J$161</c15:f>
                      <c15:dlblFieldTableCache>
                        <c:ptCount val="1"/>
                        <c:pt idx="0">
                          <c:v>16</c:v>
                        </c:pt>
                      </c15:dlblFieldTableCache>
                    </c15:dlblFTEntry>
                  </c15:dlblFieldTable>
                  <c15:showDataLabelsRange val="0"/>
                </c:ext>
                <c:ext xmlns:c16="http://schemas.microsoft.com/office/drawing/2014/chart" uri="{C3380CC4-5D6E-409C-BE32-E72D297353CC}">
                  <c16:uniqueId val="{0000009F-FF8B-5F4C-8BBF-ED4DE736661E}"/>
                </c:ext>
              </c:extLst>
            </c:dLbl>
            <c:dLbl>
              <c:idx val="160"/>
              <c:tx>
                <c:strRef>
                  <c:f>'/Users/el1goluj/Documents/ZURICH/PROJECTS/UPMEM/upmem-workloads/Microbenchmarks/AI/[ai_output.xlsx]ai_output (4)'!$J$162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{29B3412D-629D-774C-BFCE-FAF73A649683}</c15:txfldGUID>
                      <c15:f>'/Users/el1goluj/Documents/ZURICH/PROJECTS/UPMEM/upmem-workloads/Microbenchmarks/AI/[ai_output.xlsx]ai_output (4)'!$J$162</c15:f>
                      <c15:dlblFieldTableCache>
                        <c:ptCount val="1"/>
                        <c:pt idx="0">
                          <c:v>1</c:v>
                        </c:pt>
                      </c15:dlblFieldTableCache>
                    </c15:dlblFTEntry>
                  </c15:dlblFieldTable>
                  <c15:showDataLabelsRange val="0"/>
                </c:ext>
                <c:ext xmlns:c16="http://schemas.microsoft.com/office/drawing/2014/chart" uri="{C3380CC4-5D6E-409C-BE32-E72D297353CC}">
                  <c16:uniqueId val="{000000A0-FF8B-5F4C-8BBF-ED4DE736661E}"/>
                </c:ext>
              </c:extLst>
            </c:dLbl>
            <c:dLbl>
              <c:idx val="161"/>
              <c:tx>
                <c:strRef>
                  <c:f>'/Users/el1goluj/Documents/ZURICH/PROJECTS/UPMEM/upmem-workloads/Microbenchmarks/AI/[ai_output.xlsx]ai_output (4)'!$J$163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{5D7D183D-A3ED-4440-B590-44750ED383E8}</c15:txfldGUID>
                      <c15:f>'/Users/el1goluj/Documents/ZURICH/PROJECTS/UPMEM/upmem-workloads/Microbenchmarks/AI/[ai_output.xlsx]ai_output (4)'!$J$163</c15:f>
                      <c15:dlblFieldTableCache>
                        <c:ptCount val="1"/>
                        <c:pt idx="0">
                          <c:v>2</c:v>
                        </c:pt>
                      </c15:dlblFieldTableCache>
                    </c15:dlblFTEntry>
                  </c15:dlblFieldTable>
                  <c15:showDataLabelsRange val="0"/>
                </c:ext>
                <c:ext xmlns:c16="http://schemas.microsoft.com/office/drawing/2014/chart" uri="{C3380CC4-5D6E-409C-BE32-E72D297353CC}">
                  <c16:uniqueId val="{000000A1-FF8B-5F4C-8BBF-ED4DE736661E}"/>
                </c:ext>
              </c:extLst>
            </c:dLbl>
            <c:dLbl>
              <c:idx val="162"/>
              <c:tx>
                <c:strRef>
                  <c:f>'/Users/el1goluj/Documents/ZURICH/PROJECTS/UPMEM/upmem-workloads/Microbenchmarks/AI/[ai_output.xlsx]ai_output (4)'!$J$164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{2CC3AE18-A9A9-0E4D-B4F7-545CA598F74E}</c15:txfldGUID>
                      <c15:f>'/Users/el1goluj/Documents/ZURICH/PROJECTS/UPMEM/upmem-workloads/Microbenchmarks/AI/[ai_output.xlsx]ai_output (4)'!$J$164</c15:f>
                      <c15:dlblFieldTableCache>
                        <c:ptCount val="1"/>
                        <c:pt idx="0">
                          <c:v>3</c:v>
                        </c:pt>
                      </c15:dlblFieldTableCache>
                    </c15:dlblFTEntry>
                  </c15:dlblFieldTable>
                  <c15:showDataLabelsRange val="0"/>
                </c:ext>
                <c:ext xmlns:c16="http://schemas.microsoft.com/office/drawing/2014/chart" uri="{C3380CC4-5D6E-409C-BE32-E72D297353CC}">
                  <c16:uniqueId val="{000000A2-FF8B-5F4C-8BBF-ED4DE736661E}"/>
                </c:ext>
              </c:extLst>
            </c:dLbl>
            <c:dLbl>
              <c:idx val="163"/>
              <c:tx>
                <c:strRef>
                  <c:f>'/Users/el1goluj/Documents/ZURICH/PROJECTS/UPMEM/upmem-workloads/Microbenchmarks/AI/[ai_output.xlsx]ai_output (4)'!$J$165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{AB6DBB0B-DB91-7348-A336-A91F8C948D0A}</c15:txfldGUID>
                      <c15:f>'/Users/el1goluj/Documents/ZURICH/PROJECTS/UPMEM/upmem-workloads/Microbenchmarks/AI/[ai_output.xlsx]ai_output (4)'!$J$165</c15:f>
                      <c15:dlblFieldTableCache>
                        <c:ptCount val="1"/>
                        <c:pt idx="0">
                          <c:v>4</c:v>
                        </c:pt>
                      </c15:dlblFieldTableCache>
                    </c15:dlblFTEntry>
                  </c15:dlblFieldTable>
                  <c15:showDataLabelsRange val="0"/>
                </c:ext>
                <c:ext xmlns:c16="http://schemas.microsoft.com/office/drawing/2014/chart" uri="{C3380CC4-5D6E-409C-BE32-E72D297353CC}">
                  <c16:uniqueId val="{000000A3-FF8B-5F4C-8BBF-ED4DE736661E}"/>
                </c:ext>
              </c:extLst>
            </c:dLbl>
            <c:dLbl>
              <c:idx val="164"/>
              <c:tx>
                <c:strRef>
                  <c:f>'/Users/el1goluj/Documents/ZURICH/PROJECTS/UPMEM/upmem-workloads/Microbenchmarks/AI/[ai_output.xlsx]ai_output (4)'!$J$166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{E57B30CC-8969-9D40-AAEB-0FD782D2B632}</c15:txfldGUID>
                      <c15:f>'/Users/el1goluj/Documents/ZURICH/PROJECTS/UPMEM/upmem-workloads/Microbenchmarks/AI/[ai_output.xlsx]ai_output (4)'!$J$166</c15:f>
                      <c15:dlblFieldTableCache>
                        <c:ptCount val="1"/>
                        <c:pt idx="0">
                          <c:v>5</c:v>
                        </c:pt>
                      </c15:dlblFieldTableCache>
                    </c15:dlblFTEntry>
                  </c15:dlblFieldTable>
                  <c15:showDataLabelsRange val="0"/>
                </c:ext>
                <c:ext xmlns:c16="http://schemas.microsoft.com/office/drawing/2014/chart" uri="{C3380CC4-5D6E-409C-BE32-E72D297353CC}">
                  <c16:uniqueId val="{000000A4-FF8B-5F4C-8BBF-ED4DE736661E}"/>
                </c:ext>
              </c:extLst>
            </c:dLbl>
            <c:dLbl>
              <c:idx val="165"/>
              <c:tx>
                <c:strRef>
                  <c:f>'/Users/el1goluj/Documents/ZURICH/PROJECTS/UPMEM/upmem-workloads/Microbenchmarks/AI/[ai_output.xlsx]ai_output (4)'!$J$167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{40E8CEB1-EE11-EC40-9CFC-29146234396F}</c15:txfldGUID>
                      <c15:f>'/Users/el1goluj/Documents/ZURICH/PROJECTS/UPMEM/upmem-workloads/Microbenchmarks/AI/[ai_output.xlsx]ai_output (4)'!$J$167</c15:f>
                      <c15:dlblFieldTableCache>
                        <c:ptCount val="1"/>
                        <c:pt idx="0">
                          <c:v>6</c:v>
                        </c:pt>
                      </c15:dlblFieldTableCache>
                    </c15:dlblFTEntry>
                  </c15:dlblFieldTable>
                  <c15:showDataLabelsRange val="0"/>
                </c:ext>
                <c:ext xmlns:c16="http://schemas.microsoft.com/office/drawing/2014/chart" uri="{C3380CC4-5D6E-409C-BE32-E72D297353CC}">
                  <c16:uniqueId val="{000000A5-FF8B-5F4C-8BBF-ED4DE736661E}"/>
                </c:ext>
              </c:extLst>
            </c:dLbl>
            <c:dLbl>
              <c:idx val="166"/>
              <c:tx>
                <c:strRef>
                  <c:f>'/Users/el1goluj/Documents/ZURICH/PROJECTS/UPMEM/upmem-workloads/Microbenchmarks/AI/[ai_output.xlsx]ai_output (4)'!$J$168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{FD2635F1-78BA-6A46-87B6-42BCFFF46154}</c15:txfldGUID>
                      <c15:f>'/Users/el1goluj/Documents/ZURICH/PROJECTS/UPMEM/upmem-workloads/Microbenchmarks/AI/[ai_output.xlsx]ai_output (4)'!$J$168</c15:f>
                      <c15:dlblFieldTableCache>
                        <c:ptCount val="1"/>
                        <c:pt idx="0">
                          <c:v>7</c:v>
                        </c:pt>
                      </c15:dlblFieldTableCache>
                    </c15:dlblFTEntry>
                  </c15:dlblFieldTable>
                  <c15:showDataLabelsRange val="0"/>
                </c:ext>
                <c:ext xmlns:c16="http://schemas.microsoft.com/office/drawing/2014/chart" uri="{C3380CC4-5D6E-409C-BE32-E72D297353CC}">
                  <c16:uniqueId val="{000000A6-FF8B-5F4C-8BBF-ED4DE736661E}"/>
                </c:ext>
              </c:extLst>
            </c:dLbl>
            <c:dLbl>
              <c:idx val="167"/>
              <c:tx>
                <c:strRef>
                  <c:f>'/Users/el1goluj/Documents/ZURICH/PROJECTS/UPMEM/upmem-workloads/Microbenchmarks/AI/[ai_output.xlsx]ai_output (4)'!$J$169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{92B0E5CC-871E-1B41-86BC-2264F2C40D8C}</c15:txfldGUID>
                      <c15:f>'/Users/el1goluj/Documents/ZURICH/PROJECTS/UPMEM/upmem-workloads/Microbenchmarks/AI/[ai_output.xlsx]ai_output (4)'!$J$169</c15:f>
                      <c15:dlblFieldTableCache>
                        <c:ptCount val="1"/>
                        <c:pt idx="0">
                          <c:v>8</c:v>
                        </c:pt>
                      </c15:dlblFieldTableCache>
                    </c15:dlblFTEntry>
                  </c15:dlblFieldTable>
                  <c15:showDataLabelsRange val="0"/>
                </c:ext>
                <c:ext xmlns:c16="http://schemas.microsoft.com/office/drawing/2014/chart" uri="{C3380CC4-5D6E-409C-BE32-E72D297353CC}">
                  <c16:uniqueId val="{000000A7-FF8B-5F4C-8BBF-ED4DE736661E}"/>
                </c:ext>
              </c:extLst>
            </c:dLbl>
            <c:dLbl>
              <c:idx val="168"/>
              <c:tx>
                <c:strRef>
                  <c:f>'/Users/el1goluj/Documents/ZURICH/PROJECTS/UPMEM/upmem-workloads/Microbenchmarks/AI/[ai_output.xlsx]ai_output (4)'!$J$170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{84C53613-0F4C-BF4E-AC48-C4B17869426D}</c15:txfldGUID>
                      <c15:f>'/Users/el1goluj/Documents/ZURICH/PROJECTS/UPMEM/upmem-workloads/Microbenchmarks/AI/[ai_output.xlsx]ai_output (4)'!$J$170</c15:f>
                      <c15:dlblFieldTableCache>
                        <c:ptCount val="1"/>
                        <c:pt idx="0">
                          <c:v>9</c:v>
                        </c:pt>
                      </c15:dlblFieldTableCache>
                    </c15:dlblFTEntry>
                  </c15:dlblFieldTable>
                  <c15:showDataLabelsRange val="0"/>
                </c:ext>
                <c:ext xmlns:c16="http://schemas.microsoft.com/office/drawing/2014/chart" uri="{C3380CC4-5D6E-409C-BE32-E72D297353CC}">
                  <c16:uniqueId val="{000000A8-FF8B-5F4C-8BBF-ED4DE736661E}"/>
                </c:ext>
              </c:extLst>
            </c:dLbl>
            <c:dLbl>
              <c:idx val="169"/>
              <c:tx>
                <c:strRef>
                  <c:f>'/Users/el1goluj/Documents/ZURICH/PROJECTS/UPMEM/upmem-workloads/Microbenchmarks/AI/[ai_output.xlsx]ai_output (4)'!$J$171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{D9F5F230-2393-694B-A62F-CBA747B90C36}</c15:txfldGUID>
                      <c15:f>'/Users/el1goluj/Documents/ZURICH/PROJECTS/UPMEM/upmem-workloads/Microbenchmarks/AI/[ai_output.xlsx]ai_output (4)'!$J$171</c15:f>
                      <c15:dlblFieldTableCache>
                        <c:ptCount val="1"/>
                        <c:pt idx="0">
                          <c:v>10</c:v>
                        </c:pt>
                      </c15:dlblFieldTableCache>
                    </c15:dlblFTEntry>
                  </c15:dlblFieldTable>
                  <c15:showDataLabelsRange val="0"/>
                </c:ext>
                <c:ext xmlns:c16="http://schemas.microsoft.com/office/drawing/2014/chart" uri="{C3380CC4-5D6E-409C-BE32-E72D297353CC}">
                  <c16:uniqueId val="{000000A9-FF8B-5F4C-8BBF-ED4DE736661E}"/>
                </c:ext>
              </c:extLst>
            </c:dLbl>
            <c:dLbl>
              <c:idx val="170"/>
              <c:tx>
                <c:strRef>
                  <c:f>'/Users/el1goluj/Documents/ZURICH/PROJECTS/UPMEM/upmem-workloads/Microbenchmarks/AI/[ai_output.xlsx]ai_output (4)'!$J$172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{7D14A898-805E-6A4A-B9E8-FA188ED08D24}</c15:txfldGUID>
                      <c15:f>'/Users/el1goluj/Documents/ZURICH/PROJECTS/UPMEM/upmem-workloads/Microbenchmarks/AI/[ai_output.xlsx]ai_output (4)'!$J$172</c15:f>
                      <c15:dlblFieldTableCache>
                        <c:ptCount val="1"/>
                        <c:pt idx="0">
                          <c:v>11</c:v>
                        </c:pt>
                      </c15:dlblFieldTableCache>
                    </c15:dlblFTEntry>
                  </c15:dlblFieldTable>
                  <c15:showDataLabelsRange val="0"/>
                </c:ext>
                <c:ext xmlns:c16="http://schemas.microsoft.com/office/drawing/2014/chart" uri="{C3380CC4-5D6E-409C-BE32-E72D297353CC}">
                  <c16:uniqueId val="{000000AA-FF8B-5F4C-8BBF-ED4DE736661E}"/>
                </c:ext>
              </c:extLst>
            </c:dLbl>
            <c:dLbl>
              <c:idx val="171"/>
              <c:tx>
                <c:strRef>
                  <c:f>'/Users/el1goluj/Documents/ZURICH/PROJECTS/UPMEM/upmem-workloads/Microbenchmarks/AI/[ai_output.xlsx]ai_output (4)'!$J$173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{AF57249A-FA50-F740-AC9A-7F74FD0229E8}</c15:txfldGUID>
                      <c15:f>'/Users/el1goluj/Documents/ZURICH/PROJECTS/UPMEM/upmem-workloads/Microbenchmarks/AI/[ai_output.xlsx]ai_output (4)'!$J$173</c15:f>
                      <c15:dlblFieldTableCache>
                        <c:ptCount val="1"/>
                        <c:pt idx="0">
                          <c:v>12</c:v>
                        </c:pt>
                      </c15:dlblFieldTableCache>
                    </c15:dlblFTEntry>
                  </c15:dlblFieldTable>
                  <c15:showDataLabelsRange val="0"/>
                </c:ext>
                <c:ext xmlns:c16="http://schemas.microsoft.com/office/drawing/2014/chart" uri="{C3380CC4-5D6E-409C-BE32-E72D297353CC}">
                  <c16:uniqueId val="{000000AB-FF8B-5F4C-8BBF-ED4DE736661E}"/>
                </c:ext>
              </c:extLst>
            </c:dLbl>
            <c:dLbl>
              <c:idx val="172"/>
              <c:tx>
                <c:strRef>
                  <c:f>'/Users/el1goluj/Documents/ZURICH/PROJECTS/UPMEM/upmem-workloads/Microbenchmarks/AI/[ai_output.xlsx]ai_output (4)'!$J$174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{F22BB9B4-CF2E-3949-90D4-A375548BBFA9}</c15:txfldGUID>
                      <c15:f>'/Users/el1goluj/Documents/ZURICH/PROJECTS/UPMEM/upmem-workloads/Microbenchmarks/AI/[ai_output.xlsx]ai_output (4)'!$J$174</c15:f>
                      <c15:dlblFieldTableCache>
                        <c:ptCount val="1"/>
                        <c:pt idx="0">
                          <c:v>13</c:v>
                        </c:pt>
                      </c15:dlblFieldTableCache>
                    </c15:dlblFTEntry>
                  </c15:dlblFieldTable>
                  <c15:showDataLabelsRange val="0"/>
                </c:ext>
                <c:ext xmlns:c16="http://schemas.microsoft.com/office/drawing/2014/chart" uri="{C3380CC4-5D6E-409C-BE32-E72D297353CC}">
                  <c16:uniqueId val="{000000AC-FF8B-5F4C-8BBF-ED4DE736661E}"/>
                </c:ext>
              </c:extLst>
            </c:dLbl>
            <c:dLbl>
              <c:idx val="173"/>
              <c:tx>
                <c:strRef>
                  <c:f>'/Users/el1goluj/Documents/ZURICH/PROJECTS/UPMEM/upmem-workloads/Microbenchmarks/AI/[ai_output.xlsx]ai_output (4)'!$J$175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{9B989436-2849-1247-8D2E-F5DE45DDF76F}</c15:txfldGUID>
                      <c15:f>'/Users/el1goluj/Documents/ZURICH/PROJECTS/UPMEM/upmem-workloads/Microbenchmarks/AI/[ai_output.xlsx]ai_output (4)'!$J$175</c15:f>
                      <c15:dlblFieldTableCache>
                        <c:ptCount val="1"/>
                        <c:pt idx="0">
                          <c:v>14</c:v>
                        </c:pt>
                      </c15:dlblFieldTableCache>
                    </c15:dlblFTEntry>
                  </c15:dlblFieldTable>
                  <c15:showDataLabelsRange val="0"/>
                </c:ext>
                <c:ext xmlns:c16="http://schemas.microsoft.com/office/drawing/2014/chart" uri="{C3380CC4-5D6E-409C-BE32-E72D297353CC}">
                  <c16:uniqueId val="{000000AD-FF8B-5F4C-8BBF-ED4DE736661E}"/>
                </c:ext>
              </c:extLst>
            </c:dLbl>
            <c:dLbl>
              <c:idx val="174"/>
              <c:tx>
                <c:strRef>
                  <c:f>'/Users/el1goluj/Documents/ZURICH/PROJECTS/UPMEM/upmem-workloads/Microbenchmarks/AI/[ai_output.xlsx]ai_output (4)'!$J$176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{77ED6060-A1AC-D44A-A6BD-14DB7719FB27}</c15:txfldGUID>
                      <c15:f>'/Users/el1goluj/Documents/ZURICH/PROJECTS/UPMEM/upmem-workloads/Microbenchmarks/AI/[ai_output.xlsx]ai_output (4)'!$J$176</c15:f>
                      <c15:dlblFieldTableCache>
                        <c:ptCount val="1"/>
                        <c:pt idx="0">
                          <c:v>15</c:v>
                        </c:pt>
                      </c15:dlblFieldTableCache>
                    </c15:dlblFTEntry>
                  </c15:dlblFieldTable>
                  <c15:showDataLabelsRange val="0"/>
                </c:ext>
                <c:ext xmlns:c16="http://schemas.microsoft.com/office/drawing/2014/chart" uri="{C3380CC4-5D6E-409C-BE32-E72D297353CC}">
                  <c16:uniqueId val="{000000AE-FF8B-5F4C-8BBF-ED4DE736661E}"/>
                </c:ext>
              </c:extLst>
            </c:dLbl>
            <c:dLbl>
              <c:idx val="175"/>
              <c:tx>
                <c:strRef>
                  <c:f>'/Users/el1goluj/Documents/ZURICH/PROJECTS/UPMEM/upmem-workloads/Microbenchmarks/AI/[ai_output.xlsx]ai_output (4)'!$J$177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{682A2AD0-1E39-AF4E-8E46-DE5887352289}</c15:txfldGUID>
                      <c15:f>'/Users/el1goluj/Documents/ZURICH/PROJECTS/UPMEM/upmem-workloads/Microbenchmarks/AI/[ai_output.xlsx]ai_output (4)'!$J$177</c15:f>
                      <c15:dlblFieldTableCache>
                        <c:ptCount val="1"/>
                        <c:pt idx="0">
                          <c:v>16</c:v>
                        </c:pt>
                      </c15:dlblFieldTableCache>
                    </c15:dlblFTEntry>
                  </c15:dlblFieldTable>
                  <c15:showDataLabelsRange val="0"/>
                </c:ext>
                <c:ext xmlns:c16="http://schemas.microsoft.com/office/drawing/2014/chart" uri="{C3380CC4-5D6E-409C-BE32-E72D297353CC}">
                  <c16:uniqueId val="{000000AF-FF8B-5F4C-8BBF-ED4DE736661E}"/>
                </c:ext>
              </c:extLst>
            </c:dLbl>
            <c:dLbl>
              <c:idx val="176"/>
              <c:tx>
                <c:strRef>
                  <c:f>'/Users/el1goluj/Documents/ZURICH/PROJECTS/UPMEM/upmem-workloads/Microbenchmarks/AI/[ai_output.xlsx]ai_output (4)'!$J$178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{F060E8EC-943C-724D-A203-BFB569B91CED}</c15:txfldGUID>
                      <c15:f>'/Users/el1goluj/Documents/ZURICH/PROJECTS/UPMEM/upmem-workloads/Microbenchmarks/AI/[ai_output.xlsx]ai_output (4)'!$J$178</c15:f>
                      <c15:dlblFieldTableCache>
                        <c:ptCount val="1"/>
                        <c:pt idx="0">
                          <c:v>1</c:v>
                        </c:pt>
                      </c15:dlblFieldTableCache>
                    </c15:dlblFTEntry>
                  </c15:dlblFieldTable>
                  <c15:showDataLabelsRange val="0"/>
                </c:ext>
                <c:ext xmlns:c16="http://schemas.microsoft.com/office/drawing/2014/chart" uri="{C3380CC4-5D6E-409C-BE32-E72D297353CC}">
                  <c16:uniqueId val="{000000B0-FF8B-5F4C-8BBF-ED4DE736661E}"/>
                </c:ext>
              </c:extLst>
            </c:dLbl>
            <c:dLbl>
              <c:idx val="177"/>
              <c:tx>
                <c:strRef>
                  <c:f>'/Users/el1goluj/Documents/ZURICH/PROJECTS/UPMEM/upmem-workloads/Microbenchmarks/AI/[ai_output.xlsx]ai_output (4)'!$J$179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{02998D9A-20E1-6C48-91B0-37A5221F20D3}</c15:txfldGUID>
                      <c15:f>'/Users/el1goluj/Documents/ZURICH/PROJECTS/UPMEM/upmem-workloads/Microbenchmarks/AI/[ai_output.xlsx]ai_output (4)'!$J$179</c15:f>
                      <c15:dlblFieldTableCache>
                        <c:ptCount val="1"/>
                        <c:pt idx="0">
                          <c:v>2</c:v>
                        </c:pt>
                      </c15:dlblFieldTableCache>
                    </c15:dlblFTEntry>
                  </c15:dlblFieldTable>
                  <c15:showDataLabelsRange val="0"/>
                </c:ext>
                <c:ext xmlns:c16="http://schemas.microsoft.com/office/drawing/2014/chart" uri="{C3380CC4-5D6E-409C-BE32-E72D297353CC}">
                  <c16:uniqueId val="{000000B1-FF8B-5F4C-8BBF-ED4DE736661E}"/>
                </c:ext>
              </c:extLst>
            </c:dLbl>
            <c:dLbl>
              <c:idx val="178"/>
              <c:tx>
                <c:strRef>
                  <c:f>'/Users/el1goluj/Documents/ZURICH/PROJECTS/UPMEM/upmem-workloads/Microbenchmarks/AI/[ai_output.xlsx]ai_output (4)'!$J$180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{6ED49A3C-53FF-9D40-A281-85DD62107DB6}</c15:txfldGUID>
                      <c15:f>'/Users/el1goluj/Documents/ZURICH/PROJECTS/UPMEM/upmem-workloads/Microbenchmarks/AI/[ai_output.xlsx]ai_output (4)'!$J$180</c15:f>
                      <c15:dlblFieldTableCache>
                        <c:ptCount val="1"/>
                        <c:pt idx="0">
                          <c:v>3</c:v>
                        </c:pt>
                      </c15:dlblFieldTableCache>
                    </c15:dlblFTEntry>
                  </c15:dlblFieldTable>
                  <c15:showDataLabelsRange val="0"/>
                </c:ext>
                <c:ext xmlns:c16="http://schemas.microsoft.com/office/drawing/2014/chart" uri="{C3380CC4-5D6E-409C-BE32-E72D297353CC}">
                  <c16:uniqueId val="{000000B2-FF8B-5F4C-8BBF-ED4DE736661E}"/>
                </c:ext>
              </c:extLst>
            </c:dLbl>
            <c:dLbl>
              <c:idx val="179"/>
              <c:tx>
                <c:strRef>
                  <c:f>'/Users/el1goluj/Documents/ZURICH/PROJECTS/UPMEM/upmem-workloads/Microbenchmarks/AI/[ai_output.xlsx]ai_output (4)'!$J$181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{4559CF06-83F4-8F4E-ACD1-3C13024FA98F}</c15:txfldGUID>
                      <c15:f>'/Users/el1goluj/Documents/ZURICH/PROJECTS/UPMEM/upmem-workloads/Microbenchmarks/AI/[ai_output.xlsx]ai_output (4)'!$J$181</c15:f>
                      <c15:dlblFieldTableCache>
                        <c:ptCount val="1"/>
                        <c:pt idx="0">
                          <c:v>4</c:v>
                        </c:pt>
                      </c15:dlblFieldTableCache>
                    </c15:dlblFTEntry>
                  </c15:dlblFieldTable>
                  <c15:showDataLabelsRange val="0"/>
                </c:ext>
                <c:ext xmlns:c16="http://schemas.microsoft.com/office/drawing/2014/chart" uri="{C3380CC4-5D6E-409C-BE32-E72D297353CC}">
                  <c16:uniqueId val="{000000B3-FF8B-5F4C-8BBF-ED4DE736661E}"/>
                </c:ext>
              </c:extLst>
            </c:dLbl>
            <c:dLbl>
              <c:idx val="180"/>
              <c:tx>
                <c:strRef>
                  <c:f>'/Users/el1goluj/Documents/ZURICH/PROJECTS/UPMEM/upmem-workloads/Microbenchmarks/AI/[ai_output.xlsx]ai_output (4)'!$J$182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{CF02FA6F-85C7-3F4A-A421-FCA92CC69351}</c15:txfldGUID>
                      <c15:f>'/Users/el1goluj/Documents/ZURICH/PROJECTS/UPMEM/upmem-workloads/Microbenchmarks/AI/[ai_output.xlsx]ai_output (4)'!$J$182</c15:f>
                      <c15:dlblFieldTableCache>
                        <c:ptCount val="1"/>
                        <c:pt idx="0">
                          <c:v>5</c:v>
                        </c:pt>
                      </c15:dlblFieldTableCache>
                    </c15:dlblFTEntry>
                  </c15:dlblFieldTable>
                  <c15:showDataLabelsRange val="0"/>
                </c:ext>
                <c:ext xmlns:c16="http://schemas.microsoft.com/office/drawing/2014/chart" uri="{C3380CC4-5D6E-409C-BE32-E72D297353CC}">
                  <c16:uniqueId val="{000000B4-FF8B-5F4C-8BBF-ED4DE736661E}"/>
                </c:ext>
              </c:extLst>
            </c:dLbl>
            <c:dLbl>
              <c:idx val="181"/>
              <c:tx>
                <c:strRef>
                  <c:f>'/Users/el1goluj/Documents/ZURICH/PROJECTS/UPMEM/upmem-workloads/Microbenchmarks/AI/[ai_output.xlsx]ai_output (4)'!$J$183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{97F4FF06-057E-A34C-9900-A43A97FFE721}</c15:txfldGUID>
                      <c15:f>'/Users/el1goluj/Documents/ZURICH/PROJECTS/UPMEM/upmem-workloads/Microbenchmarks/AI/[ai_output.xlsx]ai_output (4)'!$J$183</c15:f>
                      <c15:dlblFieldTableCache>
                        <c:ptCount val="1"/>
                        <c:pt idx="0">
                          <c:v>6</c:v>
                        </c:pt>
                      </c15:dlblFieldTableCache>
                    </c15:dlblFTEntry>
                  </c15:dlblFieldTable>
                  <c15:showDataLabelsRange val="0"/>
                </c:ext>
                <c:ext xmlns:c16="http://schemas.microsoft.com/office/drawing/2014/chart" uri="{C3380CC4-5D6E-409C-BE32-E72D297353CC}">
                  <c16:uniqueId val="{000000B5-FF8B-5F4C-8BBF-ED4DE736661E}"/>
                </c:ext>
              </c:extLst>
            </c:dLbl>
            <c:dLbl>
              <c:idx val="182"/>
              <c:tx>
                <c:strRef>
                  <c:f>'/Users/el1goluj/Documents/ZURICH/PROJECTS/UPMEM/upmem-workloads/Microbenchmarks/AI/[ai_output.xlsx]ai_output (4)'!$J$184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{075BF1B1-3FFA-9C4D-BBDD-D326CC1B4B81}</c15:txfldGUID>
                      <c15:f>'/Users/el1goluj/Documents/ZURICH/PROJECTS/UPMEM/upmem-workloads/Microbenchmarks/AI/[ai_output.xlsx]ai_output (4)'!$J$184</c15:f>
                      <c15:dlblFieldTableCache>
                        <c:ptCount val="1"/>
                        <c:pt idx="0">
                          <c:v>7</c:v>
                        </c:pt>
                      </c15:dlblFieldTableCache>
                    </c15:dlblFTEntry>
                  </c15:dlblFieldTable>
                  <c15:showDataLabelsRange val="0"/>
                </c:ext>
                <c:ext xmlns:c16="http://schemas.microsoft.com/office/drawing/2014/chart" uri="{C3380CC4-5D6E-409C-BE32-E72D297353CC}">
                  <c16:uniqueId val="{000000B6-FF8B-5F4C-8BBF-ED4DE736661E}"/>
                </c:ext>
              </c:extLst>
            </c:dLbl>
            <c:dLbl>
              <c:idx val="183"/>
              <c:tx>
                <c:strRef>
                  <c:f>'/Users/el1goluj/Documents/ZURICH/PROJECTS/UPMEM/upmem-workloads/Microbenchmarks/AI/[ai_output.xlsx]ai_output (4)'!$J$185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{6EA90A09-2038-DB49-9511-CCC2F5F527A9}</c15:txfldGUID>
                      <c15:f>'/Users/el1goluj/Documents/ZURICH/PROJECTS/UPMEM/upmem-workloads/Microbenchmarks/AI/[ai_output.xlsx]ai_output (4)'!$J$185</c15:f>
                      <c15:dlblFieldTableCache>
                        <c:ptCount val="1"/>
                        <c:pt idx="0">
                          <c:v>8</c:v>
                        </c:pt>
                      </c15:dlblFieldTableCache>
                    </c15:dlblFTEntry>
                  </c15:dlblFieldTable>
                  <c15:showDataLabelsRange val="0"/>
                </c:ext>
                <c:ext xmlns:c16="http://schemas.microsoft.com/office/drawing/2014/chart" uri="{C3380CC4-5D6E-409C-BE32-E72D297353CC}">
                  <c16:uniqueId val="{000000B7-FF8B-5F4C-8BBF-ED4DE736661E}"/>
                </c:ext>
              </c:extLst>
            </c:dLbl>
            <c:dLbl>
              <c:idx val="184"/>
              <c:tx>
                <c:strRef>
                  <c:f>'/Users/el1goluj/Documents/ZURICH/PROJECTS/UPMEM/upmem-workloads/Microbenchmarks/AI/[ai_output.xlsx]ai_output (4)'!$J$186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{2DE2E0DC-1124-4140-8ABF-47EA23F3F0CB}</c15:txfldGUID>
                      <c15:f>'/Users/el1goluj/Documents/ZURICH/PROJECTS/UPMEM/upmem-workloads/Microbenchmarks/AI/[ai_output.xlsx]ai_output (4)'!$J$186</c15:f>
                      <c15:dlblFieldTableCache>
                        <c:ptCount val="1"/>
                        <c:pt idx="0">
                          <c:v>9</c:v>
                        </c:pt>
                      </c15:dlblFieldTableCache>
                    </c15:dlblFTEntry>
                  </c15:dlblFieldTable>
                  <c15:showDataLabelsRange val="0"/>
                </c:ext>
                <c:ext xmlns:c16="http://schemas.microsoft.com/office/drawing/2014/chart" uri="{C3380CC4-5D6E-409C-BE32-E72D297353CC}">
                  <c16:uniqueId val="{000000B8-FF8B-5F4C-8BBF-ED4DE736661E}"/>
                </c:ext>
              </c:extLst>
            </c:dLbl>
            <c:dLbl>
              <c:idx val="185"/>
              <c:tx>
                <c:strRef>
                  <c:f>'/Users/el1goluj/Documents/ZURICH/PROJECTS/UPMEM/upmem-workloads/Microbenchmarks/AI/[ai_output.xlsx]ai_output (4)'!$J$187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{9F89B184-D8F3-C94C-BC3C-C86F28A7F424}</c15:txfldGUID>
                      <c15:f>'/Users/el1goluj/Documents/ZURICH/PROJECTS/UPMEM/upmem-workloads/Microbenchmarks/AI/[ai_output.xlsx]ai_output (4)'!$J$187</c15:f>
                      <c15:dlblFieldTableCache>
                        <c:ptCount val="1"/>
                        <c:pt idx="0">
                          <c:v>10</c:v>
                        </c:pt>
                      </c15:dlblFieldTableCache>
                    </c15:dlblFTEntry>
                  </c15:dlblFieldTable>
                  <c15:showDataLabelsRange val="0"/>
                </c:ext>
                <c:ext xmlns:c16="http://schemas.microsoft.com/office/drawing/2014/chart" uri="{C3380CC4-5D6E-409C-BE32-E72D297353CC}">
                  <c16:uniqueId val="{000000B9-FF8B-5F4C-8BBF-ED4DE736661E}"/>
                </c:ext>
              </c:extLst>
            </c:dLbl>
            <c:dLbl>
              <c:idx val="186"/>
              <c:tx>
                <c:strRef>
                  <c:f>'/Users/el1goluj/Documents/ZURICH/PROJECTS/UPMEM/upmem-workloads/Microbenchmarks/AI/[ai_output.xlsx]ai_output (4)'!$J$188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{052691FF-F183-7E4A-B974-C99BC30416A0}</c15:txfldGUID>
                      <c15:f>'/Users/el1goluj/Documents/ZURICH/PROJECTS/UPMEM/upmem-workloads/Microbenchmarks/AI/[ai_output.xlsx]ai_output (4)'!$J$188</c15:f>
                      <c15:dlblFieldTableCache>
                        <c:ptCount val="1"/>
                        <c:pt idx="0">
                          <c:v>11</c:v>
                        </c:pt>
                      </c15:dlblFieldTableCache>
                    </c15:dlblFTEntry>
                  </c15:dlblFieldTable>
                  <c15:showDataLabelsRange val="0"/>
                </c:ext>
                <c:ext xmlns:c16="http://schemas.microsoft.com/office/drawing/2014/chart" uri="{C3380CC4-5D6E-409C-BE32-E72D297353CC}">
                  <c16:uniqueId val="{000000BA-FF8B-5F4C-8BBF-ED4DE736661E}"/>
                </c:ext>
              </c:extLst>
            </c:dLbl>
            <c:dLbl>
              <c:idx val="187"/>
              <c:tx>
                <c:strRef>
                  <c:f>'/Users/el1goluj/Documents/ZURICH/PROJECTS/UPMEM/upmem-workloads/Microbenchmarks/AI/[ai_output.xlsx]ai_output (4)'!$J$189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{268F81C8-786C-F546-9970-E84DCBB973E2}</c15:txfldGUID>
                      <c15:f>'/Users/el1goluj/Documents/ZURICH/PROJECTS/UPMEM/upmem-workloads/Microbenchmarks/AI/[ai_output.xlsx]ai_output (4)'!$J$189</c15:f>
                      <c15:dlblFieldTableCache>
                        <c:ptCount val="1"/>
                        <c:pt idx="0">
                          <c:v>12</c:v>
                        </c:pt>
                      </c15:dlblFieldTableCache>
                    </c15:dlblFTEntry>
                  </c15:dlblFieldTable>
                  <c15:showDataLabelsRange val="0"/>
                </c:ext>
                <c:ext xmlns:c16="http://schemas.microsoft.com/office/drawing/2014/chart" uri="{C3380CC4-5D6E-409C-BE32-E72D297353CC}">
                  <c16:uniqueId val="{000000BB-FF8B-5F4C-8BBF-ED4DE736661E}"/>
                </c:ext>
              </c:extLst>
            </c:dLbl>
            <c:dLbl>
              <c:idx val="188"/>
              <c:tx>
                <c:strRef>
                  <c:f>'/Users/el1goluj/Documents/ZURICH/PROJECTS/UPMEM/upmem-workloads/Microbenchmarks/AI/[ai_output.xlsx]ai_output (4)'!$J$190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{F2FA90CF-C34A-C24F-89E8-2730D66CD37E}</c15:txfldGUID>
                      <c15:f>'/Users/el1goluj/Documents/ZURICH/PROJECTS/UPMEM/upmem-workloads/Microbenchmarks/AI/[ai_output.xlsx]ai_output (4)'!$J$190</c15:f>
                      <c15:dlblFieldTableCache>
                        <c:ptCount val="1"/>
                        <c:pt idx="0">
                          <c:v>13</c:v>
                        </c:pt>
                      </c15:dlblFieldTableCache>
                    </c15:dlblFTEntry>
                  </c15:dlblFieldTable>
                  <c15:showDataLabelsRange val="0"/>
                </c:ext>
                <c:ext xmlns:c16="http://schemas.microsoft.com/office/drawing/2014/chart" uri="{C3380CC4-5D6E-409C-BE32-E72D297353CC}">
                  <c16:uniqueId val="{000000BC-FF8B-5F4C-8BBF-ED4DE736661E}"/>
                </c:ext>
              </c:extLst>
            </c:dLbl>
            <c:dLbl>
              <c:idx val="189"/>
              <c:tx>
                <c:strRef>
                  <c:f>'/Users/el1goluj/Documents/ZURICH/PROJECTS/UPMEM/upmem-workloads/Microbenchmarks/AI/[ai_output.xlsx]ai_output (4)'!$J$191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{69828A99-2E05-994F-B6EA-0E0D52DABEA7}</c15:txfldGUID>
                      <c15:f>'/Users/el1goluj/Documents/ZURICH/PROJECTS/UPMEM/upmem-workloads/Microbenchmarks/AI/[ai_output.xlsx]ai_output (4)'!$J$191</c15:f>
                      <c15:dlblFieldTableCache>
                        <c:ptCount val="1"/>
                        <c:pt idx="0">
                          <c:v>14</c:v>
                        </c:pt>
                      </c15:dlblFieldTableCache>
                    </c15:dlblFTEntry>
                  </c15:dlblFieldTable>
                  <c15:showDataLabelsRange val="0"/>
                </c:ext>
                <c:ext xmlns:c16="http://schemas.microsoft.com/office/drawing/2014/chart" uri="{C3380CC4-5D6E-409C-BE32-E72D297353CC}">
                  <c16:uniqueId val="{000000BD-FF8B-5F4C-8BBF-ED4DE736661E}"/>
                </c:ext>
              </c:extLst>
            </c:dLbl>
            <c:dLbl>
              <c:idx val="190"/>
              <c:tx>
                <c:strRef>
                  <c:f>'/Users/el1goluj/Documents/ZURICH/PROJECTS/UPMEM/upmem-workloads/Microbenchmarks/AI/[ai_output.xlsx]ai_output (4)'!$J$192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{E147F594-FDC1-B845-9CAC-87D431FE1E68}</c15:txfldGUID>
                      <c15:f>'/Users/el1goluj/Documents/ZURICH/PROJECTS/UPMEM/upmem-workloads/Microbenchmarks/AI/[ai_output.xlsx]ai_output (4)'!$J$192</c15:f>
                      <c15:dlblFieldTableCache>
                        <c:ptCount val="1"/>
                        <c:pt idx="0">
                          <c:v>15</c:v>
                        </c:pt>
                      </c15:dlblFieldTableCache>
                    </c15:dlblFTEntry>
                  </c15:dlblFieldTable>
                  <c15:showDataLabelsRange val="0"/>
                </c:ext>
                <c:ext xmlns:c16="http://schemas.microsoft.com/office/drawing/2014/chart" uri="{C3380CC4-5D6E-409C-BE32-E72D297353CC}">
                  <c16:uniqueId val="{000000BE-FF8B-5F4C-8BBF-ED4DE736661E}"/>
                </c:ext>
              </c:extLst>
            </c:dLbl>
            <c:dLbl>
              <c:idx val="191"/>
              <c:tx>
                <c:strRef>
                  <c:f>'/Users/el1goluj/Documents/ZURICH/PROJECTS/UPMEM/upmem-workloads/Microbenchmarks/AI/[ai_output.xlsx]ai_output (4)'!$J$193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{D1A73232-A1B0-2948-94D3-C961FFD098DA}</c15:txfldGUID>
                      <c15:f>'/Users/el1goluj/Documents/ZURICH/PROJECTS/UPMEM/upmem-workloads/Microbenchmarks/AI/[ai_output.xlsx]ai_output (4)'!$J$193</c15:f>
                      <c15:dlblFieldTableCache>
                        <c:ptCount val="1"/>
                        <c:pt idx="0">
                          <c:v>16</c:v>
                        </c:pt>
                      </c15:dlblFieldTableCache>
                    </c15:dlblFTEntry>
                  </c15:dlblFieldTable>
                  <c15:showDataLabelsRange val="0"/>
                </c:ext>
                <c:ext xmlns:c16="http://schemas.microsoft.com/office/drawing/2014/chart" uri="{C3380CC4-5D6E-409C-BE32-E72D297353CC}">
                  <c16:uniqueId val="{000000BF-FF8B-5F4C-8BBF-ED4DE736661E}"/>
                </c:ext>
              </c:extLst>
            </c:dLbl>
            <c:dLbl>
              <c:idx val="192"/>
              <c:tx>
                <c:strRef>
                  <c:f>'/Users/el1goluj/Documents/ZURICH/PROJECTS/UPMEM/upmem-workloads/Microbenchmarks/AI/[ai_output.xlsx]ai_output (4)'!$J$194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{351598F0-88A1-E743-9D6C-CD6177EAFFED}</c15:txfldGUID>
                      <c15:f>'/Users/el1goluj/Documents/ZURICH/PROJECTS/UPMEM/upmem-workloads/Microbenchmarks/AI/[ai_output.xlsx]ai_output (4)'!$J$194</c15:f>
                      <c15:dlblFieldTableCache>
                        <c:ptCount val="1"/>
                        <c:pt idx="0">
                          <c:v>1</c:v>
                        </c:pt>
                      </c15:dlblFieldTableCache>
                    </c15:dlblFTEntry>
                  </c15:dlblFieldTable>
                  <c15:showDataLabelsRange val="0"/>
                </c:ext>
                <c:ext xmlns:c16="http://schemas.microsoft.com/office/drawing/2014/chart" uri="{C3380CC4-5D6E-409C-BE32-E72D297353CC}">
                  <c16:uniqueId val="{000000C0-FF8B-5F4C-8BBF-ED4DE736661E}"/>
                </c:ext>
              </c:extLst>
            </c:dLbl>
            <c:dLbl>
              <c:idx val="193"/>
              <c:tx>
                <c:strRef>
                  <c:f>'/Users/el1goluj/Documents/ZURICH/PROJECTS/UPMEM/upmem-workloads/Microbenchmarks/AI/[ai_output.xlsx]ai_output (4)'!$J$195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{2419476B-D08F-FD4C-89BA-3FAB7A18CA27}</c15:txfldGUID>
                      <c15:f>'/Users/el1goluj/Documents/ZURICH/PROJECTS/UPMEM/upmem-workloads/Microbenchmarks/AI/[ai_output.xlsx]ai_output (4)'!$J$195</c15:f>
                      <c15:dlblFieldTableCache>
                        <c:ptCount val="1"/>
                        <c:pt idx="0">
                          <c:v>2</c:v>
                        </c:pt>
                      </c15:dlblFieldTableCache>
                    </c15:dlblFTEntry>
                  </c15:dlblFieldTable>
                  <c15:showDataLabelsRange val="0"/>
                </c:ext>
                <c:ext xmlns:c16="http://schemas.microsoft.com/office/drawing/2014/chart" uri="{C3380CC4-5D6E-409C-BE32-E72D297353CC}">
                  <c16:uniqueId val="{000000C1-FF8B-5F4C-8BBF-ED4DE736661E}"/>
                </c:ext>
              </c:extLst>
            </c:dLbl>
            <c:dLbl>
              <c:idx val="194"/>
              <c:tx>
                <c:strRef>
                  <c:f>'/Users/el1goluj/Documents/ZURICH/PROJECTS/UPMEM/upmem-workloads/Microbenchmarks/AI/[ai_output.xlsx]ai_output (4)'!$J$196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{F679E6D3-6419-0F45-8B8F-79ED375418AB}</c15:txfldGUID>
                      <c15:f>'/Users/el1goluj/Documents/ZURICH/PROJECTS/UPMEM/upmem-workloads/Microbenchmarks/AI/[ai_output.xlsx]ai_output (4)'!$J$196</c15:f>
                      <c15:dlblFieldTableCache>
                        <c:ptCount val="1"/>
                        <c:pt idx="0">
                          <c:v>3</c:v>
                        </c:pt>
                      </c15:dlblFieldTableCache>
                    </c15:dlblFTEntry>
                  </c15:dlblFieldTable>
                  <c15:showDataLabelsRange val="0"/>
                </c:ext>
                <c:ext xmlns:c16="http://schemas.microsoft.com/office/drawing/2014/chart" uri="{C3380CC4-5D6E-409C-BE32-E72D297353CC}">
                  <c16:uniqueId val="{000000C2-FF8B-5F4C-8BBF-ED4DE736661E}"/>
                </c:ext>
              </c:extLst>
            </c:dLbl>
            <c:dLbl>
              <c:idx val="195"/>
              <c:tx>
                <c:strRef>
                  <c:f>'/Users/el1goluj/Documents/ZURICH/PROJECTS/UPMEM/upmem-workloads/Microbenchmarks/AI/[ai_output.xlsx]ai_output (4)'!$J$197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{6041D842-2AC0-0544-865C-73161BEBBB74}</c15:txfldGUID>
                      <c15:f>'/Users/el1goluj/Documents/ZURICH/PROJECTS/UPMEM/upmem-workloads/Microbenchmarks/AI/[ai_output.xlsx]ai_output (4)'!$J$197</c15:f>
                      <c15:dlblFieldTableCache>
                        <c:ptCount val="1"/>
                        <c:pt idx="0">
                          <c:v>4</c:v>
                        </c:pt>
                      </c15:dlblFieldTableCache>
                    </c15:dlblFTEntry>
                  </c15:dlblFieldTable>
                  <c15:showDataLabelsRange val="0"/>
                </c:ext>
                <c:ext xmlns:c16="http://schemas.microsoft.com/office/drawing/2014/chart" uri="{C3380CC4-5D6E-409C-BE32-E72D297353CC}">
                  <c16:uniqueId val="{000000C3-FF8B-5F4C-8BBF-ED4DE736661E}"/>
                </c:ext>
              </c:extLst>
            </c:dLbl>
            <c:dLbl>
              <c:idx val="196"/>
              <c:tx>
                <c:strRef>
                  <c:f>'/Users/el1goluj/Documents/ZURICH/PROJECTS/UPMEM/upmem-workloads/Microbenchmarks/AI/[ai_output.xlsx]ai_output (4)'!$J$198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{54815F69-A566-454F-ABB0-49F09D4E0407}</c15:txfldGUID>
                      <c15:f>'/Users/el1goluj/Documents/ZURICH/PROJECTS/UPMEM/upmem-workloads/Microbenchmarks/AI/[ai_output.xlsx]ai_output (4)'!$J$198</c15:f>
                      <c15:dlblFieldTableCache>
                        <c:ptCount val="1"/>
                        <c:pt idx="0">
                          <c:v>5</c:v>
                        </c:pt>
                      </c15:dlblFieldTableCache>
                    </c15:dlblFTEntry>
                  </c15:dlblFieldTable>
                  <c15:showDataLabelsRange val="0"/>
                </c:ext>
                <c:ext xmlns:c16="http://schemas.microsoft.com/office/drawing/2014/chart" uri="{C3380CC4-5D6E-409C-BE32-E72D297353CC}">
                  <c16:uniqueId val="{000000C4-FF8B-5F4C-8BBF-ED4DE736661E}"/>
                </c:ext>
              </c:extLst>
            </c:dLbl>
            <c:dLbl>
              <c:idx val="197"/>
              <c:tx>
                <c:strRef>
                  <c:f>'/Users/el1goluj/Documents/ZURICH/PROJECTS/UPMEM/upmem-workloads/Microbenchmarks/AI/[ai_output.xlsx]ai_output (4)'!$J$199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{3BF74174-63A8-8F44-9600-C77AA53BB416}</c15:txfldGUID>
                      <c15:f>'/Users/el1goluj/Documents/ZURICH/PROJECTS/UPMEM/upmem-workloads/Microbenchmarks/AI/[ai_output.xlsx]ai_output (4)'!$J$199</c15:f>
                      <c15:dlblFieldTableCache>
                        <c:ptCount val="1"/>
                        <c:pt idx="0">
                          <c:v>6</c:v>
                        </c:pt>
                      </c15:dlblFieldTableCache>
                    </c15:dlblFTEntry>
                  </c15:dlblFieldTable>
                  <c15:showDataLabelsRange val="0"/>
                </c:ext>
                <c:ext xmlns:c16="http://schemas.microsoft.com/office/drawing/2014/chart" uri="{C3380CC4-5D6E-409C-BE32-E72D297353CC}">
                  <c16:uniqueId val="{000000C5-FF8B-5F4C-8BBF-ED4DE736661E}"/>
                </c:ext>
              </c:extLst>
            </c:dLbl>
            <c:dLbl>
              <c:idx val="198"/>
              <c:tx>
                <c:strRef>
                  <c:f>'/Users/el1goluj/Documents/ZURICH/PROJECTS/UPMEM/upmem-workloads/Microbenchmarks/AI/[ai_output.xlsx]ai_output (4)'!$J$200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{90E58352-6029-9B46-A9EB-65A3BFDD6B4C}</c15:txfldGUID>
                      <c15:f>'/Users/el1goluj/Documents/ZURICH/PROJECTS/UPMEM/upmem-workloads/Microbenchmarks/AI/[ai_output.xlsx]ai_output (4)'!$J$200</c15:f>
                      <c15:dlblFieldTableCache>
                        <c:ptCount val="1"/>
                        <c:pt idx="0">
                          <c:v>7</c:v>
                        </c:pt>
                      </c15:dlblFieldTableCache>
                    </c15:dlblFTEntry>
                  </c15:dlblFieldTable>
                  <c15:showDataLabelsRange val="0"/>
                </c:ext>
                <c:ext xmlns:c16="http://schemas.microsoft.com/office/drawing/2014/chart" uri="{C3380CC4-5D6E-409C-BE32-E72D297353CC}">
                  <c16:uniqueId val="{000000C6-FF8B-5F4C-8BBF-ED4DE736661E}"/>
                </c:ext>
              </c:extLst>
            </c:dLbl>
            <c:dLbl>
              <c:idx val="199"/>
              <c:tx>
                <c:strRef>
                  <c:f>'/Users/el1goluj/Documents/ZURICH/PROJECTS/UPMEM/upmem-workloads/Microbenchmarks/AI/[ai_output.xlsx]ai_output (4)'!$J$201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{5F239E9E-366F-1E41-9050-8538F103A9D4}</c15:txfldGUID>
                      <c15:f>'/Users/el1goluj/Documents/ZURICH/PROJECTS/UPMEM/upmem-workloads/Microbenchmarks/AI/[ai_output.xlsx]ai_output (4)'!$J$201</c15:f>
                      <c15:dlblFieldTableCache>
                        <c:ptCount val="1"/>
                        <c:pt idx="0">
                          <c:v>8</c:v>
                        </c:pt>
                      </c15:dlblFieldTableCache>
                    </c15:dlblFTEntry>
                  </c15:dlblFieldTable>
                  <c15:showDataLabelsRange val="0"/>
                </c:ext>
                <c:ext xmlns:c16="http://schemas.microsoft.com/office/drawing/2014/chart" uri="{C3380CC4-5D6E-409C-BE32-E72D297353CC}">
                  <c16:uniqueId val="{000000C7-FF8B-5F4C-8BBF-ED4DE736661E}"/>
                </c:ext>
              </c:extLst>
            </c:dLbl>
            <c:dLbl>
              <c:idx val="200"/>
              <c:tx>
                <c:strRef>
                  <c:f>'/Users/el1goluj/Documents/ZURICH/PROJECTS/UPMEM/upmem-workloads/Microbenchmarks/AI/[ai_output.xlsx]ai_output (4)'!$J$202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{2900F3DC-5EB6-3A40-AD9C-AF63D2A1BF6B}</c15:txfldGUID>
                      <c15:f>'/Users/el1goluj/Documents/ZURICH/PROJECTS/UPMEM/upmem-workloads/Microbenchmarks/AI/[ai_output.xlsx]ai_output (4)'!$J$202</c15:f>
                      <c15:dlblFieldTableCache>
                        <c:ptCount val="1"/>
                        <c:pt idx="0">
                          <c:v>9</c:v>
                        </c:pt>
                      </c15:dlblFieldTableCache>
                    </c15:dlblFTEntry>
                  </c15:dlblFieldTable>
                  <c15:showDataLabelsRange val="0"/>
                </c:ext>
                <c:ext xmlns:c16="http://schemas.microsoft.com/office/drawing/2014/chart" uri="{C3380CC4-5D6E-409C-BE32-E72D297353CC}">
                  <c16:uniqueId val="{000000C8-FF8B-5F4C-8BBF-ED4DE736661E}"/>
                </c:ext>
              </c:extLst>
            </c:dLbl>
            <c:dLbl>
              <c:idx val="201"/>
              <c:tx>
                <c:strRef>
                  <c:f>'/Users/el1goluj/Documents/ZURICH/PROJECTS/UPMEM/upmem-workloads/Microbenchmarks/AI/[ai_output.xlsx]ai_output (4)'!$J$203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{04BB0BF5-A7E6-5B43-A9A9-7DA9ABEA6BBD}</c15:txfldGUID>
                      <c15:f>'/Users/el1goluj/Documents/ZURICH/PROJECTS/UPMEM/upmem-workloads/Microbenchmarks/AI/[ai_output.xlsx]ai_output (4)'!$J$203</c15:f>
                      <c15:dlblFieldTableCache>
                        <c:ptCount val="1"/>
                        <c:pt idx="0">
                          <c:v>10</c:v>
                        </c:pt>
                      </c15:dlblFieldTableCache>
                    </c15:dlblFTEntry>
                  </c15:dlblFieldTable>
                  <c15:showDataLabelsRange val="0"/>
                </c:ext>
                <c:ext xmlns:c16="http://schemas.microsoft.com/office/drawing/2014/chart" uri="{C3380CC4-5D6E-409C-BE32-E72D297353CC}">
                  <c16:uniqueId val="{000000C9-FF8B-5F4C-8BBF-ED4DE736661E}"/>
                </c:ext>
              </c:extLst>
            </c:dLbl>
            <c:dLbl>
              <c:idx val="202"/>
              <c:tx>
                <c:strRef>
                  <c:f>'/Users/el1goluj/Documents/ZURICH/PROJECTS/UPMEM/upmem-workloads/Microbenchmarks/AI/[ai_output.xlsx]ai_output (4)'!$J$204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{87B7FB30-016E-ED4F-809B-F5A64B2AB1BB}</c15:txfldGUID>
                      <c15:f>'/Users/el1goluj/Documents/ZURICH/PROJECTS/UPMEM/upmem-workloads/Microbenchmarks/AI/[ai_output.xlsx]ai_output (4)'!$J$204</c15:f>
                      <c15:dlblFieldTableCache>
                        <c:ptCount val="1"/>
                        <c:pt idx="0">
                          <c:v>11</c:v>
                        </c:pt>
                      </c15:dlblFieldTableCache>
                    </c15:dlblFTEntry>
                  </c15:dlblFieldTable>
                  <c15:showDataLabelsRange val="0"/>
                </c:ext>
                <c:ext xmlns:c16="http://schemas.microsoft.com/office/drawing/2014/chart" uri="{C3380CC4-5D6E-409C-BE32-E72D297353CC}">
                  <c16:uniqueId val="{000000CA-FF8B-5F4C-8BBF-ED4DE736661E}"/>
                </c:ext>
              </c:extLst>
            </c:dLbl>
            <c:dLbl>
              <c:idx val="203"/>
              <c:tx>
                <c:strRef>
                  <c:f>'/Users/el1goluj/Documents/ZURICH/PROJECTS/UPMEM/upmem-workloads/Microbenchmarks/AI/[ai_output.xlsx]ai_output (4)'!$J$205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{6758DF69-CD17-3A48-988C-696EE5262D16}</c15:txfldGUID>
                      <c15:f>'/Users/el1goluj/Documents/ZURICH/PROJECTS/UPMEM/upmem-workloads/Microbenchmarks/AI/[ai_output.xlsx]ai_output (4)'!$J$205</c15:f>
                      <c15:dlblFieldTableCache>
                        <c:ptCount val="1"/>
                        <c:pt idx="0">
                          <c:v>12</c:v>
                        </c:pt>
                      </c15:dlblFieldTableCache>
                    </c15:dlblFTEntry>
                  </c15:dlblFieldTable>
                  <c15:showDataLabelsRange val="0"/>
                </c:ext>
                <c:ext xmlns:c16="http://schemas.microsoft.com/office/drawing/2014/chart" uri="{C3380CC4-5D6E-409C-BE32-E72D297353CC}">
                  <c16:uniqueId val="{000000CB-FF8B-5F4C-8BBF-ED4DE736661E}"/>
                </c:ext>
              </c:extLst>
            </c:dLbl>
            <c:dLbl>
              <c:idx val="204"/>
              <c:tx>
                <c:strRef>
                  <c:f>'/Users/el1goluj/Documents/ZURICH/PROJECTS/UPMEM/upmem-workloads/Microbenchmarks/AI/[ai_output.xlsx]ai_output (4)'!$J$206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{14D79788-4640-CB48-96BA-1709A9FDC0DC}</c15:txfldGUID>
                      <c15:f>'/Users/el1goluj/Documents/ZURICH/PROJECTS/UPMEM/upmem-workloads/Microbenchmarks/AI/[ai_output.xlsx]ai_output (4)'!$J$206</c15:f>
                      <c15:dlblFieldTableCache>
                        <c:ptCount val="1"/>
                        <c:pt idx="0">
                          <c:v>13</c:v>
                        </c:pt>
                      </c15:dlblFieldTableCache>
                    </c15:dlblFTEntry>
                  </c15:dlblFieldTable>
                  <c15:showDataLabelsRange val="0"/>
                </c:ext>
                <c:ext xmlns:c16="http://schemas.microsoft.com/office/drawing/2014/chart" uri="{C3380CC4-5D6E-409C-BE32-E72D297353CC}">
                  <c16:uniqueId val="{000000CC-FF8B-5F4C-8BBF-ED4DE736661E}"/>
                </c:ext>
              </c:extLst>
            </c:dLbl>
            <c:dLbl>
              <c:idx val="205"/>
              <c:tx>
                <c:strRef>
                  <c:f>'/Users/el1goluj/Documents/ZURICH/PROJECTS/UPMEM/upmem-workloads/Microbenchmarks/AI/[ai_output.xlsx]ai_output (4)'!$J$207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{38A6BAE7-CE2D-8140-8D1E-7643A05D9890}</c15:txfldGUID>
                      <c15:f>'/Users/el1goluj/Documents/ZURICH/PROJECTS/UPMEM/upmem-workloads/Microbenchmarks/AI/[ai_output.xlsx]ai_output (4)'!$J$207</c15:f>
                      <c15:dlblFieldTableCache>
                        <c:ptCount val="1"/>
                        <c:pt idx="0">
                          <c:v>14</c:v>
                        </c:pt>
                      </c15:dlblFieldTableCache>
                    </c15:dlblFTEntry>
                  </c15:dlblFieldTable>
                  <c15:showDataLabelsRange val="0"/>
                </c:ext>
                <c:ext xmlns:c16="http://schemas.microsoft.com/office/drawing/2014/chart" uri="{C3380CC4-5D6E-409C-BE32-E72D297353CC}">
                  <c16:uniqueId val="{000000CD-FF8B-5F4C-8BBF-ED4DE736661E}"/>
                </c:ext>
              </c:extLst>
            </c:dLbl>
            <c:dLbl>
              <c:idx val="206"/>
              <c:tx>
                <c:strRef>
                  <c:f>'/Users/el1goluj/Documents/ZURICH/PROJECTS/UPMEM/upmem-workloads/Microbenchmarks/AI/[ai_output.xlsx]ai_output (4)'!$J$208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{51A2EDCB-8197-0D4C-8C56-88602AB86885}</c15:txfldGUID>
                      <c15:f>'/Users/el1goluj/Documents/ZURICH/PROJECTS/UPMEM/upmem-workloads/Microbenchmarks/AI/[ai_output.xlsx]ai_output (4)'!$J$208</c15:f>
                      <c15:dlblFieldTableCache>
                        <c:ptCount val="1"/>
                        <c:pt idx="0">
                          <c:v>15</c:v>
                        </c:pt>
                      </c15:dlblFieldTableCache>
                    </c15:dlblFTEntry>
                  </c15:dlblFieldTable>
                  <c15:showDataLabelsRange val="0"/>
                </c:ext>
                <c:ext xmlns:c16="http://schemas.microsoft.com/office/drawing/2014/chart" uri="{C3380CC4-5D6E-409C-BE32-E72D297353CC}">
                  <c16:uniqueId val="{000000CE-FF8B-5F4C-8BBF-ED4DE736661E}"/>
                </c:ext>
              </c:extLst>
            </c:dLbl>
            <c:dLbl>
              <c:idx val="207"/>
              <c:tx>
                <c:strRef>
                  <c:f>'/Users/el1goluj/Documents/ZURICH/PROJECTS/UPMEM/upmem-workloads/Microbenchmarks/AI/[ai_output.xlsx]ai_output (4)'!$J$209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{DB73DAAD-EE2F-0545-8D9A-233CEFC9A712}</c15:txfldGUID>
                      <c15:f>'/Users/el1goluj/Documents/ZURICH/PROJECTS/UPMEM/upmem-workloads/Microbenchmarks/AI/[ai_output.xlsx]ai_output (4)'!$J$209</c15:f>
                      <c15:dlblFieldTableCache>
                        <c:ptCount val="1"/>
                        <c:pt idx="0">
                          <c:v>16</c:v>
                        </c:pt>
                      </c15:dlblFieldTableCache>
                    </c15:dlblFTEntry>
                  </c15:dlblFieldTable>
                  <c15:showDataLabelsRange val="0"/>
                </c:ext>
                <c:ext xmlns:c16="http://schemas.microsoft.com/office/drawing/2014/chart" uri="{C3380CC4-5D6E-409C-BE32-E72D297353CC}">
                  <c16:uniqueId val="{000000CF-FF8B-5F4C-8BBF-ED4DE736661E}"/>
                </c:ext>
              </c:extLst>
            </c:dLbl>
            <c:dLbl>
              <c:idx val="208"/>
              <c:tx>
                <c:strRef>
                  <c:f>'/Users/el1goluj/Documents/ZURICH/PROJECTS/UPMEM/upmem-workloads/Microbenchmarks/AI/[ai_output.xlsx]ai_output (4)'!$J$210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{DF949CA2-7343-FD42-86AE-43B48927D2E0}</c15:txfldGUID>
                      <c15:f>'/Users/el1goluj/Documents/ZURICH/PROJECTS/UPMEM/upmem-workloads/Microbenchmarks/AI/[ai_output.xlsx]ai_output (4)'!$J$210</c15:f>
                      <c15:dlblFieldTableCache>
                        <c:ptCount val="1"/>
                        <c:pt idx="0">
                          <c:v>1</c:v>
                        </c:pt>
                      </c15:dlblFieldTableCache>
                    </c15:dlblFTEntry>
                  </c15:dlblFieldTable>
                  <c15:showDataLabelsRange val="0"/>
                </c:ext>
                <c:ext xmlns:c16="http://schemas.microsoft.com/office/drawing/2014/chart" uri="{C3380CC4-5D6E-409C-BE32-E72D297353CC}">
                  <c16:uniqueId val="{000000D0-FF8B-5F4C-8BBF-ED4DE736661E}"/>
                </c:ext>
              </c:extLst>
            </c:dLbl>
            <c:dLbl>
              <c:idx val="209"/>
              <c:tx>
                <c:strRef>
                  <c:f>'/Users/el1goluj/Documents/ZURICH/PROJECTS/UPMEM/upmem-workloads/Microbenchmarks/AI/[ai_output.xlsx]ai_output (4)'!$J$211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{F8AEF76F-3445-A340-88C2-D3EB24D47E99}</c15:txfldGUID>
                      <c15:f>'/Users/el1goluj/Documents/ZURICH/PROJECTS/UPMEM/upmem-workloads/Microbenchmarks/AI/[ai_output.xlsx]ai_output (4)'!$J$211</c15:f>
                      <c15:dlblFieldTableCache>
                        <c:ptCount val="1"/>
                        <c:pt idx="0">
                          <c:v>2</c:v>
                        </c:pt>
                      </c15:dlblFieldTableCache>
                    </c15:dlblFTEntry>
                  </c15:dlblFieldTable>
                  <c15:showDataLabelsRange val="0"/>
                </c:ext>
                <c:ext xmlns:c16="http://schemas.microsoft.com/office/drawing/2014/chart" uri="{C3380CC4-5D6E-409C-BE32-E72D297353CC}">
                  <c16:uniqueId val="{000000D1-FF8B-5F4C-8BBF-ED4DE736661E}"/>
                </c:ext>
              </c:extLst>
            </c:dLbl>
            <c:dLbl>
              <c:idx val="210"/>
              <c:tx>
                <c:strRef>
                  <c:f>'/Users/el1goluj/Documents/ZURICH/PROJECTS/UPMEM/upmem-workloads/Microbenchmarks/AI/[ai_output.xlsx]ai_output (4)'!$J$212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{A14E8694-EF90-D048-9F98-FDEA1986730A}</c15:txfldGUID>
                      <c15:f>'/Users/el1goluj/Documents/ZURICH/PROJECTS/UPMEM/upmem-workloads/Microbenchmarks/AI/[ai_output.xlsx]ai_output (4)'!$J$212</c15:f>
                      <c15:dlblFieldTableCache>
                        <c:ptCount val="1"/>
                        <c:pt idx="0">
                          <c:v>3</c:v>
                        </c:pt>
                      </c15:dlblFieldTableCache>
                    </c15:dlblFTEntry>
                  </c15:dlblFieldTable>
                  <c15:showDataLabelsRange val="0"/>
                </c:ext>
                <c:ext xmlns:c16="http://schemas.microsoft.com/office/drawing/2014/chart" uri="{C3380CC4-5D6E-409C-BE32-E72D297353CC}">
                  <c16:uniqueId val="{000000D2-FF8B-5F4C-8BBF-ED4DE736661E}"/>
                </c:ext>
              </c:extLst>
            </c:dLbl>
            <c:dLbl>
              <c:idx val="211"/>
              <c:tx>
                <c:strRef>
                  <c:f>'/Users/el1goluj/Documents/ZURICH/PROJECTS/UPMEM/upmem-workloads/Microbenchmarks/AI/[ai_output.xlsx]ai_output (4)'!$J$213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{52A2ACB7-3907-504E-819B-57791FC6423F}</c15:txfldGUID>
                      <c15:f>'/Users/el1goluj/Documents/ZURICH/PROJECTS/UPMEM/upmem-workloads/Microbenchmarks/AI/[ai_output.xlsx]ai_output (4)'!$J$213</c15:f>
                      <c15:dlblFieldTableCache>
                        <c:ptCount val="1"/>
                        <c:pt idx="0">
                          <c:v>4</c:v>
                        </c:pt>
                      </c15:dlblFieldTableCache>
                    </c15:dlblFTEntry>
                  </c15:dlblFieldTable>
                  <c15:showDataLabelsRange val="0"/>
                </c:ext>
                <c:ext xmlns:c16="http://schemas.microsoft.com/office/drawing/2014/chart" uri="{C3380CC4-5D6E-409C-BE32-E72D297353CC}">
                  <c16:uniqueId val="{000000D3-FF8B-5F4C-8BBF-ED4DE736661E}"/>
                </c:ext>
              </c:extLst>
            </c:dLbl>
            <c:dLbl>
              <c:idx val="212"/>
              <c:tx>
                <c:strRef>
                  <c:f>'/Users/el1goluj/Documents/ZURICH/PROJECTS/UPMEM/upmem-workloads/Microbenchmarks/AI/[ai_output.xlsx]ai_output (4)'!$J$214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{499E6CBF-5C7A-3940-8AF0-0B43F69ACE62}</c15:txfldGUID>
                      <c15:f>'/Users/el1goluj/Documents/ZURICH/PROJECTS/UPMEM/upmem-workloads/Microbenchmarks/AI/[ai_output.xlsx]ai_output (4)'!$J$214</c15:f>
                      <c15:dlblFieldTableCache>
                        <c:ptCount val="1"/>
                        <c:pt idx="0">
                          <c:v>5</c:v>
                        </c:pt>
                      </c15:dlblFieldTableCache>
                    </c15:dlblFTEntry>
                  </c15:dlblFieldTable>
                  <c15:showDataLabelsRange val="0"/>
                </c:ext>
                <c:ext xmlns:c16="http://schemas.microsoft.com/office/drawing/2014/chart" uri="{C3380CC4-5D6E-409C-BE32-E72D297353CC}">
                  <c16:uniqueId val="{000000D4-FF8B-5F4C-8BBF-ED4DE736661E}"/>
                </c:ext>
              </c:extLst>
            </c:dLbl>
            <c:dLbl>
              <c:idx val="213"/>
              <c:tx>
                <c:strRef>
                  <c:f>'/Users/el1goluj/Documents/ZURICH/PROJECTS/UPMEM/upmem-workloads/Microbenchmarks/AI/[ai_output.xlsx]ai_output (4)'!$J$215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{E94A7DF5-B178-6C46-A04F-C0C834B46977}</c15:txfldGUID>
                      <c15:f>'/Users/el1goluj/Documents/ZURICH/PROJECTS/UPMEM/upmem-workloads/Microbenchmarks/AI/[ai_output.xlsx]ai_output (4)'!$J$215</c15:f>
                      <c15:dlblFieldTableCache>
                        <c:ptCount val="1"/>
                        <c:pt idx="0">
                          <c:v>6</c:v>
                        </c:pt>
                      </c15:dlblFieldTableCache>
                    </c15:dlblFTEntry>
                  </c15:dlblFieldTable>
                  <c15:showDataLabelsRange val="0"/>
                </c:ext>
                <c:ext xmlns:c16="http://schemas.microsoft.com/office/drawing/2014/chart" uri="{C3380CC4-5D6E-409C-BE32-E72D297353CC}">
                  <c16:uniqueId val="{000000D5-FF8B-5F4C-8BBF-ED4DE736661E}"/>
                </c:ext>
              </c:extLst>
            </c:dLbl>
            <c:dLbl>
              <c:idx val="214"/>
              <c:tx>
                <c:strRef>
                  <c:f>'/Users/el1goluj/Documents/ZURICH/PROJECTS/UPMEM/upmem-workloads/Microbenchmarks/AI/[ai_output.xlsx]ai_output (4)'!$J$216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{BC62243A-E2D7-B044-893C-51303A8E31EF}</c15:txfldGUID>
                      <c15:f>'/Users/el1goluj/Documents/ZURICH/PROJECTS/UPMEM/upmem-workloads/Microbenchmarks/AI/[ai_output.xlsx]ai_output (4)'!$J$216</c15:f>
                      <c15:dlblFieldTableCache>
                        <c:ptCount val="1"/>
                        <c:pt idx="0">
                          <c:v>7</c:v>
                        </c:pt>
                      </c15:dlblFieldTableCache>
                    </c15:dlblFTEntry>
                  </c15:dlblFieldTable>
                  <c15:showDataLabelsRange val="0"/>
                </c:ext>
                <c:ext xmlns:c16="http://schemas.microsoft.com/office/drawing/2014/chart" uri="{C3380CC4-5D6E-409C-BE32-E72D297353CC}">
                  <c16:uniqueId val="{000000D6-FF8B-5F4C-8BBF-ED4DE736661E}"/>
                </c:ext>
              </c:extLst>
            </c:dLbl>
            <c:dLbl>
              <c:idx val="215"/>
              <c:tx>
                <c:strRef>
                  <c:f>'/Users/el1goluj/Documents/ZURICH/PROJECTS/UPMEM/upmem-workloads/Microbenchmarks/AI/[ai_output.xlsx]ai_output (4)'!$J$217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{07C79DBD-8BAD-D847-9409-9D7D5128DC0E}</c15:txfldGUID>
                      <c15:f>'/Users/el1goluj/Documents/ZURICH/PROJECTS/UPMEM/upmem-workloads/Microbenchmarks/AI/[ai_output.xlsx]ai_output (4)'!$J$217</c15:f>
                      <c15:dlblFieldTableCache>
                        <c:ptCount val="1"/>
                        <c:pt idx="0">
                          <c:v>8</c:v>
                        </c:pt>
                      </c15:dlblFieldTableCache>
                    </c15:dlblFTEntry>
                  </c15:dlblFieldTable>
                  <c15:showDataLabelsRange val="0"/>
                </c:ext>
                <c:ext xmlns:c16="http://schemas.microsoft.com/office/drawing/2014/chart" uri="{C3380CC4-5D6E-409C-BE32-E72D297353CC}">
                  <c16:uniqueId val="{000000D7-FF8B-5F4C-8BBF-ED4DE736661E}"/>
                </c:ext>
              </c:extLst>
            </c:dLbl>
            <c:dLbl>
              <c:idx val="216"/>
              <c:tx>
                <c:strRef>
                  <c:f>'/Users/el1goluj/Documents/ZURICH/PROJECTS/UPMEM/upmem-workloads/Microbenchmarks/AI/[ai_output.xlsx]ai_output (4)'!$J$218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{7A7A36FD-7EE9-AE4D-BA28-24C6EAD4091F}</c15:txfldGUID>
                      <c15:f>'/Users/el1goluj/Documents/ZURICH/PROJECTS/UPMEM/upmem-workloads/Microbenchmarks/AI/[ai_output.xlsx]ai_output (4)'!$J$218</c15:f>
                      <c15:dlblFieldTableCache>
                        <c:ptCount val="1"/>
                        <c:pt idx="0">
                          <c:v>9</c:v>
                        </c:pt>
                      </c15:dlblFieldTableCache>
                    </c15:dlblFTEntry>
                  </c15:dlblFieldTable>
                  <c15:showDataLabelsRange val="0"/>
                </c:ext>
                <c:ext xmlns:c16="http://schemas.microsoft.com/office/drawing/2014/chart" uri="{C3380CC4-5D6E-409C-BE32-E72D297353CC}">
                  <c16:uniqueId val="{000000D8-FF8B-5F4C-8BBF-ED4DE736661E}"/>
                </c:ext>
              </c:extLst>
            </c:dLbl>
            <c:dLbl>
              <c:idx val="217"/>
              <c:tx>
                <c:strRef>
                  <c:f>'/Users/el1goluj/Documents/ZURICH/PROJECTS/UPMEM/upmem-workloads/Microbenchmarks/AI/[ai_output.xlsx]ai_output (4)'!$J$219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{269F06EE-3C1A-F249-902B-282099D1EF98}</c15:txfldGUID>
                      <c15:f>'/Users/el1goluj/Documents/ZURICH/PROJECTS/UPMEM/upmem-workloads/Microbenchmarks/AI/[ai_output.xlsx]ai_output (4)'!$J$219</c15:f>
                      <c15:dlblFieldTableCache>
                        <c:ptCount val="1"/>
                        <c:pt idx="0">
                          <c:v>10</c:v>
                        </c:pt>
                      </c15:dlblFieldTableCache>
                    </c15:dlblFTEntry>
                  </c15:dlblFieldTable>
                  <c15:showDataLabelsRange val="0"/>
                </c:ext>
                <c:ext xmlns:c16="http://schemas.microsoft.com/office/drawing/2014/chart" uri="{C3380CC4-5D6E-409C-BE32-E72D297353CC}">
                  <c16:uniqueId val="{000000D9-FF8B-5F4C-8BBF-ED4DE736661E}"/>
                </c:ext>
              </c:extLst>
            </c:dLbl>
            <c:dLbl>
              <c:idx val="218"/>
              <c:tx>
                <c:strRef>
                  <c:f>'/Users/el1goluj/Documents/ZURICH/PROJECTS/UPMEM/upmem-workloads/Microbenchmarks/AI/[ai_output.xlsx]ai_output (4)'!$J$220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{361DFABE-8CA0-7949-99E3-327029F9A289}</c15:txfldGUID>
                      <c15:f>'/Users/el1goluj/Documents/ZURICH/PROJECTS/UPMEM/upmem-workloads/Microbenchmarks/AI/[ai_output.xlsx]ai_output (4)'!$J$220</c15:f>
                      <c15:dlblFieldTableCache>
                        <c:ptCount val="1"/>
                        <c:pt idx="0">
                          <c:v>11</c:v>
                        </c:pt>
                      </c15:dlblFieldTableCache>
                    </c15:dlblFTEntry>
                  </c15:dlblFieldTable>
                  <c15:showDataLabelsRange val="0"/>
                </c:ext>
                <c:ext xmlns:c16="http://schemas.microsoft.com/office/drawing/2014/chart" uri="{C3380CC4-5D6E-409C-BE32-E72D297353CC}">
                  <c16:uniqueId val="{000000DA-FF8B-5F4C-8BBF-ED4DE736661E}"/>
                </c:ext>
              </c:extLst>
            </c:dLbl>
            <c:dLbl>
              <c:idx val="219"/>
              <c:tx>
                <c:strRef>
                  <c:f>'/Users/el1goluj/Documents/ZURICH/PROJECTS/UPMEM/upmem-workloads/Microbenchmarks/AI/[ai_output.xlsx]ai_output (4)'!$J$221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{890052B8-1217-2546-A4D2-DC958B5FA7B0}</c15:txfldGUID>
                      <c15:f>'/Users/el1goluj/Documents/ZURICH/PROJECTS/UPMEM/upmem-workloads/Microbenchmarks/AI/[ai_output.xlsx]ai_output (4)'!$J$221</c15:f>
                      <c15:dlblFieldTableCache>
                        <c:ptCount val="1"/>
                        <c:pt idx="0">
                          <c:v>12</c:v>
                        </c:pt>
                      </c15:dlblFieldTableCache>
                    </c15:dlblFTEntry>
                  </c15:dlblFieldTable>
                  <c15:showDataLabelsRange val="0"/>
                </c:ext>
                <c:ext xmlns:c16="http://schemas.microsoft.com/office/drawing/2014/chart" uri="{C3380CC4-5D6E-409C-BE32-E72D297353CC}">
                  <c16:uniqueId val="{000000DB-FF8B-5F4C-8BBF-ED4DE736661E}"/>
                </c:ext>
              </c:extLst>
            </c:dLbl>
            <c:dLbl>
              <c:idx val="220"/>
              <c:tx>
                <c:strRef>
                  <c:f>'/Users/el1goluj/Documents/ZURICH/PROJECTS/UPMEM/upmem-workloads/Microbenchmarks/AI/[ai_output.xlsx]ai_output (4)'!$J$222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{88AC689D-C041-C943-9CA8-05B58354A71D}</c15:txfldGUID>
                      <c15:f>'/Users/el1goluj/Documents/ZURICH/PROJECTS/UPMEM/upmem-workloads/Microbenchmarks/AI/[ai_output.xlsx]ai_output (4)'!$J$222</c15:f>
                      <c15:dlblFieldTableCache>
                        <c:ptCount val="1"/>
                        <c:pt idx="0">
                          <c:v>13</c:v>
                        </c:pt>
                      </c15:dlblFieldTableCache>
                    </c15:dlblFTEntry>
                  </c15:dlblFieldTable>
                  <c15:showDataLabelsRange val="0"/>
                </c:ext>
                <c:ext xmlns:c16="http://schemas.microsoft.com/office/drawing/2014/chart" uri="{C3380CC4-5D6E-409C-BE32-E72D297353CC}">
                  <c16:uniqueId val="{000000DC-FF8B-5F4C-8BBF-ED4DE736661E}"/>
                </c:ext>
              </c:extLst>
            </c:dLbl>
            <c:dLbl>
              <c:idx val="221"/>
              <c:tx>
                <c:strRef>
                  <c:f>'/Users/el1goluj/Documents/ZURICH/PROJECTS/UPMEM/upmem-workloads/Microbenchmarks/AI/[ai_output.xlsx]ai_output (4)'!$J$223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{A78D9FE8-1552-B448-82CB-E16E556F56BB}</c15:txfldGUID>
                      <c15:f>'/Users/el1goluj/Documents/ZURICH/PROJECTS/UPMEM/upmem-workloads/Microbenchmarks/AI/[ai_output.xlsx]ai_output (4)'!$J$223</c15:f>
                      <c15:dlblFieldTableCache>
                        <c:ptCount val="1"/>
                        <c:pt idx="0">
                          <c:v>14</c:v>
                        </c:pt>
                      </c15:dlblFieldTableCache>
                    </c15:dlblFTEntry>
                  </c15:dlblFieldTable>
                  <c15:showDataLabelsRange val="0"/>
                </c:ext>
                <c:ext xmlns:c16="http://schemas.microsoft.com/office/drawing/2014/chart" uri="{C3380CC4-5D6E-409C-BE32-E72D297353CC}">
                  <c16:uniqueId val="{000000DD-FF8B-5F4C-8BBF-ED4DE736661E}"/>
                </c:ext>
              </c:extLst>
            </c:dLbl>
            <c:dLbl>
              <c:idx val="222"/>
              <c:tx>
                <c:strRef>
                  <c:f>'/Users/el1goluj/Documents/ZURICH/PROJECTS/UPMEM/upmem-workloads/Microbenchmarks/AI/[ai_output.xlsx]ai_output (4)'!$J$224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{9D8262AF-66CD-AD45-8133-758E112A1B56}</c15:txfldGUID>
                      <c15:f>'/Users/el1goluj/Documents/ZURICH/PROJECTS/UPMEM/upmem-workloads/Microbenchmarks/AI/[ai_output.xlsx]ai_output (4)'!$J$224</c15:f>
                      <c15:dlblFieldTableCache>
                        <c:ptCount val="1"/>
                        <c:pt idx="0">
                          <c:v>15</c:v>
                        </c:pt>
                      </c15:dlblFieldTableCache>
                    </c15:dlblFTEntry>
                  </c15:dlblFieldTable>
                  <c15:showDataLabelsRange val="0"/>
                </c:ext>
                <c:ext xmlns:c16="http://schemas.microsoft.com/office/drawing/2014/chart" uri="{C3380CC4-5D6E-409C-BE32-E72D297353CC}">
                  <c16:uniqueId val="{000000DE-FF8B-5F4C-8BBF-ED4DE736661E}"/>
                </c:ext>
              </c:extLst>
            </c:dLbl>
            <c:dLbl>
              <c:idx val="223"/>
              <c:tx>
                <c:strRef>
                  <c:f>'/Users/el1goluj/Documents/ZURICH/PROJECTS/UPMEM/upmem-workloads/Microbenchmarks/AI/[ai_output.xlsx]ai_output (4)'!$J$225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{780DC474-F755-1C40-B588-ADB18C1C2C6A}</c15:txfldGUID>
                      <c15:f>'/Users/el1goluj/Documents/ZURICH/PROJECTS/UPMEM/upmem-workloads/Microbenchmarks/AI/[ai_output.xlsx]ai_output (4)'!$J$225</c15:f>
                      <c15:dlblFieldTableCache>
                        <c:ptCount val="1"/>
                        <c:pt idx="0">
                          <c:v>16</c:v>
                        </c:pt>
                      </c15:dlblFieldTableCache>
                    </c15:dlblFTEntry>
                  </c15:dlblFieldTable>
                  <c15:showDataLabelsRange val="0"/>
                </c:ext>
                <c:ext xmlns:c16="http://schemas.microsoft.com/office/drawing/2014/chart" uri="{C3380CC4-5D6E-409C-BE32-E72D297353CC}">
                  <c16:uniqueId val="{000000DF-FF8B-5F4C-8BBF-ED4DE736661E}"/>
                </c:ext>
              </c:extLst>
            </c:dLbl>
            <c:dLbl>
              <c:idx val="224"/>
              <c:tx>
                <c:strRef>
                  <c:f>'/Users/el1goluj/Documents/ZURICH/PROJECTS/UPMEM/upmem-workloads/Microbenchmarks/AI/[ai_output.xlsx]ai_output (4)'!$J$226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{F7063537-9480-3B4D-85B2-6702A34D3518}</c15:txfldGUID>
                      <c15:f>'/Users/el1goluj/Documents/ZURICH/PROJECTS/UPMEM/upmem-workloads/Microbenchmarks/AI/[ai_output.xlsx]ai_output (4)'!$J$226</c15:f>
                      <c15:dlblFieldTableCache>
                        <c:ptCount val="1"/>
                        <c:pt idx="0">
                          <c:v>1</c:v>
                        </c:pt>
                      </c15:dlblFieldTableCache>
                    </c15:dlblFTEntry>
                  </c15:dlblFieldTable>
                  <c15:showDataLabelsRange val="0"/>
                </c:ext>
                <c:ext xmlns:c16="http://schemas.microsoft.com/office/drawing/2014/chart" uri="{C3380CC4-5D6E-409C-BE32-E72D297353CC}">
                  <c16:uniqueId val="{000000E0-FF8B-5F4C-8BBF-ED4DE736661E}"/>
                </c:ext>
              </c:extLst>
            </c:dLbl>
            <c:dLbl>
              <c:idx val="225"/>
              <c:tx>
                <c:strRef>
                  <c:f>'/Users/el1goluj/Documents/ZURICH/PROJECTS/UPMEM/upmem-workloads/Microbenchmarks/AI/[ai_output.xlsx]ai_output (4)'!$J$227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{93226CCE-8380-484D-B717-E485647A6CC3}</c15:txfldGUID>
                      <c15:f>'/Users/el1goluj/Documents/ZURICH/PROJECTS/UPMEM/upmem-workloads/Microbenchmarks/AI/[ai_output.xlsx]ai_output (4)'!$J$227</c15:f>
                      <c15:dlblFieldTableCache>
                        <c:ptCount val="1"/>
                        <c:pt idx="0">
                          <c:v>2</c:v>
                        </c:pt>
                      </c15:dlblFieldTableCache>
                    </c15:dlblFTEntry>
                  </c15:dlblFieldTable>
                  <c15:showDataLabelsRange val="0"/>
                </c:ext>
                <c:ext xmlns:c16="http://schemas.microsoft.com/office/drawing/2014/chart" uri="{C3380CC4-5D6E-409C-BE32-E72D297353CC}">
                  <c16:uniqueId val="{000000E1-FF8B-5F4C-8BBF-ED4DE736661E}"/>
                </c:ext>
              </c:extLst>
            </c:dLbl>
            <c:dLbl>
              <c:idx val="226"/>
              <c:tx>
                <c:strRef>
                  <c:f>'/Users/el1goluj/Documents/ZURICH/PROJECTS/UPMEM/upmem-workloads/Microbenchmarks/AI/[ai_output.xlsx]ai_output (4)'!$J$228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{416C7881-58EF-EE4F-88D1-8148580DBFB3}</c15:txfldGUID>
                      <c15:f>'/Users/el1goluj/Documents/ZURICH/PROJECTS/UPMEM/upmem-workloads/Microbenchmarks/AI/[ai_output.xlsx]ai_output (4)'!$J$228</c15:f>
                      <c15:dlblFieldTableCache>
                        <c:ptCount val="1"/>
                        <c:pt idx="0">
                          <c:v>3</c:v>
                        </c:pt>
                      </c15:dlblFieldTableCache>
                    </c15:dlblFTEntry>
                  </c15:dlblFieldTable>
                  <c15:showDataLabelsRange val="0"/>
                </c:ext>
                <c:ext xmlns:c16="http://schemas.microsoft.com/office/drawing/2014/chart" uri="{C3380CC4-5D6E-409C-BE32-E72D297353CC}">
                  <c16:uniqueId val="{000000E2-FF8B-5F4C-8BBF-ED4DE736661E}"/>
                </c:ext>
              </c:extLst>
            </c:dLbl>
            <c:dLbl>
              <c:idx val="227"/>
              <c:tx>
                <c:strRef>
                  <c:f>'/Users/el1goluj/Documents/ZURICH/PROJECTS/UPMEM/upmem-workloads/Microbenchmarks/AI/[ai_output.xlsx]ai_output (4)'!$J$229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{71327308-6DF5-844C-B7E8-3D9D39C05D11}</c15:txfldGUID>
                      <c15:f>'/Users/el1goluj/Documents/ZURICH/PROJECTS/UPMEM/upmem-workloads/Microbenchmarks/AI/[ai_output.xlsx]ai_output (4)'!$J$229</c15:f>
                      <c15:dlblFieldTableCache>
                        <c:ptCount val="1"/>
                        <c:pt idx="0">
                          <c:v>4</c:v>
                        </c:pt>
                      </c15:dlblFieldTableCache>
                    </c15:dlblFTEntry>
                  </c15:dlblFieldTable>
                  <c15:showDataLabelsRange val="0"/>
                </c:ext>
                <c:ext xmlns:c16="http://schemas.microsoft.com/office/drawing/2014/chart" uri="{C3380CC4-5D6E-409C-BE32-E72D297353CC}">
                  <c16:uniqueId val="{000000E3-FF8B-5F4C-8BBF-ED4DE736661E}"/>
                </c:ext>
              </c:extLst>
            </c:dLbl>
            <c:dLbl>
              <c:idx val="228"/>
              <c:tx>
                <c:strRef>
                  <c:f>'/Users/el1goluj/Documents/ZURICH/PROJECTS/UPMEM/upmem-workloads/Microbenchmarks/AI/[ai_output.xlsx]ai_output (4)'!$J$230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{407AEA39-2EB2-3146-84A7-795A13DFD498}</c15:txfldGUID>
                      <c15:f>'/Users/el1goluj/Documents/ZURICH/PROJECTS/UPMEM/upmem-workloads/Microbenchmarks/AI/[ai_output.xlsx]ai_output (4)'!$J$230</c15:f>
                      <c15:dlblFieldTableCache>
                        <c:ptCount val="1"/>
                        <c:pt idx="0">
                          <c:v>5</c:v>
                        </c:pt>
                      </c15:dlblFieldTableCache>
                    </c15:dlblFTEntry>
                  </c15:dlblFieldTable>
                  <c15:showDataLabelsRange val="0"/>
                </c:ext>
                <c:ext xmlns:c16="http://schemas.microsoft.com/office/drawing/2014/chart" uri="{C3380CC4-5D6E-409C-BE32-E72D297353CC}">
                  <c16:uniqueId val="{000000E4-FF8B-5F4C-8BBF-ED4DE736661E}"/>
                </c:ext>
              </c:extLst>
            </c:dLbl>
            <c:dLbl>
              <c:idx val="229"/>
              <c:tx>
                <c:strRef>
                  <c:f>'/Users/el1goluj/Documents/ZURICH/PROJECTS/UPMEM/upmem-workloads/Microbenchmarks/AI/[ai_output.xlsx]ai_output (4)'!$J$231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{1940CD3A-5CD3-9547-815A-59855ABA245F}</c15:txfldGUID>
                      <c15:f>'/Users/el1goluj/Documents/ZURICH/PROJECTS/UPMEM/upmem-workloads/Microbenchmarks/AI/[ai_output.xlsx]ai_output (4)'!$J$231</c15:f>
                      <c15:dlblFieldTableCache>
                        <c:ptCount val="1"/>
                        <c:pt idx="0">
                          <c:v>6</c:v>
                        </c:pt>
                      </c15:dlblFieldTableCache>
                    </c15:dlblFTEntry>
                  </c15:dlblFieldTable>
                  <c15:showDataLabelsRange val="0"/>
                </c:ext>
                <c:ext xmlns:c16="http://schemas.microsoft.com/office/drawing/2014/chart" uri="{C3380CC4-5D6E-409C-BE32-E72D297353CC}">
                  <c16:uniqueId val="{000000E5-FF8B-5F4C-8BBF-ED4DE736661E}"/>
                </c:ext>
              </c:extLst>
            </c:dLbl>
            <c:dLbl>
              <c:idx val="230"/>
              <c:tx>
                <c:strRef>
                  <c:f>'/Users/el1goluj/Documents/ZURICH/PROJECTS/UPMEM/upmem-workloads/Microbenchmarks/AI/[ai_output.xlsx]ai_output (4)'!$J$232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{C2D5E3FD-0983-0F44-BA78-ABB148C03605}</c15:txfldGUID>
                      <c15:f>'/Users/el1goluj/Documents/ZURICH/PROJECTS/UPMEM/upmem-workloads/Microbenchmarks/AI/[ai_output.xlsx]ai_output (4)'!$J$232</c15:f>
                      <c15:dlblFieldTableCache>
                        <c:ptCount val="1"/>
                        <c:pt idx="0">
                          <c:v>7</c:v>
                        </c:pt>
                      </c15:dlblFieldTableCache>
                    </c15:dlblFTEntry>
                  </c15:dlblFieldTable>
                  <c15:showDataLabelsRange val="0"/>
                </c:ext>
                <c:ext xmlns:c16="http://schemas.microsoft.com/office/drawing/2014/chart" uri="{C3380CC4-5D6E-409C-BE32-E72D297353CC}">
                  <c16:uniqueId val="{000000E6-FF8B-5F4C-8BBF-ED4DE736661E}"/>
                </c:ext>
              </c:extLst>
            </c:dLbl>
            <c:dLbl>
              <c:idx val="231"/>
              <c:tx>
                <c:strRef>
                  <c:f>'/Users/el1goluj/Documents/ZURICH/PROJECTS/UPMEM/upmem-workloads/Microbenchmarks/AI/[ai_output.xlsx]ai_output (4)'!$J$233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{75B6F03D-E933-FE41-8B36-1B51FDB86546}</c15:txfldGUID>
                      <c15:f>'/Users/el1goluj/Documents/ZURICH/PROJECTS/UPMEM/upmem-workloads/Microbenchmarks/AI/[ai_output.xlsx]ai_output (4)'!$J$233</c15:f>
                      <c15:dlblFieldTableCache>
                        <c:ptCount val="1"/>
                        <c:pt idx="0">
                          <c:v>8</c:v>
                        </c:pt>
                      </c15:dlblFieldTableCache>
                    </c15:dlblFTEntry>
                  </c15:dlblFieldTable>
                  <c15:showDataLabelsRange val="0"/>
                </c:ext>
                <c:ext xmlns:c16="http://schemas.microsoft.com/office/drawing/2014/chart" uri="{C3380CC4-5D6E-409C-BE32-E72D297353CC}">
                  <c16:uniqueId val="{000000E7-FF8B-5F4C-8BBF-ED4DE736661E}"/>
                </c:ext>
              </c:extLst>
            </c:dLbl>
            <c:dLbl>
              <c:idx val="232"/>
              <c:tx>
                <c:strRef>
                  <c:f>'/Users/el1goluj/Documents/ZURICH/PROJECTS/UPMEM/upmem-workloads/Microbenchmarks/AI/[ai_output.xlsx]ai_output (4)'!$J$234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{17B956DC-11F2-CF42-BE98-D400792444D3}</c15:txfldGUID>
                      <c15:f>'/Users/el1goluj/Documents/ZURICH/PROJECTS/UPMEM/upmem-workloads/Microbenchmarks/AI/[ai_output.xlsx]ai_output (4)'!$J$234</c15:f>
                      <c15:dlblFieldTableCache>
                        <c:ptCount val="1"/>
                        <c:pt idx="0">
                          <c:v>9</c:v>
                        </c:pt>
                      </c15:dlblFieldTableCache>
                    </c15:dlblFTEntry>
                  </c15:dlblFieldTable>
                  <c15:showDataLabelsRange val="0"/>
                </c:ext>
                <c:ext xmlns:c16="http://schemas.microsoft.com/office/drawing/2014/chart" uri="{C3380CC4-5D6E-409C-BE32-E72D297353CC}">
                  <c16:uniqueId val="{000000E8-FF8B-5F4C-8BBF-ED4DE736661E}"/>
                </c:ext>
              </c:extLst>
            </c:dLbl>
            <c:dLbl>
              <c:idx val="233"/>
              <c:tx>
                <c:strRef>
                  <c:f>'/Users/el1goluj/Documents/ZURICH/PROJECTS/UPMEM/upmem-workloads/Microbenchmarks/AI/[ai_output.xlsx]ai_output (4)'!$J$235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{DFF54FD1-5774-A948-9DE2-A689407F3A0D}</c15:txfldGUID>
                      <c15:f>'/Users/el1goluj/Documents/ZURICH/PROJECTS/UPMEM/upmem-workloads/Microbenchmarks/AI/[ai_output.xlsx]ai_output (4)'!$J$235</c15:f>
                      <c15:dlblFieldTableCache>
                        <c:ptCount val="1"/>
                        <c:pt idx="0">
                          <c:v>10</c:v>
                        </c:pt>
                      </c15:dlblFieldTableCache>
                    </c15:dlblFTEntry>
                  </c15:dlblFieldTable>
                  <c15:showDataLabelsRange val="0"/>
                </c:ext>
                <c:ext xmlns:c16="http://schemas.microsoft.com/office/drawing/2014/chart" uri="{C3380CC4-5D6E-409C-BE32-E72D297353CC}">
                  <c16:uniqueId val="{000000E9-FF8B-5F4C-8BBF-ED4DE736661E}"/>
                </c:ext>
              </c:extLst>
            </c:dLbl>
            <c:dLbl>
              <c:idx val="234"/>
              <c:tx>
                <c:strRef>
                  <c:f>'/Users/el1goluj/Documents/ZURICH/PROJECTS/UPMEM/upmem-workloads/Microbenchmarks/AI/[ai_output.xlsx]ai_output (4)'!$J$236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{BDA51414-09D9-0A41-B3A7-0C5C69D981C8}</c15:txfldGUID>
                      <c15:f>'/Users/el1goluj/Documents/ZURICH/PROJECTS/UPMEM/upmem-workloads/Microbenchmarks/AI/[ai_output.xlsx]ai_output (4)'!$J$236</c15:f>
                      <c15:dlblFieldTableCache>
                        <c:ptCount val="1"/>
                        <c:pt idx="0">
                          <c:v>11</c:v>
                        </c:pt>
                      </c15:dlblFieldTableCache>
                    </c15:dlblFTEntry>
                  </c15:dlblFieldTable>
                  <c15:showDataLabelsRange val="0"/>
                </c:ext>
                <c:ext xmlns:c16="http://schemas.microsoft.com/office/drawing/2014/chart" uri="{C3380CC4-5D6E-409C-BE32-E72D297353CC}">
                  <c16:uniqueId val="{000000EA-FF8B-5F4C-8BBF-ED4DE736661E}"/>
                </c:ext>
              </c:extLst>
            </c:dLbl>
            <c:dLbl>
              <c:idx val="235"/>
              <c:tx>
                <c:strRef>
                  <c:f>'/Users/el1goluj/Documents/ZURICH/PROJECTS/UPMEM/upmem-workloads/Microbenchmarks/AI/[ai_output.xlsx]ai_output (4)'!$J$237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{5CEDBF5C-AEC8-C44B-99B5-BB0DD863A2F4}</c15:txfldGUID>
                      <c15:f>'/Users/el1goluj/Documents/ZURICH/PROJECTS/UPMEM/upmem-workloads/Microbenchmarks/AI/[ai_output.xlsx]ai_output (4)'!$J$237</c15:f>
                      <c15:dlblFieldTableCache>
                        <c:ptCount val="1"/>
                        <c:pt idx="0">
                          <c:v>12</c:v>
                        </c:pt>
                      </c15:dlblFieldTableCache>
                    </c15:dlblFTEntry>
                  </c15:dlblFieldTable>
                  <c15:showDataLabelsRange val="0"/>
                </c:ext>
                <c:ext xmlns:c16="http://schemas.microsoft.com/office/drawing/2014/chart" uri="{C3380CC4-5D6E-409C-BE32-E72D297353CC}">
                  <c16:uniqueId val="{000000EB-FF8B-5F4C-8BBF-ED4DE736661E}"/>
                </c:ext>
              </c:extLst>
            </c:dLbl>
            <c:dLbl>
              <c:idx val="236"/>
              <c:tx>
                <c:strRef>
                  <c:f>'/Users/el1goluj/Documents/ZURICH/PROJECTS/UPMEM/upmem-workloads/Microbenchmarks/AI/[ai_output.xlsx]ai_output (4)'!$J$238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{88A09226-BF8F-E54A-8754-18D355B1263C}</c15:txfldGUID>
                      <c15:f>'/Users/el1goluj/Documents/ZURICH/PROJECTS/UPMEM/upmem-workloads/Microbenchmarks/AI/[ai_output.xlsx]ai_output (4)'!$J$238</c15:f>
                      <c15:dlblFieldTableCache>
                        <c:ptCount val="1"/>
                        <c:pt idx="0">
                          <c:v>13</c:v>
                        </c:pt>
                      </c15:dlblFieldTableCache>
                    </c15:dlblFTEntry>
                  </c15:dlblFieldTable>
                  <c15:showDataLabelsRange val="0"/>
                </c:ext>
                <c:ext xmlns:c16="http://schemas.microsoft.com/office/drawing/2014/chart" uri="{C3380CC4-5D6E-409C-BE32-E72D297353CC}">
                  <c16:uniqueId val="{000000EC-FF8B-5F4C-8BBF-ED4DE736661E}"/>
                </c:ext>
              </c:extLst>
            </c:dLbl>
            <c:dLbl>
              <c:idx val="237"/>
              <c:tx>
                <c:strRef>
                  <c:f>'/Users/el1goluj/Documents/ZURICH/PROJECTS/UPMEM/upmem-workloads/Microbenchmarks/AI/[ai_output.xlsx]ai_output (4)'!$J$239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{3DF31F49-29C9-DE4B-851A-467C08F7F6BE}</c15:txfldGUID>
                      <c15:f>'/Users/el1goluj/Documents/ZURICH/PROJECTS/UPMEM/upmem-workloads/Microbenchmarks/AI/[ai_output.xlsx]ai_output (4)'!$J$239</c15:f>
                      <c15:dlblFieldTableCache>
                        <c:ptCount val="1"/>
                        <c:pt idx="0">
                          <c:v>14</c:v>
                        </c:pt>
                      </c15:dlblFieldTableCache>
                    </c15:dlblFTEntry>
                  </c15:dlblFieldTable>
                  <c15:showDataLabelsRange val="0"/>
                </c:ext>
                <c:ext xmlns:c16="http://schemas.microsoft.com/office/drawing/2014/chart" uri="{C3380CC4-5D6E-409C-BE32-E72D297353CC}">
                  <c16:uniqueId val="{000000ED-FF8B-5F4C-8BBF-ED4DE736661E}"/>
                </c:ext>
              </c:extLst>
            </c:dLbl>
            <c:dLbl>
              <c:idx val="238"/>
              <c:tx>
                <c:strRef>
                  <c:f>'/Users/el1goluj/Documents/ZURICH/PROJECTS/UPMEM/upmem-workloads/Microbenchmarks/AI/[ai_output.xlsx]ai_output (4)'!$J$240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{45CB9014-6335-6C48-8D91-E67A2CA0F147}</c15:txfldGUID>
                      <c15:f>'/Users/el1goluj/Documents/ZURICH/PROJECTS/UPMEM/upmem-workloads/Microbenchmarks/AI/[ai_output.xlsx]ai_output (4)'!$J$240</c15:f>
                      <c15:dlblFieldTableCache>
                        <c:ptCount val="1"/>
                        <c:pt idx="0">
                          <c:v>15</c:v>
                        </c:pt>
                      </c15:dlblFieldTableCache>
                    </c15:dlblFTEntry>
                  </c15:dlblFieldTable>
                  <c15:showDataLabelsRange val="0"/>
                </c:ext>
                <c:ext xmlns:c16="http://schemas.microsoft.com/office/drawing/2014/chart" uri="{C3380CC4-5D6E-409C-BE32-E72D297353CC}">
                  <c16:uniqueId val="{000000EE-FF8B-5F4C-8BBF-ED4DE736661E}"/>
                </c:ext>
              </c:extLst>
            </c:dLbl>
            <c:dLbl>
              <c:idx val="239"/>
              <c:tx>
                <c:strRef>
                  <c:f>'/Users/el1goluj/Documents/ZURICH/PROJECTS/UPMEM/upmem-workloads/Microbenchmarks/AI/[ai_output.xlsx]ai_output (4)'!$J$241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{E1597A7E-71A5-044E-A3B0-2A92D66B6D63}</c15:txfldGUID>
                      <c15:f>'/Users/el1goluj/Documents/ZURICH/PROJECTS/UPMEM/upmem-workloads/Microbenchmarks/AI/[ai_output.xlsx]ai_output (4)'!$J$241</c15:f>
                      <c15:dlblFieldTableCache>
                        <c:ptCount val="1"/>
                        <c:pt idx="0">
                          <c:v>16</c:v>
                        </c:pt>
                      </c15:dlblFieldTableCache>
                    </c15:dlblFTEntry>
                  </c15:dlblFieldTable>
                  <c15:showDataLabelsRange val="0"/>
                </c:ext>
                <c:ext xmlns:c16="http://schemas.microsoft.com/office/drawing/2014/chart" uri="{C3380CC4-5D6E-409C-BE32-E72D297353CC}">
                  <c16:uniqueId val="{000000EF-FF8B-5F4C-8BBF-ED4DE736661E}"/>
                </c:ext>
              </c:extLst>
            </c:dLbl>
            <c:dLbl>
              <c:idx val="240"/>
              <c:tx>
                <c:strRef>
                  <c:f>'/Users/el1goluj/Documents/ZURICH/PROJECTS/UPMEM/upmem-workloads/Microbenchmarks/AI/[ai_output.xlsx]ai_output (4)'!$J$242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{70F3FEC0-087D-5148-9D03-38ACF434E37B}</c15:txfldGUID>
                      <c15:f>'/Users/el1goluj/Documents/ZURICH/PROJECTS/UPMEM/upmem-workloads/Microbenchmarks/AI/[ai_output.xlsx]ai_output (4)'!$J$242</c15:f>
                      <c15:dlblFieldTableCache>
                        <c:ptCount val="1"/>
                        <c:pt idx="0">
                          <c:v>1</c:v>
                        </c:pt>
                      </c15:dlblFieldTableCache>
                    </c15:dlblFTEntry>
                  </c15:dlblFieldTable>
                  <c15:showDataLabelsRange val="0"/>
                </c:ext>
                <c:ext xmlns:c16="http://schemas.microsoft.com/office/drawing/2014/chart" uri="{C3380CC4-5D6E-409C-BE32-E72D297353CC}">
                  <c16:uniqueId val="{000000F0-FF8B-5F4C-8BBF-ED4DE736661E}"/>
                </c:ext>
              </c:extLst>
            </c:dLbl>
            <c:dLbl>
              <c:idx val="241"/>
              <c:tx>
                <c:strRef>
                  <c:f>'/Users/el1goluj/Documents/ZURICH/PROJECTS/UPMEM/upmem-workloads/Microbenchmarks/AI/[ai_output.xlsx]ai_output (4)'!$J$243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{5348678D-AC88-624C-9C9E-DF0D00719149}</c15:txfldGUID>
                      <c15:f>'/Users/el1goluj/Documents/ZURICH/PROJECTS/UPMEM/upmem-workloads/Microbenchmarks/AI/[ai_output.xlsx]ai_output (4)'!$J$243</c15:f>
                      <c15:dlblFieldTableCache>
                        <c:ptCount val="1"/>
                        <c:pt idx="0">
                          <c:v>2</c:v>
                        </c:pt>
                      </c15:dlblFieldTableCache>
                    </c15:dlblFTEntry>
                  </c15:dlblFieldTable>
                  <c15:showDataLabelsRange val="0"/>
                </c:ext>
                <c:ext xmlns:c16="http://schemas.microsoft.com/office/drawing/2014/chart" uri="{C3380CC4-5D6E-409C-BE32-E72D297353CC}">
                  <c16:uniqueId val="{000000F1-FF8B-5F4C-8BBF-ED4DE736661E}"/>
                </c:ext>
              </c:extLst>
            </c:dLbl>
            <c:dLbl>
              <c:idx val="242"/>
              <c:tx>
                <c:strRef>
                  <c:f>'/Users/el1goluj/Documents/ZURICH/PROJECTS/UPMEM/upmem-workloads/Microbenchmarks/AI/[ai_output.xlsx]ai_output (4)'!$J$244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{255437BD-6902-B240-8853-F2DDF014912F}</c15:txfldGUID>
                      <c15:f>'/Users/el1goluj/Documents/ZURICH/PROJECTS/UPMEM/upmem-workloads/Microbenchmarks/AI/[ai_output.xlsx]ai_output (4)'!$J$244</c15:f>
                      <c15:dlblFieldTableCache>
                        <c:ptCount val="1"/>
                        <c:pt idx="0">
                          <c:v>3</c:v>
                        </c:pt>
                      </c15:dlblFieldTableCache>
                    </c15:dlblFTEntry>
                  </c15:dlblFieldTable>
                  <c15:showDataLabelsRange val="0"/>
                </c:ext>
                <c:ext xmlns:c16="http://schemas.microsoft.com/office/drawing/2014/chart" uri="{C3380CC4-5D6E-409C-BE32-E72D297353CC}">
                  <c16:uniqueId val="{000000F2-FF8B-5F4C-8BBF-ED4DE736661E}"/>
                </c:ext>
              </c:extLst>
            </c:dLbl>
            <c:dLbl>
              <c:idx val="243"/>
              <c:tx>
                <c:strRef>
                  <c:f>'/Users/el1goluj/Documents/ZURICH/PROJECTS/UPMEM/upmem-workloads/Microbenchmarks/AI/[ai_output.xlsx]ai_output (4)'!$J$245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{2E939F21-005A-CF48-97C9-0686C7CD20A2}</c15:txfldGUID>
                      <c15:f>'/Users/el1goluj/Documents/ZURICH/PROJECTS/UPMEM/upmem-workloads/Microbenchmarks/AI/[ai_output.xlsx]ai_output (4)'!$J$245</c15:f>
                      <c15:dlblFieldTableCache>
                        <c:ptCount val="1"/>
                        <c:pt idx="0">
                          <c:v>4</c:v>
                        </c:pt>
                      </c15:dlblFieldTableCache>
                    </c15:dlblFTEntry>
                  </c15:dlblFieldTable>
                  <c15:showDataLabelsRange val="0"/>
                </c:ext>
                <c:ext xmlns:c16="http://schemas.microsoft.com/office/drawing/2014/chart" uri="{C3380CC4-5D6E-409C-BE32-E72D297353CC}">
                  <c16:uniqueId val="{000000F3-FF8B-5F4C-8BBF-ED4DE736661E}"/>
                </c:ext>
              </c:extLst>
            </c:dLbl>
            <c:dLbl>
              <c:idx val="244"/>
              <c:tx>
                <c:strRef>
                  <c:f>'/Users/el1goluj/Documents/ZURICH/PROJECTS/UPMEM/upmem-workloads/Microbenchmarks/AI/[ai_output.xlsx]ai_output (4)'!$J$246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{40558FA0-E53C-A548-A89A-49A8ADA5926B}</c15:txfldGUID>
                      <c15:f>'/Users/el1goluj/Documents/ZURICH/PROJECTS/UPMEM/upmem-workloads/Microbenchmarks/AI/[ai_output.xlsx]ai_output (4)'!$J$246</c15:f>
                      <c15:dlblFieldTableCache>
                        <c:ptCount val="1"/>
                        <c:pt idx="0">
                          <c:v>5</c:v>
                        </c:pt>
                      </c15:dlblFieldTableCache>
                    </c15:dlblFTEntry>
                  </c15:dlblFieldTable>
                  <c15:showDataLabelsRange val="0"/>
                </c:ext>
                <c:ext xmlns:c16="http://schemas.microsoft.com/office/drawing/2014/chart" uri="{C3380CC4-5D6E-409C-BE32-E72D297353CC}">
                  <c16:uniqueId val="{000000F4-FF8B-5F4C-8BBF-ED4DE736661E}"/>
                </c:ext>
              </c:extLst>
            </c:dLbl>
            <c:dLbl>
              <c:idx val="245"/>
              <c:tx>
                <c:strRef>
                  <c:f>'/Users/el1goluj/Documents/ZURICH/PROJECTS/UPMEM/upmem-workloads/Microbenchmarks/AI/[ai_output.xlsx]ai_output (4)'!$J$247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{71976C41-3DF1-444E-BDEF-61A51065E4EF}</c15:txfldGUID>
                      <c15:f>'/Users/el1goluj/Documents/ZURICH/PROJECTS/UPMEM/upmem-workloads/Microbenchmarks/AI/[ai_output.xlsx]ai_output (4)'!$J$247</c15:f>
                      <c15:dlblFieldTableCache>
                        <c:ptCount val="1"/>
                        <c:pt idx="0">
                          <c:v>6</c:v>
                        </c:pt>
                      </c15:dlblFieldTableCache>
                    </c15:dlblFTEntry>
                  </c15:dlblFieldTable>
                  <c15:showDataLabelsRange val="0"/>
                </c:ext>
                <c:ext xmlns:c16="http://schemas.microsoft.com/office/drawing/2014/chart" uri="{C3380CC4-5D6E-409C-BE32-E72D297353CC}">
                  <c16:uniqueId val="{000000F5-FF8B-5F4C-8BBF-ED4DE736661E}"/>
                </c:ext>
              </c:extLst>
            </c:dLbl>
            <c:dLbl>
              <c:idx val="246"/>
              <c:tx>
                <c:strRef>
                  <c:f>'/Users/el1goluj/Documents/ZURICH/PROJECTS/UPMEM/upmem-workloads/Microbenchmarks/AI/[ai_output.xlsx]ai_output (4)'!$J$248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{7ED46256-2D5A-1B45-9C03-CB76FC367703}</c15:txfldGUID>
                      <c15:f>'/Users/el1goluj/Documents/ZURICH/PROJECTS/UPMEM/upmem-workloads/Microbenchmarks/AI/[ai_output.xlsx]ai_output (4)'!$J$248</c15:f>
                      <c15:dlblFieldTableCache>
                        <c:ptCount val="1"/>
                        <c:pt idx="0">
                          <c:v>7</c:v>
                        </c:pt>
                      </c15:dlblFieldTableCache>
                    </c15:dlblFTEntry>
                  </c15:dlblFieldTable>
                  <c15:showDataLabelsRange val="0"/>
                </c:ext>
                <c:ext xmlns:c16="http://schemas.microsoft.com/office/drawing/2014/chart" uri="{C3380CC4-5D6E-409C-BE32-E72D297353CC}">
                  <c16:uniqueId val="{000000F6-FF8B-5F4C-8BBF-ED4DE736661E}"/>
                </c:ext>
              </c:extLst>
            </c:dLbl>
            <c:dLbl>
              <c:idx val="247"/>
              <c:tx>
                <c:strRef>
                  <c:f>'/Users/el1goluj/Documents/ZURICH/PROJECTS/UPMEM/upmem-workloads/Microbenchmarks/AI/[ai_output.xlsx]ai_output (4)'!$J$249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{7E01AAC3-35BD-5946-8D5B-367248860447}</c15:txfldGUID>
                      <c15:f>'/Users/el1goluj/Documents/ZURICH/PROJECTS/UPMEM/upmem-workloads/Microbenchmarks/AI/[ai_output.xlsx]ai_output (4)'!$J$249</c15:f>
                      <c15:dlblFieldTableCache>
                        <c:ptCount val="1"/>
                        <c:pt idx="0">
                          <c:v>8</c:v>
                        </c:pt>
                      </c15:dlblFieldTableCache>
                    </c15:dlblFTEntry>
                  </c15:dlblFieldTable>
                  <c15:showDataLabelsRange val="0"/>
                </c:ext>
                <c:ext xmlns:c16="http://schemas.microsoft.com/office/drawing/2014/chart" uri="{C3380CC4-5D6E-409C-BE32-E72D297353CC}">
                  <c16:uniqueId val="{000000F7-FF8B-5F4C-8BBF-ED4DE736661E}"/>
                </c:ext>
              </c:extLst>
            </c:dLbl>
            <c:dLbl>
              <c:idx val="248"/>
              <c:tx>
                <c:strRef>
                  <c:f>'/Users/el1goluj/Documents/ZURICH/PROJECTS/UPMEM/upmem-workloads/Microbenchmarks/AI/[ai_output.xlsx]ai_output (4)'!$J$250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{EC1808F0-B053-034C-AFF5-28BB1113E277}</c15:txfldGUID>
                      <c15:f>'/Users/el1goluj/Documents/ZURICH/PROJECTS/UPMEM/upmem-workloads/Microbenchmarks/AI/[ai_output.xlsx]ai_output (4)'!$J$250</c15:f>
                      <c15:dlblFieldTableCache>
                        <c:ptCount val="1"/>
                        <c:pt idx="0">
                          <c:v>9</c:v>
                        </c:pt>
                      </c15:dlblFieldTableCache>
                    </c15:dlblFTEntry>
                  </c15:dlblFieldTable>
                  <c15:showDataLabelsRange val="0"/>
                </c:ext>
                <c:ext xmlns:c16="http://schemas.microsoft.com/office/drawing/2014/chart" uri="{C3380CC4-5D6E-409C-BE32-E72D297353CC}">
                  <c16:uniqueId val="{000000F8-FF8B-5F4C-8BBF-ED4DE736661E}"/>
                </c:ext>
              </c:extLst>
            </c:dLbl>
            <c:dLbl>
              <c:idx val="249"/>
              <c:tx>
                <c:strRef>
                  <c:f>'/Users/el1goluj/Documents/ZURICH/PROJECTS/UPMEM/upmem-workloads/Microbenchmarks/AI/[ai_output.xlsx]ai_output (4)'!$J$251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{CC6D7BC6-4460-1E4F-A93C-F3553783C7AF}</c15:txfldGUID>
                      <c15:f>'/Users/el1goluj/Documents/ZURICH/PROJECTS/UPMEM/upmem-workloads/Microbenchmarks/AI/[ai_output.xlsx]ai_output (4)'!$J$251</c15:f>
                      <c15:dlblFieldTableCache>
                        <c:ptCount val="1"/>
                        <c:pt idx="0">
                          <c:v>10</c:v>
                        </c:pt>
                      </c15:dlblFieldTableCache>
                    </c15:dlblFTEntry>
                  </c15:dlblFieldTable>
                  <c15:showDataLabelsRange val="0"/>
                </c:ext>
                <c:ext xmlns:c16="http://schemas.microsoft.com/office/drawing/2014/chart" uri="{C3380CC4-5D6E-409C-BE32-E72D297353CC}">
                  <c16:uniqueId val="{000000F9-FF8B-5F4C-8BBF-ED4DE736661E}"/>
                </c:ext>
              </c:extLst>
            </c:dLbl>
            <c:dLbl>
              <c:idx val="250"/>
              <c:tx>
                <c:strRef>
                  <c:f>'/Users/el1goluj/Documents/ZURICH/PROJECTS/UPMEM/upmem-workloads/Microbenchmarks/AI/[ai_output.xlsx]ai_output (4)'!$J$252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{4301B616-E871-BD4E-8A4A-6D1E0A402E64}</c15:txfldGUID>
                      <c15:f>'/Users/el1goluj/Documents/ZURICH/PROJECTS/UPMEM/upmem-workloads/Microbenchmarks/AI/[ai_output.xlsx]ai_output (4)'!$J$252</c15:f>
                      <c15:dlblFieldTableCache>
                        <c:ptCount val="1"/>
                        <c:pt idx="0">
                          <c:v>11</c:v>
                        </c:pt>
                      </c15:dlblFieldTableCache>
                    </c15:dlblFTEntry>
                  </c15:dlblFieldTable>
                  <c15:showDataLabelsRange val="0"/>
                </c:ext>
                <c:ext xmlns:c16="http://schemas.microsoft.com/office/drawing/2014/chart" uri="{C3380CC4-5D6E-409C-BE32-E72D297353CC}">
                  <c16:uniqueId val="{000000FA-FF8B-5F4C-8BBF-ED4DE736661E}"/>
                </c:ext>
              </c:extLst>
            </c:dLbl>
            <c:dLbl>
              <c:idx val="251"/>
              <c:tx>
                <c:strRef>
                  <c:f>'/Users/el1goluj/Documents/ZURICH/PROJECTS/UPMEM/upmem-workloads/Microbenchmarks/AI/[ai_output.xlsx]ai_output (4)'!$J$253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{86FD62DC-519A-224D-AE7E-9E2F479ACDEF}</c15:txfldGUID>
                      <c15:f>'/Users/el1goluj/Documents/ZURICH/PROJECTS/UPMEM/upmem-workloads/Microbenchmarks/AI/[ai_output.xlsx]ai_output (4)'!$J$253</c15:f>
                      <c15:dlblFieldTableCache>
                        <c:ptCount val="1"/>
                        <c:pt idx="0">
                          <c:v>12</c:v>
                        </c:pt>
                      </c15:dlblFieldTableCache>
                    </c15:dlblFTEntry>
                  </c15:dlblFieldTable>
                  <c15:showDataLabelsRange val="0"/>
                </c:ext>
                <c:ext xmlns:c16="http://schemas.microsoft.com/office/drawing/2014/chart" uri="{C3380CC4-5D6E-409C-BE32-E72D297353CC}">
                  <c16:uniqueId val="{000000FB-FF8B-5F4C-8BBF-ED4DE736661E}"/>
                </c:ext>
              </c:extLst>
            </c:dLbl>
            <c:dLbl>
              <c:idx val="252"/>
              <c:tx>
                <c:strRef>
                  <c:f>'/Users/el1goluj/Documents/ZURICH/PROJECTS/UPMEM/upmem-workloads/Microbenchmarks/AI/[ai_output.xlsx]ai_output (4)'!$J$254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{F77A26FE-4DFF-B146-A123-F72381D7BBA4}</c15:txfldGUID>
                      <c15:f>'/Users/el1goluj/Documents/ZURICH/PROJECTS/UPMEM/upmem-workloads/Microbenchmarks/AI/[ai_output.xlsx]ai_output (4)'!$J$254</c15:f>
                      <c15:dlblFieldTableCache>
                        <c:ptCount val="1"/>
                        <c:pt idx="0">
                          <c:v>13</c:v>
                        </c:pt>
                      </c15:dlblFieldTableCache>
                    </c15:dlblFTEntry>
                  </c15:dlblFieldTable>
                  <c15:showDataLabelsRange val="0"/>
                </c:ext>
                <c:ext xmlns:c16="http://schemas.microsoft.com/office/drawing/2014/chart" uri="{C3380CC4-5D6E-409C-BE32-E72D297353CC}">
                  <c16:uniqueId val="{000000FC-FF8B-5F4C-8BBF-ED4DE736661E}"/>
                </c:ext>
              </c:extLst>
            </c:dLbl>
            <c:dLbl>
              <c:idx val="253"/>
              <c:tx>
                <c:strRef>
                  <c:f>'/Users/el1goluj/Documents/ZURICH/PROJECTS/UPMEM/upmem-workloads/Microbenchmarks/AI/[ai_output.xlsx]ai_output (4)'!$J$255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{26DB1AC5-9C09-EA49-9702-284CB3A25665}</c15:txfldGUID>
                      <c15:f>'/Users/el1goluj/Documents/ZURICH/PROJECTS/UPMEM/upmem-workloads/Microbenchmarks/AI/[ai_output.xlsx]ai_output (4)'!$J$255</c15:f>
                      <c15:dlblFieldTableCache>
                        <c:ptCount val="1"/>
                        <c:pt idx="0">
                          <c:v>14</c:v>
                        </c:pt>
                      </c15:dlblFieldTableCache>
                    </c15:dlblFTEntry>
                  </c15:dlblFieldTable>
                  <c15:showDataLabelsRange val="0"/>
                </c:ext>
                <c:ext xmlns:c16="http://schemas.microsoft.com/office/drawing/2014/chart" uri="{C3380CC4-5D6E-409C-BE32-E72D297353CC}">
                  <c16:uniqueId val="{000000FD-FF8B-5F4C-8BBF-ED4DE736661E}"/>
                </c:ext>
              </c:extLst>
            </c:dLbl>
            <c:dLbl>
              <c:idx val="254"/>
              <c:tx>
                <c:strRef>
                  <c:f>'/Users/el1goluj/Documents/ZURICH/PROJECTS/UPMEM/upmem-workloads/Microbenchmarks/AI/[ai_output.xlsx]ai_output (4)'!$J$256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{1E1139BE-6893-674A-9796-808A85869368}</c15:txfldGUID>
                      <c15:f>'/Users/el1goluj/Documents/ZURICH/PROJECTS/UPMEM/upmem-workloads/Microbenchmarks/AI/[ai_output.xlsx]ai_output (4)'!$J$256</c15:f>
                      <c15:dlblFieldTableCache>
                        <c:ptCount val="1"/>
                        <c:pt idx="0">
                          <c:v>15</c:v>
                        </c:pt>
                      </c15:dlblFieldTableCache>
                    </c15:dlblFTEntry>
                  </c15:dlblFieldTable>
                  <c15:showDataLabelsRange val="0"/>
                </c:ext>
                <c:ext xmlns:c16="http://schemas.microsoft.com/office/drawing/2014/chart" uri="{C3380CC4-5D6E-409C-BE32-E72D297353CC}">
                  <c16:uniqueId val="{000000FE-FF8B-5F4C-8BBF-ED4DE736661E}"/>
                </c:ext>
              </c:extLst>
            </c:dLbl>
            <c:dLbl>
              <c:idx val="255"/>
              <c:tx>
                <c:strRef>
                  <c:f>'/Users/el1goluj/Documents/ZURICH/PROJECTS/UPMEM/upmem-workloads/Microbenchmarks/AI/[ai_output.xlsx]ai_output (4)'!$J$257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{8BE4FEA2-BD6F-2F4F-9C74-3106607BAFFB}</c15:txfldGUID>
                      <c15:f>'/Users/el1goluj/Documents/ZURICH/PROJECTS/UPMEM/upmem-workloads/Microbenchmarks/AI/[ai_output.xlsx]ai_output (4)'!$J$257</c15:f>
                      <c15:dlblFieldTableCache>
                        <c:ptCount val="1"/>
                        <c:pt idx="0">
                          <c:v>16</c:v>
                        </c:pt>
                      </c15:dlblFieldTableCache>
                    </c15:dlblFTEntry>
                  </c15:dlblFieldTable>
                  <c15:showDataLabelsRange val="0"/>
                </c:ext>
                <c:ext xmlns:c16="http://schemas.microsoft.com/office/drawing/2014/chart" uri="{C3380CC4-5D6E-409C-BE32-E72D297353CC}">
                  <c16:uniqueId val="{000000FF-FF8B-5F4C-8BBF-ED4DE736661E}"/>
                </c:ext>
              </c:extLst>
            </c:dLbl>
            <c:dLbl>
              <c:idx val="256"/>
              <c:tx>
                <c:strRef>
                  <c:f>'/Users/el1goluj/Documents/ZURICH/PROJECTS/UPMEM/upmem-workloads/Microbenchmarks/AI/[ai_output.xlsx]ai_output (4)'!$J$258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{E21CB4EC-C4F2-B348-8285-7858249306C1}</c15:txfldGUID>
                      <c15:f>'/Users/el1goluj/Documents/ZURICH/PROJECTS/UPMEM/upmem-workloads/Microbenchmarks/AI/[ai_output.xlsx]ai_output (4)'!$J$258</c15:f>
                      <c15:dlblFieldTableCache>
                        <c:ptCount val="1"/>
                        <c:pt idx="0">
                          <c:v>1</c:v>
                        </c:pt>
                      </c15:dlblFieldTableCache>
                    </c15:dlblFTEntry>
                  </c15:dlblFieldTable>
                  <c15:showDataLabelsRange val="0"/>
                </c:ext>
                <c:ext xmlns:c16="http://schemas.microsoft.com/office/drawing/2014/chart" uri="{C3380CC4-5D6E-409C-BE32-E72D297353CC}">
                  <c16:uniqueId val="{00000100-FF8B-5F4C-8BBF-ED4DE736661E}"/>
                </c:ext>
              </c:extLst>
            </c:dLbl>
            <c:dLbl>
              <c:idx val="257"/>
              <c:tx>
                <c:strRef>
                  <c:f>'/Users/el1goluj/Documents/ZURICH/PROJECTS/UPMEM/upmem-workloads/Microbenchmarks/AI/[ai_output.xlsx]ai_output (4)'!$J$259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{DBEAF60F-A0E6-4642-885C-18A4C536F12F}</c15:txfldGUID>
                      <c15:f>'/Users/el1goluj/Documents/ZURICH/PROJECTS/UPMEM/upmem-workloads/Microbenchmarks/AI/[ai_output.xlsx]ai_output (4)'!$J$259</c15:f>
                      <c15:dlblFieldTableCache>
                        <c:ptCount val="1"/>
                        <c:pt idx="0">
                          <c:v>2</c:v>
                        </c:pt>
                      </c15:dlblFieldTableCache>
                    </c15:dlblFTEntry>
                  </c15:dlblFieldTable>
                  <c15:showDataLabelsRange val="0"/>
                </c:ext>
                <c:ext xmlns:c16="http://schemas.microsoft.com/office/drawing/2014/chart" uri="{C3380CC4-5D6E-409C-BE32-E72D297353CC}">
                  <c16:uniqueId val="{00000101-FF8B-5F4C-8BBF-ED4DE736661E}"/>
                </c:ext>
              </c:extLst>
            </c:dLbl>
            <c:dLbl>
              <c:idx val="258"/>
              <c:tx>
                <c:strRef>
                  <c:f>'/Users/el1goluj/Documents/ZURICH/PROJECTS/UPMEM/upmem-workloads/Microbenchmarks/AI/[ai_output.xlsx]ai_output (4)'!$J$260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{2C4E1AA9-92E4-B746-BEAB-F37068F54C10}</c15:txfldGUID>
                      <c15:f>'/Users/el1goluj/Documents/ZURICH/PROJECTS/UPMEM/upmem-workloads/Microbenchmarks/AI/[ai_output.xlsx]ai_output (4)'!$J$260</c15:f>
                      <c15:dlblFieldTableCache>
                        <c:ptCount val="1"/>
                        <c:pt idx="0">
                          <c:v>3</c:v>
                        </c:pt>
                      </c15:dlblFieldTableCache>
                    </c15:dlblFTEntry>
                  </c15:dlblFieldTable>
                  <c15:showDataLabelsRange val="0"/>
                </c:ext>
                <c:ext xmlns:c16="http://schemas.microsoft.com/office/drawing/2014/chart" uri="{C3380CC4-5D6E-409C-BE32-E72D297353CC}">
                  <c16:uniqueId val="{00000102-FF8B-5F4C-8BBF-ED4DE736661E}"/>
                </c:ext>
              </c:extLst>
            </c:dLbl>
            <c:dLbl>
              <c:idx val="259"/>
              <c:tx>
                <c:strRef>
                  <c:f>'/Users/el1goluj/Documents/ZURICH/PROJECTS/UPMEM/upmem-workloads/Microbenchmarks/AI/[ai_output.xlsx]ai_output (4)'!$J$261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{0DE7B97C-2D2B-8448-BE35-D1907F6B0129}</c15:txfldGUID>
                      <c15:f>'/Users/el1goluj/Documents/ZURICH/PROJECTS/UPMEM/upmem-workloads/Microbenchmarks/AI/[ai_output.xlsx]ai_output (4)'!$J$261</c15:f>
                      <c15:dlblFieldTableCache>
                        <c:ptCount val="1"/>
                        <c:pt idx="0">
                          <c:v>4</c:v>
                        </c:pt>
                      </c15:dlblFieldTableCache>
                    </c15:dlblFTEntry>
                  </c15:dlblFieldTable>
                  <c15:showDataLabelsRange val="0"/>
                </c:ext>
                <c:ext xmlns:c16="http://schemas.microsoft.com/office/drawing/2014/chart" uri="{C3380CC4-5D6E-409C-BE32-E72D297353CC}">
                  <c16:uniqueId val="{00000103-FF8B-5F4C-8BBF-ED4DE736661E}"/>
                </c:ext>
              </c:extLst>
            </c:dLbl>
            <c:dLbl>
              <c:idx val="260"/>
              <c:tx>
                <c:strRef>
                  <c:f>'/Users/el1goluj/Documents/ZURICH/PROJECTS/UPMEM/upmem-workloads/Microbenchmarks/AI/[ai_output.xlsx]ai_output (4)'!$J$262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{025644D4-BA34-2E45-B66A-3F866CCA1256}</c15:txfldGUID>
                      <c15:f>'/Users/el1goluj/Documents/ZURICH/PROJECTS/UPMEM/upmem-workloads/Microbenchmarks/AI/[ai_output.xlsx]ai_output (4)'!$J$262</c15:f>
                      <c15:dlblFieldTableCache>
                        <c:ptCount val="1"/>
                        <c:pt idx="0">
                          <c:v>5</c:v>
                        </c:pt>
                      </c15:dlblFieldTableCache>
                    </c15:dlblFTEntry>
                  </c15:dlblFieldTable>
                  <c15:showDataLabelsRange val="0"/>
                </c:ext>
                <c:ext xmlns:c16="http://schemas.microsoft.com/office/drawing/2014/chart" uri="{C3380CC4-5D6E-409C-BE32-E72D297353CC}">
                  <c16:uniqueId val="{00000104-FF8B-5F4C-8BBF-ED4DE736661E}"/>
                </c:ext>
              </c:extLst>
            </c:dLbl>
            <c:dLbl>
              <c:idx val="261"/>
              <c:tx>
                <c:strRef>
                  <c:f>'/Users/el1goluj/Documents/ZURICH/PROJECTS/UPMEM/upmem-workloads/Microbenchmarks/AI/[ai_output.xlsx]ai_output (4)'!$J$263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{ED8A6D10-F6B0-9740-930D-12909CF1D3D2}</c15:txfldGUID>
                      <c15:f>'/Users/el1goluj/Documents/ZURICH/PROJECTS/UPMEM/upmem-workloads/Microbenchmarks/AI/[ai_output.xlsx]ai_output (4)'!$J$263</c15:f>
                      <c15:dlblFieldTableCache>
                        <c:ptCount val="1"/>
                        <c:pt idx="0">
                          <c:v>6</c:v>
                        </c:pt>
                      </c15:dlblFieldTableCache>
                    </c15:dlblFTEntry>
                  </c15:dlblFieldTable>
                  <c15:showDataLabelsRange val="0"/>
                </c:ext>
                <c:ext xmlns:c16="http://schemas.microsoft.com/office/drawing/2014/chart" uri="{C3380CC4-5D6E-409C-BE32-E72D297353CC}">
                  <c16:uniqueId val="{00000105-FF8B-5F4C-8BBF-ED4DE736661E}"/>
                </c:ext>
              </c:extLst>
            </c:dLbl>
            <c:dLbl>
              <c:idx val="262"/>
              <c:tx>
                <c:strRef>
                  <c:f>'/Users/el1goluj/Documents/ZURICH/PROJECTS/UPMEM/upmem-workloads/Microbenchmarks/AI/[ai_output.xlsx]ai_output (4)'!$J$264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{B2591881-3ECD-4E48-A124-750FB9DB6C6E}</c15:txfldGUID>
                      <c15:f>'/Users/el1goluj/Documents/ZURICH/PROJECTS/UPMEM/upmem-workloads/Microbenchmarks/AI/[ai_output.xlsx]ai_output (4)'!$J$264</c15:f>
                      <c15:dlblFieldTableCache>
                        <c:ptCount val="1"/>
                        <c:pt idx="0">
                          <c:v>7</c:v>
                        </c:pt>
                      </c15:dlblFieldTableCache>
                    </c15:dlblFTEntry>
                  </c15:dlblFieldTable>
                  <c15:showDataLabelsRange val="0"/>
                </c:ext>
                <c:ext xmlns:c16="http://schemas.microsoft.com/office/drawing/2014/chart" uri="{C3380CC4-5D6E-409C-BE32-E72D297353CC}">
                  <c16:uniqueId val="{00000106-FF8B-5F4C-8BBF-ED4DE736661E}"/>
                </c:ext>
              </c:extLst>
            </c:dLbl>
            <c:dLbl>
              <c:idx val="263"/>
              <c:tx>
                <c:strRef>
                  <c:f>'/Users/el1goluj/Documents/ZURICH/PROJECTS/UPMEM/upmem-workloads/Microbenchmarks/AI/[ai_output.xlsx]ai_output (4)'!$J$265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{2A164C4F-45F1-A045-920A-D28310A6F336}</c15:txfldGUID>
                      <c15:f>'/Users/el1goluj/Documents/ZURICH/PROJECTS/UPMEM/upmem-workloads/Microbenchmarks/AI/[ai_output.xlsx]ai_output (4)'!$J$265</c15:f>
                      <c15:dlblFieldTableCache>
                        <c:ptCount val="1"/>
                        <c:pt idx="0">
                          <c:v>8</c:v>
                        </c:pt>
                      </c15:dlblFieldTableCache>
                    </c15:dlblFTEntry>
                  </c15:dlblFieldTable>
                  <c15:showDataLabelsRange val="0"/>
                </c:ext>
                <c:ext xmlns:c16="http://schemas.microsoft.com/office/drawing/2014/chart" uri="{C3380CC4-5D6E-409C-BE32-E72D297353CC}">
                  <c16:uniqueId val="{00000107-FF8B-5F4C-8BBF-ED4DE736661E}"/>
                </c:ext>
              </c:extLst>
            </c:dLbl>
            <c:dLbl>
              <c:idx val="264"/>
              <c:tx>
                <c:strRef>
                  <c:f>'/Users/el1goluj/Documents/ZURICH/PROJECTS/UPMEM/upmem-workloads/Microbenchmarks/AI/[ai_output.xlsx]ai_output (4)'!$J$266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{73DE77A1-FBCE-AE41-9B3F-DD1D599DD14C}</c15:txfldGUID>
                      <c15:f>'/Users/el1goluj/Documents/ZURICH/PROJECTS/UPMEM/upmem-workloads/Microbenchmarks/AI/[ai_output.xlsx]ai_output (4)'!$J$266</c15:f>
                      <c15:dlblFieldTableCache>
                        <c:ptCount val="1"/>
                        <c:pt idx="0">
                          <c:v>9</c:v>
                        </c:pt>
                      </c15:dlblFieldTableCache>
                    </c15:dlblFTEntry>
                  </c15:dlblFieldTable>
                  <c15:showDataLabelsRange val="0"/>
                </c:ext>
                <c:ext xmlns:c16="http://schemas.microsoft.com/office/drawing/2014/chart" uri="{C3380CC4-5D6E-409C-BE32-E72D297353CC}">
                  <c16:uniqueId val="{00000108-FF8B-5F4C-8BBF-ED4DE736661E}"/>
                </c:ext>
              </c:extLst>
            </c:dLbl>
            <c:dLbl>
              <c:idx val="265"/>
              <c:tx>
                <c:strRef>
                  <c:f>'/Users/el1goluj/Documents/ZURICH/PROJECTS/UPMEM/upmem-workloads/Microbenchmarks/AI/[ai_output.xlsx]ai_output (4)'!$J$267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{F5D70A31-376B-9A49-97AE-D3525D821E34}</c15:txfldGUID>
                      <c15:f>'/Users/el1goluj/Documents/ZURICH/PROJECTS/UPMEM/upmem-workloads/Microbenchmarks/AI/[ai_output.xlsx]ai_output (4)'!$J$267</c15:f>
                      <c15:dlblFieldTableCache>
                        <c:ptCount val="1"/>
                        <c:pt idx="0">
                          <c:v>10</c:v>
                        </c:pt>
                      </c15:dlblFieldTableCache>
                    </c15:dlblFTEntry>
                  </c15:dlblFieldTable>
                  <c15:showDataLabelsRange val="0"/>
                </c:ext>
                <c:ext xmlns:c16="http://schemas.microsoft.com/office/drawing/2014/chart" uri="{C3380CC4-5D6E-409C-BE32-E72D297353CC}">
                  <c16:uniqueId val="{00000109-FF8B-5F4C-8BBF-ED4DE736661E}"/>
                </c:ext>
              </c:extLst>
            </c:dLbl>
            <c:dLbl>
              <c:idx val="266"/>
              <c:tx>
                <c:strRef>
                  <c:f>'/Users/el1goluj/Documents/ZURICH/PROJECTS/UPMEM/upmem-workloads/Microbenchmarks/AI/[ai_output.xlsx]ai_output (4)'!$J$268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{B215B48C-A714-4D4C-B0CC-D306506A9BFE}</c15:txfldGUID>
                      <c15:f>'/Users/el1goluj/Documents/ZURICH/PROJECTS/UPMEM/upmem-workloads/Microbenchmarks/AI/[ai_output.xlsx]ai_output (4)'!$J$268</c15:f>
                      <c15:dlblFieldTableCache>
                        <c:ptCount val="1"/>
                        <c:pt idx="0">
                          <c:v>11</c:v>
                        </c:pt>
                      </c15:dlblFieldTableCache>
                    </c15:dlblFTEntry>
                  </c15:dlblFieldTable>
                  <c15:showDataLabelsRange val="0"/>
                </c:ext>
                <c:ext xmlns:c16="http://schemas.microsoft.com/office/drawing/2014/chart" uri="{C3380CC4-5D6E-409C-BE32-E72D297353CC}">
                  <c16:uniqueId val="{0000010A-FF8B-5F4C-8BBF-ED4DE736661E}"/>
                </c:ext>
              </c:extLst>
            </c:dLbl>
            <c:dLbl>
              <c:idx val="267"/>
              <c:tx>
                <c:strRef>
                  <c:f>'/Users/el1goluj/Documents/ZURICH/PROJECTS/UPMEM/upmem-workloads/Microbenchmarks/AI/[ai_output.xlsx]ai_output (4)'!$J$269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{F9438FBA-9D70-2F46-AF43-18D550977E50}</c15:txfldGUID>
                      <c15:f>'/Users/el1goluj/Documents/ZURICH/PROJECTS/UPMEM/upmem-workloads/Microbenchmarks/AI/[ai_output.xlsx]ai_output (4)'!$J$269</c15:f>
                      <c15:dlblFieldTableCache>
                        <c:ptCount val="1"/>
                        <c:pt idx="0">
                          <c:v>12</c:v>
                        </c:pt>
                      </c15:dlblFieldTableCache>
                    </c15:dlblFTEntry>
                  </c15:dlblFieldTable>
                  <c15:showDataLabelsRange val="0"/>
                </c:ext>
                <c:ext xmlns:c16="http://schemas.microsoft.com/office/drawing/2014/chart" uri="{C3380CC4-5D6E-409C-BE32-E72D297353CC}">
                  <c16:uniqueId val="{0000010B-FF8B-5F4C-8BBF-ED4DE736661E}"/>
                </c:ext>
              </c:extLst>
            </c:dLbl>
            <c:dLbl>
              <c:idx val="268"/>
              <c:tx>
                <c:strRef>
                  <c:f>'/Users/el1goluj/Documents/ZURICH/PROJECTS/UPMEM/upmem-workloads/Microbenchmarks/AI/[ai_output.xlsx]ai_output (4)'!$J$270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{E51139AA-D375-9246-B623-F4BF94BDC8AD}</c15:txfldGUID>
                      <c15:f>'/Users/el1goluj/Documents/ZURICH/PROJECTS/UPMEM/upmem-workloads/Microbenchmarks/AI/[ai_output.xlsx]ai_output (4)'!$J$270</c15:f>
                      <c15:dlblFieldTableCache>
                        <c:ptCount val="1"/>
                        <c:pt idx="0">
                          <c:v>13</c:v>
                        </c:pt>
                      </c15:dlblFieldTableCache>
                    </c15:dlblFTEntry>
                  </c15:dlblFieldTable>
                  <c15:showDataLabelsRange val="0"/>
                </c:ext>
                <c:ext xmlns:c16="http://schemas.microsoft.com/office/drawing/2014/chart" uri="{C3380CC4-5D6E-409C-BE32-E72D297353CC}">
                  <c16:uniqueId val="{0000010C-FF8B-5F4C-8BBF-ED4DE736661E}"/>
                </c:ext>
              </c:extLst>
            </c:dLbl>
            <c:dLbl>
              <c:idx val="269"/>
              <c:tx>
                <c:strRef>
                  <c:f>'/Users/el1goluj/Documents/ZURICH/PROJECTS/UPMEM/upmem-workloads/Microbenchmarks/AI/[ai_output.xlsx]ai_output (4)'!$J$271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{619F8EB3-4F20-614C-B710-42FB6DC82665}</c15:txfldGUID>
                      <c15:f>'/Users/el1goluj/Documents/ZURICH/PROJECTS/UPMEM/upmem-workloads/Microbenchmarks/AI/[ai_output.xlsx]ai_output (4)'!$J$271</c15:f>
                      <c15:dlblFieldTableCache>
                        <c:ptCount val="1"/>
                        <c:pt idx="0">
                          <c:v>14</c:v>
                        </c:pt>
                      </c15:dlblFieldTableCache>
                    </c15:dlblFTEntry>
                  </c15:dlblFieldTable>
                  <c15:showDataLabelsRange val="0"/>
                </c:ext>
                <c:ext xmlns:c16="http://schemas.microsoft.com/office/drawing/2014/chart" uri="{C3380CC4-5D6E-409C-BE32-E72D297353CC}">
                  <c16:uniqueId val="{0000010D-FF8B-5F4C-8BBF-ED4DE736661E}"/>
                </c:ext>
              </c:extLst>
            </c:dLbl>
            <c:dLbl>
              <c:idx val="270"/>
              <c:tx>
                <c:strRef>
                  <c:f>'/Users/el1goluj/Documents/ZURICH/PROJECTS/UPMEM/upmem-workloads/Microbenchmarks/AI/[ai_output.xlsx]ai_output (4)'!$J$272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{F67D641D-8FF3-D940-9449-BDAD1A53637E}</c15:txfldGUID>
                      <c15:f>'/Users/el1goluj/Documents/ZURICH/PROJECTS/UPMEM/upmem-workloads/Microbenchmarks/AI/[ai_output.xlsx]ai_output (4)'!$J$272</c15:f>
                      <c15:dlblFieldTableCache>
                        <c:ptCount val="1"/>
                        <c:pt idx="0">
                          <c:v>15</c:v>
                        </c:pt>
                      </c15:dlblFieldTableCache>
                    </c15:dlblFTEntry>
                  </c15:dlblFieldTable>
                  <c15:showDataLabelsRange val="0"/>
                </c:ext>
                <c:ext xmlns:c16="http://schemas.microsoft.com/office/drawing/2014/chart" uri="{C3380CC4-5D6E-409C-BE32-E72D297353CC}">
                  <c16:uniqueId val="{0000010E-FF8B-5F4C-8BBF-ED4DE736661E}"/>
                </c:ext>
              </c:extLst>
            </c:dLbl>
            <c:dLbl>
              <c:idx val="271"/>
              <c:tx>
                <c:strRef>
                  <c:f>'/Users/el1goluj/Documents/ZURICH/PROJECTS/UPMEM/upmem-workloads/Microbenchmarks/AI/[ai_output.xlsx]ai_output (4)'!$J$273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{DFB6B7C8-2F48-BA40-870C-96B5513CE8D2}</c15:txfldGUID>
                      <c15:f>'/Users/el1goluj/Documents/ZURICH/PROJECTS/UPMEM/upmem-workloads/Microbenchmarks/AI/[ai_output.xlsx]ai_output (4)'!$J$273</c15:f>
                      <c15:dlblFieldTableCache>
                        <c:ptCount val="1"/>
                        <c:pt idx="0">
                          <c:v>16</c:v>
                        </c:pt>
                      </c15:dlblFieldTableCache>
                    </c15:dlblFTEntry>
                  </c15:dlblFieldTable>
                  <c15:showDataLabelsRange val="0"/>
                </c:ext>
                <c:ext xmlns:c16="http://schemas.microsoft.com/office/drawing/2014/chart" uri="{C3380CC4-5D6E-409C-BE32-E72D297353CC}">
                  <c16:uniqueId val="{0000010F-FF8B-5F4C-8BBF-ED4DE736661E}"/>
                </c:ext>
              </c:extLst>
            </c:dLbl>
            <c:dLbl>
              <c:idx val="272"/>
              <c:tx>
                <c:strRef>
                  <c:f>'/Users/el1goluj/Documents/ZURICH/PROJECTS/UPMEM/upmem-workloads/Microbenchmarks/AI/[ai_output.xlsx]ai_output (4)'!$J$274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{21E73174-F0D4-B945-A3A7-0B05C71647FD}</c15:txfldGUID>
                      <c15:f>'/Users/el1goluj/Documents/ZURICH/PROJECTS/UPMEM/upmem-workloads/Microbenchmarks/AI/[ai_output.xlsx]ai_output (4)'!$J$274</c15:f>
                      <c15:dlblFieldTableCache>
                        <c:ptCount val="1"/>
                        <c:pt idx="0">
                          <c:v>1</c:v>
                        </c:pt>
                      </c15:dlblFieldTableCache>
                    </c15:dlblFTEntry>
                  </c15:dlblFieldTable>
                  <c15:showDataLabelsRange val="0"/>
                </c:ext>
                <c:ext xmlns:c16="http://schemas.microsoft.com/office/drawing/2014/chart" uri="{C3380CC4-5D6E-409C-BE32-E72D297353CC}">
                  <c16:uniqueId val="{00000110-FF8B-5F4C-8BBF-ED4DE736661E}"/>
                </c:ext>
              </c:extLst>
            </c:dLbl>
            <c:dLbl>
              <c:idx val="273"/>
              <c:tx>
                <c:strRef>
                  <c:f>'/Users/el1goluj/Documents/ZURICH/PROJECTS/UPMEM/upmem-workloads/Microbenchmarks/AI/[ai_output.xlsx]ai_output (4)'!$J$275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{4A48D6D9-9250-8145-98E4-32F3BB9AB605}</c15:txfldGUID>
                      <c15:f>'/Users/el1goluj/Documents/ZURICH/PROJECTS/UPMEM/upmem-workloads/Microbenchmarks/AI/[ai_output.xlsx]ai_output (4)'!$J$275</c15:f>
                      <c15:dlblFieldTableCache>
                        <c:ptCount val="1"/>
                        <c:pt idx="0">
                          <c:v>2</c:v>
                        </c:pt>
                      </c15:dlblFieldTableCache>
                    </c15:dlblFTEntry>
                  </c15:dlblFieldTable>
                  <c15:showDataLabelsRange val="0"/>
                </c:ext>
                <c:ext xmlns:c16="http://schemas.microsoft.com/office/drawing/2014/chart" uri="{C3380CC4-5D6E-409C-BE32-E72D297353CC}">
                  <c16:uniqueId val="{00000111-FF8B-5F4C-8BBF-ED4DE736661E}"/>
                </c:ext>
              </c:extLst>
            </c:dLbl>
            <c:dLbl>
              <c:idx val="274"/>
              <c:tx>
                <c:strRef>
                  <c:f>'/Users/el1goluj/Documents/ZURICH/PROJECTS/UPMEM/upmem-workloads/Microbenchmarks/AI/[ai_output.xlsx]ai_output (4)'!$J$276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{F4B79A5A-6073-6643-B380-B181CF5050D7}</c15:txfldGUID>
                      <c15:f>'/Users/el1goluj/Documents/ZURICH/PROJECTS/UPMEM/upmem-workloads/Microbenchmarks/AI/[ai_output.xlsx]ai_output (4)'!$J$276</c15:f>
                      <c15:dlblFieldTableCache>
                        <c:ptCount val="1"/>
                        <c:pt idx="0">
                          <c:v>3</c:v>
                        </c:pt>
                      </c15:dlblFieldTableCache>
                    </c15:dlblFTEntry>
                  </c15:dlblFieldTable>
                  <c15:showDataLabelsRange val="0"/>
                </c:ext>
                <c:ext xmlns:c16="http://schemas.microsoft.com/office/drawing/2014/chart" uri="{C3380CC4-5D6E-409C-BE32-E72D297353CC}">
                  <c16:uniqueId val="{00000112-FF8B-5F4C-8BBF-ED4DE736661E}"/>
                </c:ext>
              </c:extLst>
            </c:dLbl>
            <c:dLbl>
              <c:idx val="275"/>
              <c:tx>
                <c:strRef>
                  <c:f>'/Users/el1goluj/Documents/ZURICH/PROJECTS/UPMEM/upmem-workloads/Microbenchmarks/AI/[ai_output.xlsx]ai_output (4)'!$J$277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{CA7E0C0A-0282-F142-AB9E-64386F3485EE}</c15:txfldGUID>
                      <c15:f>'/Users/el1goluj/Documents/ZURICH/PROJECTS/UPMEM/upmem-workloads/Microbenchmarks/AI/[ai_output.xlsx]ai_output (4)'!$J$277</c15:f>
                      <c15:dlblFieldTableCache>
                        <c:ptCount val="1"/>
                        <c:pt idx="0">
                          <c:v>4</c:v>
                        </c:pt>
                      </c15:dlblFieldTableCache>
                    </c15:dlblFTEntry>
                  </c15:dlblFieldTable>
                  <c15:showDataLabelsRange val="0"/>
                </c:ext>
                <c:ext xmlns:c16="http://schemas.microsoft.com/office/drawing/2014/chart" uri="{C3380CC4-5D6E-409C-BE32-E72D297353CC}">
                  <c16:uniqueId val="{00000113-FF8B-5F4C-8BBF-ED4DE736661E}"/>
                </c:ext>
              </c:extLst>
            </c:dLbl>
            <c:dLbl>
              <c:idx val="276"/>
              <c:tx>
                <c:strRef>
                  <c:f>'/Users/el1goluj/Documents/ZURICH/PROJECTS/UPMEM/upmem-workloads/Microbenchmarks/AI/[ai_output.xlsx]ai_output (4)'!$J$278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{1E4600D1-DA4B-2D45-9716-5726B67DA8C1}</c15:txfldGUID>
                      <c15:f>'/Users/el1goluj/Documents/ZURICH/PROJECTS/UPMEM/upmem-workloads/Microbenchmarks/AI/[ai_output.xlsx]ai_output (4)'!$J$278</c15:f>
                      <c15:dlblFieldTableCache>
                        <c:ptCount val="1"/>
                        <c:pt idx="0">
                          <c:v>5</c:v>
                        </c:pt>
                      </c15:dlblFieldTableCache>
                    </c15:dlblFTEntry>
                  </c15:dlblFieldTable>
                  <c15:showDataLabelsRange val="0"/>
                </c:ext>
                <c:ext xmlns:c16="http://schemas.microsoft.com/office/drawing/2014/chart" uri="{C3380CC4-5D6E-409C-BE32-E72D297353CC}">
                  <c16:uniqueId val="{00000114-FF8B-5F4C-8BBF-ED4DE736661E}"/>
                </c:ext>
              </c:extLst>
            </c:dLbl>
            <c:dLbl>
              <c:idx val="277"/>
              <c:tx>
                <c:strRef>
                  <c:f>'/Users/el1goluj/Documents/ZURICH/PROJECTS/UPMEM/upmem-workloads/Microbenchmarks/AI/[ai_output.xlsx]ai_output (4)'!$J$279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{FD092D79-59FD-D54A-AB9F-1645CED48F9E}</c15:txfldGUID>
                      <c15:f>'/Users/el1goluj/Documents/ZURICH/PROJECTS/UPMEM/upmem-workloads/Microbenchmarks/AI/[ai_output.xlsx]ai_output (4)'!$J$279</c15:f>
                      <c15:dlblFieldTableCache>
                        <c:ptCount val="1"/>
                        <c:pt idx="0">
                          <c:v>6</c:v>
                        </c:pt>
                      </c15:dlblFieldTableCache>
                    </c15:dlblFTEntry>
                  </c15:dlblFieldTable>
                  <c15:showDataLabelsRange val="0"/>
                </c:ext>
                <c:ext xmlns:c16="http://schemas.microsoft.com/office/drawing/2014/chart" uri="{C3380CC4-5D6E-409C-BE32-E72D297353CC}">
                  <c16:uniqueId val="{00000115-FF8B-5F4C-8BBF-ED4DE736661E}"/>
                </c:ext>
              </c:extLst>
            </c:dLbl>
            <c:dLbl>
              <c:idx val="278"/>
              <c:tx>
                <c:strRef>
                  <c:f>'/Users/el1goluj/Documents/ZURICH/PROJECTS/UPMEM/upmem-workloads/Microbenchmarks/AI/[ai_output.xlsx]ai_output (4)'!$J$280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{7852F5F1-DB00-BF4F-9BD1-999C921B9F3E}</c15:txfldGUID>
                      <c15:f>'/Users/el1goluj/Documents/ZURICH/PROJECTS/UPMEM/upmem-workloads/Microbenchmarks/AI/[ai_output.xlsx]ai_output (4)'!$J$280</c15:f>
                      <c15:dlblFieldTableCache>
                        <c:ptCount val="1"/>
                        <c:pt idx="0">
                          <c:v>7</c:v>
                        </c:pt>
                      </c15:dlblFieldTableCache>
                    </c15:dlblFTEntry>
                  </c15:dlblFieldTable>
                  <c15:showDataLabelsRange val="0"/>
                </c:ext>
                <c:ext xmlns:c16="http://schemas.microsoft.com/office/drawing/2014/chart" uri="{C3380CC4-5D6E-409C-BE32-E72D297353CC}">
                  <c16:uniqueId val="{00000116-FF8B-5F4C-8BBF-ED4DE736661E}"/>
                </c:ext>
              </c:extLst>
            </c:dLbl>
            <c:dLbl>
              <c:idx val="279"/>
              <c:tx>
                <c:strRef>
                  <c:f>'/Users/el1goluj/Documents/ZURICH/PROJECTS/UPMEM/upmem-workloads/Microbenchmarks/AI/[ai_output.xlsx]ai_output (4)'!$J$281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{BD158B94-E4EC-E74B-8FD6-5AC89B96E837}</c15:txfldGUID>
                      <c15:f>'/Users/el1goluj/Documents/ZURICH/PROJECTS/UPMEM/upmem-workloads/Microbenchmarks/AI/[ai_output.xlsx]ai_output (4)'!$J$281</c15:f>
                      <c15:dlblFieldTableCache>
                        <c:ptCount val="1"/>
                        <c:pt idx="0">
                          <c:v>8</c:v>
                        </c:pt>
                      </c15:dlblFieldTableCache>
                    </c15:dlblFTEntry>
                  </c15:dlblFieldTable>
                  <c15:showDataLabelsRange val="0"/>
                </c:ext>
                <c:ext xmlns:c16="http://schemas.microsoft.com/office/drawing/2014/chart" uri="{C3380CC4-5D6E-409C-BE32-E72D297353CC}">
                  <c16:uniqueId val="{00000117-FF8B-5F4C-8BBF-ED4DE736661E}"/>
                </c:ext>
              </c:extLst>
            </c:dLbl>
            <c:dLbl>
              <c:idx val="280"/>
              <c:tx>
                <c:strRef>
                  <c:f>'/Users/el1goluj/Documents/ZURICH/PROJECTS/UPMEM/upmem-workloads/Microbenchmarks/AI/[ai_output.xlsx]ai_output (4)'!$J$282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{44439AFE-30EE-9F4E-B772-10FE55DB67D8}</c15:txfldGUID>
                      <c15:f>'/Users/el1goluj/Documents/ZURICH/PROJECTS/UPMEM/upmem-workloads/Microbenchmarks/AI/[ai_output.xlsx]ai_output (4)'!$J$282</c15:f>
                      <c15:dlblFieldTableCache>
                        <c:ptCount val="1"/>
                        <c:pt idx="0">
                          <c:v>9</c:v>
                        </c:pt>
                      </c15:dlblFieldTableCache>
                    </c15:dlblFTEntry>
                  </c15:dlblFieldTable>
                  <c15:showDataLabelsRange val="0"/>
                </c:ext>
                <c:ext xmlns:c16="http://schemas.microsoft.com/office/drawing/2014/chart" uri="{C3380CC4-5D6E-409C-BE32-E72D297353CC}">
                  <c16:uniqueId val="{00000118-FF8B-5F4C-8BBF-ED4DE736661E}"/>
                </c:ext>
              </c:extLst>
            </c:dLbl>
            <c:dLbl>
              <c:idx val="281"/>
              <c:tx>
                <c:strRef>
                  <c:f>'/Users/el1goluj/Documents/ZURICH/PROJECTS/UPMEM/upmem-workloads/Microbenchmarks/AI/[ai_output.xlsx]ai_output (4)'!$J$283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{EDD816CC-9FA7-324A-A6D6-A271090D744A}</c15:txfldGUID>
                      <c15:f>'/Users/el1goluj/Documents/ZURICH/PROJECTS/UPMEM/upmem-workloads/Microbenchmarks/AI/[ai_output.xlsx]ai_output (4)'!$J$283</c15:f>
                      <c15:dlblFieldTableCache>
                        <c:ptCount val="1"/>
                        <c:pt idx="0">
                          <c:v>10</c:v>
                        </c:pt>
                      </c15:dlblFieldTableCache>
                    </c15:dlblFTEntry>
                  </c15:dlblFieldTable>
                  <c15:showDataLabelsRange val="0"/>
                </c:ext>
                <c:ext xmlns:c16="http://schemas.microsoft.com/office/drawing/2014/chart" uri="{C3380CC4-5D6E-409C-BE32-E72D297353CC}">
                  <c16:uniqueId val="{00000119-FF8B-5F4C-8BBF-ED4DE736661E}"/>
                </c:ext>
              </c:extLst>
            </c:dLbl>
            <c:dLbl>
              <c:idx val="282"/>
              <c:tx>
                <c:strRef>
                  <c:f>'/Users/el1goluj/Documents/ZURICH/PROJECTS/UPMEM/upmem-workloads/Microbenchmarks/AI/[ai_output.xlsx]ai_output (4)'!$J$284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{88B61A21-826A-5046-9531-C86978FEE951}</c15:txfldGUID>
                      <c15:f>'/Users/el1goluj/Documents/ZURICH/PROJECTS/UPMEM/upmem-workloads/Microbenchmarks/AI/[ai_output.xlsx]ai_output (4)'!$J$284</c15:f>
                      <c15:dlblFieldTableCache>
                        <c:ptCount val="1"/>
                        <c:pt idx="0">
                          <c:v>11</c:v>
                        </c:pt>
                      </c15:dlblFieldTableCache>
                    </c15:dlblFTEntry>
                  </c15:dlblFieldTable>
                  <c15:showDataLabelsRange val="0"/>
                </c:ext>
                <c:ext xmlns:c16="http://schemas.microsoft.com/office/drawing/2014/chart" uri="{C3380CC4-5D6E-409C-BE32-E72D297353CC}">
                  <c16:uniqueId val="{0000011A-FF8B-5F4C-8BBF-ED4DE736661E}"/>
                </c:ext>
              </c:extLst>
            </c:dLbl>
            <c:dLbl>
              <c:idx val="283"/>
              <c:tx>
                <c:strRef>
                  <c:f>'/Users/el1goluj/Documents/ZURICH/PROJECTS/UPMEM/upmem-workloads/Microbenchmarks/AI/[ai_output.xlsx]ai_output (4)'!$J$285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{D7A6EE5D-99B8-4041-B8E3-723E7CB2E4E1}</c15:txfldGUID>
                      <c15:f>'/Users/el1goluj/Documents/ZURICH/PROJECTS/UPMEM/upmem-workloads/Microbenchmarks/AI/[ai_output.xlsx]ai_output (4)'!$J$285</c15:f>
                      <c15:dlblFieldTableCache>
                        <c:ptCount val="1"/>
                        <c:pt idx="0">
                          <c:v>12</c:v>
                        </c:pt>
                      </c15:dlblFieldTableCache>
                    </c15:dlblFTEntry>
                  </c15:dlblFieldTable>
                  <c15:showDataLabelsRange val="0"/>
                </c:ext>
                <c:ext xmlns:c16="http://schemas.microsoft.com/office/drawing/2014/chart" uri="{C3380CC4-5D6E-409C-BE32-E72D297353CC}">
                  <c16:uniqueId val="{0000011B-FF8B-5F4C-8BBF-ED4DE736661E}"/>
                </c:ext>
              </c:extLst>
            </c:dLbl>
            <c:dLbl>
              <c:idx val="284"/>
              <c:tx>
                <c:strRef>
                  <c:f>'/Users/el1goluj/Documents/ZURICH/PROJECTS/UPMEM/upmem-workloads/Microbenchmarks/AI/[ai_output.xlsx]ai_output (4)'!$J$286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{D15CA751-971B-FA49-953D-C070D2FCB626}</c15:txfldGUID>
                      <c15:f>'/Users/el1goluj/Documents/ZURICH/PROJECTS/UPMEM/upmem-workloads/Microbenchmarks/AI/[ai_output.xlsx]ai_output (4)'!$J$286</c15:f>
                      <c15:dlblFieldTableCache>
                        <c:ptCount val="1"/>
                        <c:pt idx="0">
                          <c:v>13</c:v>
                        </c:pt>
                      </c15:dlblFieldTableCache>
                    </c15:dlblFTEntry>
                  </c15:dlblFieldTable>
                  <c15:showDataLabelsRange val="0"/>
                </c:ext>
                <c:ext xmlns:c16="http://schemas.microsoft.com/office/drawing/2014/chart" uri="{C3380CC4-5D6E-409C-BE32-E72D297353CC}">
                  <c16:uniqueId val="{0000011C-FF8B-5F4C-8BBF-ED4DE736661E}"/>
                </c:ext>
              </c:extLst>
            </c:dLbl>
            <c:dLbl>
              <c:idx val="285"/>
              <c:tx>
                <c:strRef>
                  <c:f>'/Users/el1goluj/Documents/ZURICH/PROJECTS/UPMEM/upmem-workloads/Microbenchmarks/AI/[ai_output.xlsx]ai_output (4)'!$J$287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{D2E343BC-1A08-E64E-B8F7-12720FB4F3B1}</c15:txfldGUID>
                      <c15:f>'/Users/el1goluj/Documents/ZURICH/PROJECTS/UPMEM/upmem-workloads/Microbenchmarks/AI/[ai_output.xlsx]ai_output (4)'!$J$287</c15:f>
                      <c15:dlblFieldTableCache>
                        <c:ptCount val="1"/>
                        <c:pt idx="0">
                          <c:v>14</c:v>
                        </c:pt>
                      </c15:dlblFieldTableCache>
                    </c15:dlblFTEntry>
                  </c15:dlblFieldTable>
                  <c15:showDataLabelsRange val="0"/>
                </c:ext>
                <c:ext xmlns:c16="http://schemas.microsoft.com/office/drawing/2014/chart" uri="{C3380CC4-5D6E-409C-BE32-E72D297353CC}">
                  <c16:uniqueId val="{0000011D-FF8B-5F4C-8BBF-ED4DE736661E}"/>
                </c:ext>
              </c:extLst>
            </c:dLbl>
            <c:dLbl>
              <c:idx val="286"/>
              <c:tx>
                <c:strRef>
                  <c:f>'/Users/el1goluj/Documents/ZURICH/PROJECTS/UPMEM/upmem-workloads/Microbenchmarks/AI/[ai_output.xlsx]ai_output (4)'!$J$288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{76489369-1D18-164A-B9B9-A5370162C570}</c15:txfldGUID>
                      <c15:f>'/Users/el1goluj/Documents/ZURICH/PROJECTS/UPMEM/upmem-workloads/Microbenchmarks/AI/[ai_output.xlsx]ai_output (4)'!$J$288</c15:f>
                      <c15:dlblFieldTableCache>
                        <c:ptCount val="1"/>
                        <c:pt idx="0">
                          <c:v>15</c:v>
                        </c:pt>
                      </c15:dlblFieldTableCache>
                    </c15:dlblFTEntry>
                  </c15:dlblFieldTable>
                  <c15:showDataLabelsRange val="0"/>
                </c:ext>
                <c:ext xmlns:c16="http://schemas.microsoft.com/office/drawing/2014/chart" uri="{C3380CC4-5D6E-409C-BE32-E72D297353CC}">
                  <c16:uniqueId val="{0000011E-FF8B-5F4C-8BBF-ED4DE736661E}"/>
                </c:ext>
              </c:extLst>
            </c:dLbl>
            <c:dLbl>
              <c:idx val="287"/>
              <c:tx>
                <c:strRef>
                  <c:f>'/Users/el1goluj/Documents/ZURICH/PROJECTS/UPMEM/upmem-workloads/Microbenchmarks/AI/[ai_output.xlsx]ai_output (4)'!$J$289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{F721C75A-729F-5645-88EE-1366DDF54AEF}</c15:txfldGUID>
                      <c15:f>'/Users/el1goluj/Documents/ZURICH/PROJECTS/UPMEM/upmem-workloads/Microbenchmarks/AI/[ai_output.xlsx]ai_output (4)'!$J$289</c15:f>
                      <c15:dlblFieldTableCache>
                        <c:ptCount val="1"/>
                        <c:pt idx="0">
                          <c:v>16</c:v>
                        </c:pt>
                      </c15:dlblFieldTableCache>
                    </c15:dlblFTEntry>
                  </c15:dlblFieldTable>
                  <c15:showDataLabelsRange val="0"/>
                </c:ext>
                <c:ext xmlns:c16="http://schemas.microsoft.com/office/drawing/2014/chart" uri="{C3380CC4-5D6E-409C-BE32-E72D297353CC}">
                  <c16:uniqueId val="{0000011F-FF8B-5F4C-8BBF-ED4DE736661E}"/>
                </c:ext>
              </c:extLst>
            </c:dLbl>
            <c:dLbl>
              <c:idx val="288"/>
              <c:tx>
                <c:strRef>
                  <c:f>'/Users/el1goluj/Documents/ZURICH/PROJECTS/UPMEM/upmem-workloads/Microbenchmarks/AI/[ai_output.xlsx]ai_output (4)'!$J$290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{C2C0BA51-828D-DA45-AAE6-174799034B2B}</c15:txfldGUID>
                      <c15:f>'/Users/el1goluj/Documents/ZURICH/PROJECTS/UPMEM/upmem-workloads/Microbenchmarks/AI/[ai_output.xlsx]ai_output (4)'!$J$290</c15:f>
                      <c15:dlblFieldTableCache>
                        <c:ptCount val="1"/>
                        <c:pt idx="0">
                          <c:v>1</c:v>
                        </c:pt>
                      </c15:dlblFieldTableCache>
                    </c15:dlblFTEntry>
                  </c15:dlblFieldTable>
                  <c15:showDataLabelsRange val="0"/>
                </c:ext>
                <c:ext xmlns:c16="http://schemas.microsoft.com/office/drawing/2014/chart" uri="{C3380CC4-5D6E-409C-BE32-E72D297353CC}">
                  <c16:uniqueId val="{00000120-FF8B-5F4C-8BBF-ED4DE736661E}"/>
                </c:ext>
              </c:extLst>
            </c:dLbl>
            <c:dLbl>
              <c:idx val="289"/>
              <c:tx>
                <c:strRef>
                  <c:f>'/Users/el1goluj/Documents/ZURICH/PROJECTS/UPMEM/upmem-workloads/Microbenchmarks/AI/[ai_output.xlsx]ai_output (4)'!$J$291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{B2A2D7A1-2282-3F4C-9EEA-D864A6935CBC}</c15:txfldGUID>
                      <c15:f>'/Users/el1goluj/Documents/ZURICH/PROJECTS/UPMEM/upmem-workloads/Microbenchmarks/AI/[ai_output.xlsx]ai_output (4)'!$J$291</c15:f>
                      <c15:dlblFieldTableCache>
                        <c:ptCount val="1"/>
                        <c:pt idx="0">
                          <c:v>2</c:v>
                        </c:pt>
                      </c15:dlblFieldTableCache>
                    </c15:dlblFTEntry>
                  </c15:dlblFieldTable>
                  <c15:showDataLabelsRange val="0"/>
                </c:ext>
                <c:ext xmlns:c16="http://schemas.microsoft.com/office/drawing/2014/chart" uri="{C3380CC4-5D6E-409C-BE32-E72D297353CC}">
                  <c16:uniqueId val="{00000121-FF8B-5F4C-8BBF-ED4DE736661E}"/>
                </c:ext>
              </c:extLst>
            </c:dLbl>
            <c:dLbl>
              <c:idx val="290"/>
              <c:tx>
                <c:strRef>
                  <c:f>'/Users/el1goluj/Documents/ZURICH/PROJECTS/UPMEM/upmem-workloads/Microbenchmarks/AI/[ai_output.xlsx]ai_output (4)'!$J$292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{A0C68AC4-3C66-9A42-878D-2F893691B288}</c15:txfldGUID>
                      <c15:f>'/Users/el1goluj/Documents/ZURICH/PROJECTS/UPMEM/upmem-workloads/Microbenchmarks/AI/[ai_output.xlsx]ai_output (4)'!$J$292</c15:f>
                      <c15:dlblFieldTableCache>
                        <c:ptCount val="1"/>
                        <c:pt idx="0">
                          <c:v>3</c:v>
                        </c:pt>
                      </c15:dlblFieldTableCache>
                    </c15:dlblFTEntry>
                  </c15:dlblFieldTable>
                  <c15:showDataLabelsRange val="0"/>
                </c:ext>
                <c:ext xmlns:c16="http://schemas.microsoft.com/office/drawing/2014/chart" uri="{C3380CC4-5D6E-409C-BE32-E72D297353CC}">
                  <c16:uniqueId val="{00000122-FF8B-5F4C-8BBF-ED4DE736661E}"/>
                </c:ext>
              </c:extLst>
            </c:dLbl>
            <c:dLbl>
              <c:idx val="291"/>
              <c:tx>
                <c:strRef>
                  <c:f>'/Users/el1goluj/Documents/ZURICH/PROJECTS/UPMEM/upmem-workloads/Microbenchmarks/AI/[ai_output.xlsx]ai_output (4)'!$J$293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{FD0BDF8D-C45A-AF4A-B66E-8477C0973D96}</c15:txfldGUID>
                      <c15:f>'/Users/el1goluj/Documents/ZURICH/PROJECTS/UPMEM/upmem-workloads/Microbenchmarks/AI/[ai_output.xlsx]ai_output (4)'!$J$293</c15:f>
                      <c15:dlblFieldTableCache>
                        <c:ptCount val="1"/>
                        <c:pt idx="0">
                          <c:v>4</c:v>
                        </c:pt>
                      </c15:dlblFieldTableCache>
                    </c15:dlblFTEntry>
                  </c15:dlblFieldTable>
                  <c15:showDataLabelsRange val="0"/>
                </c:ext>
                <c:ext xmlns:c16="http://schemas.microsoft.com/office/drawing/2014/chart" uri="{C3380CC4-5D6E-409C-BE32-E72D297353CC}">
                  <c16:uniqueId val="{00000123-FF8B-5F4C-8BBF-ED4DE736661E}"/>
                </c:ext>
              </c:extLst>
            </c:dLbl>
            <c:dLbl>
              <c:idx val="292"/>
              <c:tx>
                <c:strRef>
                  <c:f>'/Users/el1goluj/Documents/ZURICH/PROJECTS/UPMEM/upmem-workloads/Microbenchmarks/AI/[ai_output.xlsx]ai_output (4)'!$J$294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{0219A13D-D101-514C-ADDC-AC3448425DCC}</c15:txfldGUID>
                      <c15:f>'/Users/el1goluj/Documents/ZURICH/PROJECTS/UPMEM/upmem-workloads/Microbenchmarks/AI/[ai_output.xlsx]ai_output (4)'!$J$294</c15:f>
                      <c15:dlblFieldTableCache>
                        <c:ptCount val="1"/>
                        <c:pt idx="0">
                          <c:v>5</c:v>
                        </c:pt>
                      </c15:dlblFieldTableCache>
                    </c15:dlblFTEntry>
                  </c15:dlblFieldTable>
                  <c15:showDataLabelsRange val="0"/>
                </c:ext>
                <c:ext xmlns:c16="http://schemas.microsoft.com/office/drawing/2014/chart" uri="{C3380CC4-5D6E-409C-BE32-E72D297353CC}">
                  <c16:uniqueId val="{00000124-FF8B-5F4C-8BBF-ED4DE736661E}"/>
                </c:ext>
              </c:extLst>
            </c:dLbl>
            <c:dLbl>
              <c:idx val="293"/>
              <c:tx>
                <c:strRef>
                  <c:f>'/Users/el1goluj/Documents/ZURICH/PROJECTS/UPMEM/upmem-workloads/Microbenchmarks/AI/[ai_output.xlsx]ai_output (4)'!$J$295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{FECE17DD-031D-9A46-84EE-F224C55EC9D5}</c15:txfldGUID>
                      <c15:f>'/Users/el1goluj/Documents/ZURICH/PROJECTS/UPMEM/upmem-workloads/Microbenchmarks/AI/[ai_output.xlsx]ai_output (4)'!$J$295</c15:f>
                      <c15:dlblFieldTableCache>
                        <c:ptCount val="1"/>
                        <c:pt idx="0">
                          <c:v>6</c:v>
                        </c:pt>
                      </c15:dlblFieldTableCache>
                    </c15:dlblFTEntry>
                  </c15:dlblFieldTable>
                  <c15:showDataLabelsRange val="0"/>
                </c:ext>
                <c:ext xmlns:c16="http://schemas.microsoft.com/office/drawing/2014/chart" uri="{C3380CC4-5D6E-409C-BE32-E72D297353CC}">
                  <c16:uniqueId val="{00000125-FF8B-5F4C-8BBF-ED4DE736661E}"/>
                </c:ext>
              </c:extLst>
            </c:dLbl>
            <c:dLbl>
              <c:idx val="294"/>
              <c:tx>
                <c:strRef>
                  <c:f>'/Users/el1goluj/Documents/ZURICH/PROJECTS/UPMEM/upmem-workloads/Microbenchmarks/AI/[ai_output.xlsx]ai_output (4)'!$J$296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{047C2181-CE0F-B340-883A-44831115B091}</c15:txfldGUID>
                      <c15:f>'/Users/el1goluj/Documents/ZURICH/PROJECTS/UPMEM/upmem-workloads/Microbenchmarks/AI/[ai_output.xlsx]ai_output (4)'!$J$296</c15:f>
                      <c15:dlblFieldTableCache>
                        <c:ptCount val="1"/>
                        <c:pt idx="0">
                          <c:v>7</c:v>
                        </c:pt>
                      </c15:dlblFieldTableCache>
                    </c15:dlblFTEntry>
                  </c15:dlblFieldTable>
                  <c15:showDataLabelsRange val="0"/>
                </c:ext>
                <c:ext xmlns:c16="http://schemas.microsoft.com/office/drawing/2014/chart" uri="{C3380CC4-5D6E-409C-BE32-E72D297353CC}">
                  <c16:uniqueId val="{00000126-FF8B-5F4C-8BBF-ED4DE736661E}"/>
                </c:ext>
              </c:extLst>
            </c:dLbl>
            <c:dLbl>
              <c:idx val="295"/>
              <c:tx>
                <c:strRef>
                  <c:f>'/Users/el1goluj/Documents/ZURICH/PROJECTS/UPMEM/upmem-workloads/Microbenchmarks/AI/[ai_output.xlsx]ai_output (4)'!$J$297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{8C770B97-AB25-A94C-B3FB-7469F94FA42D}</c15:txfldGUID>
                      <c15:f>'/Users/el1goluj/Documents/ZURICH/PROJECTS/UPMEM/upmem-workloads/Microbenchmarks/AI/[ai_output.xlsx]ai_output (4)'!$J$297</c15:f>
                      <c15:dlblFieldTableCache>
                        <c:ptCount val="1"/>
                        <c:pt idx="0">
                          <c:v>8</c:v>
                        </c:pt>
                      </c15:dlblFieldTableCache>
                    </c15:dlblFTEntry>
                  </c15:dlblFieldTable>
                  <c15:showDataLabelsRange val="0"/>
                </c:ext>
                <c:ext xmlns:c16="http://schemas.microsoft.com/office/drawing/2014/chart" uri="{C3380CC4-5D6E-409C-BE32-E72D297353CC}">
                  <c16:uniqueId val="{00000127-FF8B-5F4C-8BBF-ED4DE736661E}"/>
                </c:ext>
              </c:extLst>
            </c:dLbl>
            <c:dLbl>
              <c:idx val="296"/>
              <c:tx>
                <c:strRef>
                  <c:f>'/Users/el1goluj/Documents/ZURICH/PROJECTS/UPMEM/upmem-workloads/Microbenchmarks/AI/[ai_output.xlsx]ai_output (4)'!$J$298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{F15A468A-1062-BB4D-85EA-7039781AD369}</c15:txfldGUID>
                      <c15:f>'/Users/el1goluj/Documents/ZURICH/PROJECTS/UPMEM/upmem-workloads/Microbenchmarks/AI/[ai_output.xlsx]ai_output (4)'!$J$298</c15:f>
                      <c15:dlblFieldTableCache>
                        <c:ptCount val="1"/>
                        <c:pt idx="0">
                          <c:v>9</c:v>
                        </c:pt>
                      </c15:dlblFieldTableCache>
                    </c15:dlblFTEntry>
                  </c15:dlblFieldTable>
                  <c15:showDataLabelsRange val="0"/>
                </c:ext>
                <c:ext xmlns:c16="http://schemas.microsoft.com/office/drawing/2014/chart" uri="{C3380CC4-5D6E-409C-BE32-E72D297353CC}">
                  <c16:uniqueId val="{00000128-FF8B-5F4C-8BBF-ED4DE736661E}"/>
                </c:ext>
              </c:extLst>
            </c:dLbl>
            <c:dLbl>
              <c:idx val="297"/>
              <c:tx>
                <c:strRef>
                  <c:f>'/Users/el1goluj/Documents/ZURICH/PROJECTS/UPMEM/upmem-workloads/Microbenchmarks/AI/[ai_output.xlsx]ai_output (4)'!$J$299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{51D60FAA-3F03-E043-BFCC-A6AC8814E09B}</c15:txfldGUID>
                      <c15:f>'/Users/el1goluj/Documents/ZURICH/PROJECTS/UPMEM/upmem-workloads/Microbenchmarks/AI/[ai_output.xlsx]ai_output (4)'!$J$299</c15:f>
                      <c15:dlblFieldTableCache>
                        <c:ptCount val="1"/>
                        <c:pt idx="0">
                          <c:v>10</c:v>
                        </c:pt>
                      </c15:dlblFieldTableCache>
                    </c15:dlblFTEntry>
                  </c15:dlblFieldTable>
                  <c15:showDataLabelsRange val="0"/>
                </c:ext>
                <c:ext xmlns:c16="http://schemas.microsoft.com/office/drawing/2014/chart" uri="{C3380CC4-5D6E-409C-BE32-E72D297353CC}">
                  <c16:uniqueId val="{00000129-FF8B-5F4C-8BBF-ED4DE736661E}"/>
                </c:ext>
              </c:extLst>
            </c:dLbl>
            <c:dLbl>
              <c:idx val="298"/>
              <c:tx>
                <c:strRef>
                  <c:f>'/Users/el1goluj/Documents/ZURICH/PROJECTS/UPMEM/upmem-workloads/Microbenchmarks/AI/[ai_output.xlsx]ai_output (4)'!$J$300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{A8E814C1-9060-1946-B290-6CEA4A8363F5}</c15:txfldGUID>
                      <c15:f>'/Users/el1goluj/Documents/ZURICH/PROJECTS/UPMEM/upmem-workloads/Microbenchmarks/AI/[ai_output.xlsx]ai_output (4)'!$J$300</c15:f>
                      <c15:dlblFieldTableCache>
                        <c:ptCount val="1"/>
                        <c:pt idx="0">
                          <c:v>11</c:v>
                        </c:pt>
                      </c15:dlblFieldTableCache>
                    </c15:dlblFTEntry>
                  </c15:dlblFieldTable>
                  <c15:showDataLabelsRange val="0"/>
                </c:ext>
                <c:ext xmlns:c16="http://schemas.microsoft.com/office/drawing/2014/chart" uri="{C3380CC4-5D6E-409C-BE32-E72D297353CC}">
                  <c16:uniqueId val="{0000012A-FF8B-5F4C-8BBF-ED4DE736661E}"/>
                </c:ext>
              </c:extLst>
            </c:dLbl>
            <c:dLbl>
              <c:idx val="299"/>
              <c:tx>
                <c:strRef>
                  <c:f>'/Users/el1goluj/Documents/ZURICH/PROJECTS/UPMEM/upmem-workloads/Microbenchmarks/AI/[ai_output.xlsx]ai_output (4)'!$J$301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{7525FCD4-86DF-3E48-A819-1AEA9A3EBB10}</c15:txfldGUID>
                      <c15:f>'/Users/el1goluj/Documents/ZURICH/PROJECTS/UPMEM/upmem-workloads/Microbenchmarks/AI/[ai_output.xlsx]ai_output (4)'!$J$301</c15:f>
                      <c15:dlblFieldTableCache>
                        <c:ptCount val="1"/>
                        <c:pt idx="0">
                          <c:v>12</c:v>
                        </c:pt>
                      </c15:dlblFieldTableCache>
                    </c15:dlblFTEntry>
                  </c15:dlblFieldTable>
                  <c15:showDataLabelsRange val="0"/>
                </c:ext>
                <c:ext xmlns:c16="http://schemas.microsoft.com/office/drawing/2014/chart" uri="{C3380CC4-5D6E-409C-BE32-E72D297353CC}">
                  <c16:uniqueId val="{0000012B-FF8B-5F4C-8BBF-ED4DE736661E}"/>
                </c:ext>
              </c:extLst>
            </c:dLbl>
            <c:dLbl>
              <c:idx val="300"/>
              <c:tx>
                <c:strRef>
                  <c:f>'/Users/el1goluj/Documents/ZURICH/PROJECTS/UPMEM/upmem-workloads/Microbenchmarks/AI/[ai_output.xlsx]ai_output (4)'!$J$302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{D2E2BC49-36EF-1D45-8CD2-744592152180}</c15:txfldGUID>
                      <c15:f>'/Users/el1goluj/Documents/ZURICH/PROJECTS/UPMEM/upmem-workloads/Microbenchmarks/AI/[ai_output.xlsx]ai_output (4)'!$J$302</c15:f>
                      <c15:dlblFieldTableCache>
                        <c:ptCount val="1"/>
                        <c:pt idx="0">
                          <c:v>13</c:v>
                        </c:pt>
                      </c15:dlblFieldTableCache>
                    </c15:dlblFTEntry>
                  </c15:dlblFieldTable>
                  <c15:showDataLabelsRange val="0"/>
                </c:ext>
                <c:ext xmlns:c16="http://schemas.microsoft.com/office/drawing/2014/chart" uri="{C3380CC4-5D6E-409C-BE32-E72D297353CC}">
                  <c16:uniqueId val="{0000012C-FF8B-5F4C-8BBF-ED4DE736661E}"/>
                </c:ext>
              </c:extLst>
            </c:dLbl>
            <c:dLbl>
              <c:idx val="301"/>
              <c:tx>
                <c:strRef>
                  <c:f>'/Users/el1goluj/Documents/ZURICH/PROJECTS/UPMEM/upmem-workloads/Microbenchmarks/AI/[ai_output.xlsx]ai_output (4)'!$J$303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{DC8FF04F-0158-7145-A150-7EAA3DCE612B}</c15:txfldGUID>
                      <c15:f>'/Users/el1goluj/Documents/ZURICH/PROJECTS/UPMEM/upmem-workloads/Microbenchmarks/AI/[ai_output.xlsx]ai_output (4)'!$J$303</c15:f>
                      <c15:dlblFieldTableCache>
                        <c:ptCount val="1"/>
                        <c:pt idx="0">
                          <c:v>14</c:v>
                        </c:pt>
                      </c15:dlblFieldTableCache>
                    </c15:dlblFTEntry>
                  </c15:dlblFieldTable>
                  <c15:showDataLabelsRange val="0"/>
                </c:ext>
                <c:ext xmlns:c16="http://schemas.microsoft.com/office/drawing/2014/chart" uri="{C3380CC4-5D6E-409C-BE32-E72D297353CC}">
                  <c16:uniqueId val="{0000012D-FF8B-5F4C-8BBF-ED4DE736661E}"/>
                </c:ext>
              </c:extLst>
            </c:dLbl>
            <c:dLbl>
              <c:idx val="302"/>
              <c:tx>
                <c:strRef>
                  <c:f>'/Users/el1goluj/Documents/ZURICH/PROJECTS/UPMEM/upmem-workloads/Microbenchmarks/AI/[ai_output.xlsx]ai_output (4)'!$J$304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{88905DB4-57E3-C44D-8D7D-5DC5E9FF700D}</c15:txfldGUID>
                      <c15:f>'/Users/el1goluj/Documents/ZURICH/PROJECTS/UPMEM/upmem-workloads/Microbenchmarks/AI/[ai_output.xlsx]ai_output (4)'!$J$304</c15:f>
                      <c15:dlblFieldTableCache>
                        <c:ptCount val="1"/>
                        <c:pt idx="0">
                          <c:v>15</c:v>
                        </c:pt>
                      </c15:dlblFieldTableCache>
                    </c15:dlblFTEntry>
                  </c15:dlblFieldTable>
                  <c15:showDataLabelsRange val="0"/>
                </c:ext>
                <c:ext xmlns:c16="http://schemas.microsoft.com/office/drawing/2014/chart" uri="{C3380CC4-5D6E-409C-BE32-E72D297353CC}">
                  <c16:uniqueId val="{0000012E-FF8B-5F4C-8BBF-ED4DE736661E}"/>
                </c:ext>
              </c:extLst>
            </c:dLbl>
            <c:dLbl>
              <c:idx val="303"/>
              <c:tx>
                <c:strRef>
                  <c:f>'/Users/el1goluj/Documents/ZURICH/PROJECTS/UPMEM/upmem-workloads/Microbenchmarks/AI/[ai_output.xlsx]ai_output (4)'!$J$305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{388660B6-F8ED-3049-815C-C733A97E8BF8}</c15:txfldGUID>
                      <c15:f>'/Users/el1goluj/Documents/ZURICH/PROJECTS/UPMEM/upmem-workloads/Microbenchmarks/AI/[ai_output.xlsx]ai_output (4)'!$J$305</c15:f>
                      <c15:dlblFieldTableCache>
                        <c:ptCount val="1"/>
                        <c:pt idx="0">
                          <c:v>16</c:v>
                        </c:pt>
                      </c15:dlblFieldTableCache>
                    </c15:dlblFTEntry>
                  </c15:dlblFieldTable>
                  <c15:showDataLabelsRange val="0"/>
                </c:ext>
                <c:ext xmlns:c16="http://schemas.microsoft.com/office/drawing/2014/chart" uri="{C3380CC4-5D6E-409C-BE32-E72D297353CC}">
                  <c16:uniqueId val="{0000012F-FF8B-5F4C-8BBF-ED4DE736661E}"/>
                </c:ext>
              </c:extLst>
            </c:dLbl>
            <c:spPr>
              <a:noFill/>
              <a:ln>
                <a:noFill/>
              </a:ln>
              <a:effectLst/>
            </c:spPr>
            <c:txPr>
              <a:bodyPr rot="0" vert="horz"/>
              <a:lstStyle/>
              <a:p>
                <a:pPr>
                  <a:defRPr/>
                </a:pPr>
                <a:endParaRPr lang="en-US"/>
              </a:p>
            </c:txPr>
            <c:dLblPos val="ctr"/>
            <c:showLegendKey val="0"/>
            <c:showVal val="1"/>
            <c:showCatName val="0"/>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xVal>
            <c:numRef>
              <c:f>'ai_output-frac'!$K$610:$K$849</c:f>
              <c:numCache>
                <c:formatCode>#\ ????/????</c:formatCode>
                <c:ptCount val="240"/>
                <c:pt idx="0">
                  <c:v>4.8825000000000002E-4</c:v>
                </c:pt>
                <c:pt idx="1">
                  <c:v>4.8825000000000002E-4</c:v>
                </c:pt>
                <c:pt idx="2">
                  <c:v>4.8825000000000002E-4</c:v>
                </c:pt>
                <c:pt idx="3">
                  <c:v>4.8825000000000002E-4</c:v>
                </c:pt>
                <c:pt idx="4">
                  <c:v>4.8825000000000002E-4</c:v>
                </c:pt>
                <c:pt idx="5">
                  <c:v>4.8825000000000002E-4</c:v>
                </c:pt>
                <c:pt idx="6">
                  <c:v>4.8825000000000002E-4</c:v>
                </c:pt>
                <c:pt idx="7">
                  <c:v>4.8825000000000002E-4</c:v>
                </c:pt>
                <c:pt idx="8">
                  <c:v>4.8825000000000002E-4</c:v>
                </c:pt>
                <c:pt idx="9">
                  <c:v>4.8825000000000002E-4</c:v>
                </c:pt>
                <c:pt idx="10">
                  <c:v>4.8825000000000002E-4</c:v>
                </c:pt>
                <c:pt idx="11">
                  <c:v>4.8825000000000002E-4</c:v>
                </c:pt>
                <c:pt idx="12">
                  <c:v>4.8825000000000002E-4</c:v>
                </c:pt>
                <c:pt idx="13">
                  <c:v>4.8825000000000002E-4</c:v>
                </c:pt>
                <c:pt idx="14">
                  <c:v>4.8825000000000002E-4</c:v>
                </c:pt>
                <c:pt idx="15">
                  <c:v>4.8825000000000002E-4</c:v>
                </c:pt>
                <c:pt idx="16">
                  <c:v>9.7650000000000005E-4</c:v>
                </c:pt>
                <c:pt idx="17">
                  <c:v>9.7650000000000005E-4</c:v>
                </c:pt>
                <c:pt idx="18">
                  <c:v>9.7650000000000005E-4</c:v>
                </c:pt>
                <c:pt idx="19">
                  <c:v>9.7650000000000005E-4</c:v>
                </c:pt>
                <c:pt idx="20">
                  <c:v>9.7650000000000005E-4</c:v>
                </c:pt>
                <c:pt idx="21">
                  <c:v>9.7650000000000005E-4</c:v>
                </c:pt>
                <c:pt idx="22">
                  <c:v>9.7650000000000005E-4</c:v>
                </c:pt>
                <c:pt idx="23">
                  <c:v>9.7650000000000005E-4</c:v>
                </c:pt>
                <c:pt idx="24">
                  <c:v>9.7650000000000005E-4</c:v>
                </c:pt>
                <c:pt idx="25">
                  <c:v>9.7650000000000005E-4</c:v>
                </c:pt>
                <c:pt idx="26">
                  <c:v>9.7650000000000005E-4</c:v>
                </c:pt>
                <c:pt idx="27">
                  <c:v>9.7650000000000005E-4</c:v>
                </c:pt>
                <c:pt idx="28">
                  <c:v>9.7650000000000005E-4</c:v>
                </c:pt>
                <c:pt idx="29">
                  <c:v>9.7650000000000005E-4</c:v>
                </c:pt>
                <c:pt idx="30">
                  <c:v>9.7650000000000005E-4</c:v>
                </c:pt>
                <c:pt idx="31">
                  <c:v>9.7650000000000005E-4</c:v>
                </c:pt>
                <c:pt idx="32">
                  <c:v>1.9530000000000001E-3</c:v>
                </c:pt>
                <c:pt idx="33">
                  <c:v>1.9530000000000001E-3</c:v>
                </c:pt>
                <c:pt idx="34">
                  <c:v>1.9530000000000001E-3</c:v>
                </c:pt>
                <c:pt idx="35">
                  <c:v>1.9530000000000001E-3</c:v>
                </c:pt>
                <c:pt idx="36">
                  <c:v>1.9530000000000001E-3</c:v>
                </c:pt>
                <c:pt idx="37">
                  <c:v>1.9530000000000001E-3</c:v>
                </c:pt>
                <c:pt idx="38">
                  <c:v>1.9530000000000001E-3</c:v>
                </c:pt>
                <c:pt idx="39">
                  <c:v>1.9530000000000001E-3</c:v>
                </c:pt>
                <c:pt idx="40">
                  <c:v>1.9530000000000001E-3</c:v>
                </c:pt>
                <c:pt idx="41">
                  <c:v>1.9530000000000001E-3</c:v>
                </c:pt>
                <c:pt idx="42">
                  <c:v>1.9530000000000001E-3</c:v>
                </c:pt>
                <c:pt idx="43">
                  <c:v>1.9530000000000001E-3</c:v>
                </c:pt>
                <c:pt idx="44">
                  <c:v>1.9530000000000001E-3</c:v>
                </c:pt>
                <c:pt idx="45">
                  <c:v>1.9530000000000001E-3</c:v>
                </c:pt>
                <c:pt idx="46">
                  <c:v>1.9530000000000001E-3</c:v>
                </c:pt>
                <c:pt idx="47">
                  <c:v>1.9530000000000001E-3</c:v>
                </c:pt>
                <c:pt idx="48">
                  <c:v>3.90625E-3</c:v>
                </c:pt>
                <c:pt idx="49">
                  <c:v>3.90625E-3</c:v>
                </c:pt>
                <c:pt idx="50">
                  <c:v>3.90625E-3</c:v>
                </c:pt>
                <c:pt idx="51">
                  <c:v>3.90625E-3</c:v>
                </c:pt>
                <c:pt idx="52">
                  <c:v>3.90625E-3</c:v>
                </c:pt>
                <c:pt idx="53">
                  <c:v>3.90625E-3</c:v>
                </c:pt>
                <c:pt idx="54">
                  <c:v>3.90625E-3</c:v>
                </c:pt>
                <c:pt idx="55">
                  <c:v>3.90625E-3</c:v>
                </c:pt>
                <c:pt idx="56">
                  <c:v>3.90625E-3</c:v>
                </c:pt>
                <c:pt idx="57">
                  <c:v>3.90625E-3</c:v>
                </c:pt>
                <c:pt idx="58">
                  <c:v>3.90625E-3</c:v>
                </c:pt>
                <c:pt idx="59">
                  <c:v>3.90625E-3</c:v>
                </c:pt>
                <c:pt idx="60">
                  <c:v>3.90625E-3</c:v>
                </c:pt>
                <c:pt idx="61">
                  <c:v>3.90625E-3</c:v>
                </c:pt>
                <c:pt idx="62">
                  <c:v>3.90625E-3</c:v>
                </c:pt>
                <c:pt idx="63">
                  <c:v>3.90625E-3</c:v>
                </c:pt>
                <c:pt idx="64">
                  <c:v>7.8125E-3</c:v>
                </c:pt>
                <c:pt idx="65">
                  <c:v>7.8125E-3</c:v>
                </c:pt>
                <c:pt idx="66">
                  <c:v>7.8125E-3</c:v>
                </c:pt>
                <c:pt idx="67">
                  <c:v>7.8125E-3</c:v>
                </c:pt>
                <c:pt idx="68">
                  <c:v>7.8125E-3</c:v>
                </c:pt>
                <c:pt idx="69">
                  <c:v>7.8125E-3</c:v>
                </c:pt>
                <c:pt idx="70">
                  <c:v>7.8125E-3</c:v>
                </c:pt>
                <c:pt idx="71">
                  <c:v>7.8125E-3</c:v>
                </c:pt>
                <c:pt idx="72">
                  <c:v>7.8125E-3</c:v>
                </c:pt>
                <c:pt idx="73">
                  <c:v>7.8125E-3</c:v>
                </c:pt>
                <c:pt idx="74">
                  <c:v>7.8125E-3</c:v>
                </c:pt>
                <c:pt idx="75">
                  <c:v>7.8125E-3</c:v>
                </c:pt>
                <c:pt idx="76">
                  <c:v>7.8125E-3</c:v>
                </c:pt>
                <c:pt idx="77">
                  <c:v>7.8125E-3</c:v>
                </c:pt>
                <c:pt idx="78">
                  <c:v>7.8125E-3</c:v>
                </c:pt>
                <c:pt idx="79">
                  <c:v>7.8125E-3</c:v>
                </c:pt>
                <c:pt idx="80">
                  <c:v>1.5625E-2</c:v>
                </c:pt>
                <c:pt idx="81">
                  <c:v>1.5625E-2</c:v>
                </c:pt>
                <c:pt idx="82">
                  <c:v>1.5625E-2</c:v>
                </c:pt>
                <c:pt idx="83">
                  <c:v>1.5625E-2</c:v>
                </c:pt>
                <c:pt idx="84">
                  <c:v>1.5625E-2</c:v>
                </c:pt>
                <c:pt idx="85">
                  <c:v>1.5625E-2</c:v>
                </c:pt>
                <c:pt idx="86">
                  <c:v>1.5625E-2</c:v>
                </c:pt>
                <c:pt idx="87">
                  <c:v>1.5625E-2</c:v>
                </c:pt>
                <c:pt idx="88">
                  <c:v>1.5625E-2</c:v>
                </c:pt>
                <c:pt idx="89">
                  <c:v>1.5625E-2</c:v>
                </c:pt>
                <c:pt idx="90">
                  <c:v>1.5625E-2</c:v>
                </c:pt>
                <c:pt idx="91">
                  <c:v>1.5625E-2</c:v>
                </c:pt>
                <c:pt idx="92">
                  <c:v>1.5625E-2</c:v>
                </c:pt>
                <c:pt idx="93">
                  <c:v>1.5625E-2</c:v>
                </c:pt>
                <c:pt idx="94">
                  <c:v>1.5625E-2</c:v>
                </c:pt>
                <c:pt idx="95">
                  <c:v>1.5625E-2</c:v>
                </c:pt>
                <c:pt idx="96">
                  <c:v>3.125E-2</c:v>
                </c:pt>
                <c:pt idx="97">
                  <c:v>3.125E-2</c:v>
                </c:pt>
                <c:pt idx="98">
                  <c:v>3.125E-2</c:v>
                </c:pt>
                <c:pt idx="99">
                  <c:v>3.125E-2</c:v>
                </c:pt>
                <c:pt idx="100">
                  <c:v>3.125E-2</c:v>
                </c:pt>
                <c:pt idx="101">
                  <c:v>3.125E-2</c:v>
                </c:pt>
                <c:pt idx="102">
                  <c:v>3.125E-2</c:v>
                </c:pt>
                <c:pt idx="103">
                  <c:v>3.125E-2</c:v>
                </c:pt>
                <c:pt idx="104">
                  <c:v>3.125E-2</c:v>
                </c:pt>
                <c:pt idx="105">
                  <c:v>3.125E-2</c:v>
                </c:pt>
                <c:pt idx="106">
                  <c:v>3.125E-2</c:v>
                </c:pt>
                <c:pt idx="107">
                  <c:v>3.125E-2</c:v>
                </c:pt>
                <c:pt idx="108">
                  <c:v>3.125E-2</c:v>
                </c:pt>
                <c:pt idx="109">
                  <c:v>3.125E-2</c:v>
                </c:pt>
                <c:pt idx="110">
                  <c:v>3.125E-2</c:v>
                </c:pt>
                <c:pt idx="111">
                  <c:v>3.125E-2</c:v>
                </c:pt>
                <c:pt idx="112">
                  <c:v>6.25E-2</c:v>
                </c:pt>
                <c:pt idx="113">
                  <c:v>6.25E-2</c:v>
                </c:pt>
                <c:pt idx="114">
                  <c:v>6.25E-2</c:v>
                </c:pt>
                <c:pt idx="115">
                  <c:v>6.25E-2</c:v>
                </c:pt>
                <c:pt idx="116">
                  <c:v>6.25E-2</c:v>
                </c:pt>
                <c:pt idx="117">
                  <c:v>6.25E-2</c:v>
                </c:pt>
                <c:pt idx="118">
                  <c:v>6.25E-2</c:v>
                </c:pt>
                <c:pt idx="119">
                  <c:v>6.25E-2</c:v>
                </c:pt>
                <c:pt idx="120">
                  <c:v>6.25E-2</c:v>
                </c:pt>
                <c:pt idx="121">
                  <c:v>6.25E-2</c:v>
                </c:pt>
                <c:pt idx="122">
                  <c:v>6.25E-2</c:v>
                </c:pt>
                <c:pt idx="123">
                  <c:v>6.25E-2</c:v>
                </c:pt>
                <c:pt idx="124">
                  <c:v>6.25E-2</c:v>
                </c:pt>
                <c:pt idx="125">
                  <c:v>6.25E-2</c:v>
                </c:pt>
                <c:pt idx="126">
                  <c:v>6.25E-2</c:v>
                </c:pt>
                <c:pt idx="127">
                  <c:v>6.25E-2</c:v>
                </c:pt>
                <c:pt idx="128">
                  <c:v>0.125</c:v>
                </c:pt>
                <c:pt idx="129">
                  <c:v>0.125</c:v>
                </c:pt>
                <c:pt idx="130">
                  <c:v>0.125</c:v>
                </c:pt>
                <c:pt idx="131">
                  <c:v>0.125</c:v>
                </c:pt>
                <c:pt idx="132">
                  <c:v>0.125</c:v>
                </c:pt>
                <c:pt idx="133">
                  <c:v>0.125</c:v>
                </c:pt>
                <c:pt idx="134">
                  <c:v>0.125</c:v>
                </c:pt>
                <c:pt idx="135">
                  <c:v>0.125</c:v>
                </c:pt>
                <c:pt idx="136">
                  <c:v>0.125</c:v>
                </c:pt>
                <c:pt idx="137">
                  <c:v>0.125</c:v>
                </c:pt>
                <c:pt idx="138">
                  <c:v>0.125</c:v>
                </c:pt>
                <c:pt idx="139">
                  <c:v>0.125</c:v>
                </c:pt>
                <c:pt idx="140">
                  <c:v>0.125</c:v>
                </c:pt>
                <c:pt idx="141">
                  <c:v>0.125</c:v>
                </c:pt>
                <c:pt idx="142">
                  <c:v>0.125</c:v>
                </c:pt>
                <c:pt idx="143">
                  <c:v>0.125</c:v>
                </c:pt>
                <c:pt idx="144">
                  <c:v>0.25</c:v>
                </c:pt>
                <c:pt idx="145">
                  <c:v>0.25</c:v>
                </c:pt>
                <c:pt idx="146">
                  <c:v>0.25</c:v>
                </c:pt>
                <c:pt idx="147">
                  <c:v>0.25</c:v>
                </c:pt>
                <c:pt idx="148">
                  <c:v>0.25</c:v>
                </c:pt>
                <c:pt idx="149">
                  <c:v>0.25</c:v>
                </c:pt>
                <c:pt idx="150">
                  <c:v>0.25</c:v>
                </c:pt>
                <c:pt idx="151">
                  <c:v>0.25</c:v>
                </c:pt>
                <c:pt idx="152">
                  <c:v>0.25</c:v>
                </c:pt>
                <c:pt idx="153">
                  <c:v>0.25</c:v>
                </c:pt>
                <c:pt idx="154">
                  <c:v>0.25</c:v>
                </c:pt>
                <c:pt idx="155">
                  <c:v>0.25</c:v>
                </c:pt>
                <c:pt idx="156">
                  <c:v>0.25</c:v>
                </c:pt>
                <c:pt idx="157">
                  <c:v>0.25</c:v>
                </c:pt>
                <c:pt idx="158">
                  <c:v>0.25</c:v>
                </c:pt>
                <c:pt idx="159">
                  <c:v>0.25</c:v>
                </c:pt>
                <c:pt idx="160">
                  <c:v>0.5</c:v>
                </c:pt>
                <c:pt idx="161">
                  <c:v>0.5</c:v>
                </c:pt>
                <c:pt idx="162">
                  <c:v>0.5</c:v>
                </c:pt>
                <c:pt idx="163">
                  <c:v>0.5</c:v>
                </c:pt>
                <c:pt idx="164">
                  <c:v>0.5</c:v>
                </c:pt>
                <c:pt idx="165">
                  <c:v>0.5</c:v>
                </c:pt>
                <c:pt idx="166">
                  <c:v>0.5</c:v>
                </c:pt>
                <c:pt idx="167">
                  <c:v>0.5</c:v>
                </c:pt>
                <c:pt idx="168">
                  <c:v>0.5</c:v>
                </c:pt>
                <c:pt idx="169">
                  <c:v>0.5</c:v>
                </c:pt>
                <c:pt idx="170">
                  <c:v>0.5</c:v>
                </c:pt>
                <c:pt idx="171">
                  <c:v>0.5</c:v>
                </c:pt>
                <c:pt idx="172">
                  <c:v>0.5</c:v>
                </c:pt>
                <c:pt idx="173">
                  <c:v>0.5</c:v>
                </c:pt>
                <c:pt idx="174">
                  <c:v>0.5</c:v>
                </c:pt>
                <c:pt idx="175">
                  <c:v>0.5</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4</c:v>
                </c:pt>
                <c:pt idx="209">
                  <c:v>4</c:v>
                </c:pt>
                <c:pt idx="210">
                  <c:v>4</c:v>
                </c:pt>
                <c:pt idx="211">
                  <c:v>4</c:v>
                </c:pt>
                <c:pt idx="212">
                  <c:v>4</c:v>
                </c:pt>
                <c:pt idx="213">
                  <c:v>4</c:v>
                </c:pt>
                <c:pt idx="214">
                  <c:v>4</c:v>
                </c:pt>
                <c:pt idx="215">
                  <c:v>4</c:v>
                </c:pt>
                <c:pt idx="216">
                  <c:v>4</c:v>
                </c:pt>
                <c:pt idx="217">
                  <c:v>4</c:v>
                </c:pt>
                <c:pt idx="218">
                  <c:v>4</c:v>
                </c:pt>
                <c:pt idx="219">
                  <c:v>4</c:v>
                </c:pt>
                <c:pt idx="220">
                  <c:v>4</c:v>
                </c:pt>
                <c:pt idx="221">
                  <c:v>4</c:v>
                </c:pt>
                <c:pt idx="222">
                  <c:v>4</c:v>
                </c:pt>
                <c:pt idx="223">
                  <c:v>4</c:v>
                </c:pt>
                <c:pt idx="224">
                  <c:v>8</c:v>
                </c:pt>
                <c:pt idx="225">
                  <c:v>8</c:v>
                </c:pt>
                <c:pt idx="226">
                  <c:v>8</c:v>
                </c:pt>
                <c:pt idx="227">
                  <c:v>8</c:v>
                </c:pt>
                <c:pt idx="228">
                  <c:v>8</c:v>
                </c:pt>
                <c:pt idx="229">
                  <c:v>8</c:v>
                </c:pt>
                <c:pt idx="230">
                  <c:v>8</c:v>
                </c:pt>
                <c:pt idx="231">
                  <c:v>8</c:v>
                </c:pt>
                <c:pt idx="232">
                  <c:v>8</c:v>
                </c:pt>
                <c:pt idx="233">
                  <c:v>8</c:v>
                </c:pt>
                <c:pt idx="234">
                  <c:v>8</c:v>
                </c:pt>
                <c:pt idx="235">
                  <c:v>8</c:v>
                </c:pt>
                <c:pt idx="236">
                  <c:v>8</c:v>
                </c:pt>
                <c:pt idx="237">
                  <c:v>8</c:v>
                </c:pt>
                <c:pt idx="238">
                  <c:v>8</c:v>
                </c:pt>
                <c:pt idx="239">
                  <c:v>8</c:v>
                </c:pt>
              </c:numCache>
            </c:numRef>
          </c:xVal>
          <c:yVal>
            <c:numRef>
              <c:f>'ai_output-frac'!$L$610:$L$849</c:f>
              <c:numCache>
                <c:formatCode>0.0000</c:formatCode>
                <c:ptCount val="240"/>
                <c:pt idx="0">
                  <c:v>0.129720096644761</c:v>
                </c:pt>
                <c:pt idx="1">
                  <c:v>0.15234270051520901</c:v>
                </c:pt>
                <c:pt idx="2">
                  <c:v>0.15231421168950299</c:v>
                </c:pt>
                <c:pt idx="3">
                  <c:v>0.15245416825483199</c:v>
                </c:pt>
                <c:pt idx="4">
                  <c:v>0.15226696963388101</c:v>
                </c:pt>
                <c:pt idx="5">
                  <c:v>0.152366665277819</c:v>
                </c:pt>
                <c:pt idx="6">
                  <c:v>0.152222666403318</c:v>
                </c:pt>
                <c:pt idx="7">
                  <c:v>0.152499904213377</c:v>
                </c:pt>
                <c:pt idx="8">
                  <c:v>0.15219002140309101</c:v>
                </c:pt>
                <c:pt idx="9">
                  <c:v>0.15237832653738001</c:v>
                </c:pt>
                <c:pt idx="10">
                  <c:v>0.15225629569521301</c:v>
                </c:pt>
                <c:pt idx="11">
                  <c:v>0.15219616147245599</c:v>
                </c:pt>
                <c:pt idx="12">
                  <c:v>0.15208507056239801</c:v>
                </c:pt>
                <c:pt idx="13">
                  <c:v>0.152284762857816</c:v>
                </c:pt>
                <c:pt idx="14">
                  <c:v>0.15203087578189101</c:v>
                </c:pt>
                <c:pt idx="15">
                  <c:v>0.15252846255173799</c:v>
                </c:pt>
                <c:pt idx="16">
                  <c:v>0.25947917111950902</c:v>
                </c:pt>
                <c:pt idx="17">
                  <c:v>0.30461936071739698</c:v>
                </c:pt>
                <c:pt idx="18">
                  <c:v>0.30461159315089997</c:v>
                </c:pt>
                <c:pt idx="19">
                  <c:v>0.30490833650966498</c:v>
                </c:pt>
                <c:pt idx="20">
                  <c:v>0.30464072356802602</c:v>
                </c:pt>
                <c:pt idx="21">
                  <c:v>0.30484479259615199</c:v>
                </c:pt>
                <c:pt idx="22">
                  <c:v>0.30444533280663599</c:v>
                </c:pt>
                <c:pt idx="23">
                  <c:v>0.30501927761807501</c:v>
                </c:pt>
                <c:pt idx="24">
                  <c:v>0.30450030154596402</c:v>
                </c:pt>
                <c:pt idx="25">
                  <c:v>0.30483895825846102</c:v>
                </c:pt>
                <c:pt idx="26">
                  <c:v>0.304579879698545</c:v>
                </c:pt>
                <c:pt idx="27">
                  <c:v>0.30443175535168099</c:v>
                </c:pt>
                <c:pt idx="28">
                  <c:v>0.304089486773721</c:v>
                </c:pt>
                <c:pt idx="29">
                  <c:v>0.30475665307476102</c:v>
                </c:pt>
                <c:pt idx="30">
                  <c:v>0.30410432396311299</c:v>
                </c:pt>
                <c:pt idx="31">
                  <c:v>0.30501408559069398</c:v>
                </c:pt>
                <c:pt idx="32">
                  <c:v>0.50430006986635301</c:v>
                </c:pt>
                <c:pt idx="33">
                  <c:v>0.60915717082436505</c:v>
                </c:pt>
                <c:pt idx="34">
                  <c:v>0.60943686385212004</c:v>
                </c:pt>
                <c:pt idx="35">
                  <c:v>0.60953663134620295</c:v>
                </c:pt>
                <c:pt idx="36">
                  <c:v>0.60918694073900903</c:v>
                </c:pt>
                <c:pt idx="37">
                  <c:v>0.60988672364866303</c:v>
                </c:pt>
                <c:pt idx="38">
                  <c:v>0.60904200160597499</c:v>
                </c:pt>
                <c:pt idx="39">
                  <c:v>0.60989191322438796</c:v>
                </c:pt>
                <c:pt idx="40">
                  <c:v>0.60895921020547705</c:v>
                </c:pt>
                <c:pt idx="41">
                  <c:v>0.60982315851269497</c:v>
                </c:pt>
                <c:pt idx="42">
                  <c:v>0.60925425736009697</c:v>
                </c:pt>
                <c:pt idx="43">
                  <c:v>0.60892170276211399</c:v>
                </c:pt>
                <c:pt idx="44">
                  <c:v>0.60829510718832203</c:v>
                </c:pt>
                <c:pt idx="45">
                  <c:v>0.60965328411338104</c:v>
                </c:pt>
                <c:pt idx="46">
                  <c:v>0.60812608292272097</c:v>
                </c:pt>
                <c:pt idx="47">
                  <c:v>0.61032555459050697</c:v>
                </c:pt>
                <c:pt idx="48">
                  <c:v>0.913094847599909</c:v>
                </c:pt>
                <c:pt idx="49">
                  <c:v>1.2192627525690101</c:v>
                </c:pt>
                <c:pt idx="50">
                  <c:v>1.2192627525690101</c:v>
                </c:pt>
                <c:pt idx="51">
                  <c:v>1.22086958002801</c:v>
                </c:pt>
                <c:pt idx="52">
                  <c:v>1.2177222071214999</c:v>
                </c:pt>
                <c:pt idx="53">
                  <c:v>1.21933793760419</c:v>
                </c:pt>
                <c:pt idx="54">
                  <c:v>1.21834313492198</c:v>
                </c:pt>
                <c:pt idx="55">
                  <c:v>1.2204382544736301</c:v>
                </c:pt>
                <c:pt idx="56">
                  <c:v>1.2178308237942499</c:v>
                </c:pt>
                <c:pt idx="57">
                  <c:v>1.21871599564744</c:v>
                </c:pt>
                <c:pt idx="58">
                  <c:v>1.21833795790717</c:v>
                </c:pt>
                <c:pt idx="59">
                  <c:v>1.2181024502671101</c:v>
                </c:pt>
                <c:pt idx="60">
                  <c:v>1.2164899902203901</c:v>
                </c:pt>
                <c:pt idx="61">
                  <c:v>1.2188118369958101</c:v>
                </c:pt>
                <c:pt idx="62">
                  <c:v>1.2161442814030199</c:v>
                </c:pt>
                <c:pt idx="63">
                  <c:v>1.2202356886594501</c:v>
                </c:pt>
                <c:pt idx="64">
                  <c:v>1.5570634539199399</c:v>
                </c:pt>
                <c:pt idx="65">
                  <c:v>2.4137778628990598</c:v>
                </c:pt>
                <c:pt idx="66">
                  <c:v>2.4344621759194398</c:v>
                </c:pt>
                <c:pt idx="67">
                  <c:v>2.4338163984661301</c:v>
                </c:pt>
                <c:pt idx="68">
                  <c:v>2.4362618267715099</c:v>
                </c:pt>
                <c:pt idx="69">
                  <c:v>2.43545992962546</c:v>
                </c:pt>
                <c:pt idx="70">
                  <c:v>2.4341779916248698</c:v>
                </c:pt>
                <c:pt idx="71">
                  <c:v>2.4380537745956699</c:v>
                </c:pt>
                <c:pt idx="72">
                  <c:v>2.4352892712903</c:v>
                </c:pt>
                <c:pt idx="73">
                  <c:v>2.4358685725208602</c:v>
                </c:pt>
                <c:pt idx="74">
                  <c:v>2.4347826086956501</c:v>
                </c:pt>
                <c:pt idx="75">
                  <c:v>2.4337492572786599</c:v>
                </c:pt>
                <c:pt idx="76">
                  <c:v>2.4335013834428199</c:v>
                </c:pt>
                <c:pt idx="77">
                  <c:v>2.4362152505613199</c:v>
                </c:pt>
                <c:pt idx="78">
                  <c:v>2.4324845965407098</c:v>
                </c:pt>
                <c:pt idx="79">
                  <c:v>2.4413597263347402</c:v>
                </c:pt>
                <c:pt idx="80">
                  <c:v>2.4077678055949101</c:v>
                </c:pt>
                <c:pt idx="81">
                  <c:v>4.7512184815637903</c:v>
                </c:pt>
                <c:pt idx="82">
                  <c:v>4.8611234735873898</c:v>
                </c:pt>
                <c:pt idx="83">
                  <c:v>4.8647215641694999</c:v>
                </c:pt>
                <c:pt idx="84">
                  <c:v>4.8658154487773704</c:v>
                </c:pt>
                <c:pt idx="85">
                  <c:v>4.8669821129241004</c:v>
                </c:pt>
                <c:pt idx="86">
                  <c:v>4.8645771256121098</c:v>
                </c:pt>
                <c:pt idx="87">
                  <c:v>4.8673642395910397</c:v>
                </c:pt>
                <c:pt idx="88">
                  <c:v>4.8568312953258097</c:v>
                </c:pt>
                <c:pt idx="89">
                  <c:v>4.8646080760094996</c:v>
                </c:pt>
                <c:pt idx="90">
                  <c:v>4.8616180242046498</c:v>
                </c:pt>
                <c:pt idx="91">
                  <c:v>4.8616386326641301</c:v>
                </c:pt>
                <c:pt idx="92">
                  <c:v>4.85429249855033</c:v>
                </c:pt>
                <c:pt idx="93">
                  <c:v>4.8612883126131203</c:v>
                </c:pt>
                <c:pt idx="94">
                  <c:v>4.8528341485706497</c:v>
                </c:pt>
                <c:pt idx="95">
                  <c:v>4.86849031294041</c:v>
                </c:pt>
                <c:pt idx="96">
                  <c:v>3.3092304584932299</c:v>
                </c:pt>
                <c:pt idx="97">
                  <c:v>6.6138235879277802</c:v>
                </c:pt>
                <c:pt idx="98">
                  <c:v>9.5714911640134304</c:v>
                </c:pt>
                <c:pt idx="99">
                  <c:v>9.7467864958463402</c:v>
                </c:pt>
                <c:pt idx="100">
                  <c:v>9.7215876581406597</c:v>
                </c:pt>
                <c:pt idx="101">
                  <c:v>9.7362780095844794</c:v>
                </c:pt>
                <c:pt idx="102">
                  <c:v>9.7188278562106998</c:v>
                </c:pt>
                <c:pt idx="103">
                  <c:v>9.74720067991076</c:v>
                </c:pt>
                <c:pt idx="104">
                  <c:v>9.7144442303334895</c:v>
                </c:pt>
                <c:pt idx="105">
                  <c:v>9.7321883167577408</c:v>
                </c:pt>
                <c:pt idx="106">
                  <c:v>9.7176132163200108</c:v>
                </c:pt>
                <c:pt idx="107">
                  <c:v>9.7309084121347809</c:v>
                </c:pt>
                <c:pt idx="108">
                  <c:v>9.7075372482134998</c:v>
                </c:pt>
                <c:pt idx="109">
                  <c:v>9.7269675952920593</c:v>
                </c:pt>
                <c:pt idx="110">
                  <c:v>9.7138271359209902</c:v>
                </c:pt>
                <c:pt idx="111">
                  <c:v>9.74595823330713</c:v>
                </c:pt>
                <c:pt idx="112">
                  <c:v>4.0847123351096704</c:v>
                </c:pt>
                <c:pt idx="113">
                  <c:v>8.1625564926515004</c:v>
                </c:pt>
                <c:pt idx="114">
                  <c:v>12.2315274744905</c:v>
                </c:pt>
                <c:pt idx="115">
                  <c:v>16.305790440849702</c:v>
                </c:pt>
                <c:pt idx="116">
                  <c:v>19.191030977431002</c:v>
                </c:pt>
                <c:pt idx="117">
                  <c:v>19.466358883834602</c:v>
                </c:pt>
                <c:pt idx="118">
                  <c:v>19.430205101597799</c:v>
                </c:pt>
                <c:pt idx="119">
                  <c:v>19.476689635262101</c:v>
                </c:pt>
                <c:pt idx="120">
                  <c:v>19.422924666900901</c:v>
                </c:pt>
                <c:pt idx="121">
                  <c:v>19.4533989763422</c:v>
                </c:pt>
                <c:pt idx="122">
                  <c:v>19.431851153728001</c:v>
                </c:pt>
                <c:pt idx="123">
                  <c:v>19.453357730317201</c:v>
                </c:pt>
                <c:pt idx="124">
                  <c:v>19.4368733356918</c:v>
                </c:pt>
                <c:pt idx="125">
                  <c:v>19.447214026520101</c:v>
                </c:pt>
                <c:pt idx="126">
                  <c:v>19.416594714476702</c:v>
                </c:pt>
                <c:pt idx="127">
                  <c:v>19.4604958958152</c:v>
                </c:pt>
                <c:pt idx="128">
                  <c:v>4.6042564722767203</c:v>
                </c:pt>
                <c:pt idx="129">
                  <c:v>9.2057873296811294</c:v>
                </c:pt>
                <c:pt idx="130">
                  <c:v>13.798297590760001</c:v>
                </c:pt>
                <c:pt idx="131">
                  <c:v>18.402896312416601</c:v>
                </c:pt>
                <c:pt idx="132">
                  <c:v>22.969383884950801</c:v>
                </c:pt>
                <c:pt idx="133">
                  <c:v>27.566497312466002</c:v>
                </c:pt>
                <c:pt idx="134">
                  <c:v>32.110199624828503</c:v>
                </c:pt>
                <c:pt idx="135">
                  <c:v>36.681012511469</c:v>
                </c:pt>
                <c:pt idx="136">
                  <c:v>38.758794617303401</c:v>
                </c:pt>
                <c:pt idx="137">
                  <c:v>38.869217831890801</c:v>
                </c:pt>
                <c:pt idx="138">
                  <c:v>38.862138488385803</c:v>
                </c:pt>
                <c:pt idx="139">
                  <c:v>38.839764972822799</c:v>
                </c:pt>
                <c:pt idx="140">
                  <c:v>38.818977425858101</c:v>
                </c:pt>
                <c:pt idx="141">
                  <c:v>38.905643095815499</c:v>
                </c:pt>
                <c:pt idx="142">
                  <c:v>38.803627013127603</c:v>
                </c:pt>
                <c:pt idx="143">
                  <c:v>38.946847865997903</c:v>
                </c:pt>
                <c:pt idx="144">
                  <c:v>4.9238497091989704</c:v>
                </c:pt>
                <c:pt idx="145">
                  <c:v>9.8477126305084504</c:v>
                </c:pt>
                <c:pt idx="146">
                  <c:v>14.7608946591535</c:v>
                </c:pt>
                <c:pt idx="147">
                  <c:v>19.685230777482701</c:v>
                </c:pt>
                <c:pt idx="148">
                  <c:v>24.577536096006</c:v>
                </c:pt>
                <c:pt idx="149">
                  <c:v>29.4981794799662</c:v>
                </c:pt>
                <c:pt idx="150">
                  <c:v>34.377608752669602</c:v>
                </c:pt>
                <c:pt idx="151">
                  <c:v>39.336660321380101</c:v>
                </c:pt>
                <c:pt idx="152">
                  <c:v>44.149081294103702</c:v>
                </c:pt>
                <c:pt idx="153">
                  <c:v>49.0764573103544</c:v>
                </c:pt>
                <c:pt idx="154">
                  <c:v>53.912312813446498</c:v>
                </c:pt>
                <c:pt idx="155">
                  <c:v>57.367484814095697</c:v>
                </c:pt>
                <c:pt idx="156">
                  <c:v>57.3523340110359</c:v>
                </c:pt>
                <c:pt idx="157">
                  <c:v>57.435627774934702</c:v>
                </c:pt>
                <c:pt idx="158">
                  <c:v>57.340684991648899</c:v>
                </c:pt>
                <c:pt idx="159">
                  <c:v>57.539634758177797</c:v>
                </c:pt>
                <c:pt idx="160">
                  <c:v>5.0965012046854197</c:v>
                </c:pt>
                <c:pt idx="161">
                  <c:v>10.193441229651301</c:v>
                </c:pt>
                <c:pt idx="162">
                  <c:v>15.2808139183874</c:v>
                </c:pt>
                <c:pt idx="163">
                  <c:v>20.3819007289135</c:v>
                </c:pt>
                <c:pt idx="164">
                  <c:v>25.451756302229601</c:v>
                </c:pt>
                <c:pt idx="165">
                  <c:v>30.549480369755301</c:v>
                </c:pt>
                <c:pt idx="166">
                  <c:v>35.602706569980299</c:v>
                </c:pt>
                <c:pt idx="167">
                  <c:v>40.743097572077197</c:v>
                </c:pt>
                <c:pt idx="168">
                  <c:v>45.7359910771589</c:v>
                </c:pt>
                <c:pt idx="169">
                  <c:v>50.853433284604698</c:v>
                </c:pt>
                <c:pt idx="170">
                  <c:v>55.8840297234742</c:v>
                </c:pt>
                <c:pt idx="171">
                  <c:v>57.685153603734499</c:v>
                </c:pt>
                <c:pt idx="172">
                  <c:v>57.638949310927003</c:v>
                </c:pt>
                <c:pt idx="173">
                  <c:v>57.723713804872602</c:v>
                </c:pt>
                <c:pt idx="174">
                  <c:v>57.616327171396001</c:v>
                </c:pt>
                <c:pt idx="175">
                  <c:v>57.819201562844597</c:v>
                </c:pt>
                <c:pt idx="176">
                  <c:v>5.1878883831387297</c:v>
                </c:pt>
                <c:pt idx="177">
                  <c:v>10.3751167902299</c:v>
                </c:pt>
                <c:pt idx="178">
                  <c:v>15.5547874735765</c:v>
                </c:pt>
                <c:pt idx="179">
                  <c:v>20.747506211504898</c:v>
                </c:pt>
                <c:pt idx="180">
                  <c:v>25.909180599261902</c:v>
                </c:pt>
                <c:pt idx="181">
                  <c:v>31.1044005754712</c:v>
                </c:pt>
                <c:pt idx="182">
                  <c:v>36.252084238808301</c:v>
                </c:pt>
                <c:pt idx="183">
                  <c:v>41.488679687875297</c:v>
                </c:pt>
                <c:pt idx="184">
                  <c:v>46.579127057658802</c:v>
                </c:pt>
                <c:pt idx="185">
                  <c:v>51.797609134405</c:v>
                </c:pt>
                <c:pt idx="186">
                  <c:v>56.926170801034502</c:v>
                </c:pt>
                <c:pt idx="187">
                  <c:v>57.835146911663898</c:v>
                </c:pt>
                <c:pt idx="188">
                  <c:v>57.789157100792004</c:v>
                </c:pt>
                <c:pt idx="189">
                  <c:v>57.8604497172023</c:v>
                </c:pt>
                <c:pt idx="190">
                  <c:v>57.765962302758403</c:v>
                </c:pt>
                <c:pt idx="191">
                  <c:v>57.963255878230299</c:v>
                </c:pt>
                <c:pt idx="192">
                  <c:v>5.23494345180253</c:v>
                </c:pt>
                <c:pt idx="193">
                  <c:v>10.4696068922234</c:v>
                </c:pt>
                <c:pt idx="194">
                  <c:v>15.696490224486601</c:v>
                </c:pt>
                <c:pt idx="195">
                  <c:v>20.9395124595261</c:v>
                </c:pt>
                <c:pt idx="196">
                  <c:v>26.147863027118401</c:v>
                </c:pt>
                <c:pt idx="197">
                  <c:v>31.388650956729599</c:v>
                </c:pt>
                <c:pt idx="198">
                  <c:v>36.584689573533502</c:v>
                </c:pt>
                <c:pt idx="199">
                  <c:v>41.8739479858233</c:v>
                </c:pt>
                <c:pt idx="200">
                  <c:v>47.013213601747204</c:v>
                </c:pt>
                <c:pt idx="201">
                  <c:v>52.280826589029203</c:v>
                </c:pt>
                <c:pt idx="202">
                  <c:v>57.463641096501703</c:v>
                </c:pt>
                <c:pt idx="203">
                  <c:v>57.921289729471603</c:v>
                </c:pt>
                <c:pt idx="204">
                  <c:v>57.859993614933103</c:v>
                </c:pt>
                <c:pt idx="205">
                  <c:v>57.936033845862397</c:v>
                </c:pt>
                <c:pt idx="206">
                  <c:v>57.840274070294498</c:v>
                </c:pt>
                <c:pt idx="207">
                  <c:v>58.026032546612299</c:v>
                </c:pt>
                <c:pt idx="208">
                  <c:v>5.2584676003868598</c:v>
                </c:pt>
                <c:pt idx="209">
                  <c:v>10.516841021232301</c:v>
                </c:pt>
                <c:pt idx="210">
                  <c:v>15.7676790840178</c:v>
                </c:pt>
                <c:pt idx="211">
                  <c:v>21.035528106954001</c:v>
                </c:pt>
                <c:pt idx="212">
                  <c:v>26.2645841160789</c:v>
                </c:pt>
                <c:pt idx="213">
                  <c:v>31.528162064355399</c:v>
                </c:pt>
                <c:pt idx="214">
                  <c:v>36.756673385329897</c:v>
                </c:pt>
                <c:pt idx="215">
                  <c:v>42.0580989421059</c:v>
                </c:pt>
                <c:pt idx="216">
                  <c:v>47.222517451024501</c:v>
                </c:pt>
                <c:pt idx="217">
                  <c:v>52.528698328070298</c:v>
                </c:pt>
                <c:pt idx="218">
                  <c:v>57.738698131760003</c:v>
                </c:pt>
                <c:pt idx="219">
                  <c:v>57.943808959936803</c:v>
                </c:pt>
                <c:pt idx="220">
                  <c:v>57.898102938276402</c:v>
                </c:pt>
                <c:pt idx="221">
                  <c:v>57.965544609188299</c:v>
                </c:pt>
                <c:pt idx="222">
                  <c:v>57.872424974128997</c:v>
                </c:pt>
                <c:pt idx="223">
                  <c:v>58.074467916765499</c:v>
                </c:pt>
                <c:pt idx="224">
                  <c:v>5.2708579019886797</c:v>
                </c:pt>
                <c:pt idx="225">
                  <c:v>10.5414792474508</c:v>
                </c:pt>
                <c:pt idx="226">
                  <c:v>15.804303101096499</c:v>
                </c:pt>
                <c:pt idx="227">
                  <c:v>21.0829206467746</c:v>
                </c:pt>
                <c:pt idx="228">
                  <c:v>26.3262277038401</c:v>
                </c:pt>
                <c:pt idx="229">
                  <c:v>31.6063944538339</c:v>
                </c:pt>
                <c:pt idx="230">
                  <c:v>36.836685967366499</c:v>
                </c:pt>
                <c:pt idx="231">
                  <c:v>42.1612243359384</c:v>
                </c:pt>
                <c:pt idx="232">
                  <c:v>47.337484481563202</c:v>
                </c:pt>
                <c:pt idx="233">
                  <c:v>52.648560733418499</c:v>
                </c:pt>
                <c:pt idx="234">
                  <c:v>57.861590004335604</c:v>
                </c:pt>
                <c:pt idx="235">
                  <c:v>57.973842774281103</c:v>
                </c:pt>
                <c:pt idx="236">
                  <c:v>57.917233556735802</c:v>
                </c:pt>
                <c:pt idx="237">
                  <c:v>57.990446234143299</c:v>
                </c:pt>
                <c:pt idx="238">
                  <c:v>57.8898264397221</c:v>
                </c:pt>
                <c:pt idx="239">
                  <c:v>58.087681152251903</c:v>
                </c:pt>
              </c:numCache>
            </c:numRef>
          </c:yVal>
          <c:smooth val="0"/>
          <c:extLst>
            <c:ext xmlns:c16="http://schemas.microsoft.com/office/drawing/2014/chart" uri="{C3380CC4-5D6E-409C-BE32-E72D297353CC}">
              <c16:uniqueId val="{00000130-FF8B-5F4C-8BBF-ED4DE736661E}"/>
            </c:ext>
          </c:extLst>
        </c:ser>
        <c:dLbls>
          <c:showLegendKey val="0"/>
          <c:showVal val="0"/>
          <c:showCatName val="0"/>
          <c:showSerName val="0"/>
          <c:showPercent val="0"/>
          <c:showBubbleSize val="0"/>
        </c:dLbls>
        <c:axId val="123850848"/>
        <c:axId val="119669536"/>
      </c:scatterChart>
      <c:valAx>
        <c:axId val="123850848"/>
        <c:scaling>
          <c:logBase val="2"/>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sz="1200" b="0"/>
                </a:pPr>
                <a:r>
                  <a:rPr lang="en-US" sz="1200" b="0"/>
                  <a:t>Operational Intensity (OP/B)</a:t>
                </a:r>
              </a:p>
            </c:rich>
          </c:tx>
          <c:layout>
            <c:manualLayout>
              <c:xMode val="edge"/>
              <c:yMode val="edge"/>
              <c:x val="0.36643746180033554"/>
              <c:y val="0.93376597222222224"/>
            </c:manualLayout>
          </c:layout>
          <c:overlay val="0"/>
          <c:spPr>
            <a:noFill/>
            <a:ln>
              <a:noFill/>
            </a:ln>
            <a:effectLst/>
          </c:spPr>
        </c:title>
        <c:numFmt formatCode="#\ ????/????" sourceLinked="1"/>
        <c:majorTickMark val="out"/>
        <c:minorTickMark val="none"/>
        <c:tickLblPos val="nextTo"/>
        <c:spPr>
          <a:noFill/>
          <a:ln w="9525" cap="flat" cmpd="sng" algn="ctr">
            <a:solidFill>
              <a:schemeClr val="tx1"/>
            </a:solidFill>
            <a:round/>
          </a:ln>
          <a:effectLst/>
        </c:spPr>
        <c:txPr>
          <a:bodyPr rot="-2700000"/>
          <a:lstStyle/>
          <a:p>
            <a:pPr>
              <a:defRPr/>
            </a:pPr>
            <a:endParaRPr lang="en-US"/>
          </a:p>
        </c:txPr>
        <c:crossAx val="119669536"/>
        <c:crossesAt val="1.0000000000000002E-3"/>
        <c:crossBetween val="midCat"/>
        <c:majorUnit val="2"/>
        <c:minorUnit val="2"/>
      </c:valAx>
      <c:valAx>
        <c:axId val="119669536"/>
        <c:scaling>
          <c:logBase val="2"/>
          <c:orientation val="minMax"/>
          <c:max val="64"/>
          <c:min val="3.1250000000000007E-2"/>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sz="1000" b="0"/>
                </a:pPr>
                <a:r>
                  <a:rPr lang="en-US" sz="1000" b="0"/>
                  <a:t>Arithmetic Throughput (MOPS, log scale)</a:t>
                </a:r>
              </a:p>
            </c:rich>
          </c:tx>
          <c:overlay val="0"/>
          <c:spPr>
            <a:noFill/>
            <a:ln>
              <a:noFill/>
            </a:ln>
            <a:effectLst/>
          </c:spPr>
        </c:title>
        <c:numFmt formatCode="0.00" sourceLinked="0"/>
        <c:majorTickMark val="out"/>
        <c:minorTickMark val="none"/>
        <c:tickLblPos val="nextTo"/>
        <c:spPr>
          <a:noFill/>
          <a:ln w="9525" cap="flat" cmpd="sng" algn="ctr">
            <a:solidFill>
              <a:schemeClr val="tx1"/>
            </a:solidFill>
            <a:round/>
          </a:ln>
          <a:effectLst/>
        </c:spPr>
        <c:txPr>
          <a:bodyPr rot="-60000000" vert="horz"/>
          <a:lstStyle/>
          <a:p>
            <a:pPr>
              <a:defRPr/>
            </a:pPr>
            <a:endParaRPr lang="en-US"/>
          </a:p>
        </c:txPr>
        <c:crossAx val="123850848"/>
        <c:crossesAt val="4.8830000000000019E-5"/>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000">
          <a:solidFill>
            <a:schemeClr val="tx1"/>
          </a:solidFill>
        </a:defRPr>
      </a:pPr>
      <a:endParaRPr lang="en-US"/>
    </a:p>
  </c:txPr>
  <c:externalData r:id="rId1">
    <c:autoUpdate val="0"/>
  </c:externalData>
  <c:userShapes r:id="rId2"/>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3941054243219594E-2"/>
          <c:y val="4.8983281677068301E-2"/>
          <c:w val="0.90133672353455796"/>
          <c:h val="0.79114703361194805"/>
        </c:manualLayout>
      </c:layout>
      <c:barChart>
        <c:barDir val="col"/>
        <c:grouping val="clustered"/>
        <c:varyColors val="1"/>
        <c:ser>
          <c:idx val="0"/>
          <c:order val="0"/>
          <c:tx>
            <c:strRef>
              <c:f>Sheet1!$B$1</c:f>
              <c:strCache>
                <c:ptCount val="1"/>
                <c:pt idx="0">
                  <c:v>System/Application Crash</c:v>
                </c:pt>
              </c:strCache>
            </c:strRef>
          </c:tx>
          <c:invertIfNegative val="0"/>
          <c:dPt>
            <c:idx val="0"/>
            <c:invertIfNegative val="0"/>
            <c:bubble3D val="0"/>
            <c:spPr>
              <a:gradFill rotWithShape="1">
                <a:gsLst>
                  <a:gs pos="0">
                    <a:schemeClr val="accent5">
                      <a:shade val="65000"/>
                      <a:satMod val="103000"/>
                      <a:lumMod val="102000"/>
                      <a:tint val="94000"/>
                    </a:schemeClr>
                  </a:gs>
                  <a:gs pos="50000">
                    <a:schemeClr val="accent5">
                      <a:shade val="65000"/>
                      <a:satMod val="110000"/>
                      <a:lumMod val="100000"/>
                      <a:shade val="100000"/>
                    </a:schemeClr>
                  </a:gs>
                  <a:gs pos="100000">
                    <a:schemeClr val="accent5">
                      <a:shade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30A2-8040-83D1-3CFDD9F44996}"/>
              </c:ext>
            </c:extLst>
          </c:dPt>
          <c:dPt>
            <c:idx val="1"/>
            <c:invertIfNegative val="0"/>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30A2-8040-83D1-3CFDD9F44996}"/>
              </c:ext>
            </c:extLst>
          </c:dPt>
          <c:dPt>
            <c:idx val="2"/>
            <c:invertIfNegative val="0"/>
            <c:bubble3D val="0"/>
            <c:spPr>
              <a:gradFill rotWithShape="1">
                <a:gsLst>
                  <a:gs pos="0">
                    <a:schemeClr val="accent5">
                      <a:tint val="65000"/>
                      <a:satMod val="103000"/>
                      <a:lumMod val="102000"/>
                      <a:tint val="94000"/>
                    </a:schemeClr>
                  </a:gs>
                  <a:gs pos="50000">
                    <a:schemeClr val="accent5">
                      <a:tint val="65000"/>
                      <a:satMod val="110000"/>
                      <a:lumMod val="100000"/>
                      <a:shade val="100000"/>
                    </a:schemeClr>
                  </a:gs>
                  <a:gs pos="100000">
                    <a:schemeClr val="accent5">
                      <a:tint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30A2-8040-83D1-3CFDD9F44996}"/>
              </c:ext>
            </c:extLst>
          </c:dPt>
          <c:errBars>
            <c:errBarType val="both"/>
            <c:errValType val="cust"/>
            <c:noEndCap val="0"/>
            <c:plus>
              <c:numRef>
                <c:f>Sheet1!$D$2:$D$4</c:f>
                <c:numCache>
                  <c:formatCode>General</c:formatCode>
                  <c:ptCount val="3"/>
                  <c:pt idx="0">
                    <c:v>0.28470000000000001</c:v>
                  </c:pt>
                  <c:pt idx="1">
                    <c:v>0.14299999999999999</c:v>
                  </c:pt>
                  <c:pt idx="2">
                    <c:v>0.23699999999999999</c:v>
                  </c:pt>
                </c:numCache>
              </c:numRef>
            </c:plus>
            <c:minus>
              <c:numRef>
                <c:f>Sheet1!$D$2:$D$4</c:f>
                <c:numCache>
                  <c:formatCode>General</c:formatCode>
                  <c:ptCount val="3"/>
                  <c:pt idx="0">
                    <c:v>0.28470000000000001</c:v>
                  </c:pt>
                  <c:pt idx="1">
                    <c:v>0.14299999999999999</c:v>
                  </c:pt>
                  <c:pt idx="2">
                    <c:v>0.23699999999999999</c:v>
                  </c:pt>
                </c:numCache>
              </c:numRef>
            </c:minus>
            <c:spPr>
              <a:noFill/>
              <a:ln w="25400" cap="flat" cmpd="sng" algn="ctr">
                <a:solidFill>
                  <a:schemeClr val="tx1">
                    <a:lumMod val="65000"/>
                    <a:lumOff val="35000"/>
                  </a:schemeClr>
                </a:solidFill>
                <a:round/>
              </a:ln>
              <a:effectLst/>
            </c:spPr>
          </c:errBars>
          <c:cat>
            <c:strRef>
              <c:f>Sheet1!$A$2:$A$4</c:f>
              <c:strCache>
                <c:ptCount val="3"/>
                <c:pt idx="0">
                  <c:v>App/Data A</c:v>
                </c:pt>
                <c:pt idx="1">
                  <c:v>App/Data B</c:v>
                </c:pt>
                <c:pt idx="2">
                  <c:v>App/Data C</c:v>
                </c:pt>
              </c:strCache>
            </c:strRef>
          </c:cat>
          <c:val>
            <c:numRef>
              <c:f>Sheet1!$B$2:$B$4</c:f>
              <c:numCache>
                <c:formatCode>General</c:formatCode>
                <c:ptCount val="3"/>
                <c:pt idx="0">
                  <c:v>1.041365345675441</c:v>
                </c:pt>
                <c:pt idx="1">
                  <c:v>0.63897763578274802</c:v>
                </c:pt>
                <c:pt idx="2">
                  <c:v>0.247729149463254</c:v>
                </c:pt>
              </c:numCache>
            </c:numRef>
          </c:val>
          <c:extLst>
            <c:ext xmlns:c16="http://schemas.microsoft.com/office/drawing/2014/chart" uri="{C3380CC4-5D6E-409C-BE32-E72D297353CC}">
              <c16:uniqueId val="{00000006-30A2-8040-83D1-3CFDD9F44996}"/>
            </c:ext>
          </c:extLst>
        </c:ser>
        <c:dLbls>
          <c:showLegendKey val="0"/>
          <c:showVal val="0"/>
          <c:showCatName val="0"/>
          <c:showSerName val="0"/>
          <c:showPercent val="0"/>
          <c:showBubbleSize val="0"/>
        </c:dLbls>
        <c:gapWidth val="60"/>
        <c:overlap val="-24"/>
        <c:axId val="1272880312"/>
        <c:axId val="1280023800"/>
      </c:barChart>
      <c:catAx>
        <c:axId val="12728803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crossAx val="1280023800"/>
        <c:crosses val="autoZero"/>
        <c:auto val="1"/>
        <c:lblAlgn val="ctr"/>
        <c:lblOffset val="100"/>
        <c:noMultiLvlLbl val="0"/>
      </c:catAx>
      <c:valAx>
        <c:axId val="1280023800"/>
        <c:scaling>
          <c:orientation val="minMax"/>
          <c:min val="0"/>
        </c:scaling>
        <c:delete val="1"/>
        <c:axPos val="l"/>
        <c:title>
          <c:tx>
            <c:rich>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r>
                  <a:rPr lang="en-US"/>
                  <a:t>Memory error vulnerability</a:t>
                </a:r>
              </a:p>
            </c:rich>
          </c:tx>
          <c:overlay val="0"/>
          <c:spPr>
            <a:noFill/>
            <a:ln>
              <a:noFill/>
            </a:ln>
            <a:effectLst/>
          </c:spPr>
        </c:title>
        <c:numFmt formatCode="General" sourceLinked="1"/>
        <c:majorTickMark val="none"/>
        <c:minorTickMark val="none"/>
        <c:tickLblPos val="nextTo"/>
        <c:crossAx val="1272880312"/>
        <c:crosses val="autoZero"/>
        <c:crossBetween val="between"/>
      </c:valAx>
      <c:spPr>
        <a:noFill/>
        <a:ln>
          <a:noFill/>
        </a:ln>
        <a:effectLst/>
      </c:spPr>
    </c:plotArea>
    <c:plotVisOnly val="1"/>
    <c:dispBlanksAs val="gap"/>
    <c:showDLblsOverMax val="0"/>
  </c:chart>
  <c:spPr>
    <a:noFill/>
    <a:ln>
      <a:noFill/>
    </a:ln>
    <a:effectLst/>
  </c:spPr>
  <c:txPr>
    <a:bodyPr/>
    <a:lstStyle/>
    <a:p>
      <a:pPr>
        <a:defRPr sz="2800"/>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0.14141</cdr:x>
      <cdr:y>0.03248</cdr:y>
    </cdr:from>
    <cdr:to>
      <cdr:x>0.42698</cdr:x>
      <cdr:y>0.14518</cdr:y>
    </cdr:to>
    <cdr:sp macro="" textlink="">
      <cdr:nvSpPr>
        <cdr:cNvPr id="2" name="TextBox 1">
          <a:extLst xmlns:a="http://schemas.openxmlformats.org/drawingml/2006/main">
            <a:ext uri="{FF2B5EF4-FFF2-40B4-BE49-F238E27FC236}">
              <a16:creationId xmlns:a16="http://schemas.microsoft.com/office/drawing/2014/main" id="{DF0EF052-1488-F14F-93AC-9A50A084E40B}"/>
            </a:ext>
          </a:extLst>
        </cdr:cNvPr>
        <cdr:cNvSpPr txBox="1"/>
      </cdr:nvSpPr>
      <cdr:spPr>
        <a:xfrm xmlns:a="http://schemas.openxmlformats.org/drawingml/2006/main">
          <a:off x="661793" y="90793"/>
          <a:ext cx="1336465" cy="314985"/>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b="1"/>
            <a:t>(a)</a:t>
          </a:r>
          <a:r>
            <a:rPr lang="en-US" sz="1000" b="1" baseline="0"/>
            <a:t> </a:t>
          </a:r>
          <a:r>
            <a:rPr lang="en-US" sz="1000" b="1"/>
            <a:t>INT32, ADD</a:t>
          </a:r>
          <a:r>
            <a:rPr lang="en-US" sz="1000" b="0"/>
            <a:t> (1 DPU)</a:t>
          </a:r>
        </a:p>
      </cdr:txBody>
    </cdr:sp>
  </cdr:relSizeAnchor>
  <cdr:relSizeAnchor xmlns:cdr="http://schemas.openxmlformats.org/drawingml/2006/chartDrawing">
    <cdr:from>
      <cdr:x>0.03118</cdr:x>
      <cdr:y>0.82039</cdr:y>
    </cdr:from>
    <cdr:to>
      <cdr:x>0.16175</cdr:x>
      <cdr:y>0.88401</cdr:y>
    </cdr:to>
    <cdr:sp macro="" textlink="">
      <cdr:nvSpPr>
        <cdr:cNvPr id="3" name="Rectangle 2">
          <a:extLst xmlns:a="http://schemas.openxmlformats.org/drawingml/2006/main">
            <a:ext uri="{FF2B5EF4-FFF2-40B4-BE49-F238E27FC236}">
              <a16:creationId xmlns:a16="http://schemas.microsoft.com/office/drawing/2014/main" id="{E119D161-B698-C34F-A096-FAD6AC5487BA}"/>
            </a:ext>
          </a:extLst>
        </cdr:cNvPr>
        <cdr:cNvSpPr/>
      </cdr:nvSpPr>
      <cdr:spPr>
        <a:xfrm xmlns:a="http://schemas.openxmlformats.org/drawingml/2006/main" rot="18950358" flipV="1">
          <a:off x="145901" y="2292982"/>
          <a:ext cx="611068" cy="177803"/>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0.77363</cdr:x>
      <cdr:y>0.81068</cdr:y>
    </cdr:from>
    <cdr:to>
      <cdr:x>0.86405</cdr:x>
      <cdr:y>0.91162</cdr:y>
    </cdr:to>
    <cdr:sp macro="" textlink="">
      <cdr:nvSpPr>
        <cdr:cNvPr id="4" name="Rectangle 3">
          <a:extLst xmlns:a="http://schemas.openxmlformats.org/drawingml/2006/main">
            <a:ext uri="{FF2B5EF4-FFF2-40B4-BE49-F238E27FC236}">
              <a16:creationId xmlns:a16="http://schemas.microsoft.com/office/drawing/2014/main" id="{6F144DA0-F221-484F-BAE9-E0442D4EF9F4}"/>
            </a:ext>
          </a:extLst>
        </cdr:cNvPr>
        <cdr:cNvSpPr/>
      </cdr:nvSpPr>
      <cdr:spPr>
        <a:xfrm xmlns:a="http://schemas.openxmlformats.org/drawingml/2006/main" rot="18950358">
          <a:off x="3620572" y="2265822"/>
          <a:ext cx="423190"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2</a:t>
          </a:r>
        </a:p>
      </cdr:txBody>
    </cdr:sp>
  </cdr:relSizeAnchor>
  <cdr:relSizeAnchor xmlns:cdr="http://schemas.openxmlformats.org/drawingml/2006/chartDrawing">
    <cdr:from>
      <cdr:x>0.7382</cdr:x>
      <cdr:y>0.79928</cdr:y>
    </cdr:from>
    <cdr:to>
      <cdr:x>0.80682</cdr:x>
      <cdr:y>0.89976</cdr:y>
    </cdr:to>
    <cdr:sp macro="" textlink="">
      <cdr:nvSpPr>
        <cdr:cNvPr id="5" name="Rectangle 4">
          <a:extLst xmlns:a="http://schemas.openxmlformats.org/drawingml/2006/main">
            <a:ext uri="{FF2B5EF4-FFF2-40B4-BE49-F238E27FC236}">
              <a16:creationId xmlns:a16="http://schemas.microsoft.com/office/drawing/2014/main" id="{90539433-DDEC-FA4F-A51B-B0E6DAA77E86}"/>
            </a:ext>
          </a:extLst>
        </cdr:cNvPr>
        <cdr:cNvSpPr/>
      </cdr:nvSpPr>
      <cdr:spPr>
        <a:xfrm xmlns:a="http://schemas.openxmlformats.org/drawingml/2006/main" rot="18950358">
          <a:off x="3454760" y="2233983"/>
          <a:ext cx="321176" cy="280832"/>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1</a:t>
          </a:r>
        </a:p>
      </cdr:txBody>
    </cdr:sp>
  </cdr:relSizeAnchor>
  <cdr:relSizeAnchor xmlns:cdr="http://schemas.openxmlformats.org/drawingml/2006/chartDrawing">
    <cdr:from>
      <cdr:x>0.85818</cdr:x>
      <cdr:y>0.81973</cdr:y>
    </cdr:from>
    <cdr:to>
      <cdr:x>0.9687</cdr:x>
      <cdr:y>0.92067</cdr:y>
    </cdr:to>
    <cdr:sp macro="" textlink="">
      <cdr:nvSpPr>
        <cdr:cNvPr id="6" name="Rectangle 5">
          <a:extLst xmlns:a="http://schemas.openxmlformats.org/drawingml/2006/main">
            <a:ext uri="{FF2B5EF4-FFF2-40B4-BE49-F238E27FC236}">
              <a16:creationId xmlns:a16="http://schemas.microsoft.com/office/drawing/2014/main" id="{AFC48ECF-5AC6-D24C-BB45-70F0790CED2B}"/>
            </a:ext>
          </a:extLst>
        </cdr:cNvPr>
        <cdr:cNvSpPr/>
      </cdr:nvSpPr>
      <cdr:spPr>
        <a:xfrm xmlns:a="http://schemas.openxmlformats.org/drawingml/2006/main" rot="18950358">
          <a:off x="4016261" y="2291120"/>
          <a:ext cx="517233" cy="282128"/>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8</a:t>
          </a:r>
        </a:p>
      </cdr:txBody>
    </cdr:sp>
  </cdr:relSizeAnchor>
  <cdr:relSizeAnchor xmlns:cdr="http://schemas.openxmlformats.org/drawingml/2006/chartDrawing">
    <cdr:from>
      <cdr:x>0.83298</cdr:x>
      <cdr:y>0.80474</cdr:y>
    </cdr:from>
    <cdr:to>
      <cdr:x>0.91336</cdr:x>
      <cdr:y>0.90568</cdr:y>
    </cdr:to>
    <cdr:sp macro="" textlink="">
      <cdr:nvSpPr>
        <cdr:cNvPr id="7" name="Rectangle 6">
          <a:extLst xmlns:a="http://schemas.openxmlformats.org/drawingml/2006/main">
            <a:ext uri="{FF2B5EF4-FFF2-40B4-BE49-F238E27FC236}">
              <a16:creationId xmlns:a16="http://schemas.microsoft.com/office/drawing/2014/main" id="{73F0D319-4AF1-664C-8CC7-33ABFD5DB396}"/>
            </a:ext>
          </a:extLst>
        </cdr:cNvPr>
        <cdr:cNvSpPr/>
      </cdr:nvSpPr>
      <cdr:spPr>
        <a:xfrm xmlns:a="http://schemas.openxmlformats.org/drawingml/2006/main" rot="18950358">
          <a:off x="3898357" y="2249224"/>
          <a:ext cx="376169"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4</a:t>
          </a:r>
        </a:p>
      </cdr:txBody>
    </cdr:sp>
  </cdr:relSizeAnchor>
</c:userShapes>
</file>

<file path=ppt/drawings/drawing3.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drawings/drawing4.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10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2/25/23</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2/25/23</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33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34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37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38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394.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401.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402.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4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4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4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436.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4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5848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a:t>
            </a:fld>
            <a:endParaRPr lang="en-US"/>
          </a:p>
        </p:txBody>
      </p:sp>
    </p:spTree>
    <p:extLst>
      <p:ext uri="{BB962C8B-B14F-4D97-AF65-F5344CB8AC3E}">
        <p14:creationId xmlns:p14="http://schemas.microsoft.com/office/powerpoint/2010/main" val="15363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9535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3206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604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780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2041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0131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latin typeface="Arial" panose="020B0604020202020204" pitchFamily="34" charset="0"/>
              </a:rPr>
              <a:t>Knowing what </a:t>
            </a:r>
            <a:r>
              <a:rPr lang="en-US">
                <a:solidFill>
                  <a:srgbClr val="0000FF"/>
                </a:solidFill>
                <a:latin typeface="Arial" panose="020B0604020202020204" pitchFamily="34" charset="0"/>
              </a:rPr>
              <a:t>organisms</a:t>
            </a:r>
            <a:r>
              <a:rPr lang="en-US">
                <a:solidFill>
                  <a:srgbClr val="000000"/>
                </a:solidFill>
                <a:latin typeface="Arial" panose="020B0604020202020204" pitchFamily="34" charset="0"/>
              </a:rPr>
              <a:t> are </a:t>
            </a:r>
            <a:r>
              <a:rPr lang="en-US">
                <a:solidFill>
                  <a:srgbClr val="FF0000"/>
                </a:solidFill>
                <a:latin typeface="Arial" panose="020B0604020202020204" pitchFamily="34" charset="0"/>
              </a:rPr>
              <a:t>present</a:t>
            </a:r>
            <a:r>
              <a:rPr lang="en-US">
                <a:solidFill>
                  <a:srgbClr val="000000"/>
                </a:solidFill>
                <a:latin typeface="Arial" panose="020B0604020202020204" pitchFamily="34" charset="0"/>
              </a:rPr>
              <a:t> in a given environmental sample and how </a:t>
            </a:r>
            <a:r>
              <a:rPr lang="en-US">
                <a:solidFill>
                  <a:srgbClr val="FF0000"/>
                </a:solidFill>
                <a:latin typeface="Arial" panose="020B0604020202020204" pitchFamily="34" charset="0"/>
              </a:rPr>
              <a:t>abundant</a:t>
            </a:r>
            <a:r>
              <a:rPr lang="en-US">
                <a:solidFill>
                  <a:srgbClr val="000000"/>
                </a:solidFill>
                <a:latin typeface="Arial" panose="020B0604020202020204" pitchFamily="34" charset="0"/>
              </a:rPr>
              <a:t> are they</a:t>
            </a: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29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4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323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CCD = Core </a:t>
            </a:r>
            <a:r>
              <a:rPr lang="en-US" dirty="0" err="1">
                <a:latin typeface="medium-content-sans-serif-font"/>
              </a:rPr>
              <a:t>Chiplet</a:t>
            </a:r>
            <a:r>
              <a:rPr lang="en-US" dirty="0">
                <a:latin typeface="medium-content-sans-serif-font"/>
              </a:rPr>
              <a:t> Die</a:t>
            </a:r>
            <a:endParaRPr lang="en-US" dirty="0"/>
          </a:p>
          <a:p>
            <a:r>
              <a:rPr lang="en-US" dirty="0"/>
              <a:t>Structural silicon is used to equalize the height and facilitate heat dissipation from the cores.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353274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854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implement U-TRR using SoftMC, an FPGA-based infrastructure with precise temperature control which we enhanced for DDR4</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5234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We use an FPGA-based experimental setup programmed with a modified version of </a:t>
            </a:r>
            <a:r>
              <a:rPr lang="en-US" b="0" dirty="0" err="1"/>
              <a:t>SoftMC</a:t>
            </a:r>
            <a:r>
              <a:rPr lang="en-US" b="0" dirty="0"/>
              <a:t> [CLICK]</a:t>
            </a:r>
            <a:endParaRPr lang="en-US" dirty="0"/>
          </a:p>
          <a:p>
            <a:r>
              <a:rPr lang="en-US" dirty="0"/>
              <a:t>We control the chip temperature using a pair of heaters [CLICK] connected to a temperature controller [CLICK]</a:t>
            </a:r>
          </a:p>
          <a:p>
            <a:r>
              <a:rPr lang="en-US" dirty="0"/>
              <a:t>We supply the </a:t>
            </a:r>
            <a:r>
              <a:rPr lang="en-US" dirty="0" err="1"/>
              <a:t>wordline</a:t>
            </a:r>
            <a:r>
              <a:rPr lang="en-US" dirty="0"/>
              <a:t> voltage using the VPP power rail from an external power supply [CLICK]</a:t>
            </a:r>
          </a:p>
          <a:p>
            <a:r>
              <a:rPr lang="en-US" dirty="0"/>
              <a:t>This infrastructure provides fine-grained control over DRAM commands, timing parameters, temperature, and </a:t>
            </a:r>
            <a:r>
              <a:rPr lang="en-US" dirty="0" err="1"/>
              <a:t>wordline</a:t>
            </a:r>
            <a:r>
              <a:rPr lang="en-US" dirty="0"/>
              <a:t> voltage [CLICK]</a:t>
            </a:r>
          </a:p>
          <a:p>
            <a:r>
              <a:rPr lang="en-US"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006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68597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250882" name="Notes Placeholder 2"/>
          <p:cNvSpPr>
            <a:spLocks noGrp="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385812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9975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81</a:t>
            </a:fld>
            <a:endParaRPr lang="en-US"/>
          </a:p>
        </p:txBody>
      </p:sp>
    </p:spTree>
    <p:extLst>
      <p:ext uri="{BB962C8B-B14F-4D97-AF65-F5344CB8AC3E}">
        <p14:creationId xmlns:p14="http://schemas.microsoft.com/office/powerpoint/2010/main" val="1509557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513180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plot shows the throughput improvement provided by in-DRAM copy operations for bulk data initialization and copy over CPU-based copy and initialization using LOAD and STORE instructions. We do not execute any CLFLUSH instructions and assume that the data is up to date in DRAM and there are no cached copies.</a:t>
            </a:r>
          </a:p>
          <a:p>
            <a:endParaRPr lang="en-US" dirty="0"/>
          </a:p>
          <a:p>
            <a:r>
              <a:rPr lang="en-US" dirty="0"/>
              <a:t>The x-axis shows the size of the arrays that we copy or initialize. The dark gray bar shows the improvement for initialization operations, and the bright gray bar shows the improvement for copy operations.</a:t>
            </a:r>
          </a:p>
          <a:p>
            <a:endParaRPr lang="en-US" dirty="0"/>
          </a:p>
          <a:p>
            <a:r>
              <a:rPr lang="en-US" b="1" dirty="0"/>
              <a:t>[CLICK] </a:t>
            </a:r>
            <a:r>
              <a:rPr lang="en-US" b="0" dirty="0"/>
              <a:t>We observe that in-DRAM copy and initialization operations improve copy and initialization throughput by 119x and 89x including the overheads of system support required for </a:t>
            </a:r>
            <a:r>
              <a:rPr lang="en-US" b="0" dirty="0" err="1"/>
              <a:t>RowClone</a:t>
            </a:r>
            <a:r>
              <a:rPr lang="en-US" b="0" dirty="0"/>
              <a:t> operations</a:t>
            </a:r>
            <a:endParaRPr lang="en-US" b="1"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123</a:t>
            </a:fld>
            <a:endParaRPr kumimoji="0" lang="tr-T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4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64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144</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977503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145</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532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This is a core</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part of ReRAM-based PIM. We use resistance of each cell to represent the value of weight, and</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add voltages representing values of inputs on each row.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According to the </a:t>
            </a:r>
            <a:r>
              <a:rPr lang="en-US" sz="1200" b="0" i="0" u="none" strike="noStrike" kern="1200" dirty="0">
                <a:solidFill>
                  <a:schemeClr val="tx1"/>
                </a:solidFill>
                <a:effectLst/>
                <a:latin typeface="Arial" charset="0"/>
                <a:ea typeface="+mn-ea"/>
                <a:cs typeface="+mn-cs"/>
              </a:rPr>
              <a:t>Kirchhoff</a:t>
            </a:r>
            <a:r>
              <a:rPr lang="zh-CN" altLang="en-US" sz="1200" b="0" i="0" u="none" strike="noStrike" kern="1200" dirty="0">
                <a:solidFill>
                  <a:schemeClr val="tx1"/>
                </a:solidFill>
                <a:effectLst/>
                <a:latin typeface="Arial" charset="0"/>
                <a:ea typeface="+mn-ea"/>
                <a:cs typeface="+mn-cs"/>
              </a:rPr>
              <a:t>‘</a:t>
            </a:r>
            <a:r>
              <a:rPr lang="en-US" altLang="zh-CN" sz="1200" b="0" i="0" u="none" strike="noStrike" kern="1200" dirty="0">
                <a:solidFill>
                  <a:schemeClr val="tx1"/>
                </a:solidFill>
                <a:effectLst/>
                <a:latin typeface="Arial" charset="0"/>
                <a:ea typeface="+mn-ea"/>
                <a:cs typeface="+mn-cs"/>
              </a:rPr>
              <a:t>s</a:t>
            </a:r>
            <a:r>
              <a:rPr lang="en-US" altLang="zh-CN" sz="1400" kern="1200" dirty="0">
                <a:solidFill>
                  <a:schemeClr val="tx1"/>
                </a:solidFill>
                <a:effectLst/>
                <a:latin typeface="Arial" charset="0"/>
                <a:ea typeface="+mn-ea"/>
                <a:cs typeface="+mn-cs"/>
              </a:rPr>
              <a:t> law, we finally obtain a current, representing the value of output. Thus, by modifying the peripheral circuit of </a:t>
            </a:r>
            <a:r>
              <a:rPr lang="en-US" altLang="zh-CN" sz="1400" kern="1200" dirty="0" err="1">
                <a:solidFill>
                  <a:schemeClr val="tx1"/>
                </a:solidFill>
                <a:effectLst/>
                <a:latin typeface="Arial" charset="0"/>
                <a:ea typeface="+mn-ea"/>
                <a:cs typeface="+mn-cs"/>
              </a:rPr>
              <a:t>ReRAM</a:t>
            </a:r>
            <a:r>
              <a:rPr lang="en-US" altLang="zh-CN" sz="1400" kern="1200" dirty="0">
                <a:solidFill>
                  <a:schemeClr val="tx1"/>
                </a:solidFill>
                <a:effectLst/>
                <a:latin typeface="Arial" charset="0"/>
                <a:ea typeface="+mn-ea"/>
                <a:cs typeface="+mn-cs"/>
              </a:rPr>
              <a:t> array, it can support a Matrix-Multiply-Vector operation in almost one read cycle. Let’s see how to do it.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We have an input vector, multiply it with a matrix, and get an output vector.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First, we write the matrix into a ReRAM array.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Then we feed inputs into the ReRAM array, through performing an analog sum, finally we obtain outputs.</a:t>
            </a:r>
            <a:endParaRPr lang="zh-CN" altLang="zh-CN" sz="1400" kern="1200" dirty="0">
              <a:solidFill>
                <a:schemeClr val="tx1"/>
              </a:solidFill>
              <a:effectLst/>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zh-CN" altLang="en-US" dirty="0"/>
          </a:p>
        </p:txBody>
      </p:sp>
      <p:sp>
        <p:nvSpPr>
          <p:cNvPr id="4" name="幻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1CA6C7-3AC9-4A26-B0BF-DF8AFF740679}" type="slidenum">
              <a:rPr kumimoji="0" lang="ko-KR" altLang="en-US" sz="1200" b="0" i="0" u="none" strike="noStrike" kern="1200" cap="none" spc="0" normalizeH="0" baseline="0" noProof="0" smtClean="0">
                <a:ln>
                  <a:noFill/>
                </a:ln>
                <a:solidFill>
                  <a:prstClr val="black"/>
                </a:solidFill>
                <a:effectLst/>
                <a:uLnTx/>
                <a:uFillTx/>
                <a:latin typeface="Calibri" charset="0"/>
                <a:ea typeface="맑은 고딕" panose="020B0503020000020004" pitchFamily="34" charset="-127"/>
                <a:cs typeface="+mn-cs"/>
              </a:rPr>
              <a:pPr marL="0" marR="0" lvl="0" indent="0" algn="r" defTabSz="914400" rtl="0" eaLnBrk="1" fontAlgn="base" latinLnBrk="0" hangingPunct="1">
                <a:lnSpc>
                  <a:spcPct val="100000"/>
                </a:lnSpc>
                <a:spcBef>
                  <a:spcPct val="0"/>
                </a:spcBef>
                <a:spcAft>
                  <a:spcPct val="0"/>
                </a:spcAft>
                <a:buClrTx/>
                <a:buSzTx/>
                <a:buFontTx/>
                <a:buNone/>
                <a:tabLst/>
                <a:defRPr/>
              </a:pPr>
              <a:t>146</a:t>
            </a:fld>
            <a:endParaRPr kumimoji="0" lang="en-US" altLang="ko-KR" sz="1200" b="0" i="0" u="none" strike="noStrike" kern="1200" cap="none" spc="0" normalizeH="0" baseline="0" noProof="0" dirty="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1498292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Read mapping performs alignment on large genomic datasets, containing millions of reads. [CLICK]</a:t>
            </a:r>
          </a:p>
          <a:p>
            <a:r>
              <a:rPr lang="en-CH" dirty="0"/>
              <a:t>Therefore, read mapping is both computationally expensive [CLICK]</a:t>
            </a:r>
          </a:p>
          <a:p>
            <a:r>
              <a:rPr lang="en-CH" dirty="0"/>
              <a:t>And incurs high data movement overhead [CLICK]</a:t>
            </a:r>
          </a:p>
          <a:p>
            <a:endParaRPr lang="en-CH"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59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has been significant effort into improving read mapping performance [CLICK]</a:t>
            </a:r>
          </a:p>
          <a:p>
            <a:r>
              <a:rPr lang="en-GB" sz="1200" kern="1200" dirty="0">
                <a:solidFill>
                  <a:schemeClr val="tx1"/>
                </a:solidFill>
                <a:effectLst/>
                <a:latin typeface="+mn-lt"/>
                <a:ea typeface="+mn-ea"/>
                <a:cs typeface="+mn-cs"/>
              </a:rPr>
              <a:t>Through efficient heuristics [CLICK]</a:t>
            </a:r>
          </a:p>
          <a:p>
            <a:r>
              <a:rPr lang="en-GB" sz="1200" kern="1200" dirty="0">
                <a:solidFill>
                  <a:schemeClr val="tx1"/>
                </a:solidFill>
                <a:effectLst/>
                <a:latin typeface="+mn-lt"/>
                <a:ea typeface="+mn-ea"/>
                <a:cs typeface="+mn-cs"/>
              </a:rPr>
              <a:t>hardware accelerators [CLICK]</a:t>
            </a:r>
          </a:p>
          <a:p>
            <a:r>
              <a:rPr lang="en-GB" sz="1200" kern="1200" dirty="0">
                <a:solidFill>
                  <a:schemeClr val="tx1"/>
                </a:solidFill>
                <a:effectLst/>
                <a:latin typeface="+mn-lt"/>
                <a:ea typeface="+mn-ea"/>
                <a:cs typeface="+mn-cs"/>
              </a:rPr>
              <a:t> and various filters that prune reads that do not require expensive computation [CLICK]. </a:t>
            </a:r>
          </a:p>
          <a:p>
            <a:r>
              <a:rPr lang="en-GB" sz="1200" kern="1200" dirty="0">
                <a:solidFill>
                  <a:schemeClr val="tx1"/>
                </a:solidFill>
                <a:effectLst/>
                <a:latin typeface="+mn-lt"/>
                <a:ea typeface="+mn-ea"/>
                <a:cs typeface="+mn-cs"/>
              </a:rPr>
              <a:t>While these approaches address the computation overhead in read mapping [CLICK]</a:t>
            </a:r>
          </a:p>
          <a:p>
            <a:r>
              <a:rPr lang="en-GB" sz="1200" b="1" kern="1200" dirty="0">
                <a:solidFill>
                  <a:schemeClr val="tx1"/>
                </a:solidFill>
                <a:effectLst/>
                <a:latin typeface="+mn-lt"/>
                <a:ea typeface="+mn-ea"/>
                <a:cs typeface="+mn-cs"/>
              </a:rPr>
              <a:t>[While Reads Move] </a:t>
            </a:r>
            <a:r>
              <a:rPr lang="en-GB" sz="1200" kern="1200" dirty="0">
                <a:solidFill>
                  <a:schemeClr val="tx1"/>
                </a:solidFill>
                <a:effectLst/>
                <a:latin typeface="+mn-lt"/>
                <a:ea typeface="+mn-ea"/>
                <a:cs typeface="+mn-cs"/>
              </a:rPr>
              <a:t>None of them alleviate the data movement overhead from storage, whose impact becomes even larger when the computation overhead gets alleviated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5683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Our key idea is to filter reads that do not require the expensive alignment computation in the storage system [CLICK] …</a:t>
            </a:r>
          </a:p>
          <a:p>
            <a:r>
              <a:rPr lang="en-GB" b="1" dirty="0"/>
              <a:t>[While Reads Move] T</a:t>
            </a:r>
            <a:r>
              <a:rPr lang="en-CH" b="1" dirty="0"/>
              <a:t>o fundamentally reduce </a:t>
            </a:r>
            <a:r>
              <a:rPr lang="en-CH" dirty="0"/>
              <a:t>the data movement overhead of read mapping</a:t>
            </a:r>
          </a:p>
          <a:p>
            <a:endParaRPr lang="en-GB" b="1" dirty="0"/>
          </a:p>
          <a:p>
            <a:r>
              <a:rPr lang="en-GB" dirty="0"/>
              <a:t>E</a:t>
            </a:r>
            <a:r>
              <a:rPr lang="en-CH" dirty="0"/>
              <a:t>xamples of the reads that not require the costlt alignment step</a:t>
            </a:r>
          </a:p>
          <a:p>
            <a:endParaRPr lang="en-CH" dirty="0"/>
          </a:p>
          <a:p>
            <a:r>
              <a:rPr lang="en-GB" dirty="0"/>
              <a:t>Exactly-matching reads to the reference genome that do not need approximate string matching performed during alignment</a:t>
            </a:r>
          </a:p>
          <a:p>
            <a:endParaRPr lang="en-GB" dirty="0"/>
          </a:p>
          <a:p>
            <a:r>
              <a:rPr lang="en-GB" dirty="0"/>
              <a:t>Non-matching reads that have no potential matching locations in the reference genome hence skip the </a:t>
            </a:r>
            <a:r>
              <a:rPr lang="en-GB" dirty="0" err="1"/>
              <a:t>alignemt</a:t>
            </a:r>
            <a:r>
              <a:rPr lang="en-GB" dirty="0"/>
              <a:t> step</a:t>
            </a:r>
          </a:p>
          <a:p>
            <a:endParaRPr lang="en-GB" dirty="0"/>
          </a:p>
          <a:p>
            <a:endParaRPr lang="en-GB" dirty="0"/>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021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propose </a:t>
            </a:r>
            <a:r>
              <a:rPr lang="en-GB" dirty="0" err="1"/>
              <a:t>GenStore</a:t>
            </a:r>
            <a:r>
              <a:rPr lang="en-GB" dirty="0"/>
              <a:t>, the first in-storage processing system designed for genome sequence analysis. [CLICK]</a:t>
            </a:r>
          </a:p>
          <a:p>
            <a:r>
              <a:rPr lang="en-GB" dirty="0"/>
              <a:t>To reduce both the computation [CLICK]</a:t>
            </a:r>
          </a:p>
          <a:p>
            <a:r>
              <a:rPr lang="en-GB" dirty="0"/>
              <a:t>And the data movement overhead [CLICK]</a:t>
            </a:r>
          </a:p>
          <a:p>
            <a:r>
              <a:rPr lang="en-GB" sz="1200" b="0" i="0" u="none" strike="noStrike" kern="1200" dirty="0" err="1">
                <a:solidFill>
                  <a:schemeClr val="tx1"/>
                </a:solidFill>
                <a:effectLst/>
                <a:latin typeface="+mn-lt"/>
                <a:ea typeface="+mn-ea"/>
                <a:cs typeface="+mn-cs"/>
              </a:rPr>
              <a:t>GenStore</a:t>
            </a:r>
            <a:r>
              <a:rPr lang="en-GB" sz="1200" b="0" i="0" u="none" strike="noStrike" kern="1200" dirty="0">
                <a:solidFill>
                  <a:schemeClr val="tx1"/>
                </a:solidFill>
                <a:effectLst/>
                <a:latin typeface="+mn-lt"/>
                <a:ea typeface="+mn-ea"/>
                <a:cs typeface="+mn-cs"/>
              </a:rPr>
              <a:t> provides high-performance and energy benefits compared to state-of-the-art HW and SW baselines </a:t>
            </a:r>
            <a:r>
              <a:rPr lang="en-GB" dirty="0"/>
              <a:t>[CLICK]</a:t>
            </a:r>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343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Consumer</a:t>
            </a:r>
            <a:r>
              <a:rPr lang="en-US" baseline="0" dirty="0"/>
              <a:t> devices like tablets smartphone and wearable are now everywhere and used by billions of people.</a:t>
            </a:r>
          </a:p>
          <a:p>
            <a:r>
              <a:rPr lang="en-US" dirty="0"/>
              <a:t>One of the</a:t>
            </a:r>
            <a:r>
              <a:rPr lang="en-US" baseline="0" dirty="0"/>
              <a:t> major challenge in these devices is battery limitation which makes the energy consumption a critical concern </a:t>
            </a:r>
            <a:r>
              <a:rPr lang="mr-IN" baseline="0" dirty="0"/>
              <a:t>…</a:t>
            </a:r>
            <a:endParaRPr lang="en-US" baseline="0" dirty="0"/>
          </a:p>
          <a:p>
            <a:endParaRPr lang="en-US" baseline="0" dirty="0"/>
          </a:p>
          <a:p>
            <a:endParaRPr lang="en-US" baseline="0" dirty="0"/>
          </a:p>
          <a:p>
            <a:endParaRPr lang="en-US" baseline="0" dirty="0"/>
          </a:p>
          <a:p>
            <a:endParaRPr lang="en-US" baseline="0"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71035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2343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Throughout our analysis, we make</a:t>
            </a:r>
            <a:r>
              <a:rPr lang="en-US" baseline="0" dirty="0"/>
              <a:t> a key observation </a:t>
            </a:r>
            <a:r>
              <a:rPr lang="en-US" dirty="0"/>
              <a:t>that</a:t>
            </a:r>
            <a:r>
              <a:rPr lang="en-US" baseline="0" dirty="0"/>
              <a:t> out of all sources of energy consumption, data movement is a major contributor to the total system energy. We find that across all of the workloads</a:t>
            </a:r>
            <a:r>
              <a:rPr lang="en-US" dirty="0"/>
              <a:t>,</a:t>
            </a:r>
            <a:r>
              <a:rPr lang="en-US" baseline="0" dirty="0"/>
              <a:t> on average around 62.7% of total system energy is spent on data movement.</a:t>
            </a:r>
          </a:p>
          <a:p>
            <a:endParaRPr lang="en-US" baseline="0" dirty="0"/>
          </a:p>
          <a:p>
            <a:r>
              <a:rPr lang="en-US" baseline="0" dirty="0"/>
              <a:t>One way to reduce data movement cost is to move computation close to data, or </a:t>
            </a:r>
            <a:r>
              <a:rPr lang="mr-IN" baseline="0" dirty="0"/>
              <a:t>…</a:t>
            </a:r>
            <a:endParaRPr lang="en-US" baseline="0" dirty="0"/>
          </a:p>
          <a:p>
            <a:r>
              <a:rPr lang="en-US" baseline="0" dirty="0"/>
              <a:t>One potential solution to address this cost it do move computation close to data, or in other words, do </a:t>
            </a:r>
            <a:r>
              <a:rPr lang="en-US" baseline="0" dirty="0" err="1"/>
              <a:t>procesing</a:t>
            </a:r>
            <a:r>
              <a:rPr lang="en-US" baseline="0" dirty="0"/>
              <a:t> in memory. However, the challenge is that these devices.</a:t>
            </a:r>
          </a:p>
          <a:p>
            <a:endParaRPr lang="en-US" baseline="0" dirty="0"/>
          </a:p>
          <a:p>
            <a:endParaRPr lang="en-US" baseline="0" dirty="0"/>
          </a:p>
          <a:p>
            <a:r>
              <a:rPr lang="en-US" dirty="0"/>
              <a:t>One potential</a:t>
            </a:r>
            <a:r>
              <a:rPr lang="en-US" baseline="0" dirty="0"/>
              <a:t> solution to mitigate data movement cost and reduce total system energy is to execute data-movement heavy portions of application close to data, or in other words, do processing in memory. However, consumer devices are </a:t>
            </a:r>
            <a:r>
              <a:rPr lang="en-US" baseline="0" dirty="0" err="1"/>
              <a:t>extermely</a:t>
            </a:r>
            <a:r>
              <a:rPr lang="en-US" baseline="0" dirty="0"/>
              <a:t> limited in terms of area and power budget. So the question is can we move part of the data movement heavy portion given the limited area and energy budget. Our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546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To figure</a:t>
            </a:r>
            <a:r>
              <a:rPr lang="en-US" sz="1200" kern="1200" baseline="0" dirty="0">
                <a:solidFill>
                  <a:schemeClr val="tx1"/>
                </a:solidFill>
                <a:latin typeface="+mn-lt"/>
                <a:ea typeface="+mn-ea"/>
                <a:cs typeface="+mn-cs"/>
              </a:rPr>
              <a:t> out if we can use processing in memory, we dig deeper into our analysis and we make another key observation that majority of data movement often comes form simple functions and </a:t>
            </a:r>
            <a:r>
              <a:rPr lang="en-US" sz="1200" kern="1200" baseline="0" dirty="0" err="1">
                <a:solidFill>
                  <a:schemeClr val="tx1"/>
                </a:solidFill>
                <a:latin typeface="+mn-lt"/>
                <a:ea typeface="+mn-ea"/>
                <a:cs typeface="+mn-cs"/>
              </a:rPr>
              <a:t>pritmitives</a:t>
            </a:r>
            <a:r>
              <a:rPr lang="en-US" sz="1200" kern="1200" baseline="0" dirty="0">
                <a:solidFill>
                  <a:schemeClr val="tx1"/>
                </a:solidFill>
                <a:latin typeface="+mn-lt"/>
                <a:ea typeface="+mn-ea"/>
                <a:cs typeface="+mn-cs"/>
              </a:rPr>
              <a:t>. We find that these simple function can be implemented in memory as either a small embedded core, or group of small fixed function accelerators. Our result shows that offloading these function to PIM logic can significantly reduce data movement for each function and reduce energy on average around 55%  and improve </a:t>
            </a:r>
            <a:r>
              <a:rPr lang="en-US" sz="1200" kern="1200" baseline="0" dirty="0" err="1">
                <a:solidFill>
                  <a:schemeClr val="tx1"/>
                </a:solidFill>
                <a:latin typeface="+mn-lt"/>
                <a:ea typeface="+mn-ea"/>
                <a:cs typeface="+mn-cs"/>
              </a:rPr>
              <a:t>perforamcne</a:t>
            </a:r>
            <a:r>
              <a:rPr lang="en-US" sz="1200" kern="1200" baseline="0" dirty="0">
                <a:solidFill>
                  <a:schemeClr val="tx1"/>
                </a:solidFill>
                <a:latin typeface="+mn-lt"/>
                <a:ea typeface="+mn-ea"/>
                <a:cs typeface="+mn-cs"/>
              </a:rPr>
              <a:t> around 54%. </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 our PIM core can reduce significant portion of data movement, reduce </a:t>
            </a:r>
            <a:r>
              <a:rPr lang="en-US" sz="1200" kern="1200" baseline="0" dirty="0" err="1">
                <a:solidFill>
                  <a:schemeClr val="tx1"/>
                </a:solidFill>
                <a:latin typeface="+mn-lt"/>
                <a:ea typeface="+mn-ea"/>
                <a:cs typeface="+mn-cs"/>
              </a:rPr>
              <a:t>enregy</a:t>
            </a:r>
            <a:r>
              <a:rPr lang="en-US" sz="1200" kern="1200" baseline="0" dirty="0">
                <a:solidFill>
                  <a:schemeClr val="tx1"/>
                </a:solidFill>
                <a:latin typeface="+mn-lt"/>
                <a:ea typeface="+mn-ea"/>
                <a:cs typeface="+mn-cs"/>
              </a:rPr>
              <a:t> by 49.1% for each function and improve performance up to 2.2X. While using group of fixed function accelerator reduce energy by 55.4% and improve performance by up to 2.5X. </a:t>
            </a:r>
          </a:p>
          <a:p>
            <a:endParaRPr lang="en-US" sz="1200" kern="1200" baseline="0" dirty="0">
              <a:solidFill>
                <a:schemeClr val="tx1"/>
              </a:solidFill>
              <a:latin typeface="+mn-lt"/>
              <a:ea typeface="+mn-ea"/>
              <a:cs typeface="+mn-cs"/>
            </a:endParaRPr>
          </a:p>
          <a:p>
            <a:pPr lvl="1">
              <a:spcBef>
                <a:spcPts val="600"/>
              </a:spcBef>
            </a:pPr>
            <a:r>
              <a:rPr lang="en-US" sz="1200" kern="1200" baseline="0" dirty="0">
                <a:solidFill>
                  <a:schemeClr val="tx1"/>
                </a:solidFill>
                <a:latin typeface="+mn-lt"/>
                <a:ea typeface="+mn-ea"/>
                <a:cs typeface="+mn-cs"/>
              </a:rPr>
              <a:t>Or use </a:t>
            </a:r>
            <a:r>
              <a:rPr lang="en-US" sz="1200" kern="1200" baseline="0" dirty="0" err="1">
                <a:solidFill>
                  <a:schemeClr val="tx1"/>
                </a:solidFill>
                <a:latin typeface="+mn-lt"/>
                <a:ea typeface="+mn-ea"/>
                <a:cs typeface="+mn-cs"/>
              </a:rPr>
              <a:t>Saugata’s</a:t>
            </a:r>
            <a:r>
              <a:rPr lang="en-US" sz="1200" kern="1200" baseline="0" dirty="0">
                <a:solidFill>
                  <a:schemeClr val="tx1"/>
                </a:solidFill>
                <a:latin typeface="+mn-lt"/>
                <a:ea typeface="+mn-ea"/>
                <a:cs typeface="+mn-cs"/>
              </a:rPr>
              <a:t> approach : </a:t>
            </a:r>
            <a:r>
              <a:rPr lang="en-US" sz="2100" b="0" dirty="0">
                <a:solidFill>
                  <a:srgbClr val="00B050"/>
                </a:solidFill>
              </a:rPr>
              <a:t>Reduces </a:t>
            </a:r>
            <a:r>
              <a:rPr lang="en-US" sz="2100" dirty="0">
                <a:solidFill>
                  <a:srgbClr val="00B050"/>
                </a:solidFill>
              </a:rPr>
              <a:t>total system energy </a:t>
            </a:r>
            <a:r>
              <a:rPr lang="en-US" sz="2100" b="0" dirty="0">
                <a:solidFill>
                  <a:srgbClr val="00B050"/>
                </a:solidFill>
              </a:rPr>
              <a:t>by an average of </a:t>
            </a:r>
            <a:r>
              <a:rPr lang="en-US" sz="2100" dirty="0">
                <a:solidFill>
                  <a:srgbClr val="00B050"/>
                </a:solidFill>
              </a:rPr>
              <a:t>55.4%</a:t>
            </a:r>
          </a:p>
          <a:p>
            <a:pPr lvl="1">
              <a:spcBef>
                <a:spcPts val="300"/>
              </a:spcBef>
            </a:pPr>
            <a:r>
              <a:rPr lang="en-US" sz="2100" b="0" dirty="0">
                <a:solidFill>
                  <a:srgbClr val="00B050"/>
                </a:solidFill>
              </a:rPr>
              <a:t>Reduces </a:t>
            </a:r>
            <a:r>
              <a:rPr lang="en-US" sz="2100" dirty="0">
                <a:solidFill>
                  <a:srgbClr val="00B050"/>
                </a:solidFill>
              </a:rPr>
              <a:t>execution time</a:t>
            </a:r>
            <a:r>
              <a:rPr lang="en-US" sz="2100" b="0" dirty="0">
                <a:solidFill>
                  <a:srgbClr val="00B050"/>
                </a:solidFill>
              </a:rPr>
              <a:t> by an average of </a:t>
            </a:r>
            <a:r>
              <a:rPr lang="en-US" sz="2100" dirty="0">
                <a:solidFill>
                  <a:srgbClr val="00B050"/>
                </a:solidFill>
              </a:rPr>
              <a:t>54.2%</a:t>
            </a:r>
            <a:endParaRPr lang="en-US" sz="2400" dirty="0">
              <a:solidFill>
                <a:srgbClr val="00B050"/>
              </a:solidFill>
            </a:endParaRPr>
          </a:p>
          <a:p>
            <a:endParaRPr lang="en-US" sz="1200" kern="1200" baseline="0" dirty="0">
              <a:solidFill>
                <a:schemeClr val="tx1"/>
              </a:solidFill>
              <a:latin typeface="+mn-lt"/>
              <a:ea typeface="+mn-ea"/>
              <a:cs typeface="+mn-cs"/>
            </a:endParaRP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Our result show that both of them can significantly reduce the data movement for each function.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Feedback: talk about result more</a:t>
            </a:r>
          </a:p>
          <a:p>
            <a:r>
              <a:rPr lang="en-US" sz="1200" kern="1200" dirty="0">
                <a:solidFill>
                  <a:schemeClr val="tx1"/>
                </a:solidFill>
                <a:latin typeface="+mn-lt"/>
                <a:ea typeface="+mn-ea"/>
                <a:cs typeface="+mn-cs"/>
              </a:rPr>
              <a:t>Don’t talk about specific detail like </a:t>
            </a:r>
            <a:r>
              <a:rPr lang="en-US" sz="1200" kern="1200" dirty="0" err="1">
                <a:solidFill>
                  <a:schemeClr val="tx1"/>
                </a:solidFill>
                <a:latin typeface="+mn-lt"/>
                <a:ea typeface="+mn-ea"/>
                <a:cs typeface="+mn-cs"/>
              </a:rPr>
              <a:t>MemCopy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MemSet</a:t>
            </a:r>
            <a:r>
              <a:rPr lang="en-US" sz="1200" kern="1200" dirty="0">
                <a:solidFill>
                  <a:schemeClr val="tx1"/>
                </a:solidFill>
                <a:latin typeface="+mn-lt"/>
                <a:ea typeface="+mn-ea"/>
                <a:cs typeface="+mn-cs"/>
              </a:rPr>
              <a:t> stuff like that</a:t>
            </a:r>
          </a:p>
          <a:p>
            <a:r>
              <a:rPr lang="en-US" sz="1200" kern="1200" dirty="0">
                <a:solidFill>
                  <a:schemeClr val="tx1"/>
                </a:solidFill>
                <a:latin typeface="+mn-lt"/>
                <a:ea typeface="+mn-ea"/>
                <a:cs typeface="+mn-cs"/>
              </a:rPr>
              <a:t>Main take away: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data movement come from simple functions</a:t>
            </a:r>
            <a:r>
              <a:rPr lang="en-US" sz="1200" kern="1200" baseline="0" dirty="0">
                <a:solidFill>
                  <a:schemeClr val="tx1"/>
                </a:solidFill>
                <a:latin typeface="+mn-lt"/>
                <a:ea typeface="+mn-ea"/>
                <a:cs typeface="+mn-cs"/>
              </a:rPr>
              <a:t> that are simple enough to implement in PIM</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We find that these</a:t>
            </a:r>
            <a:r>
              <a:rPr lang="en-US" sz="1200" kern="1200" baseline="0" dirty="0">
                <a:solidFill>
                  <a:schemeClr val="tx1"/>
                </a:solidFill>
                <a:latin typeface="+mn-lt"/>
                <a:ea typeface="+mn-ea"/>
                <a:cs typeface="+mn-cs"/>
              </a:rPr>
              <a:t> functions and </a:t>
            </a:r>
            <a:r>
              <a:rPr lang="en-US" sz="1200" kern="1200" baseline="0" dirty="0" err="1">
                <a:solidFill>
                  <a:schemeClr val="tx1"/>
                </a:solidFill>
                <a:latin typeface="+mn-lt"/>
                <a:ea typeface="+mn-ea"/>
                <a:cs typeface="+mn-cs"/>
              </a:rPr>
              <a:t>primitves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can be implemented as PIM logic using either (1) a small low-power general-purpose embedded core or (2) a group of small fixed-function accelerators (PIM accelerators).</a:t>
            </a:r>
            <a:r>
              <a:rPr lang="en-US" sz="1200" kern="1200" baseline="0" dirty="0">
                <a:solidFill>
                  <a:schemeClr val="tx1"/>
                </a:solidFill>
                <a:latin typeface="+mn-lt"/>
                <a:ea typeface="+mn-ea"/>
                <a:cs typeface="+mn-cs"/>
              </a:rPr>
              <a:t> Our Analysis shows that both are cost-feasible to use in consumer devices. We find that they eliminate a significant fraction of </a:t>
            </a:r>
            <a:r>
              <a:rPr lang="en-US" sz="1200" kern="1200" baseline="0" dirty="0" err="1">
                <a:solidFill>
                  <a:schemeClr val="tx1"/>
                </a:solidFill>
                <a:latin typeface="+mn-lt"/>
                <a:ea typeface="+mn-ea"/>
                <a:cs typeface="+mn-cs"/>
              </a:rPr>
              <a:t>dat</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amovement</a:t>
            </a:r>
            <a:r>
              <a:rPr lang="en-US" sz="1200" kern="1200" baseline="0" dirty="0">
                <a:solidFill>
                  <a:schemeClr val="tx1"/>
                </a:solidFill>
                <a:latin typeface="+mn-lt"/>
                <a:ea typeface="+mn-ea"/>
                <a:cs typeface="+mn-cs"/>
              </a:rPr>
              <a:t>, and reduce energy consumption for each of these operation on average by 49 and 55%.</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7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975613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71862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Hi, I’m Geraldo, a PhD Student at ETH Zurich.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will present our work “Google Neural Network Models for Edge Devices: Analyzing and Mitigating Machine Learning Inference Bottlenecks”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work was lead by </a:t>
            </a:r>
            <a:r>
              <a:rPr lang="en-US" dirty="0" err="1"/>
              <a:t>Amirali</a:t>
            </a:r>
            <a:r>
              <a:rPr lang="en-US" dirty="0"/>
              <a:t> </a:t>
            </a:r>
            <a:r>
              <a:rPr lang="en-US" dirty="0" err="1"/>
              <a:t>Boroumand</a:t>
            </a:r>
            <a:r>
              <a:rPr lang="en-US" dirty="0"/>
              <a:t> during his internship at Google.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9504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First, I will give an overview of this work. </a:t>
            </a:r>
          </a:p>
          <a:p>
            <a:endParaRPr lang="en-US" dirty="0"/>
          </a:p>
          <a:p>
            <a:r>
              <a:rPr lang="en-US" dirty="0"/>
              <a:t>[CLICK] In this work, we extensively analyze 24 edge NN models from Google while running inference on the Google Edge TPU accelerator for various types of NN models </a:t>
            </a:r>
          </a:p>
          <a:p>
            <a:endParaRPr lang="en-US" dirty="0"/>
          </a:p>
          <a:p>
            <a:r>
              <a:rPr lang="en-US" dirty="0"/>
              <a:t>[CLICK] We identify that while running NN inference, the accelerator suffers from three main challenges </a:t>
            </a:r>
          </a:p>
          <a:p>
            <a:endParaRPr lang="en-US" dirty="0"/>
          </a:p>
          <a:p>
            <a:r>
              <a:rPr lang="en-US" dirty="0"/>
              <a:t>[CLICK] it operates significantly below its peak throughput </a:t>
            </a:r>
          </a:p>
          <a:p>
            <a:endParaRPr lang="en-US" dirty="0"/>
          </a:p>
          <a:p>
            <a:r>
              <a:rPr lang="en-US" dirty="0"/>
              <a:t>[CLICK] it operates significantly below its theorical peak energy efficiency </a:t>
            </a:r>
          </a:p>
          <a:p>
            <a:endParaRPr lang="en-US" dirty="0"/>
          </a:p>
          <a:p>
            <a:r>
              <a:rPr lang="en-US" dirty="0"/>
              <a:t>[CLICK] and its memory system is not efficient </a:t>
            </a:r>
          </a:p>
          <a:p>
            <a:endParaRPr lang="en-US" dirty="0"/>
          </a:p>
          <a:p>
            <a:r>
              <a:rPr lang="en-US" dirty="0"/>
              <a:t>[CLICK] Our analysis leads to the key insight that these challenges arrive due to the monolithic one-size-fit-all design of the accelerators, which does not account for heterogeneity across different NN layers </a:t>
            </a:r>
          </a:p>
          <a:p>
            <a:endParaRPr lang="en-US" dirty="0"/>
          </a:p>
          <a:p>
            <a:r>
              <a:rPr lang="en-US" dirty="0"/>
              <a:t>[CLICK] To solve this issue, we propose Mensa, a framework that maps the execution of a particular NN layer to its most appropriate hardware accelerator </a:t>
            </a:r>
          </a:p>
          <a:p>
            <a:endParaRPr lang="en-US" dirty="0"/>
          </a:p>
          <a:p>
            <a:r>
              <a:rPr lang="en-US" dirty="0"/>
              <a:t>[CLICK] We extensively evaluate Mensa for Google NN models and we observe that it improves performance and energy efficiency by 3.0x and 3.1x compared to the baseline Edge TPU accelerator while reducing area and cost across 24 edge ML models </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97846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3300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draw key two insights from our model analysis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First, we observe a large variation in terms of layer characteristics across different models.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To illustrate, the figure  shows the total parameter footprint vs. the FLOP/B ratio (or reuse) across the layers of representative CNNs, LSTMs, and Transducers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We observe from the figure that that layers from LSTMs and Transducers have larger parameter footprints and lower reuse than layers from CNNs.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977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Second, even within a single model, layers show variation in terms of layer characteristics </a:t>
            </a:r>
          </a:p>
          <a:p>
            <a:endParaRPr lang="en-US" dirty="0"/>
          </a:p>
          <a:p>
            <a:r>
              <a:rPr lang="en-US" dirty="0"/>
              <a:t>[CLICK] For example, we observe that layers in a single CNN models show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 varying MAC intensity of up to 200x across different layers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[CLICK] a varying flop/byte ratio of up to 244x across  different layers</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9383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36967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we need to decide how many accelerators we need based on the key characteristics of our NN models.</a:t>
            </a:r>
          </a:p>
          <a:p>
            <a:endParaRPr lang="en-US" dirty="0"/>
          </a:p>
          <a:p>
            <a:r>
              <a:rPr lang="en-US" dirty="0"/>
              <a:t>[CLICK] We make a key observation that the majority of the layers we target fall into five major families in terms key characteristics that impact hardware design</a:t>
            </a:r>
            <a:br>
              <a:rPr lang="en-US" dirty="0"/>
            </a:br>
            <a:endParaRPr lang="en-US" dirty="0"/>
          </a:p>
          <a:p>
            <a:r>
              <a:rPr lang="en-US" dirty="0"/>
              <a:t>[CLICK] First, we find two Families of layers (families 1 and 2) that have low parameter footprint and high data reuse and MAC intensity.  We call such layers compute-centric layers. </a:t>
            </a:r>
          </a:p>
          <a:p>
            <a:endParaRPr lang="en-US" dirty="0"/>
          </a:p>
          <a:p>
            <a:r>
              <a:rPr lang="en-US" dirty="0"/>
              <a:t>[CLICK] Second, we find three families of layers (families, 3, 4 and 5) that have high parameter footprint , low data reuse and MAC intensity. We call such layers data-centric layers.</a:t>
            </a:r>
          </a:p>
          <a:p>
            <a:endParaRPr lang="en-US" dirty="0"/>
          </a:p>
          <a:p>
            <a:endParaRPr lang="en-US" dirty="0"/>
          </a:p>
          <a:p>
            <a:r>
              <a:rPr lang="en-US" dirty="0"/>
              <a:t>[NEXT]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15662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30864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145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8935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39830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229</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230</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858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14680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0885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250</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5540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251</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7785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[CLICK] Many recent works explore how NDP can benefit various application domains like</a:t>
            </a:r>
          </a:p>
          <a:p>
            <a:endParaRPr lang="en-US" dirty="0"/>
          </a:p>
          <a:p>
            <a:r>
              <a:rPr lang="en-US" dirty="0"/>
              <a:t>[CLICK] Graph processing,</a:t>
            </a:r>
          </a:p>
          <a:p>
            <a:r>
              <a:rPr lang="en-US" dirty="0"/>
              <a:t>[CLICK] mobile consumer workloads </a:t>
            </a:r>
          </a:p>
          <a:p>
            <a:r>
              <a:rPr lang="en-US" dirty="0"/>
              <a:t>[CLICK] neural networks </a:t>
            </a:r>
          </a:p>
          <a:p>
            <a:r>
              <a:rPr lang="en-US" dirty="0"/>
              <a:t>[CLICK] DNA sequence mapping  </a:t>
            </a:r>
          </a:p>
          <a:p>
            <a:r>
              <a:rPr lang="en-US" dirty="0"/>
              <a:t>[CLICK] Databases</a:t>
            </a:r>
          </a:p>
          <a:p>
            <a:r>
              <a:rPr lang="en-US" dirty="0"/>
              <a:t>[CLICK] Time series analysis</a:t>
            </a:r>
          </a:p>
          <a:p>
            <a:r>
              <a:rPr lang="en-US" dirty="0"/>
              <a:t>[CLICK]  and more </a:t>
            </a:r>
          </a:p>
          <a:p>
            <a:endParaRPr lang="en-US" dirty="0"/>
          </a:p>
          <a:p>
            <a:r>
              <a:rPr lang="en-US" dirty="0"/>
              <a:t>[NEXT]</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5275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this work, we analyzed 345 applications from distinct domains, from </a:t>
            </a:r>
          </a:p>
          <a:p>
            <a:endParaRPr lang="en-US" dirty="0"/>
          </a:p>
          <a:p>
            <a:r>
              <a:rPr lang="en-US" dirty="0"/>
              <a:t>[CLICK] GRAPH Processing [CLICK]  Neural Networks</a:t>
            </a:r>
          </a:p>
          <a:p>
            <a:r>
              <a:rPr lang="en-US" dirty="0"/>
              <a:t>[CLICK] Physics  [CLICK] High-performance computing</a:t>
            </a:r>
          </a:p>
          <a:p>
            <a:r>
              <a:rPr lang="en-US" dirty="0"/>
              <a:t>[CLICK]Genomics [CLICK] And more</a:t>
            </a:r>
          </a:p>
          <a:p>
            <a:endParaRPr lang="en-US" dirty="0"/>
          </a:p>
          <a:p>
            <a:r>
              <a:rPr lang="en-US" dirty="0"/>
              <a:t>[NEXT]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579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[CLICK] With such classification, </a:t>
            </a:r>
            <a:r>
              <a:rPr lang="en-US" dirty="0"/>
              <a:t>we analyze how the functions in each class correlates with different data movement mitigation mechanisms in terms of performance and energy using our scalability analysis. </a:t>
            </a:r>
          </a:p>
          <a:p>
            <a:endParaRPr lang="en-US" b="1" dirty="0"/>
          </a:p>
          <a:p>
            <a:r>
              <a:rPr lang="en-US" b="1" dirty="0"/>
              <a:t>[NEXT] </a:t>
            </a:r>
          </a:p>
          <a:p>
            <a:endParaRPr lang="en-US"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56775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266</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356715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267</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4335757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275</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38205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Perhaps we have taken processor-centric system design a bit too far</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540053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979707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321</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263466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99581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First, I am going to start with an executive summary.</a:t>
            </a:r>
          </a:p>
          <a:p>
            <a:endParaRPr lang="en-US" dirty="0"/>
          </a:p>
          <a:p>
            <a:r>
              <a:rPr lang="en-US" dirty="0"/>
              <a:t>[CLICK] Prefetching is a speculative technique that predicts address of future memory requests by associating patterns in memory addresses with some program context. We call this context a feature.</a:t>
            </a:r>
          </a:p>
          <a:p>
            <a:endParaRPr lang="en-US" dirty="0"/>
          </a:p>
          <a:p>
            <a:r>
              <a:rPr lang="en-US" dirty="0"/>
              <a:t>[CLICK] We observe three key shortcomings in prior prefetchers: </a:t>
            </a:r>
          </a:p>
          <a:p>
            <a:r>
              <a:rPr lang="en-US" dirty="0"/>
              <a:t>First, they mainly use a single program feature for prediction.</a:t>
            </a:r>
          </a:p>
          <a:p>
            <a:r>
              <a:rPr lang="en-US" dirty="0"/>
              <a:t>Second, they lack inherent system awareness</a:t>
            </a:r>
          </a:p>
          <a:p>
            <a:r>
              <a:rPr lang="en-US" dirty="0"/>
              <a:t>Third, they also lack any customizability in silicon</a:t>
            </a:r>
          </a:p>
          <a:p>
            <a:endParaRPr lang="en-US" dirty="0"/>
          </a:p>
          <a:p>
            <a:r>
              <a:rPr lang="en-US" dirty="0"/>
              <a:t>[CLICK] Our goal in this work is to design a prefetching framework that</a:t>
            </a:r>
          </a:p>
          <a:p>
            <a:r>
              <a:rPr lang="en-US" dirty="0"/>
              <a:t>– can learn from multiple program features and inherent system-level feedback</a:t>
            </a:r>
          </a:p>
          <a:p>
            <a:r>
              <a:rPr lang="en-US" dirty="0"/>
              <a:t>-- and can be customized in silicon to change the features or the objective of the prefetcher</a:t>
            </a:r>
          </a:p>
          <a:p>
            <a:endParaRPr lang="en-US" dirty="0"/>
          </a:p>
          <a:p>
            <a:r>
              <a:rPr lang="en-US" dirty="0"/>
              <a:t>[CLICK] Towards this we propose Pythia, that formulates …</a:t>
            </a:r>
          </a:p>
          <a:p>
            <a:r>
              <a:rPr lang="en-US" dirty="0"/>
              <a:t>Pythia makes adaptive and autonomous …</a:t>
            </a:r>
          </a:p>
          <a:p>
            <a:r>
              <a:rPr lang="en-US" dirty="0"/>
              <a:t>Pythia also proposes a realistic and practical …</a:t>
            </a:r>
          </a:p>
          <a:p>
            <a:endParaRPr lang="en-US" dirty="0"/>
          </a:p>
          <a:p>
            <a:r>
              <a:rPr lang="en-US" dirty="0"/>
              <a:t>[CLICK] We extensively evaluate Pythia using …</a:t>
            </a:r>
          </a:p>
          <a:p>
            <a:r>
              <a:rPr lang="en-US" dirty="0"/>
              <a:t>We show that Pythia outperforms prior state-of-the-art …</a:t>
            </a:r>
          </a:p>
          <a:p>
            <a:endParaRPr lang="en-US" dirty="0"/>
          </a:p>
          <a:p>
            <a:r>
              <a:rPr lang="en-US" dirty="0"/>
              <a:t>Pythia is freely available in our GitHub repository.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338</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2265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observe three key shortcomings in prior prefetchers that significantly limits their performance improvement</a:t>
            </a:r>
          </a:p>
          <a:p>
            <a:endParaRPr lang="en-US" dirty="0"/>
          </a:p>
          <a:p>
            <a:r>
              <a:rPr lang="en-US" dirty="0"/>
              <a:t>[CLICK] First, they predict mainly …</a:t>
            </a:r>
          </a:p>
          <a:p>
            <a:r>
              <a:rPr lang="en-US" dirty="0"/>
              <a:t>[CLICK] Second, they lack any inherent …</a:t>
            </a:r>
          </a:p>
          <a:p>
            <a:r>
              <a:rPr lang="en-US" dirty="0"/>
              <a:t>[CLICK] Third, the also lack any online in-silicon customizability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take a closer look at each of these shortcomings.</a:t>
            </a:r>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96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our goal in this work is to … that </a:t>
            </a:r>
          </a:p>
          <a:p>
            <a:endParaRPr lang="en-US" dirty="0"/>
          </a:p>
          <a:p>
            <a:r>
              <a:rPr lang="en-US" dirty="0"/>
              <a:t>[CLICK] …</a:t>
            </a:r>
          </a:p>
          <a:p>
            <a:endParaRPr lang="en-US" dirty="0"/>
          </a:p>
          <a:p>
            <a:r>
              <a:rPr lang="en-US" dirty="0"/>
              <a:t>[CLICK]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42758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let me briefly describe the basics of reinforcement learning.</a:t>
            </a:r>
          </a:p>
          <a:p>
            <a:endParaRPr lang="en-US" dirty="0"/>
          </a:p>
          <a:p>
            <a:r>
              <a:rPr lang="en-US" dirty="0"/>
              <a:t>Reinforcement learning, in its simplest form, is the ...</a:t>
            </a:r>
          </a:p>
          <a:p>
            <a:endParaRPr lang="en-US" dirty="0"/>
          </a:p>
          <a:p>
            <a:r>
              <a:rPr lang="en-US" dirty="0"/>
              <a:t>A RL system contains two components: [CLICK] the agent and the environment.</a:t>
            </a:r>
          </a:p>
          <a:p>
            <a:endParaRPr lang="en-US" dirty="0"/>
          </a:p>
          <a:p>
            <a:r>
              <a:rPr lang="en-US" dirty="0"/>
              <a:t>The agent observes the state of the environment in every timestep [CLICK], takes an action based on the state [CLICK], and receives a reward for that action [CLICK].</a:t>
            </a:r>
          </a:p>
          <a:p>
            <a:endParaRPr lang="en-US" dirty="0"/>
          </a:p>
          <a:p>
            <a:r>
              <a:rPr lang="en-US" dirty="0"/>
              <a:t>[CLICK] The agent stores …</a:t>
            </a:r>
          </a:p>
          <a:p>
            <a:r>
              <a:rPr lang="en-US" dirty="0"/>
              <a:t>Given a state, the agent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342</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90404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Pythia, we formulate prefetching as a reinforcement learning problem.</a:t>
            </a:r>
          </a:p>
          <a:p>
            <a:endParaRPr lang="en-US" dirty="0"/>
          </a:p>
          <a:p>
            <a:r>
              <a:rPr lang="en-US" dirty="0"/>
              <a:t>[CLICK] The prefetcher acts as the agent, while [CLICK] the processor and memory subsystem acts as the environment.</a:t>
            </a:r>
          </a:p>
          <a:p>
            <a:endParaRPr lang="en-US" dirty="0"/>
          </a:p>
          <a:p>
            <a:r>
              <a:rPr lang="en-US" dirty="0"/>
              <a:t>[CLICK] Pythia extracts the program features from every demand request and use it as a state information to take a prefetch action [CLICK]</a:t>
            </a:r>
          </a:p>
          <a:p>
            <a:endParaRPr lang="en-US" dirty="0"/>
          </a:p>
          <a:p>
            <a:r>
              <a:rPr lang="en-US" dirty="0"/>
              <a:t>[CLICK] For every prefetch action, Pythia receives a numerical reward that evaluates the usefulness of the prefetch request, while considering various system-level feedbacks.</a:t>
            </a:r>
          </a:p>
          <a:p>
            <a:endParaRPr lang="en-US" dirty="0"/>
          </a:p>
          <a:p>
            <a:r>
              <a:rPr lang="en-US" dirty="0"/>
              <a:t>Not let’s concretely define the state, action, and the reward for Pythia.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343</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705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Pythia consists of two key components:</a:t>
            </a:r>
          </a:p>
          <a:p>
            <a:endParaRPr lang="en-US" dirty="0"/>
          </a:p>
          <a:p>
            <a:r>
              <a:rPr lang="en-US" dirty="0"/>
              <a:t>[CLICK] Q-value store, which is responsible for …</a:t>
            </a:r>
          </a:p>
          <a:p>
            <a:endParaRPr lang="en-US" dirty="0"/>
          </a:p>
          <a:p>
            <a:r>
              <a:rPr lang="en-US" dirty="0"/>
              <a:t>[CLICK] Evaluation queue, which is a first-in-first-out queue that stores the recently taken action. </a:t>
            </a:r>
          </a:p>
          <a:p>
            <a:r>
              <a:rPr lang="en-US" dirty="0"/>
              <a:t>As Pythia cannot always immediately assign a reward to a taken action </a:t>
            </a:r>
          </a:p>
          <a:p>
            <a:r>
              <a:rPr lang="en-US" dirty="0"/>
              <a:t>because the usefulness of the corresponding prefetch request is known, Pythia stores the action</a:t>
            </a:r>
          </a:p>
          <a:p>
            <a:r>
              <a:rPr lang="en-US" dirty="0"/>
              <a:t>in evaluation queue to properly assign rewards to them.</a:t>
            </a:r>
          </a:p>
          <a:p>
            <a:endParaRPr lang="en-US" dirty="0"/>
          </a:p>
          <a:p>
            <a:r>
              <a:rPr lang="en-US" dirty="0"/>
              <a:t>[CLICK] For every demand request, Pythia first checks EQ with </a:t>
            </a:r>
            <a:r>
              <a:rPr lang="en-US" dirty="0" err="1"/>
              <a:t>deamdned</a:t>
            </a:r>
            <a:r>
              <a:rPr lang="en-US" dirty="0"/>
              <a:t> address. If a matching entry is found in EQ, it means the corresponding action in EQ entry has generated a useful prefetch, and Pythia assigns a reward accordingly.</a:t>
            </a:r>
          </a:p>
          <a:p>
            <a:r>
              <a:rPr lang="en-US" dirty="0"/>
              <a:t>[CLICK] Then Pythia extracts features from the attributes of the demand request to create the state-vector and uses the state-vector to lookup </a:t>
            </a:r>
            <a:r>
              <a:rPr lang="en-US" dirty="0" err="1"/>
              <a:t>QVStore</a:t>
            </a:r>
            <a:r>
              <a:rPr lang="en-US" dirty="0"/>
              <a:t> [CLICK]</a:t>
            </a:r>
          </a:p>
          <a:p>
            <a:r>
              <a:rPr lang="en-US" dirty="0"/>
              <a:t>[CLICK] For the given state-vector, Pythia finds the action that has the highest Q-value and generates prefetch request accordingly to the memory hierarchy [CLICK]</a:t>
            </a:r>
          </a:p>
          <a:p>
            <a:r>
              <a:rPr lang="en-US" dirty="0"/>
              <a:t>[CLICK] Next, Pythia inserts the action in the EQ along with the state-action pair.</a:t>
            </a:r>
          </a:p>
          <a:p>
            <a:r>
              <a:rPr lang="en-US" dirty="0"/>
              <a:t>[CLICK] Pythia uses the reward stored in the evicted EQ entry to update the </a:t>
            </a:r>
            <a:r>
              <a:rPr lang="en-US" dirty="0" err="1"/>
              <a:t>QVStore</a:t>
            </a:r>
            <a:r>
              <a:rPr lang="en-US" dirty="0"/>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0615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Pythia’s performance benefits comes at a modest cost of 25.5KB of metadata storge, which is invested only in simple storage, without any need to complex structures.</a:t>
            </a:r>
          </a:p>
          <a:p>
            <a:endParaRPr lang="en-US" dirty="0"/>
          </a:p>
          <a:p>
            <a:r>
              <a:rPr lang="en-US" dirty="0"/>
              <a:t>[CLICK] We also model a fully-functionally-accurate Pythia with its full complexity in Chisel and show that, Pythia incurs </a:t>
            </a:r>
          </a:p>
          <a:p>
            <a:endParaRPr lang="en-US" dirty="0"/>
          </a:p>
          <a:p>
            <a:r>
              <a:rPr lang="en-US" dirty="0"/>
              <a:t>[CLICK] a modest area overhead of 1.03%</a:t>
            </a:r>
          </a:p>
          <a:p>
            <a:endParaRPr lang="en-US" dirty="0"/>
          </a:p>
          <a:p>
            <a:r>
              <a:rPr lang="en-US" dirty="0"/>
              <a:t>[CLICK] a power overhead of half-a-percent</a:t>
            </a:r>
          </a:p>
          <a:p>
            <a:endParaRPr lang="en-US" dirty="0"/>
          </a:p>
          <a:p>
            <a:r>
              <a:rPr lang="en-US" dirty="0"/>
              <a:t>[CLICK] while simultaneously satisfying the prediction latency at L2 cache frequency</a:t>
            </a:r>
          </a:p>
          <a:p>
            <a:endParaRPr lang="en-US" dirty="0"/>
          </a:p>
          <a:p>
            <a:r>
              <a:rPr lang="en-US" dirty="0"/>
              <a:t>Of a desktop-class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68374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many more exciting results including, ….</a:t>
            </a:r>
          </a:p>
          <a:p>
            <a:endParaRPr lang="en-US" dirty="0"/>
          </a:p>
          <a:p>
            <a:endParaRPr lang="en-US" dirty="0"/>
          </a:p>
          <a:p>
            <a:r>
              <a:rPr lang="en-US" dirty="0"/>
              <a:t>We encourage everyone to read it.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352</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7894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14681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0f89a9d4c8_2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g10f89a9d4c8_2_8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endParaRPr/>
          </a:p>
        </p:txBody>
      </p:sp>
      <p:sp>
        <p:nvSpPr>
          <p:cNvPr id="163" name="Google Shape;163;g10f89a9d4c8_2_8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357</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f89a9d4c8_9_3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g10f89a9d4c8_9_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3" name="Google Shape;173;g10f89a9d4c8_9_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358</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0f89a9d4c8_9_1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0f89a9d4c8_9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0f89a9d4c8_9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0f89a9d4c8_9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f89a9d4c8_9_1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f89a9d4c8_9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traditional heuristics usually describe a request by recency, frequency, and/or size and use these features in isolation or combination to make rigid data placement decisions without system-level feedback.</a:t>
            </a: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0f89a9d4c8_9_1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0f89a9d4c8_9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solidFill>
                  <a:schemeClr val="dk1"/>
                </a:solidFill>
              </a:rPr>
              <a:t>Cost-optimized (H&amp;L)</a:t>
            </a: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f89a9d4c8_9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f89a9d4c8_9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f89a9d4c8_9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f89a9d4c8_9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evaluate the effectiveness of a state-of-the-art heuristic-based policy [77], which extends CDE [49] policy to a tri-hybrid storage system. This policy divides pages into hot, cold, and frozen data and allocates these pages to H, M, and L devices, respectively.</a:t>
            </a: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0f89a9d4c8_9_1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0f89a9d4c8_9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10f89a9d4c8_9_1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10f89a9d4c8_9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Agent tries to maximize the reward function</a:t>
            </a:r>
            <a:endParaRPr/>
          </a:p>
          <a:p>
            <a:pPr marL="0" lvl="0" indent="0" algn="l" rtl="0">
              <a:spcBef>
                <a:spcPts val="0"/>
              </a:spcBef>
              <a:spcAft>
                <a:spcPts val="0"/>
              </a:spcAft>
              <a:buNone/>
            </a:pPr>
            <a:r>
              <a:rPr lang="en"/>
              <a:t>Aims to calculate the optimal action-value function Q. Q-value represents the expected cumulative reward by taking an action A in a given state</a:t>
            </a:r>
            <a:endParaRPr/>
          </a:p>
          <a:p>
            <a:pPr marL="0" lvl="0" indent="0" algn="l" rtl="0">
              <a:spcBef>
                <a:spcPts val="0"/>
              </a:spcBef>
              <a:spcAft>
                <a:spcPts val="0"/>
              </a:spcAft>
              <a:buNone/>
            </a:pPr>
            <a:r>
              <a:rPr lang="en"/>
              <a:t>State is a representation of the environment</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0f89a9d4c8_9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0f89a9d4c8_9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10f89a9d4c8_9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10f89a9d4c8_9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Second, we empirically observe that our RL agent is more sensitive to the reward structure than to the amount of features in the state</a:t>
            </a:r>
            <a:endParaRPr/>
          </a:p>
          <a:p>
            <a:pPr marL="0" lvl="0" indent="0" algn="l" rtl="0">
              <a:spcBef>
                <a:spcPts val="0"/>
              </a:spcBef>
              <a:spcAft>
                <a:spcPts val="0"/>
              </a:spcAft>
              <a:buNone/>
            </a:pPr>
            <a:endParaRPr/>
          </a:p>
          <a:p>
            <a:pPr marL="0" lvl="0" indent="0" algn="l" rtl="0">
              <a:spcBef>
                <a:spcPts val="0"/>
              </a:spcBef>
              <a:spcAft>
                <a:spcPts val="0"/>
              </a:spcAft>
              <a:buNone/>
            </a:pPr>
            <a:r>
              <a:rPr lang="en"/>
              <a:t>Specifically, using the request latency as a reward provides indirect feedback on the internal timing attributes and the current state of the hybrid storage system.</a:t>
            </a:r>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10f89a9d4c8_9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10f89a9d4c8_9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need the penalty at the correct scale so that it is large enough to penalize the agent and small enough not to deviate the learned policy too much on a wrong decision.</a:t>
            </a:r>
            <a:endParaRPr/>
          </a:p>
          <a:p>
            <a:pPr marL="0" lvl="0" indent="0" algn="l" rtl="0">
              <a:spcBef>
                <a:spcPts val="0"/>
              </a:spcBef>
              <a:spcAft>
                <a:spcPts val="0"/>
              </a:spcAft>
              <a:buNone/>
            </a:pPr>
            <a:r>
              <a:rPr lang="en"/>
              <a:t>We use a half-precision floating-point representation datatype for our reward. </a:t>
            </a:r>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0f89a9d4c8_9_2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0f89a9d4c8_9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10f89a9d4c8_9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10f89a9d4c8_9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vary the discount factor (γ), which balances the immediate reward and the future reward. γ = 0, the agent gives more importance to the immediate reward than the long-term reward</a:t>
            </a:r>
            <a:endParaRPr/>
          </a:p>
          <a:p>
            <a:pPr marL="0" lvl="0" indent="0" algn="l" rtl="0">
              <a:spcBef>
                <a:spcPts val="0"/>
              </a:spcBef>
              <a:spcAft>
                <a:spcPts val="0"/>
              </a:spcAft>
              <a:buNone/>
            </a:pPr>
            <a:endParaRPr/>
          </a:p>
          <a:p>
            <a:pPr marL="0" lvl="0" indent="0" algn="l" rtl="0">
              <a:spcBef>
                <a:spcPts val="0"/>
              </a:spcBef>
              <a:spcAft>
                <a:spcPts val="0"/>
              </a:spcAft>
              <a:buNone/>
            </a:pPr>
            <a:r>
              <a:rPr lang="en"/>
              <a:t>Learning rate asserts the speed of learning for an agent. Higher alpha makes the agent consider only recently calculated Q-value</a:t>
            </a:r>
            <a:endParaRPr/>
          </a:p>
          <a:p>
            <a:pPr marL="0" lvl="0" indent="0" algn="l" rtl="0">
              <a:spcBef>
                <a:spcPts val="0"/>
              </a:spcBef>
              <a:spcAft>
                <a:spcPts val="0"/>
              </a:spcAft>
              <a:buNone/>
            </a:pPr>
            <a:endParaRPr/>
          </a:p>
          <a:p>
            <a:pPr marL="0" lvl="0" indent="0" algn="l" rtl="0">
              <a:spcBef>
                <a:spcPts val="0"/>
              </a:spcBef>
              <a:spcAft>
                <a:spcPts val="0"/>
              </a:spcAft>
              <a:buNone/>
            </a:pPr>
            <a:r>
              <a:rPr lang="en"/>
              <a:t>Epsilon factor determines the exploration vs exploitation. Epsilon decays over time from 1 to 0.1 and then settles down on a fixed exploration rate. In the beginning, the system makes  completely random moves to explore the state maximally</a:t>
            </a:r>
            <a:endParaRPr/>
          </a:p>
          <a:p>
            <a:pPr marL="0" lvl="0" indent="0" algn="l" rtl="0">
              <a:spcBef>
                <a:spcPts val="0"/>
              </a:spcBef>
              <a:spcAft>
                <a:spcPts val="0"/>
              </a:spcAft>
              <a:buNone/>
            </a:pPr>
            <a:endParaRPr/>
          </a:p>
          <a:p>
            <a:pPr marL="0" lvl="0" indent="0" algn="l" rtl="0">
              <a:spcBef>
                <a:spcPts val="0"/>
              </a:spcBef>
              <a:spcAft>
                <a:spcPts val="0"/>
              </a:spcAft>
              <a:buNone/>
            </a:pPr>
            <a:r>
              <a:rPr lang="en"/>
              <a:t>ReLU is a piecewise linear function that will output the input directly if it is positive, otherwise, it will output 0</a:t>
            </a:r>
            <a:endParaRPr/>
          </a:p>
          <a:p>
            <a:pPr marL="0" lvl="0" indent="0" algn="l" rtl="0">
              <a:spcBef>
                <a:spcPts val="0"/>
              </a:spcBef>
              <a:spcAft>
                <a:spcPts val="0"/>
              </a:spcAft>
              <a:buNone/>
            </a:pPr>
            <a:r>
              <a:rPr lang="en"/>
              <a:t>Swish is a smooth, non-monotonic function f(x) = x * sigmoid(X). It is a smoothing function which nonlinearly interpolates between linear and ReLU</a:t>
            </a:r>
            <a:endParaRPr/>
          </a:p>
          <a:p>
            <a:pPr marL="0" lvl="0" indent="0" algn="l" rtl="0">
              <a:spcBef>
                <a:spcPts val="0"/>
              </a:spcBef>
              <a:spcAft>
                <a:spcPts val="0"/>
              </a:spcAft>
              <a:buNone/>
            </a:pPr>
            <a:endParaRPr/>
          </a:p>
          <a:p>
            <a:pPr marL="0" lvl="0" indent="0" algn="l" rtl="0">
              <a:spcBef>
                <a:spcPts val="0"/>
              </a:spcBef>
              <a:spcAft>
                <a:spcPts val="0"/>
              </a:spcAft>
              <a:buNone/>
            </a:pPr>
            <a:r>
              <a:rPr lang="en"/>
              <a:t>For hyper-parameter tuning, we perform cross-validation [116] using different hyper-parameter values. During cross-validation, we randomly select one workload for hyper-parameter tuning and leave other workloads for validation.</a:t>
            </a:r>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10f89a9d4c8_9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0f89a9d4c8_9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0f96a0de05_1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0f96a0de05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10f89a9d4c8_9_2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10f89a9d4c8_9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Kleio - selects top pages based on misplacements by HPS and access frequency from the previous epoch. Trains RNNs for those top pages and RNNs predict the access frequency of those pages in the upcoming epoch</a:t>
            </a:r>
            <a:endParaRPr/>
          </a:p>
          <a:p>
            <a:pPr marL="0" lvl="0" indent="0" algn="l" rtl="0">
              <a:spcBef>
                <a:spcPts val="0"/>
              </a:spcBef>
              <a:spcAft>
                <a:spcPts val="0"/>
              </a:spcAft>
              <a:buNone/>
            </a:pPr>
            <a:endParaRPr/>
          </a:p>
          <a:p>
            <a:pPr marL="0" lvl="0" indent="0" algn="l" rtl="0">
              <a:spcBef>
                <a:spcPts val="0"/>
              </a:spcBef>
              <a:spcAft>
                <a:spcPts val="0"/>
              </a:spcAft>
              <a:buNone/>
            </a:pPr>
            <a:r>
              <a:rPr lang="en"/>
              <a:t>Archivist trains nn classifier to classify the pages to be placed in one of the devices. It uses access frequency to train the classifier. Does not take into account the capacity for the training. </a:t>
            </a:r>
            <a:endParaRPr/>
          </a:p>
          <a:p>
            <a:pPr marL="0" lvl="0" indent="0" algn="l" rtl="0">
              <a:spcBef>
                <a:spcPts val="0"/>
              </a:spcBef>
              <a:spcAft>
                <a:spcPts val="0"/>
              </a:spcAft>
              <a:buNone/>
            </a:pPr>
            <a:r>
              <a:rPr lang="en"/>
              <a:t>Classifier considers all pages present in the mapping table</a:t>
            </a:r>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0f89a9d4c8_9_2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0f89a9d4c8_9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10f89a9d4c8_9_28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10f89a9d4c8_9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g10f89a9d4c8_9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7" name="Google Shape;417;g10f89a9d4c8_9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To extend Sibyl for the three devices, we had to only: (1) add a new action in Sibyl’s action space, and (2) add remaining capacity in the middle device as a state feature. This reduces system architects burden in designing sophisticated data-placement mechanisms. </a:t>
            </a:r>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0f89a9d4c8_9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0f89a9d4c8_9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0736970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10f89a9d4c8_9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10f89a9d4c8_9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Therefore, to store a single experience tuple ⟨State, Action, Reward, NextState⟩, we would need 40-bit+1-bit+16-bit+40-bit. Therefore, for 1k experiences the replay buffer would require a total of 94.7 KiB.</a:t>
            </a:r>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 lot of this information that HW is trying to infer is easily available to SW and with a richer interface that conveys a higher-level program information we can enable the system and architecture to distinguish between data structures,  inform it about how these data structures are accessed, the data types they contain, etc. and many other things. This could help in HW optimization, for example the knowledge of data structures and their access semantics could help avoid bank conflicts in data placement or help hardware prefetchers. Knowledge of data types could help in data compression engines.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075878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98161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380805-08FE-4A2B-82FB-E444880E41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99186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0" i="0" kern="1200" dirty="0">
                <a:solidFill>
                  <a:schemeClr val="tx1"/>
                </a:solidFill>
                <a:effectLst/>
                <a:latin typeface="+mn-lt"/>
                <a:ea typeface="+mn-ea"/>
                <a:cs typeface="+mn-cs"/>
              </a:rPr>
              <a:t>Expressive Memory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[41] shows that conveying higher-level data structure </a:t>
            </a:r>
            <a:r>
              <a:rPr lang="en-CA" sz="1200" b="0" i="0" kern="1200" dirty="0" err="1">
                <a:solidFill>
                  <a:schemeClr val="tx1"/>
                </a:solidFill>
                <a:effectLst/>
                <a:latin typeface="+mn-lt"/>
                <a:ea typeface="+mn-ea"/>
                <a:cs typeface="+mn-cs"/>
              </a:rPr>
              <a:t>seman</a:t>
            </a:r>
            <a:r>
              <a:rPr lang="en-CA" sz="1200" b="0" i="0" kern="1200" dirty="0">
                <a:solidFill>
                  <a:schemeClr val="tx1"/>
                </a:solidFill>
                <a:effectLst/>
                <a:latin typeface="+mn-lt"/>
                <a:ea typeface="+mn-ea"/>
                <a:cs typeface="+mn-cs"/>
              </a:rPr>
              <a:t>-tics to various system components including hardware enables the system to better </a:t>
            </a:r>
            <a:r>
              <a:rPr lang="en-CA" sz="1200" b="0" i="0" kern="1200" dirty="0" err="1">
                <a:solidFill>
                  <a:schemeClr val="tx1"/>
                </a:solidFill>
                <a:effectLst/>
                <a:latin typeface="+mn-lt"/>
                <a:ea typeface="+mn-ea"/>
                <a:cs typeface="+mn-cs"/>
              </a:rPr>
              <a:t>managethe</a:t>
            </a:r>
            <a:r>
              <a:rPr lang="en-CA" sz="1200" b="0" i="0" kern="1200" dirty="0">
                <a:solidFill>
                  <a:schemeClr val="tx1"/>
                </a:solidFill>
                <a:effectLst/>
                <a:latin typeface="+mn-lt"/>
                <a:ea typeface="+mn-ea"/>
                <a:cs typeface="+mn-cs"/>
              </a:rPr>
              <a:t> underlying resources.</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do this,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extends existing virtual memory frameworks to support a new abstraction, called Atom.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convey access properties of a virtual address region, the application is expected to create a new Atom for the region and associate the Atom with the corresponding properties.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here is an example of how an application uses atom to express program semantics. After malloc, the atom is created with the desired properties, and then, the atom is mapped to the allocated region in the virtual memory</a:t>
            </a:r>
          </a:p>
          <a:p>
            <a:endParaRPr lang="en-CA" sz="1200" b="0" i="0" kern="1200" dirty="0">
              <a:solidFill>
                <a:schemeClr val="tx1"/>
              </a:solidFill>
              <a:effectLst/>
              <a:latin typeface="+mn-lt"/>
              <a:ea typeface="+mn-ea"/>
              <a:cs typeface="+mn-cs"/>
            </a:endParaRPr>
          </a:p>
          <a:p>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creates a separate pathway to communicate information about Atoms to the OS and the hardware.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0F252F-34D5-EC4A-B5D5-954A2A89ABC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16592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63D22C-E660-4C8A-A2B8-0C29DC9C0C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5013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Tx/>
              <a:buChar char="-"/>
            </a:pPr>
            <a:r>
              <a:rPr lang="en-US" dirty="0"/>
              <a:t>As we have shown earlier, either across</a:t>
            </a:r>
            <a:r>
              <a:rPr lang="en-US" baseline="0" dirty="0"/>
              <a:t> or within </a:t>
            </a:r>
            <a:r>
              <a:rPr lang="en-US" dirty="0"/>
              <a:t>applications, our characterization can identify data that are vulnerable to memory errors and data that are tolerant to memory errors.</a:t>
            </a:r>
          </a:p>
          <a:p>
            <a:pPr marL="174708" indent="-174708">
              <a:buFontTx/>
              <a:buChar char="-"/>
            </a:pPr>
            <a:r>
              <a:rPr lang="en-US" dirty="0"/>
              <a:t>To exploit this observation, we would like to map these different data onto different memory modules according to their memory error tolerance.</a:t>
            </a:r>
          </a:p>
          <a:p>
            <a:pPr marL="174708" indent="-174708">
              <a:buFontTx/>
              <a:buChar char="-"/>
            </a:pPr>
            <a:r>
              <a:rPr lang="en-US" dirty="0"/>
              <a:t>As an example here, we map vulnerable data to reliable memory to improve reliability, and map tolerant data to low-cost less-reliable memory </a:t>
            </a:r>
            <a:r>
              <a:rPr lang="en-US" baseline="0" dirty="0"/>
              <a:t>to </a:t>
            </a:r>
            <a:r>
              <a:rPr lang="en-US" dirty="0"/>
              <a:t>exploit its tolerance and lower the cost. We call this mechanism heterogeneous-reliability memory, HRM.</a:t>
            </a:r>
          </a:p>
          <a:p>
            <a:pPr marL="174708" indent="-174708">
              <a:buFontTx/>
              <a:buChar char="-"/>
            </a:pPr>
            <a:r>
              <a:rPr lang="en-US" dirty="0"/>
              <a:t>Reliable</a:t>
            </a:r>
            <a:r>
              <a:rPr lang="en-US" baseline="0" dirty="0"/>
              <a:t> memory consists of … Low cost memory consists of …</a:t>
            </a:r>
            <a:endParaRPr lang="en-US" dirty="0"/>
          </a:p>
          <a:p>
            <a:pPr marL="174708" indent="-174708">
              <a:buFontTx/>
              <a:buChar char="-"/>
            </a:pPr>
            <a:r>
              <a:rPr lang="en-US" dirty="0"/>
              <a:t>As we will show later, HRM allows us to use weaker error protection in memory, and enables the use of less-tested memory chips to lower the cost of the memory system, while still achieving reasonable single-server reliability target.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772381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Now</a:t>
            </a:r>
            <a:r>
              <a:rPr lang="en-US" baseline="0" dirty="0"/>
              <a:t> we have described the key idea </a:t>
            </a:r>
            <a:r>
              <a:rPr lang="en-US" dirty="0"/>
              <a:t>of HRM and </a:t>
            </a:r>
            <a:r>
              <a:rPr lang="en-US" dirty="0" err="1"/>
              <a:t>Par+R</a:t>
            </a:r>
            <a:r>
              <a:rPr lang="en-US" baseline="0" dirty="0"/>
              <a:t>, let’s look at our mechanism to put them together.</a:t>
            </a:r>
          </a:p>
          <a:p>
            <a:pPr marL="171450" indent="-171450">
              <a:buFontTx/>
              <a:buChar char="-"/>
            </a:pPr>
            <a:r>
              <a:rPr lang="en-US" baseline="0" dirty="0"/>
              <a:t>First, we characterize and classify application data in terms of their memory error tolerance, rank them from vulnerable to tolerant.</a:t>
            </a:r>
          </a:p>
          <a:p>
            <a:pPr marL="171450" indent="-171450">
              <a:buFontTx/>
              <a:buChar char="-"/>
            </a:pPr>
            <a:r>
              <a:rPr lang="en-US" dirty="0"/>
              <a:t>Then, we</a:t>
            </a:r>
            <a:r>
              <a:rPr lang="en-US" baseline="0" dirty="0"/>
              <a:t> map application data to HRM according to their error tolerance. As an example here, vulnerable data is mapped to reliable memory, tolerable data is mapped to low-cost memory, and recoverable data</a:t>
            </a:r>
            <a:r>
              <a:rPr lang="en-US" dirty="0"/>
              <a:t> </a:t>
            </a:r>
            <a:r>
              <a:rPr lang="en-US" baseline="0" dirty="0"/>
              <a:t>is mapped to </a:t>
            </a:r>
            <a:r>
              <a:rPr lang="en-US" dirty="0"/>
              <a:t>parity </a:t>
            </a:r>
            <a:r>
              <a:rPr lang="en-US" baseline="0" dirty="0"/>
              <a:t>memory with </a:t>
            </a:r>
            <a:r>
              <a:rPr lang="en-US" baseline="0" dirty="0" err="1"/>
              <a:t>Par+R</a:t>
            </a:r>
            <a:r>
              <a:rPr lang="en-US"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98047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0"/>
        <p:cNvGrpSpPr/>
        <p:nvPr/>
      </p:nvGrpSpPr>
      <p:grpSpPr>
        <a:xfrm>
          <a:off x="0" y="0"/>
          <a:ext cx="0" cy="0"/>
          <a:chOff x="0" y="0"/>
          <a:chExt cx="0" cy="0"/>
        </a:xfrm>
      </p:grpSpPr>
      <p:sp>
        <p:nvSpPr>
          <p:cNvPr id="621" name="Google Shape;621;g64ef98b623_2_9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 name="Google Shape;622;g64ef98b623_2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using a DRAM chip partitioned into four voltage domains can use a many-to-four DNN to DRAM mapping, using four different voltage values with error rates indicated by the yellow, red, green, and blue lines</a:t>
            </a:r>
            <a:endParaRPr/>
          </a:p>
        </p:txBody>
      </p:sp>
    </p:spTree>
    <p:extLst>
      <p:ext uri="{BB962C8B-B14F-4D97-AF65-F5344CB8AC3E}">
        <p14:creationId xmlns:p14="http://schemas.microsoft.com/office/powerpoint/2010/main" val="322585084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64ef98b623_0_4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64ef98b623_0_4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To exploit these two insights, we propose EDEN: a framework to enable accurate DNN inference on approximate DRAM through three key steps;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1) boosting DNN error tolerance, 2) DNN and DRAM error tolerance characterization, and 3) DNN-DRAM mapping.</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r>
              <a:rPr lang="en" sz="1200" dirty="0">
                <a:solidFill>
                  <a:schemeClr val="dk1"/>
                </a:solidFill>
                <a:latin typeface="Calibri"/>
                <a:ea typeface="Calibri"/>
                <a:cs typeface="Calibri"/>
                <a:sym typeface="Calibri"/>
              </a:rPr>
              <a:t>These steps are repeated iteratively until EDEN finds the most aggressive configuration that meets the target accuracy requirements</a:t>
            </a:r>
            <a:endParaRPr dirty="0"/>
          </a:p>
        </p:txBody>
      </p:sp>
    </p:spTree>
    <p:extLst>
      <p:ext uri="{BB962C8B-B14F-4D97-AF65-F5344CB8AC3E}">
        <p14:creationId xmlns:p14="http://schemas.microsoft.com/office/powerpoint/2010/main" val="148544392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9"/>
        <p:cNvGrpSpPr/>
        <p:nvPr/>
      </p:nvGrpSpPr>
      <p:grpSpPr>
        <a:xfrm>
          <a:off x="0" y="0"/>
          <a:ext cx="0" cy="0"/>
          <a:chOff x="0" y="0"/>
          <a:chExt cx="0" cy="0"/>
        </a:xfrm>
      </p:grpSpPr>
      <p:sp>
        <p:nvSpPr>
          <p:cNvPr id="810" name="Google Shape;810;g6191cbb8f4_1_9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1" name="Google Shape;811;g6191cbb8f4_1_9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982381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8"/>
        <p:cNvGrpSpPr/>
        <p:nvPr/>
      </p:nvGrpSpPr>
      <p:grpSpPr>
        <a:xfrm>
          <a:off x="0" y="0"/>
          <a:ext cx="0" cy="0"/>
          <a:chOff x="0" y="0"/>
          <a:chExt cx="0" cy="0"/>
        </a:xfrm>
      </p:grpSpPr>
      <p:sp>
        <p:nvSpPr>
          <p:cNvPr id="819" name="Google Shape;819;g6191cbb8f4_1_9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0" name="Google Shape;820;g6191cbb8f4_1_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804275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6191cbb8f4_1_9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6191cbb8f4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556842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435</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21295778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4226286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379652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9.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6.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4.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66.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6.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2.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74.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4.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8.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7.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1.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2.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4.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5.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2.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4.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5.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Master" Target="../slideMasters/slideMaster96.xml"/><Relationship Id="rId4" Type="http://schemas.openxmlformats.org/officeDocument/2006/relationships/image" Target="../media/image13.jpeg"/></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6.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4.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5.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6.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7.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9.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2.xml.rels><?xml version="1.0" encoding="UTF-8" standalone="yes"?>
<Relationships xmlns="http://schemas.openxmlformats.org/package/2006/relationships"><Relationship Id="rId1" Type="http://schemas.openxmlformats.org/officeDocument/2006/relationships/slideMaster" Target="../slideMasters/slideMaster99.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9.xml"/></Relationships>
</file>

<file path=ppt/slideLayouts/_rels/slideLayout101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6.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8.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9.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0.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1.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2.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3.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cstate="screen">
            <a:extLst>
              <a:ext uri="{28A0092B-C50C-407E-A947-70E740481C1C}">
                <a14:useLocalDpi xmlns:a14="http://schemas.microsoft.com/office/drawing/2010/main"/>
              </a:ext>
            </a:extLst>
          </a:blip>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cstate="screen">
            <a:lum bright="-8000"/>
            <a:extLst>
              <a:ext uri="{28A0092B-C50C-407E-A947-70E740481C1C}">
                <a14:useLocalDpi xmlns:a14="http://schemas.microsoft.com/office/drawing/2010/main"/>
              </a:ext>
            </a:extLst>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212764833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1574409365"/>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2228468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17325218"/>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1267063346"/>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1268328824"/>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661899907"/>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1719158762"/>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743735403"/>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3335995463"/>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3597273031"/>
      </p:ext>
    </p:extLst>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59548188"/>
      </p:ext>
    </p:extLst>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2/25/23</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2023. 2. 25.</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2023. 2. 25.</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2023. 2. 25.</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2023. 2. 25.</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2023. 2. 25.</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2023. 2. 25.</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2023. 2. 25.</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1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2/25/23</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cSld>
  <p:clrMapOvr>
    <a:masterClrMapping/>
  </p:clrMapOvr>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eaLnBrk="0" hangingPunct="0">
              <a:defRPr sz="1200" smtClean="0"/>
            </a:lvl1pPr>
          </a:lstStyle>
          <a:p>
            <a:pPr>
              <a:defRPr/>
            </a:pPr>
            <a:fld id="{3337BF1A-2471-8F44-AA10-9A6AA4B4E0AC}" type="slidenum">
              <a:rPr lang="en-US" altLang="en-US"/>
              <a:pPr>
                <a:defRPr/>
              </a:pPr>
              <a:t>‹#›</a:t>
            </a:fld>
            <a:endParaRPr lang="en-US" altLang="en-US"/>
          </a:p>
        </p:txBody>
      </p:sp>
    </p:spTree>
    <p:extLst>
      <p:ext uri="{BB962C8B-B14F-4D97-AF65-F5344CB8AC3E}">
        <p14:creationId xmlns:p14="http://schemas.microsoft.com/office/powerpoint/2010/main" val="3087076613"/>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693BED2-1B18-8744-B8F0-03CBD3594789}" type="slidenum">
              <a:rPr lang="en-US" altLang="en-US"/>
              <a:pPr>
                <a:defRPr/>
              </a:pPr>
              <a:t>‹#›</a:t>
            </a:fld>
            <a:endParaRPr lang="en-US" altLang="en-US"/>
          </a:p>
        </p:txBody>
      </p:sp>
    </p:spTree>
    <p:extLst>
      <p:ext uri="{BB962C8B-B14F-4D97-AF65-F5344CB8AC3E}">
        <p14:creationId xmlns:p14="http://schemas.microsoft.com/office/powerpoint/2010/main" val="3810149434"/>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5F36C014-2CFC-0248-B17F-D9D3ED4B0741}" type="slidenum">
              <a:rPr lang="en-US" altLang="en-US"/>
              <a:pPr>
                <a:defRPr/>
              </a:pPr>
              <a:t>‹#›</a:t>
            </a:fld>
            <a:endParaRPr lang="en-US" altLang="en-US"/>
          </a:p>
        </p:txBody>
      </p:sp>
    </p:spTree>
    <p:extLst>
      <p:ext uri="{BB962C8B-B14F-4D97-AF65-F5344CB8AC3E}">
        <p14:creationId xmlns:p14="http://schemas.microsoft.com/office/powerpoint/2010/main" val="2083475498"/>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27884B9F-AA6F-5146-9D4E-F8B9364A5890}" type="slidenum">
              <a:rPr lang="en-US" altLang="en-US"/>
              <a:pPr>
                <a:defRPr/>
              </a:pPr>
              <a:t>‹#›</a:t>
            </a:fld>
            <a:endParaRPr lang="en-US" altLang="en-US"/>
          </a:p>
        </p:txBody>
      </p:sp>
    </p:spTree>
    <p:extLst>
      <p:ext uri="{BB962C8B-B14F-4D97-AF65-F5344CB8AC3E}">
        <p14:creationId xmlns:p14="http://schemas.microsoft.com/office/powerpoint/2010/main" val="3417448"/>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eaLnBrk="0" hangingPunct="0">
              <a:defRPr smtClean="0"/>
            </a:lvl1pPr>
          </a:lstStyle>
          <a:p>
            <a:pPr>
              <a:defRPr/>
            </a:pPr>
            <a:fld id="{6632DC94-572A-394E-9D76-1A9221DAD858}" type="slidenum">
              <a:rPr lang="en-US" altLang="en-US"/>
              <a:pPr>
                <a:defRPr/>
              </a:pPr>
              <a:t>‹#›</a:t>
            </a:fld>
            <a:endParaRPr lang="en-US" altLang="en-US"/>
          </a:p>
        </p:txBody>
      </p:sp>
    </p:spTree>
    <p:extLst>
      <p:ext uri="{BB962C8B-B14F-4D97-AF65-F5344CB8AC3E}">
        <p14:creationId xmlns:p14="http://schemas.microsoft.com/office/powerpoint/2010/main" val="3093445701"/>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eaLnBrk="0" hangingPunct="0">
              <a:defRPr smtClean="0"/>
            </a:lvl1pPr>
          </a:lstStyle>
          <a:p>
            <a:pPr>
              <a:defRPr/>
            </a:pPr>
            <a:fld id="{71F917F0-9109-1345-BF35-EE606B428F97}" type="slidenum">
              <a:rPr lang="en-US" altLang="en-US"/>
              <a:pPr>
                <a:defRPr/>
              </a:pPr>
              <a:t>‹#›</a:t>
            </a:fld>
            <a:endParaRPr lang="en-US" altLang="en-US"/>
          </a:p>
        </p:txBody>
      </p:sp>
    </p:spTree>
    <p:extLst>
      <p:ext uri="{BB962C8B-B14F-4D97-AF65-F5344CB8AC3E}">
        <p14:creationId xmlns:p14="http://schemas.microsoft.com/office/powerpoint/2010/main" val="2752119605"/>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eaLnBrk="0" hangingPunct="0">
              <a:defRPr smtClean="0"/>
            </a:lvl1pPr>
          </a:lstStyle>
          <a:p>
            <a:pPr>
              <a:defRPr/>
            </a:pPr>
            <a:fld id="{53D5049F-F691-FD4A-87B4-FC136EBC24AE}" type="slidenum">
              <a:rPr lang="en-US" altLang="en-US"/>
              <a:pPr>
                <a:defRPr/>
              </a:pPr>
              <a:t>‹#›</a:t>
            </a:fld>
            <a:endParaRPr lang="en-US" altLang="en-US"/>
          </a:p>
        </p:txBody>
      </p:sp>
    </p:spTree>
    <p:extLst>
      <p:ext uri="{BB962C8B-B14F-4D97-AF65-F5344CB8AC3E}">
        <p14:creationId xmlns:p14="http://schemas.microsoft.com/office/powerpoint/2010/main" val="327373685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C4FF2DC8-52E2-BA40-9B61-ADB6606CB234}" type="slidenum">
              <a:rPr lang="en-US" altLang="en-US"/>
              <a:pPr>
                <a:defRPr/>
              </a:pPr>
              <a:t>‹#›</a:t>
            </a:fld>
            <a:endParaRPr lang="en-US" altLang="en-US"/>
          </a:p>
        </p:txBody>
      </p:sp>
    </p:spTree>
    <p:extLst>
      <p:ext uri="{BB962C8B-B14F-4D97-AF65-F5344CB8AC3E}">
        <p14:creationId xmlns:p14="http://schemas.microsoft.com/office/powerpoint/2010/main" val="1807450089"/>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E86DCD5A-1682-9A4A-A8BE-C69B256BA033}" type="slidenum">
              <a:rPr lang="en-US" altLang="en-US"/>
              <a:pPr>
                <a:defRPr/>
              </a:pPr>
              <a:t>‹#›</a:t>
            </a:fld>
            <a:endParaRPr lang="en-US" altLang="en-US"/>
          </a:p>
        </p:txBody>
      </p:sp>
    </p:spTree>
    <p:extLst>
      <p:ext uri="{BB962C8B-B14F-4D97-AF65-F5344CB8AC3E}">
        <p14:creationId xmlns:p14="http://schemas.microsoft.com/office/powerpoint/2010/main" val="3761828218"/>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B82F0991-4873-3C42-B683-77E9BCEE3FE6}" type="slidenum">
              <a:rPr lang="en-US" altLang="en-US"/>
              <a:pPr>
                <a:defRPr/>
              </a:pPr>
              <a:t>‹#›</a:t>
            </a:fld>
            <a:endParaRPr lang="en-US" altLang="en-US"/>
          </a:p>
        </p:txBody>
      </p:sp>
    </p:spTree>
    <p:extLst>
      <p:ext uri="{BB962C8B-B14F-4D97-AF65-F5344CB8AC3E}">
        <p14:creationId xmlns:p14="http://schemas.microsoft.com/office/powerpoint/2010/main" val="880693441"/>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B8C91F0-DD8C-7E4D-9F03-2FF316F79135}" type="slidenum">
              <a:rPr lang="en-US" altLang="en-US"/>
              <a:pPr>
                <a:defRPr/>
              </a:pPr>
              <a:t>‹#›</a:t>
            </a:fld>
            <a:endParaRPr lang="en-US" altLang="en-US"/>
          </a:p>
        </p:txBody>
      </p:sp>
    </p:spTree>
    <p:extLst>
      <p:ext uri="{BB962C8B-B14F-4D97-AF65-F5344CB8AC3E}">
        <p14:creationId xmlns:p14="http://schemas.microsoft.com/office/powerpoint/2010/main" val="2831490560"/>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62F0A46D-7C23-D442-BDA7-74E36D162CC8}" type="slidenum">
              <a:rPr lang="en-US" altLang="en-US"/>
              <a:pPr>
                <a:defRPr/>
              </a:pPr>
              <a:t>‹#›</a:t>
            </a:fld>
            <a:endParaRPr lang="en-US" altLang="en-US"/>
          </a:p>
        </p:txBody>
      </p:sp>
    </p:spTree>
    <p:extLst>
      <p:ext uri="{BB962C8B-B14F-4D97-AF65-F5344CB8AC3E}">
        <p14:creationId xmlns:p14="http://schemas.microsoft.com/office/powerpoint/2010/main" val="166955143"/>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930401317"/>
      </p:ext>
    </p:extLst>
  </p:cSld>
  <p:clrMapOvr>
    <a:masterClrMapping/>
  </p:clrMapOvr>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40768776"/>
      </p:ext>
    </p:extLst>
  </p:cSld>
  <p:clrMapOvr>
    <a:masterClrMapping/>
  </p:clrMapOvr>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60511931"/>
      </p:ext>
    </p:extLst>
  </p:cSld>
  <p:clrMapOvr>
    <a:masterClrMapping/>
  </p:clrMapOvr>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86174166"/>
      </p:ext>
    </p:extLst>
  </p:cSld>
  <p:clrMapOvr>
    <a:masterClrMapping/>
  </p:clrMapOvr>
  <p:transition/>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89919389"/>
      </p:ext>
    </p:extLst>
  </p:cSld>
  <p:clrMapOvr>
    <a:masterClrMapping/>
  </p:clrMapOvr>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05318677"/>
      </p:ext>
    </p:extLst>
  </p:cSld>
  <p:clrMapOvr>
    <a:masterClrMapping/>
  </p:clrMapOvr>
  <p:transition/>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77374766"/>
      </p:ext>
    </p:extLst>
  </p:cSld>
  <p:clrMapOvr>
    <a:masterClrMapping/>
  </p:clrMapOvr>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68041354"/>
      </p:ext>
    </p:extLst>
  </p:cSld>
  <p:clrMapOvr>
    <a:masterClrMapping/>
  </p:clrMapOvr>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43398135"/>
      </p:ext>
    </p:extLst>
  </p:cSld>
  <p:clrMapOvr>
    <a:masterClrMapping/>
  </p:clrMapOvr>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29488110"/>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533301839"/>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34625789"/>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88409016"/>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816495892"/>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31889725"/>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3419311"/>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87196653"/>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443399964"/>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91952778"/>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665507306"/>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82677281"/>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820621740"/>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7456820"/>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4926908"/>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6354275"/>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3248345"/>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9797984"/>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6771066"/>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6128682"/>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6798312"/>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9677376"/>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6940184"/>
      </p:ext>
    </p:extLst>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8021759"/>
      </p:ext>
    </p:extLst>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22012122"/>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09742792"/>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3945967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2/25/23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86836580"/>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2/25/23</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2538937078"/>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2/25/23</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26248155"/>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2/25/23</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957706365"/>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2/25/23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66082106"/>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2/25/23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1254011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305648210"/>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726393183"/>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194996880"/>
      </p:ext>
    </p:extLst>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3022748827"/>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2844348648"/>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673294743"/>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2431732729"/>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978746972"/>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386205692"/>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666324575"/>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1766707855"/>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452579808"/>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110139324"/>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1698652"/>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38482364"/>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3161478"/>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4185520"/>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4878452"/>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09680095"/>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2736310"/>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31627763"/>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7407949"/>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1999752"/>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07868246"/>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03425495"/>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470731054"/>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852116492"/>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69844510"/>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307270744"/>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13182394"/>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986152822"/>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062486270"/>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018878341"/>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983644539"/>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968205396"/>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4043721932"/>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165626076"/>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2847917747"/>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2759301775"/>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2982690492"/>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2379072469"/>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4021952159"/>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2253111488"/>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1922563859"/>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457244716"/>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3159951418"/>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3501174241"/>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2658042"/>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1775802"/>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3966446"/>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2931253"/>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9473481"/>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58120122"/>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8014594"/>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06802520"/>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4679863"/>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054041"/>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3516007"/>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80714961"/>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849193371"/>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89501526"/>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46749651"/>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0607654"/>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66817788"/>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203430946"/>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3621467233"/>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8646969"/>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78319528"/>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740107998"/>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611412"/>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3683005"/>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991947"/>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6846919"/>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541919"/>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9768868"/>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381794"/>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5540252"/>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0510753"/>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2388659"/>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0961845"/>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937757"/>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1889456"/>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6784263"/>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49137394"/>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7434173"/>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0469503"/>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4542624"/>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38563842"/>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4580434"/>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64604124"/>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1290896"/>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7256847"/>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3021770"/>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41203353"/>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881052"/>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58093815"/>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20366137"/>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9387529"/>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5807467"/>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07232110"/>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85917201"/>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2576942"/>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83375152"/>
      </p:ext>
    </p:extLst>
  </p:cSld>
  <p:clrMapOvr>
    <a:masterClrMapping/>
  </p:clrMapOvr>
  <p:transition/>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8697546"/>
      </p:ext>
    </p:extLst>
  </p:cSld>
  <p:clrMapOvr>
    <a:masterClrMapping/>
  </p:clrMapOvr>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563949"/>
      </p:ext>
    </p:extLst>
  </p:cSld>
  <p:clrMapOvr>
    <a:masterClrMapping/>
  </p:clrMapOvr>
  <p:transition/>
</p:sldLayout>
</file>

<file path=ppt/slideLayouts/slideLayout5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5968767"/>
      </p:ext>
    </p:extLst>
  </p:cSld>
  <p:clrMapOvr>
    <a:masterClrMapping/>
  </p:clrMapOvr>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38010157"/>
      </p:ext>
    </p:extLst>
  </p:cSld>
  <p:clrMapOvr>
    <a:masterClrMapping/>
  </p:clrMapOvr>
  <p:transition/>
</p:sldLayout>
</file>

<file path=ppt/slideLayouts/slideLayout5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70068310"/>
      </p:ext>
    </p:extLst>
  </p:cSld>
  <p:clrMapOvr>
    <a:masterClrMapping/>
  </p:clrMapOvr>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2751675"/>
      </p:ext>
    </p:extLst>
  </p:cSld>
  <p:clrMapOvr>
    <a:masterClrMapping/>
  </p:clrMapOvr>
  <p:transition/>
</p:sldLayout>
</file>

<file path=ppt/slideLayouts/slideLayout5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721418"/>
      </p:ext>
    </p:extLst>
  </p:cSld>
  <p:clrMapOvr>
    <a:masterClrMapping/>
  </p:clrMapOvr>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0145277"/>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3586944"/>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26344101"/>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44338968"/>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1532664424"/>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013330960"/>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780721335"/>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2994295624"/>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229640177"/>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88394202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3374944274"/>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847208058"/>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856979627"/>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557915780"/>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31705550"/>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3489979743"/>
      </p:ext>
    </p:extLst>
  </p:cSld>
  <p:clrMapOvr>
    <a:masterClrMapping/>
  </p:clrMapOvr>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67269631"/>
      </p:ext>
    </p:extLst>
  </p:cSld>
  <p:clrMapOvr>
    <a:masterClrMapping/>
  </p:clrMapOvr>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74391"/>
      </p:ext>
    </p:extLst>
  </p:cSld>
  <p:clrMapOvr>
    <a:masterClrMapping/>
  </p:clrMapOvr>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5482950"/>
      </p:ext>
    </p:extLst>
  </p:cSld>
  <p:clrMapOvr>
    <a:masterClrMapping/>
  </p:clrMapOvr>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484604"/>
      </p:ext>
    </p:extLst>
  </p:cSld>
  <p:clrMapOvr>
    <a:masterClrMapping/>
  </p:clrMapOvr>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56305679"/>
      </p:ext>
    </p:extLst>
  </p:cSld>
  <p:clrMapOvr>
    <a:masterClrMapping/>
  </p:clrMapOvr>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94105328"/>
      </p:ext>
    </p:extLst>
  </p:cSld>
  <p:clrMapOvr>
    <a:masterClrMapping/>
  </p:clrMapOvr>
  <p:transition/>
</p:sldLayout>
</file>

<file path=ppt/slideLayouts/slideLayout5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74969480"/>
      </p:ext>
    </p:extLst>
  </p:cSld>
  <p:clrMapOvr>
    <a:masterClrMapping/>
  </p:clrMapOvr>
  <p:transition/>
</p:sldLayout>
</file>

<file path=ppt/slideLayouts/slideLayout5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185131"/>
      </p:ext>
    </p:extLst>
  </p:cSld>
  <p:clrMapOvr>
    <a:masterClrMapping/>
  </p:clrMapOvr>
  <p:transition/>
</p:sldLayout>
</file>

<file path=ppt/slideLayouts/slideLayout5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4230101"/>
      </p:ext>
    </p:extLst>
  </p:cSld>
  <p:clrMapOvr>
    <a:masterClrMapping/>
  </p:clrMapOvr>
  <p:transition/>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35113"/>
      </p:ext>
    </p:extLst>
  </p:cSld>
  <p:clrMapOvr>
    <a:masterClrMapping/>
  </p:clrMapOvr>
  <p:transition/>
</p:sldLayout>
</file>

<file path=ppt/slideLayouts/slideLayout5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5070776"/>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3503890"/>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2647218"/>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6397697"/>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71724017"/>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54423395"/>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58492406"/>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8364639"/>
      </p:ext>
    </p:extLst>
  </p:cSld>
  <p:clrMapOvr>
    <a:masterClrMapping/>
  </p:clrMapOvr>
  <p:transition/>
</p:sldLayout>
</file>

<file path=ppt/slideLayouts/slideLayout5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02089538"/>
      </p:ext>
    </p:extLst>
  </p:cSld>
  <p:clrMapOvr>
    <a:masterClrMapping/>
  </p:clrMapOvr>
  <p:transition/>
</p:sldLayout>
</file>

<file path=ppt/slideLayouts/slideLayout5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1450286"/>
      </p:ext>
    </p:extLst>
  </p:cSld>
  <p:clrMapOvr>
    <a:masterClrMapping/>
  </p:clrMapOvr>
  <p:transition/>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5437046"/>
      </p:ext>
    </p:extLst>
  </p:cSld>
  <p:clrMapOvr>
    <a:masterClrMapping/>
  </p:clrMapOvr>
  <p:transition/>
</p:sldLayout>
</file>

<file path=ppt/slideLayouts/slideLayout6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55617253"/>
      </p:ext>
    </p:extLst>
  </p:cSld>
  <p:clrMapOvr>
    <a:masterClrMapping/>
  </p:clrMapOvr>
  <p:transition/>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625676"/>
      </p:ext>
    </p:extLst>
  </p:cSld>
  <p:clrMapOvr>
    <a:masterClrMapping/>
  </p:clrMapOvr>
  <p:transition/>
</p:sldLayout>
</file>

<file path=ppt/slideLayouts/slideLayout6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2090546"/>
      </p:ext>
    </p:extLst>
  </p:cSld>
  <p:clrMapOvr>
    <a:masterClrMapping/>
  </p:clrMapOvr>
  <p:transition/>
</p:sldLayout>
</file>

<file path=ppt/slideLayouts/slideLayout6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9100005"/>
      </p:ext>
    </p:extLst>
  </p:cSld>
  <p:clrMapOvr>
    <a:masterClrMapping/>
  </p:clrMapOvr>
  <p:transition/>
</p:sldLayout>
</file>

<file path=ppt/slideLayouts/slideLayout6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5056819"/>
      </p:ext>
    </p:extLst>
  </p:cSld>
  <p:clrMapOvr>
    <a:masterClrMapping/>
  </p:clrMapOvr>
  <p:transition/>
</p:sldLayout>
</file>

<file path=ppt/slideLayouts/slideLayout6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6412476"/>
      </p:ext>
    </p:extLst>
  </p:cSld>
  <p:clrMapOvr>
    <a:masterClrMapping/>
  </p:clrMapOvr>
  <p:transition/>
</p:sldLayout>
</file>

<file path=ppt/slideLayouts/slideLayout6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8089379"/>
      </p:ext>
    </p:extLst>
  </p:cSld>
  <p:clrMapOvr>
    <a:masterClrMapping/>
  </p:clrMapOvr>
  <p:transition/>
</p:sldLayout>
</file>

<file path=ppt/slideLayouts/slideLayout6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95081763"/>
      </p:ext>
    </p:extLst>
  </p:cSld>
  <p:clrMapOvr>
    <a:masterClrMapping/>
  </p:clrMapOvr>
  <p:transition/>
</p:sldLayout>
</file>

<file path=ppt/slideLayouts/slideLayout6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8603731"/>
      </p:ext>
    </p:extLst>
  </p:cSld>
  <p:clrMapOvr>
    <a:masterClrMapping/>
  </p:clrMapOvr>
  <p:transition/>
</p:sldLayout>
</file>

<file path=ppt/slideLayouts/slideLayout6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48735776"/>
      </p:ext>
    </p:extLst>
  </p:cSld>
  <p:clrMapOvr>
    <a:masterClrMapping/>
  </p:clrMapOvr>
  <p:transition/>
</p:sldLayout>
</file>

<file path=ppt/slideLayouts/slideLayout6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766877"/>
      </p:ext>
    </p:extLst>
  </p:cSld>
  <p:clrMapOvr>
    <a:masterClrMapping/>
  </p:clrMapOvr>
  <p:transition/>
</p:sldLayout>
</file>

<file path=ppt/slideLayouts/slideLayout6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6333599"/>
      </p:ext>
    </p:extLst>
  </p:cSld>
  <p:clrMapOvr>
    <a:masterClrMapping/>
  </p:clrMapOvr>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1804900"/>
      </p:ext>
    </p:extLst>
  </p:cSld>
  <p:clrMapOvr>
    <a:masterClrMapping/>
  </p:clrMapOvr>
  <p:transition/>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67627032"/>
      </p:ext>
    </p:extLst>
  </p:cSld>
  <p:clrMapOvr>
    <a:masterClrMapping/>
  </p:clrMapOvr>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867705307"/>
      </p:ext>
    </p:extLst>
  </p:cSld>
  <p:clrMapOvr>
    <a:masterClrMapping/>
  </p:clrMapOvr>
  <p:transition/>
</p:sldLayout>
</file>

<file path=ppt/slideLayouts/slideLayout6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909213287"/>
      </p:ext>
    </p:extLst>
  </p:cSld>
  <p:clrMapOvr>
    <a:masterClrMapping/>
  </p:clrMapOvr>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04551678"/>
      </p:ext>
    </p:extLst>
  </p:cSld>
  <p:clrMapOvr>
    <a:masterClrMapping/>
  </p:clrMapOvr>
  <p:transition/>
</p:sldLayout>
</file>

<file path=ppt/slideLayouts/slideLayout6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2114607"/>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396304225"/>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686446272"/>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147850429"/>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27827147"/>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2603565"/>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41652260"/>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0238494"/>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27273774"/>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1525032"/>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407841"/>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8197304"/>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5844893"/>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6572785"/>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2490012"/>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24392628"/>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3930839"/>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6634247"/>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3547196"/>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9537139"/>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4076267"/>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7316184"/>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5361187"/>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5929227"/>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0194000"/>
      </p:ext>
    </p:extLst>
  </p:cSld>
  <p:clrMapOvr>
    <a:masterClrMapping/>
  </p:clrMapOvr>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5794084"/>
      </p:ext>
    </p:extLst>
  </p:cSld>
  <p:clrMapOvr>
    <a:masterClrMapping/>
  </p:clrMapOvr>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9503525"/>
      </p:ext>
    </p:extLst>
  </p:cSld>
  <p:clrMapOvr>
    <a:masterClrMapping/>
  </p:clrMapOvr>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69029388"/>
      </p:ext>
    </p:extLst>
  </p:cSld>
  <p:clrMapOvr>
    <a:masterClrMapping/>
  </p:clrMapOvr>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53703"/>
      </p:ext>
    </p:extLst>
  </p:cSld>
  <p:clrMapOvr>
    <a:masterClrMapping/>
  </p:clrMapOvr>
  <p:transition/>
</p:sldLayout>
</file>

<file path=ppt/slideLayouts/slideLayout64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1183286"/>
      </p:ext>
    </p:extLst>
  </p:cSld>
  <p:clrMapOvr>
    <a:masterClrMapping/>
  </p:clrMapOvr>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651554"/>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408745664"/>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11090338"/>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75870631"/>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DEBDFEA4-C20F-104A-BC27-408CBECDF119}" type="slidenum">
              <a:rPr lang="en-US" altLang="en-US"/>
              <a:pPr>
                <a:defRPr/>
              </a:pPr>
              <a:t>‹#›</a:t>
            </a:fld>
            <a:endParaRPr lang="en-US" altLang="en-US"/>
          </a:p>
        </p:txBody>
      </p:sp>
    </p:spTree>
    <p:extLst>
      <p:ext uri="{BB962C8B-B14F-4D97-AF65-F5344CB8AC3E}">
        <p14:creationId xmlns:p14="http://schemas.microsoft.com/office/powerpoint/2010/main" val="3669861593"/>
      </p:ext>
    </p:extLst>
  </p:cSld>
  <p:clrMapOvr>
    <a:masterClrMapping/>
  </p:clrMapOvr>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85EC0B31-7E1A-5D4D-983E-2275653A8B31}" type="slidenum">
              <a:rPr lang="en-US" altLang="en-US"/>
              <a:pPr>
                <a:defRPr/>
              </a:pPr>
              <a:t>‹#›</a:t>
            </a:fld>
            <a:endParaRPr lang="en-US" altLang="en-US"/>
          </a:p>
        </p:txBody>
      </p:sp>
    </p:spTree>
    <p:extLst>
      <p:ext uri="{BB962C8B-B14F-4D97-AF65-F5344CB8AC3E}">
        <p14:creationId xmlns:p14="http://schemas.microsoft.com/office/powerpoint/2010/main" val="134450037"/>
      </p:ext>
    </p:extLst>
  </p:cSld>
  <p:clrMapOvr>
    <a:masterClrMapping/>
  </p:clrMapOvr>
  <p:transition/>
</p:sldLayout>
</file>

<file path=ppt/slideLayouts/slideLayout6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E0BEF943-F4A0-4D46-B4C9-58E9F66D0EF1}" type="slidenum">
              <a:rPr lang="en-US" altLang="en-US"/>
              <a:pPr>
                <a:defRPr/>
              </a:pPr>
              <a:t>‹#›</a:t>
            </a:fld>
            <a:endParaRPr lang="en-US" altLang="en-US"/>
          </a:p>
        </p:txBody>
      </p:sp>
    </p:spTree>
    <p:extLst>
      <p:ext uri="{BB962C8B-B14F-4D97-AF65-F5344CB8AC3E}">
        <p14:creationId xmlns:p14="http://schemas.microsoft.com/office/powerpoint/2010/main" val="1064580612"/>
      </p:ext>
    </p:extLst>
  </p:cSld>
  <p:clrMapOvr>
    <a:masterClrMapping/>
  </p:clrMapOvr>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4475E6A-3752-FC41-B8A3-75D7F64530DA}" type="slidenum">
              <a:rPr lang="en-US" altLang="en-US"/>
              <a:pPr>
                <a:defRPr/>
              </a:pPr>
              <a:t>‹#›</a:t>
            </a:fld>
            <a:endParaRPr lang="en-US" altLang="en-US"/>
          </a:p>
        </p:txBody>
      </p:sp>
    </p:spTree>
    <p:extLst>
      <p:ext uri="{BB962C8B-B14F-4D97-AF65-F5344CB8AC3E}">
        <p14:creationId xmlns:p14="http://schemas.microsoft.com/office/powerpoint/2010/main" val="3360622150"/>
      </p:ext>
    </p:extLst>
  </p:cSld>
  <p:clrMapOvr>
    <a:masterClrMapping/>
  </p:clrMapOvr>
  <p:transition/>
</p:sldLayout>
</file>

<file path=ppt/slideLayouts/slideLayout6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D5D7E345-B863-7F48-B37E-C4D1A0E761A7}" type="slidenum">
              <a:rPr lang="en-US" altLang="en-US"/>
              <a:pPr>
                <a:defRPr/>
              </a:pPr>
              <a:t>‹#›</a:t>
            </a:fld>
            <a:endParaRPr lang="en-US" altLang="en-US"/>
          </a:p>
        </p:txBody>
      </p:sp>
    </p:spTree>
    <p:extLst>
      <p:ext uri="{BB962C8B-B14F-4D97-AF65-F5344CB8AC3E}">
        <p14:creationId xmlns:p14="http://schemas.microsoft.com/office/powerpoint/2010/main" val="3825790000"/>
      </p:ext>
    </p:extLst>
  </p:cSld>
  <p:clrMapOvr>
    <a:masterClrMapping/>
  </p:clrMapOvr>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DDAD7548-FD3A-9B40-80D2-DE711E168A26}" type="slidenum">
              <a:rPr lang="en-US" altLang="en-US"/>
              <a:pPr>
                <a:defRPr/>
              </a:pPr>
              <a:t>‹#›</a:t>
            </a:fld>
            <a:endParaRPr lang="en-US" altLang="en-US"/>
          </a:p>
        </p:txBody>
      </p:sp>
    </p:spTree>
    <p:extLst>
      <p:ext uri="{BB962C8B-B14F-4D97-AF65-F5344CB8AC3E}">
        <p14:creationId xmlns:p14="http://schemas.microsoft.com/office/powerpoint/2010/main" val="3839668887"/>
      </p:ext>
    </p:extLst>
  </p:cSld>
  <p:clrMapOvr>
    <a:masterClrMapping/>
  </p:clrMapOvr>
  <p:transition/>
</p:sldLayout>
</file>

<file path=ppt/slideLayouts/slideLayout6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08DCDF4F-585B-6D4F-A4CB-C67AB7D5B765}" type="slidenum">
              <a:rPr lang="en-US" altLang="en-US"/>
              <a:pPr>
                <a:defRPr/>
              </a:pPr>
              <a:t>‹#›</a:t>
            </a:fld>
            <a:endParaRPr lang="en-US" altLang="en-US"/>
          </a:p>
        </p:txBody>
      </p:sp>
    </p:spTree>
    <p:extLst>
      <p:ext uri="{BB962C8B-B14F-4D97-AF65-F5344CB8AC3E}">
        <p14:creationId xmlns:p14="http://schemas.microsoft.com/office/powerpoint/2010/main" val="378820143"/>
      </p:ext>
    </p:extLst>
  </p:cSld>
  <p:clrMapOvr>
    <a:masterClrMapping/>
  </p:clrMapOvr>
  <p:transition/>
</p:sldLayout>
</file>

<file path=ppt/slideLayouts/slideLayout6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90FC4979-FCD7-694E-8B26-68BFE56F7694}" type="slidenum">
              <a:rPr lang="en-US" altLang="en-US"/>
              <a:pPr>
                <a:defRPr/>
              </a:pPr>
              <a:t>‹#›</a:t>
            </a:fld>
            <a:endParaRPr lang="en-US" altLang="en-US"/>
          </a:p>
        </p:txBody>
      </p:sp>
    </p:spTree>
    <p:extLst>
      <p:ext uri="{BB962C8B-B14F-4D97-AF65-F5344CB8AC3E}">
        <p14:creationId xmlns:p14="http://schemas.microsoft.com/office/powerpoint/2010/main" val="3828807734"/>
      </p:ext>
    </p:extLst>
  </p:cSld>
  <p:clrMapOvr>
    <a:masterClrMapping/>
  </p:clrMapOvr>
  <p:transition/>
</p:sldLayout>
</file>

<file path=ppt/slideLayouts/slideLayout6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CF8051ED-7F0F-1747-91E3-F6CFAF063EC3}" type="slidenum">
              <a:rPr lang="en-US" altLang="en-US"/>
              <a:pPr>
                <a:defRPr/>
              </a:pPr>
              <a:t>‹#›</a:t>
            </a:fld>
            <a:endParaRPr lang="en-US" altLang="en-US"/>
          </a:p>
        </p:txBody>
      </p:sp>
    </p:spTree>
    <p:extLst>
      <p:ext uri="{BB962C8B-B14F-4D97-AF65-F5344CB8AC3E}">
        <p14:creationId xmlns:p14="http://schemas.microsoft.com/office/powerpoint/2010/main" val="3815451285"/>
      </p:ext>
    </p:extLst>
  </p:cSld>
  <p:clrMapOvr>
    <a:masterClrMapping/>
  </p:clrMapOvr>
  <p:transition/>
</p:sldLayout>
</file>

<file path=ppt/slideLayouts/slideLayout6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F10535E-D52C-7148-ABB0-7547E77158BC}" type="slidenum">
              <a:rPr lang="en-US" altLang="en-US"/>
              <a:pPr>
                <a:defRPr/>
              </a:pPr>
              <a:t>‹#›</a:t>
            </a:fld>
            <a:endParaRPr lang="en-US" altLang="en-US"/>
          </a:p>
        </p:txBody>
      </p:sp>
    </p:spTree>
    <p:extLst>
      <p:ext uri="{BB962C8B-B14F-4D97-AF65-F5344CB8AC3E}">
        <p14:creationId xmlns:p14="http://schemas.microsoft.com/office/powerpoint/2010/main" val="2917025023"/>
      </p:ext>
    </p:extLst>
  </p:cSld>
  <p:clrMapOvr>
    <a:masterClrMapping/>
  </p:clrMapOvr>
  <p:transition/>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437D0A7A-F6FB-1F48-9A4B-A6A40DC9AC24}" type="slidenum">
              <a:rPr lang="en-US" altLang="en-US"/>
              <a:pPr>
                <a:defRPr/>
              </a:pPr>
              <a:t>‹#›</a:t>
            </a:fld>
            <a:endParaRPr lang="en-US" altLang="en-US"/>
          </a:p>
        </p:txBody>
      </p:sp>
    </p:spTree>
    <p:extLst>
      <p:ext uri="{BB962C8B-B14F-4D97-AF65-F5344CB8AC3E}">
        <p14:creationId xmlns:p14="http://schemas.microsoft.com/office/powerpoint/2010/main" val="1321780326"/>
      </p:ext>
    </p:extLst>
  </p:cSld>
  <p:clrMapOvr>
    <a:masterClrMapping/>
  </p:clrMapOvr>
  <p:transition/>
</p:sldLayout>
</file>

<file path=ppt/slideLayouts/slideLayout6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F40AFC27-E9C2-A540-A3C4-249358E56051}" type="slidenum">
              <a:rPr lang="en-US" altLang="en-US"/>
              <a:pPr>
                <a:defRPr/>
              </a:pPr>
              <a:t>‹#›</a:t>
            </a:fld>
            <a:endParaRPr lang="en-US" altLang="en-US"/>
          </a:p>
        </p:txBody>
      </p:sp>
    </p:spTree>
    <p:extLst>
      <p:ext uri="{BB962C8B-B14F-4D97-AF65-F5344CB8AC3E}">
        <p14:creationId xmlns:p14="http://schemas.microsoft.com/office/powerpoint/2010/main" val="1439888438"/>
      </p:ext>
    </p:extLst>
  </p:cSld>
  <p:clrMapOvr>
    <a:masterClrMapping/>
  </p:clrMapOvr>
  <p:transition/>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F95B04E4-937C-664F-B51F-D8C30ABD33B0}"/>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48FE1C4B-D953-0249-AAC5-1CEBC09BA0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6CEAA0A5-E9E4-5140-BD46-DA6256C8BD9D}"/>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D19D6D91-79A7-6D42-B64F-582CA85CF65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FA33B19D-FBD6-3545-A911-696365B2674E}"/>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E3F69791-C3A5-1144-92B1-333CF796E52A}"/>
              </a:ext>
            </a:extLst>
          </p:cNvPr>
          <p:cNvSpPr>
            <a:spLocks noGrp="1" noChangeArrowheads="1"/>
          </p:cNvSpPr>
          <p:nvPr>
            <p:ph type="sldNum" sz="quarter" idx="12"/>
          </p:nvPr>
        </p:nvSpPr>
        <p:spPr/>
        <p:txBody>
          <a:bodyPr/>
          <a:lstStyle>
            <a:lvl1pPr>
              <a:defRPr sz="1200" smtClean="0"/>
            </a:lvl1pPr>
          </a:lstStyle>
          <a:p>
            <a:pPr>
              <a:defRPr/>
            </a:pPr>
            <a:fld id="{3B3FDAE8-A59F-B84A-B845-84C535A39ED0}" type="slidenum">
              <a:rPr lang="en-US" altLang="en-US"/>
              <a:pPr>
                <a:defRPr/>
              </a:pPr>
              <a:t>‹#›</a:t>
            </a:fld>
            <a:endParaRPr lang="en-US" altLang="en-US"/>
          </a:p>
        </p:txBody>
      </p:sp>
    </p:spTree>
    <p:extLst>
      <p:ext uri="{BB962C8B-B14F-4D97-AF65-F5344CB8AC3E}">
        <p14:creationId xmlns:p14="http://schemas.microsoft.com/office/powerpoint/2010/main" val="656669209"/>
      </p:ext>
    </p:extLst>
  </p:cSld>
  <p:clrMapOvr>
    <a:masterClrMapping/>
  </p:clrMapOvr>
  <p:transition/>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3A97B69-F936-9541-A4C0-4803E0D9803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ACF1560-B282-884D-8A11-92C4A17C9387}"/>
              </a:ext>
            </a:extLst>
          </p:cNvPr>
          <p:cNvSpPr>
            <a:spLocks noGrp="1" noChangeArrowheads="1"/>
          </p:cNvSpPr>
          <p:nvPr>
            <p:ph type="sldNum" sz="quarter" idx="11"/>
          </p:nvPr>
        </p:nvSpPr>
        <p:spPr>
          <a:ln/>
        </p:spPr>
        <p:txBody>
          <a:bodyPr/>
          <a:lstStyle>
            <a:lvl1pPr>
              <a:defRPr/>
            </a:lvl1pPr>
          </a:lstStyle>
          <a:p>
            <a:pPr>
              <a:defRPr/>
            </a:pPr>
            <a:fld id="{ABF4462A-42FE-A84B-9002-68A00ADE644F}" type="slidenum">
              <a:rPr lang="en-US" altLang="en-US"/>
              <a:pPr>
                <a:defRPr/>
              </a:pPr>
              <a:t>‹#›</a:t>
            </a:fld>
            <a:endParaRPr lang="en-US" altLang="en-US"/>
          </a:p>
        </p:txBody>
      </p:sp>
    </p:spTree>
    <p:extLst>
      <p:ext uri="{BB962C8B-B14F-4D97-AF65-F5344CB8AC3E}">
        <p14:creationId xmlns:p14="http://schemas.microsoft.com/office/powerpoint/2010/main" val="336813805"/>
      </p:ext>
    </p:extLst>
  </p:cSld>
  <p:clrMapOvr>
    <a:masterClrMapping/>
  </p:clrMapOvr>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F2623055-6F7E-CF4A-ADEE-B8106026EC5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8F7ABC-7804-9A45-8345-A3C1D4AE2951}"/>
              </a:ext>
            </a:extLst>
          </p:cNvPr>
          <p:cNvSpPr>
            <a:spLocks noGrp="1" noChangeArrowheads="1"/>
          </p:cNvSpPr>
          <p:nvPr>
            <p:ph type="sldNum" sz="quarter" idx="11"/>
          </p:nvPr>
        </p:nvSpPr>
        <p:spPr>
          <a:ln/>
        </p:spPr>
        <p:txBody>
          <a:bodyPr/>
          <a:lstStyle>
            <a:lvl1pPr>
              <a:defRPr/>
            </a:lvl1pPr>
          </a:lstStyle>
          <a:p>
            <a:pPr>
              <a:defRPr/>
            </a:pPr>
            <a:fld id="{33CFE70D-E1B6-6444-B39A-56D9F01DCD47}" type="slidenum">
              <a:rPr lang="en-US" altLang="en-US"/>
              <a:pPr>
                <a:defRPr/>
              </a:pPr>
              <a:t>‹#›</a:t>
            </a:fld>
            <a:endParaRPr lang="en-US" altLang="en-US"/>
          </a:p>
        </p:txBody>
      </p:sp>
    </p:spTree>
    <p:extLst>
      <p:ext uri="{BB962C8B-B14F-4D97-AF65-F5344CB8AC3E}">
        <p14:creationId xmlns:p14="http://schemas.microsoft.com/office/powerpoint/2010/main" val="3520389837"/>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371F563C-CD40-A941-946F-51381E41C508}"/>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3913447-512A-8E4A-90A4-7079BD9A51DA}"/>
              </a:ext>
            </a:extLst>
          </p:cNvPr>
          <p:cNvSpPr>
            <a:spLocks noGrp="1" noChangeArrowheads="1"/>
          </p:cNvSpPr>
          <p:nvPr>
            <p:ph type="sldNum" sz="quarter" idx="11"/>
          </p:nvPr>
        </p:nvSpPr>
        <p:spPr>
          <a:ln/>
        </p:spPr>
        <p:txBody>
          <a:bodyPr/>
          <a:lstStyle>
            <a:lvl1pPr>
              <a:defRPr/>
            </a:lvl1pPr>
          </a:lstStyle>
          <a:p>
            <a:pPr>
              <a:defRPr/>
            </a:pPr>
            <a:fld id="{F061E867-9ECF-604D-A3A5-B01890269E4D}" type="slidenum">
              <a:rPr lang="en-US" altLang="en-US"/>
              <a:pPr>
                <a:defRPr/>
              </a:pPr>
              <a:t>‹#›</a:t>
            </a:fld>
            <a:endParaRPr lang="en-US" altLang="en-US"/>
          </a:p>
        </p:txBody>
      </p:sp>
    </p:spTree>
    <p:extLst>
      <p:ext uri="{BB962C8B-B14F-4D97-AF65-F5344CB8AC3E}">
        <p14:creationId xmlns:p14="http://schemas.microsoft.com/office/powerpoint/2010/main" val="3125631256"/>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72121-A8E8-2D44-9C8A-867F1E7CF2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375A6BC4-4875-D14C-AD8B-EDD376D8CFAC}"/>
              </a:ext>
            </a:extLst>
          </p:cNvPr>
          <p:cNvSpPr>
            <a:spLocks noGrp="1" noChangeArrowheads="1"/>
          </p:cNvSpPr>
          <p:nvPr>
            <p:ph type="sldNum" sz="quarter" idx="11"/>
          </p:nvPr>
        </p:nvSpPr>
        <p:spPr>
          <a:ln/>
        </p:spPr>
        <p:txBody>
          <a:bodyPr/>
          <a:lstStyle>
            <a:lvl1pPr>
              <a:defRPr/>
            </a:lvl1pPr>
          </a:lstStyle>
          <a:p>
            <a:pPr>
              <a:defRPr/>
            </a:pPr>
            <a:fld id="{6BF9FD31-60B6-C346-9D89-A4089B899D90}" type="slidenum">
              <a:rPr lang="en-US" altLang="en-US"/>
              <a:pPr>
                <a:defRPr/>
              </a:pPr>
              <a:t>‹#›</a:t>
            </a:fld>
            <a:endParaRPr lang="en-US" altLang="en-US"/>
          </a:p>
        </p:txBody>
      </p:sp>
    </p:spTree>
    <p:extLst>
      <p:ext uri="{BB962C8B-B14F-4D97-AF65-F5344CB8AC3E}">
        <p14:creationId xmlns:p14="http://schemas.microsoft.com/office/powerpoint/2010/main" val="3008841999"/>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4209F53-5EDE-1248-9733-CEB7AFA430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CED11C88-124D-0347-AECA-31127847197C}"/>
              </a:ext>
            </a:extLst>
          </p:cNvPr>
          <p:cNvSpPr>
            <a:spLocks noGrp="1" noChangeArrowheads="1"/>
          </p:cNvSpPr>
          <p:nvPr>
            <p:ph type="sldNum" sz="quarter" idx="11"/>
          </p:nvPr>
        </p:nvSpPr>
        <p:spPr>
          <a:ln/>
        </p:spPr>
        <p:txBody>
          <a:bodyPr/>
          <a:lstStyle>
            <a:lvl1pPr>
              <a:defRPr/>
            </a:lvl1pPr>
          </a:lstStyle>
          <a:p>
            <a:pPr>
              <a:defRPr/>
            </a:pPr>
            <a:fld id="{ABA189F7-876C-7946-AB0D-5451C843C772}" type="slidenum">
              <a:rPr lang="en-US" altLang="en-US"/>
              <a:pPr>
                <a:defRPr/>
              </a:pPr>
              <a:t>‹#›</a:t>
            </a:fld>
            <a:endParaRPr lang="en-US" altLang="en-US"/>
          </a:p>
        </p:txBody>
      </p:sp>
    </p:spTree>
    <p:extLst>
      <p:ext uri="{BB962C8B-B14F-4D97-AF65-F5344CB8AC3E}">
        <p14:creationId xmlns:p14="http://schemas.microsoft.com/office/powerpoint/2010/main" val="2700192181"/>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9347127D-50D6-804E-BBDB-090FFD76C82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34CA717C-BE13-1D47-AAC5-E762962F17AE}"/>
              </a:ext>
            </a:extLst>
          </p:cNvPr>
          <p:cNvSpPr>
            <a:spLocks noGrp="1" noChangeArrowheads="1"/>
          </p:cNvSpPr>
          <p:nvPr>
            <p:ph type="sldNum" sz="quarter" idx="11"/>
          </p:nvPr>
        </p:nvSpPr>
        <p:spPr>
          <a:ln/>
        </p:spPr>
        <p:txBody>
          <a:bodyPr/>
          <a:lstStyle>
            <a:lvl1pPr>
              <a:defRPr/>
            </a:lvl1pPr>
          </a:lstStyle>
          <a:p>
            <a:pPr>
              <a:defRPr/>
            </a:pPr>
            <a:fld id="{AA20B547-CD99-0740-9575-71E48EA0F20D}" type="slidenum">
              <a:rPr lang="en-US" altLang="en-US"/>
              <a:pPr>
                <a:defRPr/>
              </a:pPr>
              <a:t>‹#›</a:t>
            </a:fld>
            <a:endParaRPr lang="en-US" altLang="en-US"/>
          </a:p>
        </p:txBody>
      </p:sp>
    </p:spTree>
    <p:extLst>
      <p:ext uri="{BB962C8B-B14F-4D97-AF65-F5344CB8AC3E}">
        <p14:creationId xmlns:p14="http://schemas.microsoft.com/office/powerpoint/2010/main" val="2363873900"/>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5A4E499A-3343-9649-900F-C1B6B1CC41A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9BAFF69-6AD8-F144-AFCC-520891BC230A}"/>
              </a:ext>
            </a:extLst>
          </p:cNvPr>
          <p:cNvSpPr>
            <a:spLocks noGrp="1" noChangeArrowheads="1"/>
          </p:cNvSpPr>
          <p:nvPr>
            <p:ph type="sldNum" sz="quarter" idx="11"/>
          </p:nvPr>
        </p:nvSpPr>
        <p:spPr>
          <a:ln/>
        </p:spPr>
        <p:txBody>
          <a:bodyPr/>
          <a:lstStyle>
            <a:lvl1pPr>
              <a:defRPr/>
            </a:lvl1pPr>
          </a:lstStyle>
          <a:p>
            <a:pPr>
              <a:defRPr/>
            </a:pPr>
            <a:fld id="{0EE647DD-C717-6B4E-971B-369A4AC6E6F3}" type="slidenum">
              <a:rPr lang="en-US" altLang="en-US"/>
              <a:pPr>
                <a:defRPr/>
              </a:pPr>
              <a:t>‹#›</a:t>
            </a:fld>
            <a:endParaRPr lang="en-US" altLang="en-US"/>
          </a:p>
        </p:txBody>
      </p:sp>
    </p:spTree>
    <p:extLst>
      <p:ext uri="{BB962C8B-B14F-4D97-AF65-F5344CB8AC3E}">
        <p14:creationId xmlns:p14="http://schemas.microsoft.com/office/powerpoint/2010/main" val="1931207740"/>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E62CFF8-7633-3B4B-A468-F476C6361E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3917E0F-F572-F344-8271-E7F412A98639}"/>
              </a:ext>
            </a:extLst>
          </p:cNvPr>
          <p:cNvSpPr>
            <a:spLocks noGrp="1" noChangeArrowheads="1"/>
          </p:cNvSpPr>
          <p:nvPr>
            <p:ph type="sldNum" sz="quarter" idx="11"/>
          </p:nvPr>
        </p:nvSpPr>
        <p:spPr>
          <a:ln/>
        </p:spPr>
        <p:txBody>
          <a:bodyPr/>
          <a:lstStyle>
            <a:lvl1pPr>
              <a:defRPr/>
            </a:lvl1pPr>
          </a:lstStyle>
          <a:p>
            <a:pPr>
              <a:defRPr/>
            </a:pPr>
            <a:fld id="{64A61CCF-7B61-6046-A6E3-819C5F7B3F8C}" type="slidenum">
              <a:rPr lang="en-US" altLang="en-US"/>
              <a:pPr>
                <a:defRPr/>
              </a:pPr>
              <a:t>‹#›</a:t>
            </a:fld>
            <a:endParaRPr lang="en-US" altLang="en-US"/>
          </a:p>
        </p:txBody>
      </p:sp>
    </p:spTree>
    <p:extLst>
      <p:ext uri="{BB962C8B-B14F-4D97-AF65-F5344CB8AC3E}">
        <p14:creationId xmlns:p14="http://schemas.microsoft.com/office/powerpoint/2010/main" val="2776628319"/>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FF2FD485-06A1-EE45-9A8B-F048E7EEE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3E0F4D9-5214-6441-8A0F-C2CBFC75B8CF}"/>
              </a:ext>
            </a:extLst>
          </p:cNvPr>
          <p:cNvSpPr>
            <a:spLocks noGrp="1" noChangeArrowheads="1"/>
          </p:cNvSpPr>
          <p:nvPr>
            <p:ph type="sldNum" sz="quarter" idx="11"/>
          </p:nvPr>
        </p:nvSpPr>
        <p:spPr>
          <a:ln/>
        </p:spPr>
        <p:txBody>
          <a:bodyPr/>
          <a:lstStyle>
            <a:lvl1pPr>
              <a:defRPr/>
            </a:lvl1pPr>
          </a:lstStyle>
          <a:p>
            <a:pPr>
              <a:defRPr/>
            </a:pPr>
            <a:fld id="{F24D7BF4-82CD-7E43-873E-37D879C1B9E0}" type="slidenum">
              <a:rPr lang="en-US" altLang="en-US"/>
              <a:pPr>
                <a:defRPr/>
              </a:pPr>
              <a:t>‹#›</a:t>
            </a:fld>
            <a:endParaRPr lang="en-US" altLang="en-US"/>
          </a:p>
        </p:txBody>
      </p:sp>
    </p:spTree>
    <p:extLst>
      <p:ext uri="{BB962C8B-B14F-4D97-AF65-F5344CB8AC3E}">
        <p14:creationId xmlns:p14="http://schemas.microsoft.com/office/powerpoint/2010/main" val="2834360889"/>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F2C3A7A-5BD4-D542-A789-B3C16EBBD7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538ED7B-3605-2040-BC3F-5A78278E3E39}"/>
              </a:ext>
            </a:extLst>
          </p:cNvPr>
          <p:cNvSpPr>
            <a:spLocks noGrp="1" noChangeArrowheads="1"/>
          </p:cNvSpPr>
          <p:nvPr>
            <p:ph type="sldNum" sz="quarter" idx="11"/>
          </p:nvPr>
        </p:nvSpPr>
        <p:spPr>
          <a:ln/>
        </p:spPr>
        <p:txBody>
          <a:bodyPr/>
          <a:lstStyle>
            <a:lvl1pPr>
              <a:defRPr/>
            </a:lvl1pPr>
          </a:lstStyle>
          <a:p>
            <a:pPr>
              <a:defRPr/>
            </a:pPr>
            <a:fld id="{1F0AD733-BDC3-EB40-9C11-FAC3CFD161D0}" type="slidenum">
              <a:rPr lang="en-US" altLang="en-US"/>
              <a:pPr>
                <a:defRPr/>
              </a:pPr>
              <a:t>‹#›</a:t>
            </a:fld>
            <a:endParaRPr lang="en-US" altLang="en-US"/>
          </a:p>
        </p:txBody>
      </p:sp>
    </p:spTree>
    <p:extLst>
      <p:ext uri="{BB962C8B-B14F-4D97-AF65-F5344CB8AC3E}">
        <p14:creationId xmlns:p14="http://schemas.microsoft.com/office/powerpoint/2010/main" val="264920298"/>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8D14A05F-C43C-B549-A1DA-16E973F5AA3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4D961FA-CC1E-B14D-A413-07AD525F4F1D}"/>
              </a:ext>
            </a:extLst>
          </p:cNvPr>
          <p:cNvSpPr>
            <a:spLocks noGrp="1" noChangeArrowheads="1"/>
          </p:cNvSpPr>
          <p:nvPr>
            <p:ph type="sldNum" sz="quarter" idx="11"/>
          </p:nvPr>
        </p:nvSpPr>
        <p:spPr>
          <a:ln/>
        </p:spPr>
        <p:txBody>
          <a:bodyPr/>
          <a:lstStyle>
            <a:lvl1pPr>
              <a:defRPr/>
            </a:lvl1pPr>
          </a:lstStyle>
          <a:p>
            <a:pPr>
              <a:defRPr/>
            </a:pPr>
            <a:fld id="{8897B481-D5ED-9E41-8320-7EA96DF4FEC5}" type="slidenum">
              <a:rPr lang="en-US" altLang="en-US"/>
              <a:pPr>
                <a:defRPr/>
              </a:pPr>
              <a:t>‹#›</a:t>
            </a:fld>
            <a:endParaRPr lang="en-US" altLang="en-US"/>
          </a:p>
        </p:txBody>
      </p:sp>
    </p:spTree>
    <p:extLst>
      <p:ext uri="{BB962C8B-B14F-4D97-AF65-F5344CB8AC3E}">
        <p14:creationId xmlns:p14="http://schemas.microsoft.com/office/powerpoint/2010/main" val="1988320743"/>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8AD672FA-6339-CE41-9F07-09C3D4EAFFEB}"/>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8A9478E9-6D3F-3141-A5A1-C884727CF6F8}"/>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A3EB0D-EA22-834D-9D29-4A066205305E}"/>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F2025DFA-C983-F343-95CF-857FE2DECA6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3485F640-0DE9-0C43-B145-E80A4A815CB6}"/>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A863ED2B-36DB-A641-AB6F-11943435264D}"/>
              </a:ext>
            </a:extLst>
          </p:cNvPr>
          <p:cNvSpPr>
            <a:spLocks noGrp="1" noChangeArrowheads="1"/>
          </p:cNvSpPr>
          <p:nvPr>
            <p:ph type="sldNum" sz="quarter" idx="12"/>
          </p:nvPr>
        </p:nvSpPr>
        <p:spPr/>
        <p:txBody>
          <a:bodyPr/>
          <a:lstStyle>
            <a:lvl1pPr>
              <a:defRPr sz="1200"/>
            </a:lvl1pPr>
          </a:lstStyle>
          <a:p>
            <a:pPr>
              <a:defRPr/>
            </a:pPr>
            <a:fld id="{1DD8A012-9FFD-AF43-993B-1B5111DE884D}" type="slidenum">
              <a:rPr lang="en-US" altLang="en-US"/>
              <a:pPr>
                <a:defRPr/>
              </a:pPr>
              <a:t>‹#›</a:t>
            </a:fld>
            <a:endParaRPr lang="en-US" altLang="en-US"/>
          </a:p>
        </p:txBody>
      </p:sp>
    </p:spTree>
    <p:extLst>
      <p:ext uri="{BB962C8B-B14F-4D97-AF65-F5344CB8AC3E}">
        <p14:creationId xmlns:p14="http://schemas.microsoft.com/office/powerpoint/2010/main" val="1926379301"/>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87A28DB-EB70-C549-9CBF-EC5A384A4B5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D7420B76-A099-C64B-9B67-800067521FE6}"/>
              </a:ext>
            </a:extLst>
          </p:cNvPr>
          <p:cNvSpPr>
            <a:spLocks noGrp="1" noChangeArrowheads="1"/>
          </p:cNvSpPr>
          <p:nvPr>
            <p:ph type="sldNum" sz="quarter" idx="11"/>
          </p:nvPr>
        </p:nvSpPr>
        <p:spPr>
          <a:ln/>
        </p:spPr>
        <p:txBody>
          <a:bodyPr/>
          <a:lstStyle>
            <a:lvl1pPr>
              <a:defRPr/>
            </a:lvl1pPr>
          </a:lstStyle>
          <a:p>
            <a:pPr>
              <a:defRPr/>
            </a:pPr>
            <a:fld id="{2F90E66B-D170-A84B-AD98-A0D06085EB20}" type="slidenum">
              <a:rPr lang="en-US" altLang="en-US"/>
              <a:pPr>
                <a:defRPr/>
              </a:pPr>
              <a:t>‹#›</a:t>
            </a:fld>
            <a:endParaRPr lang="en-US" altLang="en-US"/>
          </a:p>
        </p:txBody>
      </p:sp>
    </p:spTree>
    <p:extLst>
      <p:ext uri="{BB962C8B-B14F-4D97-AF65-F5344CB8AC3E}">
        <p14:creationId xmlns:p14="http://schemas.microsoft.com/office/powerpoint/2010/main" val="3887994603"/>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8F6DD82-5894-9443-AFB2-2DB6F31FE4F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90B67BC-4A11-FE42-9669-EFCCA2F1F040}"/>
              </a:ext>
            </a:extLst>
          </p:cNvPr>
          <p:cNvSpPr>
            <a:spLocks noGrp="1" noChangeArrowheads="1"/>
          </p:cNvSpPr>
          <p:nvPr>
            <p:ph type="sldNum" sz="quarter" idx="11"/>
          </p:nvPr>
        </p:nvSpPr>
        <p:spPr>
          <a:ln/>
        </p:spPr>
        <p:txBody>
          <a:bodyPr/>
          <a:lstStyle>
            <a:lvl1pPr>
              <a:defRPr/>
            </a:lvl1pPr>
          </a:lstStyle>
          <a:p>
            <a:pPr>
              <a:defRPr/>
            </a:pPr>
            <a:fld id="{5ECD8E6A-C3E3-D64A-BDB1-C1623B5F98F3}" type="slidenum">
              <a:rPr lang="en-US" altLang="en-US"/>
              <a:pPr>
                <a:defRPr/>
              </a:pPr>
              <a:t>‹#›</a:t>
            </a:fld>
            <a:endParaRPr lang="en-US" altLang="en-US"/>
          </a:p>
        </p:txBody>
      </p:sp>
    </p:spTree>
    <p:extLst>
      <p:ext uri="{BB962C8B-B14F-4D97-AF65-F5344CB8AC3E}">
        <p14:creationId xmlns:p14="http://schemas.microsoft.com/office/powerpoint/2010/main" val="2083778801"/>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0D1C58E8-B0C3-C044-8C95-923E6424918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CFD7574-337C-D849-80E5-5F4A5D4D1A24}"/>
              </a:ext>
            </a:extLst>
          </p:cNvPr>
          <p:cNvSpPr>
            <a:spLocks noGrp="1" noChangeArrowheads="1"/>
          </p:cNvSpPr>
          <p:nvPr>
            <p:ph type="sldNum" sz="quarter" idx="11"/>
          </p:nvPr>
        </p:nvSpPr>
        <p:spPr>
          <a:ln/>
        </p:spPr>
        <p:txBody>
          <a:bodyPr/>
          <a:lstStyle>
            <a:lvl1pPr>
              <a:defRPr/>
            </a:lvl1pPr>
          </a:lstStyle>
          <a:p>
            <a:pPr>
              <a:defRPr/>
            </a:pPr>
            <a:fld id="{E85F5822-869C-614B-8FBD-5D7C2F57C28C}" type="slidenum">
              <a:rPr lang="en-US" altLang="en-US"/>
              <a:pPr>
                <a:defRPr/>
              </a:pPr>
              <a:t>‹#›</a:t>
            </a:fld>
            <a:endParaRPr lang="en-US" altLang="en-US"/>
          </a:p>
        </p:txBody>
      </p:sp>
    </p:spTree>
    <p:extLst>
      <p:ext uri="{BB962C8B-B14F-4D97-AF65-F5344CB8AC3E}">
        <p14:creationId xmlns:p14="http://schemas.microsoft.com/office/powerpoint/2010/main" val="2309291151"/>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4AFD789-89FA-8642-8359-527022AA9E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B38C27A-4594-7142-8DD1-0B5D92B48620}"/>
              </a:ext>
            </a:extLst>
          </p:cNvPr>
          <p:cNvSpPr>
            <a:spLocks noGrp="1" noChangeArrowheads="1"/>
          </p:cNvSpPr>
          <p:nvPr>
            <p:ph type="sldNum" sz="quarter" idx="11"/>
          </p:nvPr>
        </p:nvSpPr>
        <p:spPr>
          <a:ln/>
        </p:spPr>
        <p:txBody>
          <a:bodyPr/>
          <a:lstStyle>
            <a:lvl1pPr>
              <a:defRPr/>
            </a:lvl1pPr>
          </a:lstStyle>
          <a:p>
            <a:pPr>
              <a:defRPr/>
            </a:pPr>
            <a:fld id="{503FE3E7-3301-EC4F-BAF4-DA08D63D48A2}" type="slidenum">
              <a:rPr lang="en-US" altLang="en-US"/>
              <a:pPr>
                <a:defRPr/>
              </a:pPr>
              <a:t>‹#›</a:t>
            </a:fld>
            <a:endParaRPr lang="en-US" altLang="en-US"/>
          </a:p>
        </p:txBody>
      </p:sp>
    </p:spTree>
    <p:extLst>
      <p:ext uri="{BB962C8B-B14F-4D97-AF65-F5344CB8AC3E}">
        <p14:creationId xmlns:p14="http://schemas.microsoft.com/office/powerpoint/2010/main" val="667195961"/>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4179D247-6FE5-2446-843D-38D2BFBB79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9D05C15A-9ECB-1649-A20E-D8040C8C8D09}"/>
              </a:ext>
            </a:extLst>
          </p:cNvPr>
          <p:cNvSpPr>
            <a:spLocks noGrp="1" noChangeArrowheads="1"/>
          </p:cNvSpPr>
          <p:nvPr>
            <p:ph type="sldNum" sz="quarter" idx="11"/>
          </p:nvPr>
        </p:nvSpPr>
        <p:spPr>
          <a:ln/>
        </p:spPr>
        <p:txBody>
          <a:bodyPr/>
          <a:lstStyle>
            <a:lvl1pPr>
              <a:defRPr/>
            </a:lvl1pPr>
          </a:lstStyle>
          <a:p>
            <a:pPr>
              <a:defRPr/>
            </a:pPr>
            <a:fld id="{9EEA160B-8660-A04F-9AB1-52C56219BFBB}" type="slidenum">
              <a:rPr lang="en-US" altLang="en-US"/>
              <a:pPr>
                <a:defRPr/>
              </a:pPr>
              <a:t>‹#›</a:t>
            </a:fld>
            <a:endParaRPr lang="en-US" altLang="en-US"/>
          </a:p>
        </p:txBody>
      </p:sp>
    </p:spTree>
    <p:extLst>
      <p:ext uri="{BB962C8B-B14F-4D97-AF65-F5344CB8AC3E}">
        <p14:creationId xmlns:p14="http://schemas.microsoft.com/office/powerpoint/2010/main" val="4279668005"/>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1B6342D5-357A-B242-98F7-B5A4AF276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44C803E1-C885-104B-9026-B620951D1F62}"/>
              </a:ext>
            </a:extLst>
          </p:cNvPr>
          <p:cNvSpPr>
            <a:spLocks noGrp="1" noChangeArrowheads="1"/>
          </p:cNvSpPr>
          <p:nvPr>
            <p:ph type="sldNum" sz="quarter" idx="11"/>
          </p:nvPr>
        </p:nvSpPr>
        <p:spPr>
          <a:ln/>
        </p:spPr>
        <p:txBody>
          <a:bodyPr/>
          <a:lstStyle>
            <a:lvl1pPr>
              <a:defRPr/>
            </a:lvl1pPr>
          </a:lstStyle>
          <a:p>
            <a:pPr>
              <a:defRPr/>
            </a:pPr>
            <a:fld id="{1260C3CB-FFC5-2943-86BB-92490FEA3C87}" type="slidenum">
              <a:rPr lang="en-US" altLang="en-US"/>
              <a:pPr>
                <a:defRPr/>
              </a:pPr>
              <a:t>‹#›</a:t>
            </a:fld>
            <a:endParaRPr lang="en-US" altLang="en-US"/>
          </a:p>
        </p:txBody>
      </p:sp>
    </p:spTree>
    <p:extLst>
      <p:ext uri="{BB962C8B-B14F-4D97-AF65-F5344CB8AC3E}">
        <p14:creationId xmlns:p14="http://schemas.microsoft.com/office/powerpoint/2010/main" val="4144253915"/>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C452122-67F4-254F-90B7-EEFE7EA78B4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7F7320F4-1D75-6A47-971C-DF47D1A08DF5}"/>
              </a:ext>
            </a:extLst>
          </p:cNvPr>
          <p:cNvSpPr>
            <a:spLocks noGrp="1" noChangeArrowheads="1"/>
          </p:cNvSpPr>
          <p:nvPr>
            <p:ph type="sldNum" sz="quarter" idx="11"/>
          </p:nvPr>
        </p:nvSpPr>
        <p:spPr>
          <a:ln/>
        </p:spPr>
        <p:txBody>
          <a:bodyPr/>
          <a:lstStyle>
            <a:lvl1pPr>
              <a:defRPr/>
            </a:lvl1pPr>
          </a:lstStyle>
          <a:p>
            <a:pPr>
              <a:defRPr/>
            </a:pPr>
            <a:fld id="{2A60F1EE-C46E-A64A-BA91-3AC0D2DB9FD5}" type="slidenum">
              <a:rPr lang="en-US" altLang="en-US"/>
              <a:pPr>
                <a:defRPr/>
              </a:pPr>
              <a:t>‹#›</a:t>
            </a:fld>
            <a:endParaRPr lang="en-US" altLang="en-US"/>
          </a:p>
        </p:txBody>
      </p:sp>
    </p:spTree>
    <p:extLst>
      <p:ext uri="{BB962C8B-B14F-4D97-AF65-F5344CB8AC3E}">
        <p14:creationId xmlns:p14="http://schemas.microsoft.com/office/powerpoint/2010/main" val="1697673626"/>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FCFE6C-36AF-E640-A2BC-E189297B94C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C43B765-AAD5-6F42-8D0C-1BD8EF5BD48D}"/>
              </a:ext>
            </a:extLst>
          </p:cNvPr>
          <p:cNvSpPr>
            <a:spLocks noGrp="1" noChangeArrowheads="1"/>
          </p:cNvSpPr>
          <p:nvPr>
            <p:ph type="sldNum" sz="quarter" idx="11"/>
          </p:nvPr>
        </p:nvSpPr>
        <p:spPr>
          <a:ln/>
        </p:spPr>
        <p:txBody>
          <a:bodyPr/>
          <a:lstStyle>
            <a:lvl1pPr>
              <a:defRPr/>
            </a:lvl1pPr>
          </a:lstStyle>
          <a:p>
            <a:pPr>
              <a:defRPr/>
            </a:pPr>
            <a:fld id="{93F00F3A-745D-F649-9D38-49583842D181}" type="slidenum">
              <a:rPr lang="en-US" altLang="en-US"/>
              <a:pPr>
                <a:defRPr/>
              </a:pPr>
              <a:t>‹#›</a:t>
            </a:fld>
            <a:endParaRPr lang="en-US" altLang="en-US"/>
          </a:p>
        </p:txBody>
      </p:sp>
    </p:spTree>
    <p:extLst>
      <p:ext uri="{BB962C8B-B14F-4D97-AF65-F5344CB8AC3E}">
        <p14:creationId xmlns:p14="http://schemas.microsoft.com/office/powerpoint/2010/main" val="1263830155"/>
      </p:ext>
    </p:extLst>
  </p:cSld>
  <p:clrMapOvr>
    <a:masterClrMapping/>
  </p:clrMapOvr>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9E8655C5-7BD0-3442-886E-234821E407D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04EF9B-850A-994A-A1C0-9E6E45BEAC8E}"/>
              </a:ext>
            </a:extLst>
          </p:cNvPr>
          <p:cNvSpPr>
            <a:spLocks noGrp="1" noChangeArrowheads="1"/>
          </p:cNvSpPr>
          <p:nvPr>
            <p:ph type="sldNum" sz="quarter" idx="11"/>
          </p:nvPr>
        </p:nvSpPr>
        <p:spPr>
          <a:ln/>
        </p:spPr>
        <p:txBody>
          <a:bodyPr/>
          <a:lstStyle>
            <a:lvl1pPr>
              <a:defRPr/>
            </a:lvl1pPr>
          </a:lstStyle>
          <a:p>
            <a:pPr>
              <a:defRPr/>
            </a:pPr>
            <a:fld id="{5767DCD7-BC73-E847-B0C3-6A1166D4C5DD}" type="slidenum">
              <a:rPr lang="en-US" altLang="en-US"/>
              <a:pPr>
                <a:defRPr/>
              </a:pPr>
              <a:t>‹#›</a:t>
            </a:fld>
            <a:endParaRPr lang="en-US" altLang="en-US"/>
          </a:p>
        </p:txBody>
      </p:sp>
    </p:spTree>
    <p:extLst>
      <p:ext uri="{BB962C8B-B14F-4D97-AF65-F5344CB8AC3E}">
        <p14:creationId xmlns:p14="http://schemas.microsoft.com/office/powerpoint/2010/main" val="3003269670"/>
      </p:ext>
    </p:extLst>
  </p:cSld>
  <p:clrMapOvr>
    <a:masterClrMapping/>
  </p:clrMapOvr>
  <p:transition/>
</p:sldLayout>
</file>

<file path=ppt/slideLayouts/slideLayout6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C2D6A6-7EB8-A34F-8DCF-4DEE370284E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D3AC6C-E0BA-8B4B-9078-28F01E1F537C}"/>
              </a:ext>
            </a:extLst>
          </p:cNvPr>
          <p:cNvSpPr>
            <a:spLocks noGrp="1" noChangeArrowheads="1"/>
          </p:cNvSpPr>
          <p:nvPr>
            <p:ph type="sldNum" sz="quarter" idx="11"/>
          </p:nvPr>
        </p:nvSpPr>
        <p:spPr>
          <a:ln/>
        </p:spPr>
        <p:txBody>
          <a:bodyPr/>
          <a:lstStyle>
            <a:lvl1pPr>
              <a:defRPr/>
            </a:lvl1pPr>
          </a:lstStyle>
          <a:p>
            <a:pPr>
              <a:defRPr/>
            </a:pPr>
            <a:fld id="{F83DF811-9866-7545-B37C-ECEFF032CC59}" type="slidenum">
              <a:rPr lang="en-US" altLang="en-US"/>
              <a:pPr>
                <a:defRPr/>
              </a:pPr>
              <a:t>‹#›</a:t>
            </a:fld>
            <a:endParaRPr lang="en-US" altLang="en-US"/>
          </a:p>
        </p:txBody>
      </p:sp>
    </p:spTree>
    <p:extLst>
      <p:ext uri="{BB962C8B-B14F-4D97-AF65-F5344CB8AC3E}">
        <p14:creationId xmlns:p14="http://schemas.microsoft.com/office/powerpoint/2010/main" val="124387686"/>
      </p:ext>
    </p:extLst>
  </p:cSld>
  <p:clrMapOvr>
    <a:masterClrMapping/>
  </p:clrMapOvr>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FFBC4E-B5F7-684F-9032-173071980B9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9679A0-D655-8B48-9C34-E461C1BCD408}"/>
              </a:ext>
            </a:extLst>
          </p:cNvPr>
          <p:cNvSpPr>
            <a:spLocks noGrp="1" noChangeArrowheads="1"/>
          </p:cNvSpPr>
          <p:nvPr>
            <p:ph type="sldNum" sz="quarter" idx="11"/>
          </p:nvPr>
        </p:nvSpPr>
        <p:spPr>
          <a:ln/>
        </p:spPr>
        <p:txBody>
          <a:bodyPr/>
          <a:lstStyle>
            <a:lvl1pPr>
              <a:defRPr/>
            </a:lvl1pPr>
          </a:lstStyle>
          <a:p>
            <a:pPr>
              <a:defRPr/>
            </a:pPr>
            <a:fld id="{AA974377-449D-1442-BFA7-E8E1157DE0FC}" type="slidenum">
              <a:rPr lang="en-US" altLang="en-US"/>
              <a:pPr>
                <a:defRPr/>
              </a:pPr>
              <a:t>‹#›</a:t>
            </a:fld>
            <a:endParaRPr lang="en-US" altLang="en-US"/>
          </a:p>
        </p:txBody>
      </p:sp>
    </p:spTree>
    <p:extLst>
      <p:ext uri="{BB962C8B-B14F-4D97-AF65-F5344CB8AC3E}">
        <p14:creationId xmlns:p14="http://schemas.microsoft.com/office/powerpoint/2010/main" val="3901614098"/>
      </p:ext>
    </p:extLst>
  </p:cSld>
  <p:clrMapOvr>
    <a:masterClrMapping/>
  </p:clrMapOvr>
  <p:transition/>
</p:sldLayout>
</file>

<file path=ppt/slideLayouts/slideLayout68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19398"/>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2989149324"/>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41631205"/>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9469044"/>
      </p:ext>
    </p:extLst>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3937871407"/>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250957968"/>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881416963"/>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36695258"/>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243919184"/>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2419350342"/>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92204742"/>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713288902"/>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038239228"/>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1500862515"/>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3943734647"/>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1739906517"/>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1503228778"/>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Segoe UI" panose="020B0502040204020203" pitchFamily="34" charset="0"/>
                <a:cs typeface="Segoe UI" panose="020B0502040204020203" pitchFamily="34" charset="0"/>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Segoe UI" panose="020B0502040204020203" pitchFamily="34" charset="0"/>
                <a:cs typeface="Segoe UI" panose="020B0502040204020203" pitchFamily="34" charset="0"/>
              </a:defRPr>
            </a:lvl1pPr>
            <a:lvl2pPr marL="685766" indent="-228589">
              <a:buFont typeface="Cambria" panose="02040503050406030204" pitchFamily="18" charset="0"/>
              <a:buChar char="-"/>
              <a:defRPr sz="2400">
                <a:latin typeface="Segoe UI" panose="020B0502040204020203" pitchFamily="34" charset="0"/>
                <a:cs typeface="Segoe UI" panose="020B0502040204020203" pitchFamily="34" charset="0"/>
              </a:defRPr>
            </a:lvl2pPr>
            <a:lvl3pPr>
              <a:defRPr sz="2000">
                <a:latin typeface="Segoe UI" panose="020B0502040204020203" pitchFamily="34" charset="0"/>
                <a:cs typeface="Segoe UI" panose="020B0502040204020203" pitchFamily="34" charset="0"/>
              </a:defRPr>
            </a:lvl3pPr>
            <a:lvl4pPr>
              <a:defRPr sz="2000">
                <a:latin typeface="Segoe UI" panose="020B0502040204020203" pitchFamily="34" charset="0"/>
                <a:cs typeface="Segoe UI" panose="020B0502040204020203" pitchFamily="34" charset="0"/>
              </a:defRPr>
            </a:lvl4pPr>
            <a:lvl5pPr>
              <a:defRPr sz="2000">
                <a:latin typeface="Segoe UI" panose="020B0502040204020203" pitchFamily="34" charset="0"/>
                <a:cs typeface="Segoe UI" panose="020B05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355716"/>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13145"/>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39277"/>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187587689"/>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906073210"/>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841937945"/>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610741826"/>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554522207"/>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081880840"/>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232130875"/>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104288215"/>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178303478"/>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405102020"/>
      </p:ext>
    </p:extLst>
  </p:cSld>
  <p:clrMapOvr>
    <a:masterClrMapping/>
  </p:clrMapOvr>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170455392"/>
      </p:ext>
    </p:extLst>
  </p:cSld>
  <p:clrMapOvr>
    <a:masterClrMapping/>
  </p:clrMapOvr>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406493594"/>
      </p:ext>
    </p:extLst>
  </p:cSld>
  <p:clrMapOvr>
    <a:masterClrMapping/>
  </p:clrMapOvr>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41418167"/>
      </p:ext>
    </p:extLst>
  </p:cSld>
  <p:clrMapOvr>
    <a:masterClrMapping/>
  </p:clrMapOvr>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19222955"/>
      </p:ext>
    </p:extLst>
  </p:cSld>
  <p:clrMapOvr>
    <a:masterClrMapping/>
  </p:clrMapOvr>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8287346"/>
      </p:ext>
    </p:extLst>
  </p:cSld>
  <p:clrMapOvr>
    <a:masterClrMapping/>
  </p:clrMapOvr>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24051311"/>
      </p:ext>
    </p:extLst>
  </p:cSld>
  <p:clrMapOvr>
    <a:masterClrMapping/>
  </p:clrMapOvr>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93033677"/>
      </p:ext>
    </p:extLst>
  </p:cSld>
  <p:clrMapOvr>
    <a:masterClrMapping/>
  </p:clrMapOvr>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783937851"/>
      </p:ext>
    </p:extLst>
  </p:cSld>
  <p:clrMapOvr>
    <a:masterClrMapping/>
  </p:clrMapOvr>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894882459"/>
      </p:ext>
    </p:extLst>
  </p:cSld>
  <p:clrMapOvr>
    <a:masterClrMapping/>
  </p:clrMapOvr>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0556957"/>
      </p:ext>
    </p:extLst>
  </p:cSld>
  <p:clrMapOvr>
    <a:masterClrMapping/>
  </p:clrMapOvr>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73670780"/>
      </p:ext>
    </p:extLst>
  </p:cSld>
  <p:clrMapOvr>
    <a:masterClrMapping/>
  </p:clrMapOvr>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0584815"/>
      </p:ext>
    </p:extLst>
  </p:cSld>
  <p:clrMapOvr>
    <a:masterClrMapping/>
  </p:clrMapOvr>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t>2/25/23</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492315846"/>
      </p:ext>
    </p:extLst>
  </p:cSld>
  <p:clrMapOvr>
    <a:overrideClrMapping bg1="lt1" tx1="dk1" bg2="lt2" tx2="dk2" accent1="accent1" accent2="accent2" accent3="accent3" accent4="accent4" accent5="accent5" accent6="accent6" hlink="hlink" folHlink="folHlink"/>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t>2/25/23</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156730039"/>
      </p:ext>
    </p:extLst>
  </p:cSld>
  <p:clrMapOvr>
    <a:overrideClrMapping bg1="lt1" tx1="dk1" bg2="lt2" tx2="dk2" accent1="accent1" accent2="accent2" accent3="accent3" accent4="accent4" accent5="accent5" accent6="accent6" hlink="hlink" folHlink="folHlink"/>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t>2/25/23</a:t>
            </a:fld>
            <a:endParaRPr lang="en-US"/>
          </a:p>
        </p:txBody>
      </p:sp>
      <p:sp>
        <p:nvSpPr>
          <p:cNvPr id="6" name="Footer Placeholder 5"/>
          <p:cNvSpPr>
            <a:spLocks noGrp="1"/>
          </p:cNvSpPr>
          <p:nvPr>
            <p:ph type="ftr" sz="quarter" idx="13"/>
          </p:nvPr>
        </p:nvSpPr>
        <p:spPr/>
        <p:txBody>
          <a:bodyPr/>
          <a:lstStyle/>
          <a:p>
            <a:endParaRPr lang="en-US" dirty="0"/>
          </a:p>
        </p:txBody>
      </p:sp>
      <p:sp>
        <p:nvSpPr>
          <p:cNvPr id="7" name="Slide Number Placeholder 6"/>
          <p:cNvSpPr>
            <a:spLocks noGrp="1"/>
          </p:cNvSpPr>
          <p:nvPr>
            <p:ph type="sldNum" sz="quarter" idx="14"/>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453638048"/>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t>2/25/23</a:t>
            </a:fld>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075341329"/>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t>2/25/23</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56889935"/>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2/25/23</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64471572"/>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2/25/23</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25733146"/>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t>2/25/23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377600235"/>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2/25/23</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09409846"/>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2/25/23</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802169756"/>
      </p:ext>
    </p:extLst>
  </p:cSld>
  <p:clrMapOvr>
    <a:overrideClrMapping bg1="dk1" tx1="lt1" bg2="dk2" tx2="lt2" accent1="accent1" accent2="accent2" accent3="accent3" accent4="accent4" accent5="accent5" accent6="accent6" hlink="hlink" folHlink="folHlink"/>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2/25/23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49382373"/>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2/25/23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819989314"/>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1070578482"/>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380498551"/>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2842300859"/>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704176024"/>
      </p:ext>
    </p:extLst>
  </p:cSld>
  <p:clrMapOvr>
    <a:masterClrMapping/>
  </p:clrMapOvr>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1391142666"/>
      </p:ext>
    </p:extLst>
  </p:cSld>
  <p:clrMapOvr>
    <a:masterClrMapping/>
  </p:clrMapOvr>
  <p:transition/>
</p:sldLayout>
</file>

<file path=ppt/slideLayouts/slideLayout7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771534073"/>
      </p:ext>
    </p:extLst>
  </p:cSld>
  <p:clrMapOvr>
    <a:masterClrMapping/>
  </p:clrMapOvr>
  <p:transition/>
</p:sldLayout>
</file>

<file path=ppt/slideLayouts/slideLayout7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1776676437"/>
      </p:ext>
    </p:extLst>
  </p:cSld>
  <p:clrMapOvr>
    <a:masterClrMapping/>
  </p:clrMapOvr>
  <p:transition/>
</p:sldLayout>
</file>

<file path=ppt/slideLayouts/slideLayout7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1398444785"/>
      </p:ext>
    </p:extLst>
  </p:cSld>
  <p:clrMapOvr>
    <a:masterClrMapping/>
  </p:clrMapOvr>
  <p:transition/>
</p:sldLayout>
</file>

<file path=ppt/slideLayouts/slideLayout7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726192138"/>
      </p:ext>
    </p:extLst>
  </p:cSld>
  <p:clrMapOvr>
    <a:masterClrMapping/>
  </p:clrMapOvr>
  <p:transition/>
</p:sldLayout>
</file>

<file path=ppt/slideLayouts/slideLayout7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1607606529"/>
      </p:ext>
    </p:extLst>
  </p:cSld>
  <p:clrMapOvr>
    <a:masterClrMapping/>
  </p:clrMapOvr>
  <p:transition/>
</p:sldLayout>
</file>

<file path=ppt/slideLayouts/slideLayout7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495334145"/>
      </p:ext>
    </p:extLst>
  </p:cSld>
  <p:clrMapOvr>
    <a:masterClrMapping/>
  </p:clrMapOvr>
  <p:transition/>
</p:sldLayout>
</file>

<file path=ppt/slideLayouts/slideLayout75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4091680657"/>
      </p:ext>
    </p:extLst>
  </p:cSld>
  <p:clrMapOvr>
    <a:masterClrMapping/>
  </p:clrMapOvr>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0C8C929E-28D9-A841-B8CA-FC3027FDB36A}"/>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6564B97F-161A-D54C-808B-F3F916EFED6B}"/>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AAC5913C-196A-0247-8DD1-1FA6DB92536B}"/>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7A83FE5-DCB7-644D-A455-D19C7BEC10F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2A417AE-95FE-8F4C-8E63-6FDC3E78F068}"/>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08D3888-D486-C848-B450-BD582C72A73A}"/>
              </a:ext>
            </a:extLst>
          </p:cNvPr>
          <p:cNvSpPr>
            <a:spLocks noGrp="1" noChangeArrowheads="1"/>
          </p:cNvSpPr>
          <p:nvPr>
            <p:ph type="sldNum" sz="quarter" idx="12"/>
          </p:nvPr>
        </p:nvSpPr>
        <p:spPr/>
        <p:txBody>
          <a:bodyPr/>
          <a:lstStyle>
            <a:lvl1pPr>
              <a:defRPr sz="1200"/>
            </a:lvl1pPr>
          </a:lstStyle>
          <a:p>
            <a:pPr>
              <a:defRPr/>
            </a:pPr>
            <a:fld id="{871A1AF6-C29A-3A49-AA01-42F32EB73108}" type="slidenum">
              <a:rPr lang="en-US" altLang="en-US"/>
              <a:pPr>
                <a:defRPr/>
              </a:pPr>
              <a:t>‹#›</a:t>
            </a:fld>
            <a:endParaRPr lang="en-US" altLang="en-US"/>
          </a:p>
        </p:txBody>
      </p:sp>
    </p:spTree>
    <p:extLst>
      <p:ext uri="{BB962C8B-B14F-4D97-AF65-F5344CB8AC3E}">
        <p14:creationId xmlns:p14="http://schemas.microsoft.com/office/powerpoint/2010/main" val="816064743"/>
      </p:ext>
    </p:extLst>
  </p:cSld>
  <p:clrMapOvr>
    <a:masterClrMapping/>
  </p:clrMapOvr>
  <p:transition/>
</p:sldLayout>
</file>

<file path=ppt/slideLayouts/slideLayout7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4B96156-E2A2-7147-AB6D-65FBC4DBD0A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7F09E6-2AF5-2A4F-ABE8-548BBCAFDE2E}"/>
              </a:ext>
            </a:extLst>
          </p:cNvPr>
          <p:cNvSpPr>
            <a:spLocks noGrp="1" noChangeArrowheads="1"/>
          </p:cNvSpPr>
          <p:nvPr>
            <p:ph type="sldNum" sz="quarter" idx="11"/>
          </p:nvPr>
        </p:nvSpPr>
        <p:spPr>
          <a:ln/>
        </p:spPr>
        <p:txBody>
          <a:bodyPr/>
          <a:lstStyle>
            <a:lvl1pPr>
              <a:defRPr/>
            </a:lvl1pPr>
          </a:lstStyle>
          <a:p>
            <a:pPr>
              <a:defRPr/>
            </a:pPr>
            <a:fld id="{5AE8A6BA-C088-9441-9826-2C0854D7F910}" type="slidenum">
              <a:rPr lang="en-US" altLang="en-US"/>
              <a:pPr>
                <a:defRPr/>
              </a:pPr>
              <a:t>‹#›</a:t>
            </a:fld>
            <a:endParaRPr lang="en-US" altLang="en-US"/>
          </a:p>
        </p:txBody>
      </p:sp>
    </p:spTree>
    <p:extLst>
      <p:ext uri="{BB962C8B-B14F-4D97-AF65-F5344CB8AC3E}">
        <p14:creationId xmlns:p14="http://schemas.microsoft.com/office/powerpoint/2010/main" val="3929974850"/>
      </p:ext>
    </p:extLst>
  </p:cSld>
  <p:clrMapOvr>
    <a:masterClrMapping/>
  </p:clrMapOvr>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C681852-FB9F-314D-A270-CA1A64B63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03247E-42B6-794D-826B-9C94F89AB759}"/>
              </a:ext>
            </a:extLst>
          </p:cNvPr>
          <p:cNvSpPr>
            <a:spLocks noGrp="1" noChangeArrowheads="1"/>
          </p:cNvSpPr>
          <p:nvPr>
            <p:ph type="sldNum" sz="quarter" idx="11"/>
          </p:nvPr>
        </p:nvSpPr>
        <p:spPr>
          <a:ln/>
        </p:spPr>
        <p:txBody>
          <a:bodyPr/>
          <a:lstStyle>
            <a:lvl1pPr>
              <a:defRPr/>
            </a:lvl1pPr>
          </a:lstStyle>
          <a:p>
            <a:pPr>
              <a:defRPr/>
            </a:pPr>
            <a:fld id="{5F9CE593-9420-3945-9878-BC99587A47DD}" type="slidenum">
              <a:rPr lang="en-US" altLang="en-US"/>
              <a:pPr>
                <a:defRPr/>
              </a:pPr>
              <a:t>‹#›</a:t>
            </a:fld>
            <a:endParaRPr lang="en-US" altLang="en-US"/>
          </a:p>
        </p:txBody>
      </p:sp>
    </p:spTree>
    <p:extLst>
      <p:ext uri="{BB962C8B-B14F-4D97-AF65-F5344CB8AC3E}">
        <p14:creationId xmlns:p14="http://schemas.microsoft.com/office/powerpoint/2010/main" val="4121396729"/>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F312C2C-ABBC-3549-B0D7-D9DA757D28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68A422CE-8B8B-C247-973A-2CC423A82E76}"/>
              </a:ext>
            </a:extLst>
          </p:cNvPr>
          <p:cNvSpPr>
            <a:spLocks noGrp="1" noChangeArrowheads="1"/>
          </p:cNvSpPr>
          <p:nvPr>
            <p:ph type="sldNum" sz="quarter" idx="11"/>
          </p:nvPr>
        </p:nvSpPr>
        <p:spPr>
          <a:ln/>
        </p:spPr>
        <p:txBody>
          <a:bodyPr/>
          <a:lstStyle>
            <a:lvl1pPr>
              <a:defRPr/>
            </a:lvl1pPr>
          </a:lstStyle>
          <a:p>
            <a:pPr>
              <a:defRPr/>
            </a:pPr>
            <a:fld id="{96B8EAE1-AABF-8048-B71C-71DBD38CCF0A}" type="slidenum">
              <a:rPr lang="en-US" altLang="en-US"/>
              <a:pPr>
                <a:defRPr/>
              </a:pPr>
              <a:t>‹#›</a:t>
            </a:fld>
            <a:endParaRPr lang="en-US" altLang="en-US"/>
          </a:p>
        </p:txBody>
      </p:sp>
    </p:spTree>
    <p:extLst>
      <p:ext uri="{BB962C8B-B14F-4D97-AF65-F5344CB8AC3E}">
        <p14:creationId xmlns:p14="http://schemas.microsoft.com/office/powerpoint/2010/main" val="3409590619"/>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F2BACE98-82C2-DA4F-BAFE-79DACFB31A2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1C3C3AFB-1D2D-1642-8A0D-BC56BC6AC915}"/>
              </a:ext>
            </a:extLst>
          </p:cNvPr>
          <p:cNvSpPr>
            <a:spLocks noGrp="1" noChangeArrowheads="1"/>
          </p:cNvSpPr>
          <p:nvPr>
            <p:ph type="sldNum" sz="quarter" idx="11"/>
          </p:nvPr>
        </p:nvSpPr>
        <p:spPr>
          <a:ln/>
        </p:spPr>
        <p:txBody>
          <a:bodyPr/>
          <a:lstStyle>
            <a:lvl1pPr>
              <a:defRPr/>
            </a:lvl1pPr>
          </a:lstStyle>
          <a:p>
            <a:pPr>
              <a:defRPr/>
            </a:pPr>
            <a:fld id="{2E73ED02-06CD-7448-B59F-41E374859A4A}" type="slidenum">
              <a:rPr lang="en-US" altLang="en-US"/>
              <a:pPr>
                <a:defRPr/>
              </a:pPr>
              <a:t>‹#›</a:t>
            </a:fld>
            <a:endParaRPr lang="en-US" altLang="en-US"/>
          </a:p>
        </p:txBody>
      </p:sp>
    </p:spTree>
    <p:extLst>
      <p:ext uri="{BB962C8B-B14F-4D97-AF65-F5344CB8AC3E}">
        <p14:creationId xmlns:p14="http://schemas.microsoft.com/office/powerpoint/2010/main" val="2037730715"/>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74218F4-92E0-D04C-BB27-25849AB017E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3ADA5DEB-2219-E04E-B3F6-9CEF3E38799B}"/>
              </a:ext>
            </a:extLst>
          </p:cNvPr>
          <p:cNvSpPr>
            <a:spLocks noGrp="1" noChangeArrowheads="1"/>
          </p:cNvSpPr>
          <p:nvPr>
            <p:ph type="sldNum" sz="quarter" idx="11"/>
          </p:nvPr>
        </p:nvSpPr>
        <p:spPr>
          <a:ln/>
        </p:spPr>
        <p:txBody>
          <a:bodyPr/>
          <a:lstStyle>
            <a:lvl1pPr>
              <a:defRPr/>
            </a:lvl1pPr>
          </a:lstStyle>
          <a:p>
            <a:pPr>
              <a:defRPr/>
            </a:pPr>
            <a:fld id="{A7275B1E-1F0C-8347-8A2D-F7FF8FA3E1F1}" type="slidenum">
              <a:rPr lang="en-US" altLang="en-US"/>
              <a:pPr>
                <a:defRPr/>
              </a:pPr>
              <a:t>‹#›</a:t>
            </a:fld>
            <a:endParaRPr lang="en-US" altLang="en-US"/>
          </a:p>
        </p:txBody>
      </p:sp>
    </p:spTree>
    <p:extLst>
      <p:ext uri="{BB962C8B-B14F-4D97-AF65-F5344CB8AC3E}">
        <p14:creationId xmlns:p14="http://schemas.microsoft.com/office/powerpoint/2010/main" val="3673601223"/>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77076116-9A8E-DD43-BB96-FF74C521A57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C6453045-3278-114F-9B94-E3CCF6BA765D}"/>
              </a:ext>
            </a:extLst>
          </p:cNvPr>
          <p:cNvSpPr>
            <a:spLocks noGrp="1" noChangeArrowheads="1"/>
          </p:cNvSpPr>
          <p:nvPr>
            <p:ph type="sldNum" sz="quarter" idx="11"/>
          </p:nvPr>
        </p:nvSpPr>
        <p:spPr>
          <a:ln/>
        </p:spPr>
        <p:txBody>
          <a:bodyPr/>
          <a:lstStyle>
            <a:lvl1pPr>
              <a:defRPr/>
            </a:lvl1pPr>
          </a:lstStyle>
          <a:p>
            <a:pPr>
              <a:defRPr/>
            </a:pPr>
            <a:fld id="{B0A63811-0C88-424D-807E-72BFC158FD04}" type="slidenum">
              <a:rPr lang="en-US" altLang="en-US"/>
              <a:pPr>
                <a:defRPr/>
              </a:pPr>
              <a:t>‹#›</a:t>
            </a:fld>
            <a:endParaRPr lang="en-US" altLang="en-US"/>
          </a:p>
        </p:txBody>
      </p:sp>
    </p:spTree>
    <p:extLst>
      <p:ext uri="{BB962C8B-B14F-4D97-AF65-F5344CB8AC3E}">
        <p14:creationId xmlns:p14="http://schemas.microsoft.com/office/powerpoint/2010/main" val="1865964792"/>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CCB6FE-6843-6C43-9199-F29F5DA9153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D7F3DB-ED82-EF49-AE0E-16C445D66EBA}"/>
              </a:ext>
            </a:extLst>
          </p:cNvPr>
          <p:cNvSpPr>
            <a:spLocks noGrp="1" noChangeArrowheads="1"/>
          </p:cNvSpPr>
          <p:nvPr>
            <p:ph type="sldNum" sz="quarter" idx="11"/>
          </p:nvPr>
        </p:nvSpPr>
        <p:spPr>
          <a:ln/>
        </p:spPr>
        <p:txBody>
          <a:bodyPr/>
          <a:lstStyle>
            <a:lvl1pPr>
              <a:defRPr/>
            </a:lvl1pPr>
          </a:lstStyle>
          <a:p>
            <a:pPr>
              <a:defRPr/>
            </a:pPr>
            <a:fld id="{3727BDC7-4286-0348-B3E3-35EBC125A67C}" type="slidenum">
              <a:rPr lang="en-US" altLang="en-US"/>
              <a:pPr>
                <a:defRPr/>
              </a:pPr>
              <a:t>‹#›</a:t>
            </a:fld>
            <a:endParaRPr lang="en-US" altLang="en-US"/>
          </a:p>
        </p:txBody>
      </p:sp>
    </p:spTree>
    <p:extLst>
      <p:ext uri="{BB962C8B-B14F-4D97-AF65-F5344CB8AC3E}">
        <p14:creationId xmlns:p14="http://schemas.microsoft.com/office/powerpoint/2010/main" val="224056542"/>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C501A7E-E808-2A4D-A294-3FE38ED883D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5CA164-8BFD-454B-98A1-8883538D6EA8}"/>
              </a:ext>
            </a:extLst>
          </p:cNvPr>
          <p:cNvSpPr>
            <a:spLocks noGrp="1" noChangeArrowheads="1"/>
          </p:cNvSpPr>
          <p:nvPr>
            <p:ph type="sldNum" sz="quarter" idx="11"/>
          </p:nvPr>
        </p:nvSpPr>
        <p:spPr>
          <a:ln/>
        </p:spPr>
        <p:txBody>
          <a:bodyPr/>
          <a:lstStyle>
            <a:lvl1pPr>
              <a:defRPr/>
            </a:lvl1pPr>
          </a:lstStyle>
          <a:p>
            <a:pPr>
              <a:defRPr/>
            </a:pPr>
            <a:fld id="{203E3525-7C23-FA4A-84E9-CD20986B9C3D}" type="slidenum">
              <a:rPr lang="en-US" altLang="en-US"/>
              <a:pPr>
                <a:defRPr/>
              </a:pPr>
              <a:t>‹#›</a:t>
            </a:fld>
            <a:endParaRPr lang="en-US" altLang="en-US"/>
          </a:p>
        </p:txBody>
      </p:sp>
    </p:spTree>
    <p:extLst>
      <p:ext uri="{BB962C8B-B14F-4D97-AF65-F5344CB8AC3E}">
        <p14:creationId xmlns:p14="http://schemas.microsoft.com/office/powerpoint/2010/main" val="3727952080"/>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4C5C39E-8AAC-984A-99D0-C96378C34CC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2EAD916-AFF0-5040-8789-7A5150BE3DA5}"/>
              </a:ext>
            </a:extLst>
          </p:cNvPr>
          <p:cNvSpPr>
            <a:spLocks noGrp="1" noChangeArrowheads="1"/>
          </p:cNvSpPr>
          <p:nvPr>
            <p:ph type="sldNum" sz="quarter" idx="11"/>
          </p:nvPr>
        </p:nvSpPr>
        <p:spPr>
          <a:ln/>
        </p:spPr>
        <p:txBody>
          <a:bodyPr/>
          <a:lstStyle>
            <a:lvl1pPr>
              <a:defRPr/>
            </a:lvl1pPr>
          </a:lstStyle>
          <a:p>
            <a:pPr>
              <a:defRPr/>
            </a:pPr>
            <a:fld id="{C9F34B8E-6385-4148-B32C-E4FF21BA5340}" type="slidenum">
              <a:rPr lang="en-US" altLang="en-US"/>
              <a:pPr>
                <a:defRPr/>
              </a:pPr>
              <a:t>‹#›</a:t>
            </a:fld>
            <a:endParaRPr lang="en-US" altLang="en-US"/>
          </a:p>
        </p:txBody>
      </p:sp>
    </p:spTree>
    <p:extLst>
      <p:ext uri="{BB962C8B-B14F-4D97-AF65-F5344CB8AC3E}">
        <p14:creationId xmlns:p14="http://schemas.microsoft.com/office/powerpoint/2010/main" val="2075983477"/>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38DED25-2CDF-1945-8893-6959FB69CF0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3DC90B0-FB99-1C4D-A9D6-A99F30E87A88}"/>
              </a:ext>
            </a:extLst>
          </p:cNvPr>
          <p:cNvSpPr>
            <a:spLocks noGrp="1" noChangeArrowheads="1"/>
          </p:cNvSpPr>
          <p:nvPr>
            <p:ph type="sldNum" sz="quarter" idx="11"/>
          </p:nvPr>
        </p:nvSpPr>
        <p:spPr>
          <a:ln/>
        </p:spPr>
        <p:txBody>
          <a:bodyPr/>
          <a:lstStyle>
            <a:lvl1pPr>
              <a:defRPr/>
            </a:lvl1pPr>
          </a:lstStyle>
          <a:p>
            <a:pPr>
              <a:defRPr/>
            </a:pPr>
            <a:fld id="{7C58E949-C242-A64E-A739-C1B5ADFC6D10}" type="slidenum">
              <a:rPr lang="en-US" altLang="en-US"/>
              <a:pPr>
                <a:defRPr/>
              </a:pPr>
              <a:t>‹#›</a:t>
            </a:fld>
            <a:endParaRPr lang="en-US" altLang="en-US"/>
          </a:p>
        </p:txBody>
      </p:sp>
    </p:spTree>
    <p:extLst>
      <p:ext uri="{BB962C8B-B14F-4D97-AF65-F5344CB8AC3E}">
        <p14:creationId xmlns:p14="http://schemas.microsoft.com/office/powerpoint/2010/main" val="504664582"/>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EE55F241-12A6-A04E-BE21-E2FB81C9E0B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197070D8-8DAD-7241-9957-9EFC528BD426}"/>
              </a:ext>
            </a:extLst>
          </p:cNvPr>
          <p:cNvSpPr>
            <a:spLocks noGrp="1" noChangeArrowheads="1"/>
          </p:cNvSpPr>
          <p:nvPr>
            <p:ph type="sldNum" sz="quarter" idx="11"/>
          </p:nvPr>
        </p:nvSpPr>
        <p:spPr>
          <a:ln/>
        </p:spPr>
        <p:txBody>
          <a:bodyPr/>
          <a:lstStyle>
            <a:lvl1pPr>
              <a:defRPr/>
            </a:lvl1pPr>
          </a:lstStyle>
          <a:p>
            <a:pPr>
              <a:defRPr/>
            </a:pPr>
            <a:fld id="{C963C093-3ACA-694F-A135-17D0BEB3F4A5}" type="slidenum">
              <a:rPr lang="en-US" altLang="en-US"/>
              <a:pPr>
                <a:defRPr/>
              </a:pPr>
              <a:t>‹#›</a:t>
            </a:fld>
            <a:endParaRPr lang="en-US" altLang="en-US"/>
          </a:p>
        </p:txBody>
      </p:sp>
    </p:spTree>
    <p:extLst>
      <p:ext uri="{BB962C8B-B14F-4D97-AF65-F5344CB8AC3E}">
        <p14:creationId xmlns:p14="http://schemas.microsoft.com/office/powerpoint/2010/main" val="1068045670"/>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196126"/>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D989BB-6B22-6F4F-A2DB-495D1361DBE3}"/>
              </a:ext>
            </a:extLst>
          </p:cNvPr>
          <p:cNvSpPr/>
          <p:nvPr userDrawn="1"/>
        </p:nvSpPr>
        <p:spPr>
          <a:xfrm>
            <a:off x="0" y="-23584"/>
            <a:ext cx="9144000" cy="685800"/>
          </a:xfrm>
          <a:prstGeom prst="rect">
            <a:avLst/>
          </a:prstGeom>
          <a:solidFill>
            <a:srgbClr val="45A1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991" y="73723"/>
            <a:ext cx="8987622" cy="740193"/>
          </a:xfrm>
          <a:prstGeom prst="rect">
            <a:avLst/>
          </a:prstGeom>
        </p:spPr>
        <p:txBody>
          <a:bodyPr/>
          <a:lstStyle>
            <a:lvl1pPr algn="l">
              <a:defRPr sz="3600" b="1">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813916"/>
            <a:ext cx="8987622" cy="5416061"/>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826016507"/>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7617582"/>
      </p:ext>
    </p:extLst>
  </p:cSld>
  <p:clrMapOvr>
    <a:masterClrMapping/>
  </p:clrMapOvr>
  <p:transition/>
</p:sldLayout>
</file>

<file path=ppt/slideLayouts/slideLayout7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257509"/>
      </p:ext>
    </p:extLst>
  </p:cSld>
  <p:clrMapOvr>
    <a:masterClrMapping/>
  </p:clrMapOvr>
  <p:transition/>
</p:sldLayout>
</file>

<file path=ppt/slideLayouts/slideLayout7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4662162"/>
      </p:ext>
    </p:extLst>
  </p:cSld>
  <p:clrMapOvr>
    <a:masterClrMapping/>
  </p:clrMapOvr>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3185493"/>
      </p:ext>
    </p:extLst>
  </p:cSld>
  <p:clrMapOvr>
    <a:masterClrMapping/>
  </p:clrMapOvr>
  <p:transition/>
</p:sldLayout>
</file>

<file path=ppt/slideLayouts/slideLayout7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9682941"/>
      </p:ext>
    </p:extLst>
  </p:cSld>
  <p:clrMapOvr>
    <a:masterClrMapping/>
  </p:clrMapOvr>
  <p:transition/>
</p:sldLayout>
</file>

<file path=ppt/slideLayouts/slideLayout7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5294882"/>
      </p:ext>
    </p:extLst>
  </p:cSld>
  <p:clrMapOvr>
    <a:masterClrMapping/>
  </p:clrMapOvr>
  <p:transition/>
</p:sldLayout>
</file>

<file path=ppt/slideLayouts/slideLayout7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988996"/>
      </p:ext>
    </p:extLst>
  </p:cSld>
  <p:clrMapOvr>
    <a:masterClrMapping/>
  </p:clrMapOvr>
  <p:transition/>
</p:sldLayout>
</file>

<file path=ppt/slideLayouts/slideLayout7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1250370"/>
      </p:ext>
    </p:extLst>
  </p:cSld>
  <p:clrMapOvr>
    <a:masterClrMapping/>
  </p:clrMapOvr>
  <p:transition/>
</p:sldLayout>
</file>

<file path=ppt/slideLayouts/slideLayout7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7860778"/>
      </p:ext>
    </p:extLst>
  </p:cSld>
  <p:clrMapOvr>
    <a:masterClrMapping/>
  </p:clrMapOvr>
  <p:transition/>
</p:sldLayout>
</file>

<file path=ppt/slideLayouts/slideLayout7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74112"/>
      </p:ext>
    </p:extLst>
  </p:cSld>
  <p:clrMapOvr>
    <a:masterClrMapping/>
  </p:clrMapOvr>
  <p:transition/>
</p:sldLayout>
</file>

<file path=ppt/slideLayouts/slideLayout7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168815"/>
      </p:ext>
    </p:extLst>
  </p:cSld>
  <p:clrMapOvr>
    <a:masterClrMapping/>
  </p:clrMapOvr>
  <p:transition/>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4255879790"/>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Candara" panose="020E0502030303020204" pitchFamily="34" charset="0"/>
                <a:ea typeface="Geneva" panose="020B050303040404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Candara" panose="020E0502030303020204" pitchFamily="34" charset="0"/>
                <a:ea typeface="Geneva" panose="020B0503030404040204" pitchFamily="34" charset="0"/>
                <a:cs typeface="Beirut" pitchFamily="2" charset="-78"/>
              </a:defRPr>
            </a:lvl1pPr>
            <a:lvl2pPr marL="685766" indent="-228589">
              <a:buFont typeface="Cambria" panose="02040503050406030204" pitchFamily="18" charset="0"/>
              <a:buChar char="-"/>
              <a:defRPr sz="2400">
                <a:latin typeface="Candara" panose="020E0502030303020204" pitchFamily="34" charset="0"/>
                <a:ea typeface="Geneva" panose="020B0503030404040204" pitchFamily="34" charset="0"/>
                <a:cs typeface="Beirut" pitchFamily="2" charset="-78"/>
              </a:defRPr>
            </a:lvl2pPr>
            <a:lvl3pPr>
              <a:defRPr sz="2000">
                <a:latin typeface="Candara" panose="020E0502030303020204" pitchFamily="34" charset="0"/>
                <a:ea typeface="Geneva" panose="020B0503030404040204" pitchFamily="34" charset="0"/>
                <a:cs typeface="Beirut" pitchFamily="2" charset="-78"/>
              </a:defRPr>
            </a:lvl3pPr>
            <a:lvl4pPr>
              <a:defRPr sz="2000">
                <a:latin typeface="Candara" panose="020E0502030303020204" pitchFamily="34" charset="0"/>
                <a:ea typeface="Geneva" panose="020B0503030404040204" pitchFamily="34" charset="0"/>
                <a:cs typeface="Beirut" pitchFamily="2" charset="-78"/>
              </a:defRPr>
            </a:lvl4pPr>
            <a:lvl5pPr>
              <a:defRPr sz="2000">
                <a:latin typeface="Candara" panose="020E0502030303020204" pitchFamily="34" charset="0"/>
                <a:ea typeface="Geneva" panose="020B0503030404040204" pitchFamily="34" charset="0"/>
                <a:cs typeface="Beirut" pitchFamily="2" charset="-78"/>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7648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525283"/>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E97BD3-6BDD-8949-ACFE-8F75374CA53C}"/>
              </a:ext>
            </a:extLst>
          </p:cNvPr>
          <p:cNvCxnSpPr>
            <a:cxnSpLocks/>
          </p:cNvCxnSpPr>
          <p:nvPr userDrawn="1"/>
        </p:nvCxnSpPr>
        <p:spPr>
          <a:xfrm>
            <a:off x="117027" y="6482153"/>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363259"/>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charset="0"/>
                <a:ea typeface="Arial" charset="0"/>
                <a:cs typeface="Arial"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D3A7DCBA-C183-8B41-90A0-6DFD962BF7FD}" type="slidenum">
              <a:rPr lang="en-US" altLang="en-US"/>
              <a:pPr/>
              <a:t>‹#›</a:t>
            </a:fld>
            <a:endParaRPr lang="en-US" altLang="en-US"/>
          </a:p>
        </p:txBody>
      </p:sp>
    </p:spTree>
    <p:extLst>
      <p:ext uri="{BB962C8B-B14F-4D97-AF65-F5344CB8AC3E}">
        <p14:creationId xmlns:p14="http://schemas.microsoft.com/office/powerpoint/2010/main" val="1172316345"/>
      </p:ext>
    </p:extLst>
  </p:cSld>
  <p:clrMapOvr>
    <a:masterClrMapping/>
  </p:clrMapOvr>
  <p:transition/>
</p:sldLayout>
</file>

<file path=ppt/slideLayouts/slideLayout7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EADBC6-E218-9749-83D0-D418C023158C}" type="slidenum">
              <a:rPr lang="en-US" altLang="en-US"/>
              <a:pPr/>
              <a:t>‹#›</a:t>
            </a:fld>
            <a:endParaRPr lang="en-US" altLang="en-US"/>
          </a:p>
        </p:txBody>
      </p:sp>
    </p:spTree>
    <p:extLst>
      <p:ext uri="{BB962C8B-B14F-4D97-AF65-F5344CB8AC3E}">
        <p14:creationId xmlns:p14="http://schemas.microsoft.com/office/powerpoint/2010/main" val="3864428345"/>
      </p:ext>
    </p:extLst>
  </p:cSld>
  <p:clrMapOvr>
    <a:masterClrMapping/>
  </p:clrMapOvr>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6"/>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4B5091-F527-F846-B0E6-8A00610558CF}" type="slidenum">
              <a:rPr lang="en-US" altLang="en-US"/>
              <a:pPr/>
              <a:t>‹#›</a:t>
            </a:fld>
            <a:endParaRPr lang="en-US" altLang="en-US"/>
          </a:p>
        </p:txBody>
      </p:sp>
    </p:spTree>
    <p:extLst>
      <p:ext uri="{BB962C8B-B14F-4D97-AF65-F5344CB8AC3E}">
        <p14:creationId xmlns:p14="http://schemas.microsoft.com/office/powerpoint/2010/main" val="2741554101"/>
      </p:ext>
    </p:extLst>
  </p:cSld>
  <p:clrMapOvr>
    <a:masterClrMapping/>
  </p:clrMapOvr>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3566FAC6-684A-9245-8840-0A684E5C0892}" type="slidenum">
              <a:rPr lang="en-US" altLang="en-US"/>
              <a:pPr/>
              <a:t>‹#›</a:t>
            </a:fld>
            <a:endParaRPr lang="en-US" altLang="en-US"/>
          </a:p>
        </p:txBody>
      </p:sp>
    </p:spTree>
    <p:extLst>
      <p:ext uri="{BB962C8B-B14F-4D97-AF65-F5344CB8AC3E}">
        <p14:creationId xmlns:p14="http://schemas.microsoft.com/office/powerpoint/2010/main" val="2173400386"/>
      </p:ext>
    </p:extLst>
  </p:cSld>
  <p:clrMapOvr>
    <a:masterClrMapping/>
  </p:clrMapOvr>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3" y="153511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206B168E-7910-294E-9278-FD11E61804A0}" type="slidenum">
              <a:rPr lang="en-US" altLang="en-US"/>
              <a:pPr/>
              <a:t>‹#›</a:t>
            </a:fld>
            <a:endParaRPr lang="en-US" altLang="en-US"/>
          </a:p>
        </p:txBody>
      </p:sp>
    </p:spTree>
    <p:extLst>
      <p:ext uri="{BB962C8B-B14F-4D97-AF65-F5344CB8AC3E}">
        <p14:creationId xmlns:p14="http://schemas.microsoft.com/office/powerpoint/2010/main" val="3249980054"/>
      </p:ext>
    </p:extLst>
  </p:cSld>
  <p:clrMapOvr>
    <a:masterClrMapping/>
  </p:clrMapOvr>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EA08563-1837-0448-940A-95C1DD1C7A24}" type="slidenum">
              <a:rPr lang="en-US" altLang="en-US"/>
              <a:pPr/>
              <a:t>‹#›</a:t>
            </a:fld>
            <a:endParaRPr lang="en-US" altLang="en-US"/>
          </a:p>
        </p:txBody>
      </p:sp>
    </p:spTree>
    <p:extLst>
      <p:ext uri="{BB962C8B-B14F-4D97-AF65-F5344CB8AC3E}">
        <p14:creationId xmlns:p14="http://schemas.microsoft.com/office/powerpoint/2010/main" val="3909970159"/>
      </p:ext>
    </p:extLst>
  </p:cSld>
  <p:clrMapOvr>
    <a:masterClrMapping/>
  </p:clrMapOvr>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A138FEB-0220-8F40-B141-083F92526A24}" type="slidenum">
              <a:rPr lang="en-US" altLang="en-US"/>
              <a:pPr/>
              <a:t>‹#›</a:t>
            </a:fld>
            <a:endParaRPr lang="en-US" altLang="en-US"/>
          </a:p>
        </p:txBody>
      </p:sp>
    </p:spTree>
    <p:extLst>
      <p:ext uri="{BB962C8B-B14F-4D97-AF65-F5344CB8AC3E}">
        <p14:creationId xmlns:p14="http://schemas.microsoft.com/office/powerpoint/2010/main" val="2667655766"/>
      </p:ext>
    </p:extLst>
  </p:cSld>
  <p:clrMapOvr>
    <a:masterClrMapping/>
  </p:clrMapOvr>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52"/>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B85F1E1-4E96-7648-9FF9-1E2FF1A018C5}" type="slidenum">
              <a:rPr lang="en-US" altLang="en-US"/>
              <a:pPr/>
              <a:t>‹#›</a:t>
            </a:fld>
            <a:endParaRPr lang="en-US" altLang="en-US"/>
          </a:p>
        </p:txBody>
      </p:sp>
    </p:spTree>
    <p:extLst>
      <p:ext uri="{BB962C8B-B14F-4D97-AF65-F5344CB8AC3E}">
        <p14:creationId xmlns:p14="http://schemas.microsoft.com/office/powerpoint/2010/main" val="2456802514"/>
      </p:ext>
    </p:extLst>
  </p:cSld>
  <p:clrMapOvr>
    <a:masterClrMapping/>
  </p:clrMapOvr>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028D7F92-C12C-EF45-9367-36B78FAF3EAF}" type="slidenum">
              <a:rPr lang="en-US" altLang="en-US"/>
              <a:pPr/>
              <a:t>‹#›</a:t>
            </a:fld>
            <a:endParaRPr lang="en-US" altLang="en-US"/>
          </a:p>
        </p:txBody>
      </p:sp>
    </p:spTree>
    <p:extLst>
      <p:ext uri="{BB962C8B-B14F-4D97-AF65-F5344CB8AC3E}">
        <p14:creationId xmlns:p14="http://schemas.microsoft.com/office/powerpoint/2010/main" val="423976022"/>
      </p:ext>
    </p:extLst>
  </p:cSld>
  <p:clrMapOvr>
    <a:masterClrMapping/>
  </p:clrMapOvr>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0F532642-5A6A-9B4A-9D8A-C48DB28F3013}" type="slidenum">
              <a:rPr lang="en-US" altLang="en-US"/>
              <a:pPr/>
              <a:t>‹#›</a:t>
            </a:fld>
            <a:endParaRPr lang="en-US" altLang="en-US"/>
          </a:p>
        </p:txBody>
      </p:sp>
    </p:spTree>
    <p:extLst>
      <p:ext uri="{BB962C8B-B14F-4D97-AF65-F5344CB8AC3E}">
        <p14:creationId xmlns:p14="http://schemas.microsoft.com/office/powerpoint/2010/main" val="1457700787"/>
      </p:ext>
    </p:extLst>
  </p:cSld>
  <p:clrMapOvr>
    <a:masterClrMapping/>
  </p:clrMapOvr>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C2D5E10-3460-A148-95EA-8279587B97D8}" type="slidenum">
              <a:rPr lang="en-US" altLang="en-US"/>
              <a:pPr/>
              <a:t>‹#›</a:t>
            </a:fld>
            <a:endParaRPr lang="en-US" altLang="en-US"/>
          </a:p>
        </p:txBody>
      </p:sp>
    </p:spTree>
    <p:extLst>
      <p:ext uri="{BB962C8B-B14F-4D97-AF65-F5344CB8AC3E}">
        <p14:creationId xmlns:p14="http://schemas.microsoft.com/office/powerpoint/2010/main" val="2850360790"/>
      </p:ext>
    </p:extLst>
  </p:cSld>
  <p:clrMapOvr>
    <a:masterClrMapping/>
  </p:clrMapOvr>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A2F47BF-2E15-9244-A7ED-4945DA8BCDB7}" type="slidenum">
              <a:rPr lang="en-US" altLang="en-US"/>
              <a:pPr/>
              <a:t>‹#›</a:t>
            </a:fld>
            <a:endParaRPr lang="en-US" altLang="en-US"/>
          </a:p>
        </p:txBody>
      </p:sp>
    </p:spTree>
    <p:extLst>
      <p:ext uri="{BB962C8B-B14F-4D97-AF65-F5344CB8AC3E}">
        <p14:creationId xmlns:p14="http://schemas.microsoft.com/office/powerpoint/2010/main" val="1448994278"/>
      </p:ext>
    </p:extLst>
  </p:cSld>
  <p:clrMapOvr>
    <a:masterClrMapping/>
  </p:clrMapOvr>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3033175743"/>
      </p:ext>
    </p:extLst>
  </p:cSld>
  <p:clrMapOvr>
    <a:masterClrMapping/>
  </p:clrMapOvr>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875140316"/>
      </p:ext>
    </p:extLst>
  </p:cSld>
  <p:clrMapOvr>
    <a:masterClrMapping/>
  </p:clrMapOvr>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2593909193"/>
      </p:ext>
    </p:extLst>
  </p:cSld>
  <p:clrMapOvr>
    <a:masterClrMapping/>
  </p:clrMapOvr>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775769250"/>
      </p:ext>
    </p:extLst>
  </p:cSld>
  <p:clrMapOvr>
    <a:masterClrMapping/>
  </p:clrMapOvr>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925262687"/>
      </p:ext>
    </p:extLst>
  </p:cSld>
  <p:clrMapOvr>
    <a:masterClrMapping/>
  </p:clrMapOvr>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747580221"/>
      </p:ext>
    </p:extLst>
  </p:cSld>
  <p:clrMapOvr>
    <a:masterClrMapping/>
  </p:clrMapOvr>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1602896071"/>
      </p:ext>
    </p:extLst>
  </p:cSld>
  <p:clrMapOvr>
    <a:masterClrMapping/>
  </p:clrMapOvr>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1513302669"/>
      </p:ext>
    </p:extLst>
  </p:cSld>
  <p:clrMapOvr>
    <a:masterClrMapping/>
  </p:clrMapOvr>
  <p:transition/>
</p:sldLayout>
</file>

<file path=ppt/slideLayouts/slideLayout7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164354378"/>
      </p:ext>
    </p:extLst>
  </p:cSld>
  <p:clrMapOvr>
    <a:masterClrMapping/>
  </p:clrMapOvr>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1211296647"/>
      </p:ext>
    </p:extLst>
  </p:cSld>
  <p:clrMapOvr>
    <a:masterClrMapping/>
  </p:clrMapOvr>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936069390"/>
      </p:ext>
    </p:extLst>
  </p:cSld>
  <p:clrMapOvr>
    <a:masterClrMapping/>
  </p:clrMapOvr>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116524221"/>
      </p:ext>
    </p:extLst>
  </p:cSld>
  <p:clrMapOvr>
    <a:masterClrMapping/>
  </p:clrMapOvr>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7A08EACC-8CBF-5A41-8FD1-0ADD9A6E61AA}" type="slidenum">
              <a:rPr lang="en-US"/>
              <a:pPr>
                <a:defRPr/>
              </a:pPr>
              <a:t>‹#›</a:t>
            </a:fld>
            <a:endParaRPr lang="en-US"/>
          </a:p>
        </p:txBody>
      </p:sp>
    </p:spTree>
    <p:extLst>
      <p:ext uri="{BB962C8B-B14F-4D97-AF65-F5344CB8AC3E}">
        <p14:creationId xmlns:p14="http://schemas.microsoft.com/office/powerpoint/2010/main" val="3718015199"/>
      </p:ext>
    </p:extLst>
  </p:cSld>
  <p:clrMapOvr>
    <a:masterClrMapping/>
  </p:clrMapOvr>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A95AFC4-B67F-BC48-882B-8F3B14641016}" type="slidenum">
              <a:rPr lang="en-US"/>
              <a:pPr>
                <a:defRPr/>
              </a:pPr>
              <a:t>‹#›</a:t>
            </a:fld>
            <a:endParaRPr lang="en-US"/>
          </a:p>
        </p:txBody>
      </p:sp>
    </p:spTree>
    <p:extLst>
      <p:ext uri="{BB962C8B-B14F-4D97-AF65-F5344CB8AC3E}">
        <p14:creationId xmlns:p14="http://schemas.microsoft.com/office/powerpoint/2010/main" val="406770333"/>
      </p:ext>
    </p:extLst>
  </p:cSld>
  <p:clrMapOvr>
    <a:masterClrMapping/>
  </p:clrMapOvr>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C5605ADE-6E00-1045-8F07-42D08E36EF70}" type="slidenum">
              <a:rPr lang="en-US"/>
              <a:pPr>
                <a:defRPr/>
              </a:pPr>
              <a:t>‹#›</a:t>
            </a:fld>
            <a:endParaRPr lang="en-US"/>
          </a:p>
        </p:txBody>
      </p:sp>
    </p:spTree>
    <p:extLst>
      <p:ext uri="{BB962C8B-B14F-4D97-AF65-F5344CB8AC3E}">
        <p14:creationId xmlns:p14="http://schemas.microsoft.com/office/powerpoint/2010/main" val="2582148389"/>
      </p:ext>
    </p:extLst>
  </p:cSld>
  <p:clrMapOvr>
    <a:masterClrMapping/>
  </p:clrMapOvr>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BE20E1A-63D1-9042-BE64-E6D77CA223CD}" type="slidenum">
              <a:rPr lang="en-US"/>
              <a:pPr>
                <a:defRPr/>
              </a:pPr>
              <a:t>‹#›</a:t>
            </a:fld>
            <a:endParaRPr lang="en-US"/>
          </a:p>
        </p:txBody>
      </p:sp>
    </p:spTree>
    <p:extLst>
      <p:ext uri="{BB962C8B-B14F-4D97-AF65-F5344CB8AC3E}">
        <p14:creationId xmlns:p14="http://schemas.microsoft.com/office/powerpoint/2010/main" val="3983874236"/>
      </p:ext>
    </p:extLst>
  </p:cSld>
  <p:clrMapOvr>
    <a:masterClrMapping/>
  </p:clrMapOvr>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EC9CE9EA-6A87-A74E-8999-D522750AE4F5}" type="slidenum">
              <a:rPr lang="en-US"/>
              <a:pPr>
                <a:defRPr/>
              </a:pPr>
              <a:t>‹#›</a:t>
            </a:fld>
            <a:endParaRPr lang="en-US"/>
          </a:p>
        </p:txBody>
      </p:sp>
    </p:spTree>
    <p:extLst>
      <p:ext uri="{BB962C8B-B14F-4D97-AF65-F5344CB8AC3E}">
        <p14:creationId xmlns:p14="http://schemas.microsoft.com/office/powerpoint/2010/main" val="2834001420"/>
      </p:ext>
    </p:extLst>
  </p:cSld>
  <p:clrMapOvr>
    <a:masterClrMapping/>
  </p:clrMapOvr>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FAB19C08-DC79-A243-8132-5D8141635E46}" type="slidenum">
              <a:rPr lang="en-US"/>
              <a:pPr>
                <a:defRPr/>
              </a:pPr>
              <a:t>‹#›</a:t>
            </a:fld>
            <a:endParaRPr lang="en-US"/>
          </a:p>
        </p:txBody>
      </p:sp>
    </p:spTree>
    <p:extLst>
      <p:ext uri="{BB962C8B-B14F-4D97-AF65-F5344CB8AC3E}">
        <p14:creationId xmlns:p14="http://schemas.microsoft.com/office/powerpoint/2010/main" val="1775775776"/>
      </p:ext>
    </p:extLst>
  </p:cSld>
  <p:clrMapOvr>
    <a:masterClrMapping/>
  </p:clrMapOvr>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D78B06AB-FCA2-444B-B377-4DCE2DDA6114}" type="slidenum">
              <a:rPr lang="en-US"/>
              <a:pPr>
                <a:defRPr/>
              </a:pPr>
              <a:t>‹#›</a:t>
            </a:fld>
            <a:endParaRPr lang="en-US"/>
          </a:p>
        </p:txBody>
      </p:sp>
    </p:spTree>
    <p:extLst>
      <p:ext uri="{BB962C8B-B14F-4D97-AF65-F5344CB8AC3E}">
        <p14:creationId xmlns:p14="http://schemas.microsoft.com/office/powerpoint/2010/main" val="3058545123"/>
      </p:ext>
    </p:extLst>
  </p:cSld>
  <p:clrMapOvr>
    <a:masterClrMapping/>
  </p:clrMapOvr>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A52F9B4-FA90-5240-B648-E2D01A3C941B}" type="slidenum">
              <a:rPr lang="en-US"/>
              <a:pPr>
                <a:defRPr/>
              </a:pPr>
              <a:t>‹#›</a:t>
            </a:fld>
            <a:endParaRPr lang="en-US"/>
          </a:p>
        </p:txBody>
      </p:sp>
    </p:spTree>
    <p:extLst>
      <p:ext uri="{BB962C8B-B14F-4D97-AF65-F5344CB8AC3E}">
        <p14:creationId xmlns:p14="http://schemas.microsoft.com/office/powerpoint/2010/main" val="2936658775"/>
      </p:ext>
    </p:extLst>
  </p:cSld>
  <p:clrMapOvr>
    <a:masterClrMapping/>
  </p:clrMapOvr>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45DFDB1-BFE0-744A-994F-30B5CFD210AD}" type="slidenum">
              <a:rPr lang="en-US"/>
              <a:pPr>
                <a:defRPr/>
              </a:pPr>
              <a:t>‹#›</a:t>
            </a:fld>
            <a:endParaRPr lang="en-US"/>
          </a:p>
        </p:txBody>
      </p:sp>
    </p:spTree>
    <p:extLst>
      <p:ext uri="{BB962C8B-B14F-4D97-AF65-F5344CB8AC3E}">
        <p14:creationId xmlns:p14="http://schemas.microsoft.com/office/powerpoint/2010/main" val="3094252578"/>
      </p:ext>
    </p:extLst>
  </p:cSld>
  <p:clrMapOvr>
    <a:masterClrMapping/>
  </p:clrMapOvr>
  <p:transition/>
</p:sldLayout>
</file>

<file path=ppt/slideLayouts/slideLayout8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F7316A19-9990-D640-B1D8-2C318F01C3A0}" type="slidenum">
              <a:rPr lang="en-US"/>
              <a:pPr>
                <a:defRPr/>
              </a:pPr>
              <a:t>‹#›</a:t>
            </a:fld>
            <a:endParaRPr lang="en-US"/>
          </a:p>
        </p:txBody>
      </p:sp>
    </p:spTree>
    <p:extLst>
      <p:ext uri="{BB962C8B-B14F-4D97-AF65-F5344CB8AC3E}">
        <p14:creationId xmlns:p14="http://schemas.microsoft.com/office/powerpoint/2010/main" val="3537281912"/>
      </p:ext>
    </p:extLst>
  </p:cSld>
  <p:clrMapOvr>
    <a:masterClrMapping/>
  </p:clrMapOvr>
  <p:transition/>
</p:sldLayout>
</file>

<file path=ppt/slideLayouts/slideLayout8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C9D8FC-307F-634F-81A0-60FAC0836A9B}" type="slidenum">
              <a:rPr lang="en-US"/>
              <a:pPr>
                <a:defRPr/>
              </a:pPr>
              <a:t>‹#›</a:t>
            </a:fld>
            <a:endParaRPr lang="en-US"/>
          </a:p>
        </p:txBody>
      </p:sp>
    </p:spTree>
    <p:extLst>
      <p:ext uri="{BB962C8B-B14F-4D97-AF65-F5344CB8AC3E}">
        <p14:creationId xmlns:p14="http://schemas.microsoft.com/office/powerpoint/2010/main" val="1051279134"/>
      </p:ext>
    </p:extLst>
  </p:cSld>
  <p:clrMapOvr>
    <a:masterClrMapping/>
  </p:clrMapOvr>
  <p:transition/>
</p:sldLayout>
</file>

<file path=ppt/slideLayouts/slideLayout81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1D04884-23F1-204A-AF38-4A3015EE9154}" type="slidenum">
              <a:rPr lang="en-US"/>
              <a:pPr>
                <a:defRPr/>
              </a:pPr>
              <a:t>‹#›</a:t>
            </a:fld>
            <a:endParaRPr lang="en-US"/>
          </a:p>
        </p:txBody>
      </p:sp>
    </p:spTree>
    <p:extLst>
      <p:ext uri="{BB962C8B-B14F-4D97-AF65-F5344CB8AC3E}">
        <p14:creationId xmlns:p14="http://schemas.microsoft.com/office/powerpoint/2010/main" val="682673342"/>
      </p:ext>
    </p:extLst>
  </p:cSld>
  <p:clrMapOvr>
    <a:masterClrMapping/>
  </p:clrMapOvr>
  <p:transition/>
</p:sldLayout>
</file>

<file path=ppt/slideLayouts/slideLayout8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9011" y="132334"/>
            <a:ext cx="8894602" cy="606084"/>
          </a:xfrm>
          <a:prstGeom prst="rect">
            <a:avLst/>
          </a:prstGeom>
        </p:spPr>
        <p:txBody>
          <a:bodyPr>
            <a:noAutofit/>
          </a:bodyPr>
          <a:lstStyle>
            <a:lvl1pPr>
              <a:defRPr sz="4200" b="1" i="0">
                <a:latin typeface="Lato Black" panose="020F0502020204030203" pitchFamily="34" charset="77"/>
                <a:cs typeface="Segoe UI" panose="020B0502040204020203" pitchFamily="34" charset="0"/>
              </a:defRPr>
            </a:lvl1pPr>
          </a:lstStyle>
          <a:p>
            <a:r>
              <a:rPr lang="en-GB"/>
              <a:t>Click to edit Master title style</a:t>
            </a:r>
            <a:endParaRPr lang="en-US" dirty="0"/>
          </a:p>
        </p:txBody>
      </p:sp>
      <p:sp>
        <p:nvSpPr>
          <p:cNvPr id="3" name="Content Placeholder 2"/>
          <p:cNvSpPr>
            <a:spLocks noGrp="1"/>
          </p:cNvSpPr>
          <p:nvPr>
            <p:ph idx="1"/>
          </p:nvPr>
        </p:nvSpPr>
        <p:spPr>
          <a:xfrm>
            <a:off x="169011" y="936172"/>
            <a:ext cx="8894602" cy="5419543"/>
          </a:xfrm>
          <a:prstGeom prst="rect">
            <a:avLst/>
          </a:prstGeom>
        </p:spPr>
        <p:txBody>
          <a:bodyPr/>
          <a:lstStyle>
            <a:lvl1pPr>
              <a:defRPr sz="2800">
                <a:latin typeface="Lato" panose="020F0502020204030203" pitchFamily="34" charset="77"/>
                <a:cs typeface="Segoe UI" panose="020B0502040204020203" pitchFamily="34" charset="0"/>
              </a:defRPr>
            </a:lvl1pPr>
            <a:lvl2pPr marL="685800" indent="-228600">
              <a:buFont typeface="Cambria" panose="02040503050406030204" pitchFamily="18" charset="0"/>
              <a:buChar char="-"/>
              <a:defRPr sz="2400">
                <a:latin typeface="Lato" panose="020F0502020204030203" pitchFamily="34" charset="77"/>
                <a:cs typeface="Segoe UI" panose="020B0502040204020203" pitchFamily="34" charset="0"/>
              </a:defRPr>
            </a:lvl2pPr>
            <a:lvl3pPr>
              <a:defRPr sz="2000">
                <a:latin typeface="Lato" panose="020F0502020204030203" pitchFamily="34" charset="77"/>
                <a:cs typeface="Segoe UI" panose="020B0502040204020203" pitchFamily="34" charset="0"/>
              </a:defRPr>
            </a:lvl3pPr>
            <a:lvl4pPr>
              <a:defRPr sz="2000">
                <a:latin typeface="Lato" panose="020F0502020204030203" pitchFamily="34" charset="77"/>
                <a:cs typeface="Segoe UI" panose="020B0502040204020203" pitchFamily="34" charset="0"/>
              </a:defRPr>
            </a:lvl4pPr>
            <a:lvl5pPr>
              <a:defRPr sz="2000">
                <a:latin typeface="Lato" panose="020F0502020204030203" pitchFamily="34" charset="77"/>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Slide Number Placeholder 5"/>
          <p:cNvSpPr txBox="1">
            <a:spLocks/>
          </p:cNvSpPr>
          <p:nvPr userDrawn="1"/>
        </p:nvSpPr>
        <p:spPr>
          <a:xfrm>
            <a:off x="7977054"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400" smtClean="0">
                <a:latin typeface="Lato" panose="020F0502020204030203" pitchFamily="34" charset="77"/>
                <a:cs typeface="Segoe UI" panose="020B0502040204020203" pitchFamily="34" charset="0"/>
              </a:rPr>
              <a:pPr/>
              <a:t>‹#›</a:t>
            </a:fld>
            <a:endParaRPr lang="en-US" dirty="0">
              <a:latin typeface="Lato" panose="020F0502020204030203" pitchFamily="34" charset="77"/>
              <a:cs typeface="Segoe UI" panose="020B0502040204020203" pitchFamily="34" charset="0"/>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cxnSp>
        <p:nvCxnSpPr>
          <p:cNvPr id="6" name="Straight Connector 5">
            <a:extLst>
              <a:ext uri="{FF2B5EF4-FFF2-40B4-BE49-F238E27FC236}">
                <a16:creationId xmlns:a16="http://schemas.microsoft.com/office/drawing/2014/main" id="{13D6C95C-F5A1-47A0-B338-935B91ACFEDF}"/>
              </a:ext>
            </a:extLst>
          </p:cNvPr>
          <p:cNvCxnSpPr>
            <a:cxnSpLocks/>
          </p:cNvCxnSpPr>
          <p:nvPr userDrawn="1"/>
        </p:nvCxnSpPr>
        <p:spPr>
          <a:xfrm>
            <a:off x="117021" y="831498"/>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33812"/>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2/25/23</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3392684974"/>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2/25/23</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2512271658"/>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300363"/>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solidFill>
                  <a:srgbClr val="C00000"/>
                </a:solidFill>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A40A767E-AEE4-460C-925C-09B56CD94AC7}" type="datetime1">
              <a:rPr lang="en-US" smtClean="0"/>
              <a:t>2/25/23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2660285668"/>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5675"/>
          </a:xfrm>
        </p:spPr>
        <p:txBody>
          <a:bodyPr/>
          <a:lstStyle>
            <a:lvl1pPr>
              <a:defRPr>
                <a:solidFill>
                  <a:schemeClr val="accent3"/>
                </a:solidFill>
              </a:defRPr>
            </a:lvl1pPr>
          </a:lstStyle>
          <a:p>
            <a:r>
              <a:rPr lang="en-US" dirty="0"/>
              <a:t>Click to edit Master title style</a:t>
            </a:r>
          </a:p>
        </p:txBody>
      </p:sp>
      <p:sp>
        <p:nvSpPr>
          <p:cNvPr id="3" name="Content Placeholder 2"/>
          <p:cNvSpPr>
            <a:spLocks noGrp="1"/>
          </p:cNvSpPr>
          <p:nvPr>
            <p:ph idx="1"/>
          </p:nvPr>
        </p:nvSpPr>
        <p:spPr>
          <a:xfrm>
            <a:off x="628650" y="1560945"/>
            <a:ext cx="7886700" cy="4616018"/>
          </a:xfrm>
        </p:spPr>
        <p:txBody>
          <a:bodyPr/>
          <a:lstStyle>
            <a:lvl1pPr marL="171450" indent="-171450">
              <a:buFont typeface="Wingdings" panose="05000000000000000000" pitchFamily="2" charset="2"/>
              <a:buChar char="§"/>
              <a:defRPr/>
            </a:lvl1pPr>
            <a:lvl2pPr marL="514350" indent="-171450">
              <a:buFontTx/>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C16DFAE-86FD-443D-803F-BD9F119A6357}" type="datetime1">
              <a:rPr lang="en-US" smtClean="0"/>
              <a:t>2/25/23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403595069"/>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73F6E132-3200-40E5-B88F-9645628A7DA7}" type="datetime1">
              <a:rPr lang="en-US" smtClean="0"/>
              <a:t>2/25/23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293629824"/>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8268CF-893E-4A9A-BD8A-DBDA3FADF8A1}" type="datetime1">
              <a:rPr lang="en-US" smtClean="0"/>
              <a:t>2/25/23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076040822"/>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FD0879-F2BC-42F4-A4D6-0C65BCF03718}" type="datetime1">
              <a:rPr lang="en-US" smtClean="0"/>
              <a:t>2/25/23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690117939"/>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F27251-A192-48DC-8713-15973C92DF78}" type="datetime1">
              <a:rPr lang="en-US" smtClean="0"/>
              <a:t>2/25/23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925639921"/>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39BD8-FF51-4090-B0B5-C6B47937851C}" type="datetime1">
              <a:rPr lang="en-US" smtClean="0"/>
              <a:t>2/25/23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373290855"/>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353E770-745B-45D1-AA8D-237ED6E44ED9}" type="datetime1">
              <a:rPr lang="en-US" smtClean="0"/>
              <a:t>2/25/23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871903488"/>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D4B97A4-2A07-47EF-9A00-4886366C7C45}" type="datetime1">
              <a:rPr lang="en-US" smtClean="0"/>
              <a:t>2/25/23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210382127"/>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33734-022E-4152-9CBB-70166AD2E165}" type="datetime1">
              <a:rPr lang="en-US" smtClean="0"/>
              <a:t>2/25/23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706122978"/>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94E59A-AF5A-42E8-A2E8-DA78FD2C9995}" type="datetime1">
              <a:rPr lang="en-US" smtClean="0"/>
              <a:t>2/25/23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148104787"/>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20D214A-2AFC-4BE3-89FE-6518807E148F}" type="datetime1">
              <a:rPr lang="en-US" smtClean="0">
                <a:solidFill>
                  <a:prstClr val="black"/>
                </a:solidFill>
              </a:rPr>
              <a:pPr/>
              <a:t>2/25/23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169322514"/>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tx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E9021861-6BD7-4EE9-A68B-37E75913A333}" type="datetime1">
              <a:rPr lang="en-US" smtClean="0">
                <a:solidFill>
                  <a:prstClr val="black"/>
                </a:solidFill>
              </a:rPr>
              <a:pPr/>
              <a:t>2/25/23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49120498"/>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CE294271-EC2C-4AA4-B1D8-6325DBCD6885}" type="datetime1">
              <a:rPr lang="en-US" smtClean="0">
                <a:solidFill>
                  <a:prstClr val="black"/>
                </a:solidFill>
              </a:rPr>
              <a:pPr/>
              <a:t>2/25/23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843591645"/>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26C81D6-5C0A-4888-8AA2-94A703B72A86}" type="datetime1">
              <a:rPr lang="en-US" smtClean="0">
                <a:solidFill>
                  <a:prstClr val="black"/>
                </a:solidFill>
              </a:rPr>
              <a:pPr/>
              <a:t>2/25/23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246344373"/>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5C6A7242-E7F0-452E-9AAD-6A266A1C3304}" type="datetime1">
              <a:rPr lang="en-US" smtClean="0">
                <a:solidFill>
                  <a:prstClr val="black"/>
                </a:solidFill>
              </a:rPr>
              <a:pPr/>
              <a:t>2/25/23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915995385"/>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E4A2E865-F686-4BA8-A1F8-7363E1251590}" type="datetime1">
              <a:rPr lang="en-US" smtClean="0">
                <a:solidFill>
                  <a:prstClr val="black"/>
                </a:solidFill>
              </a:rPr>
              <a:pPr/>
              <a:t>2/25/23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5975296"/>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3858B6D-F0A8-4A5A-A21C-F2DDFAEE91CA}" type="datetime1">
              <a:rPr lang="en-US" smtClean="0">
                <a:solidFill>
                  <a:prstClr val="black"/>
                </a:solidFill>
              </a:rPr>
              <a:pPr/>
              <a:t>2/25/23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681389219"/>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4BE59F63-4AED-4D19-AEDC-2344A5DC207C}" type="datetime1">
              <a:rPr lang="en-US" smtClean="0">
                <a:solidFill>
                  <a:prstClr val="black"/>
                </a:solidFill>
              </a:rPr>
              <a:pPr/>
              <a:t>2/25/23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306260141"/>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E2DF23D-22DE-41A0-9045-8939205C2A67}" type="datetime1">
              <a:rPr lang="en-US" smtClean="0">
                <a:solidFill>
                  <a:prstClr val="black"/>
                </a:solidFill>
              </a:rPr>
              <a:pPr/>
              <a:t>2/25/23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30173168"/>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06B5BB5-C062-4C16-8C4E-0D7EE65EA5A7}" type="datetime1">
              <a:rPr lang="en-US" smtClean="0">
                <a:solidFill>
                  <a:prstClr val="black"/>
                </a:solidFill>
              </a:rPr>
              <a:pPr/>
              <a:t>2/25/23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85577000"/>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3CCC17E-136C-4D5B-9C83-1E9F6F691804}" type="datetime1">
              <a:rPr lang="en-US" smtClean="0">
                <a:solidFill>
                  <a:prstClr val="black"/>
                </a:solidFill>
              </a:rPr>
              <a:pPr/>
              <a:t>2/25/23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592880051"/>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1474844"/>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45C0-6189-45F9-A8E4-849CD1DF2EC8}"/>
              </a:ext>
            </a:extLst>
          </p:cNvPr>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a:extLst>
              <a:ext uri="{FF2B5EF4-FFF2-40B4-BE49-F238E27FC236}">
                <a16:creationId xmlns:a16="http://schemas.microsoft.com/office/drawing/2014/main" id="{9AE678AC-468B-4020-B66A-F26093C6C3C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85063D3-AC3D-4E76-A78A-B51591A90B5E}"/>
              </a:ext>
            </a:extLst>
          </p:cNvPr>
          <p:cNvSpPr>
            <a:spLocks noGrp="1"/>
          </p:cNvSpPr>
          <p:nvPr>
            <p:ph type="dt" sz="half" idx="10"/>
          </p:nvPr>
        </p:nvSpPr>
        <p:spPr/>
        <p:txBody>
          <a:bodyPr/>
          <a:lstStyle/>
          <a:p>
            <a:fld id="{EED55A64-A1A7-4311-9820-88C9ECC830DB}" type="datetime1">
              <a:rPr lang="en-US" smtClean="0"/>
              <a:t>2/25/23</a:t>
            </a:fld>
            <a:endParaRPr lang="en-US"/>
          </a:p>
        </p:txBody>
      </p:sp>
      <p:sp>
        <p:nvSpPr>
          <p:cNvPr id="5" name="Footer Placeholder 4">
            <a:extLst>
              <a:ext uri="{FF2B5EF4-FFF2-40B4-BE49-F238E27FC236}">
                <a16:creationId xmlns:a16="http://schemas.microsoft.com/office/drawing/2014/main" id="{B1A38CE1-BA36-4FB2-88E1-7E09F3A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8B6EB-C060-4924-9B34-88A9864EAA9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030951747"/>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8A2E-E498-4BCD-947B-EFD8C5D78457}"/>
              </a:ext>
            </a:extLst>
          </p:cNvPr>
          <p:cNvSpPr>
            <a:spLocks noGrp="1"/>
          </p:cNvSpPr>
          <p:nvPr>
            <p:ph type="title"/>
          </p:nvPr>
        </p:nvSpPr>
        <p:spPr/>
        <p:txBody>
          <a:bodyPr/>
          <a:lstStyle>
            <a:lvl1pPr>
              <a:defRPr b="1">
                <a:latin typeface="Myriad Pro Cond" panose="020B0506030403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FBCCAA5-BEA7-4B42-A5C2-FBC93371BFF7}"/>
              </a:ext>
            </a:extLst>
          </p:cNvPr>
          <p:cNvSpPr>
            <a:spLocks noGrp="1"/>
          </p:cNvSpPr>
          <p:nvPr>
            <p:ph idx="1"/>
          </p:nvPr>
        </p:nvSpPr>
        <p:spPr/>
        <p:txBody>
          <a:bodyPr/>
          <a:lstStyle>
            <a:lvl1pPr>
              <a:defRPr b="1">
                <a:latin typeface="Myriad Pro Cond" panose="020B0506030403020204" pitchFamily="34" charset="0"/>
              </a:defRPr>
            </a:lvl1pPr>
            <a:lvl2pPr>
              <a:defRPr b="1">
                <a:latin typeface="Myriad Pro Cond" panose="020B0506030403020204" pitchFamily="34" charset="0"/>
              </a:defRPr>
            </a:lvl2pPr>
            <a:lvl3pPr>
              <a:defRPr b="1">
                <a:latin typeface="Myriad Pro Cond" panose="020B0506030403020204" pitchFamily="34" charset="0"/>
              </a:defRPr>
            </a:lvl3pPr>
            <a:lvl4pPr>
              <a:defRPr b="1">
                <a:latin typeface="Myriad Pro Cond" panose="020B0506030403020204" pitchFamily="34" charset="0"/>
              </a:defRPr>
            </a:lvl4pPr>
            <a:lvl5pPr>
              <a:defRPr b="1">
                <a:latin typeface="Myriad Pro Cond" panose="020B0506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D2F03B-B56E-4DD2-ABA2-715658E533A5}"/>
              </a:ext>
            </a:extLst>
          </p:cNvPr>
          <p:cNvSpPr>
            <a:spLocks noGrp="1"/>
          </p:cNvSpPr>
          <p:nvPr>
            <p:ph type="dt" sz="half" idx="10"/>
          </p:nvPr>
        </p:nvSpPr>
        <p:spPr/>
        <p:txBody>
          <a:bodyPr/>
          <a:lstStyle/>
          <a:p>
            <a:fld id="{6B17AEC4-674B-404B-BD94-FD6D9808E6DE}" type="datetime1">
              <a:rPr lang="en-US" smtClean="0"/>
              <a:t>2/25/23</a:t>
            </a:fld>
            <a:endParaRPr lang="en-US"/>
          </a:p>
        </p:txBody>
      </p:sp>
      <p:sp>
        <p:nvSpPr>
          <p:cNvPr id="5" name="Footer Placeholder 4">
            <a:extLst>
              <a:ext uri="{FF2B5EF4-FFF2-40B4-BE49-F238E27FC236}">
                <a16:creationId xmlns:a16="http://schemas.microsoft.com/office/drawing/2014/main" id="{C3F6711E-CC1D-458A-92D8-6F660BA8D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C9852C-DF95-435C-B2E7-2E5B7793EE71}"/>
              </a:ext>
            </a:extLst>
          </p:cNvPr>
          <p:cNvSpPr>
            <a:spLocks noGrp="1"/>
          </p:cNvSpPr>
          <p:nvPr>
            <p:ph type="sldNum" sz="quarter" idx="12"/>
          </p:nvPr>
        </p:nvSpPr>
        <p:spPr/>
        <p:txBody>
          <a:bodyPr/>
          <a:lstStyle>
            <a:lvl1pPr>
              <a:defRPr sz="2100"/>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559982869"/>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12F3-7128-47A5-A901-A4ACA2FD0D4E}"/>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E91C3FA-7C62-46A7-889B-BAAF2989A7E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1C76295-0E82-4E7D-A4DF-61967F4D683F}"/>
              </a:ext>
            </a:extLst>
          </p:cNvPr>
          <p:cNvSpPr>
            <a:spLocks noGrp="1"/>
          </p:cNvSpPr>
          <p:nvPr>
            <p:ph type="dt" sz="half" idx="10"/>
          </p:nvPr>
        </p:nvSpPr>
        <p:spPr/>
        <p:txBody>
          <a:bodyPr/>
          <a:lstStyle/>
          <a:p>
            <a:fld id="{EE06B6A0-53E4-46BE-B7EB-8C109DB24BE1}" type="datetime1">
              <a:rPr lang="en-US" smtClean="0"/>
              <a:t>2/25/23</a:t>
            </a:fld>
            <a:endParaRPr lang="en-US"/>
          </a:p>
        </p:txBody>
      </p:sp>
      <p:sp>
        <p:nvSpPr>
          <p:cNvPr id="5" name="Footer Placeholder 4">
            <a:extLst>
              <a:ext uri="{FF2B5EF4-FFF2-40B4-BE49-F238E27FC236}">
                <a16:creationId xmlns:a16="http://schemas.microsoft.com/office/drawing/2014/main" id="{F31FB585-9159-484F-B86C-E399141CE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D0D0F-9310-4D13-96CB-221E769D56A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799030846"/>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1E01-B7CF-447C-A24B-903A8ECE36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EBDE5-9085-4E58-8199-DA390C8A671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C06C08-827D-40DE-A323-1B69BD0D765F}"/>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F6B6AFD-AE7D-4C80-B660-19FA11AC5AA3}"/>
              </a:ext>
            </a:extLst>
          </p:cNvPr>
          <p:cNvSpPr>
            <a:spLocks noGrp="1"/>
          </p:cNvSpPr>
          <p:nvPr>
            <p:ph type="dt" sz="half" idx="10"/>
          </p:nvPr>
        </p:nvSpPr>
        <p:spPr/>
        <p:txBody>
          <a:bodyPr/>
          <a:lstStyle/>
          <a:p>
            <a:fld id="{456C68CF-6361-4B6F-96E5-B6DE7111586E}" type="datetime1">
              <a:rPr lang="en-US" smtClean="0"/>
              <a:t>2/25/23</a:t>
            </a:fld>
            <a:endParaRPr lang="en-US"/>
          </a:p>
        </p:txBody>
      </p:sp>
      <p:sp>
        <p:nvSpPr>
          <p:cNvPr id="6" name="Footer Placeholder 5">
            <a:extLst>
              <a:ext uri="{FF2B5EF4-FFF2-40B4-BE49-F238E27FC236}">
                <a16:creationId xmlns:a16="http://schemas.microsoft.com/office/drawing/2014/main" id="{DD1AA9C8-3795-4A4C-B978-CC4FC2715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7D1B4-EC34-44B5-870E-4916AAE3F3CC}"/>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959231734"/>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2F32-BF12-4E6E-9D0E-8DEB5ED790E9}"/>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619FB2A-6E70-451C-AE42-6361AC8B217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D2EC8E6D-A0CC-4B7C-A3B8-A4092AE8802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61A02B-11BC-4A8E-88B7-2E7B26D6328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3B355BE3-71E0-41FD-8082-2533166CE536}"/>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6165C3-2FD7-4F62-8147-54EEABCFBC69}"/>
              </a:ext>
            </a:extLst>
          </p:cNvPr>
          <p:cNvSpPr>
            <a:spLocks noGrp="1"/>
          </p:cNvSpPr>
          <p:nvPr>
            <p:ph type="dt" sz="half" idx="10"/>
          </p:nvPr>
        </p:nvSpPr>
        <p:spPr/>
        <p:txBody>
          <a:bodyPr/>
          <a:lstStyle/>
          <a:p>
            <a:fld id="{AA6DCAE1-8880-4CED-8D84-4A472FE9B7DD}" type="datetime1">
              <a:rPr lang="en-US" smtClean="0"/>
              <a:t>2/25/23</a:t>
            </a:fld>
            <a:endParaRPr lang="en-US"/>
          </a:p>
        </p:txBody>
      </p:sp>
      <p:sp>
        <p:nvSpPr>
          <p:cNvPr id="8" name="Footer Placeholder 7">
            <a:extLst>
              <a:ext uri="{FF2B5EF4-FFF2-40B4-BE49-F238E27FC236}">
                <a16:creationId xmlns:a16="http://schemas.microsoft.com/office/drawing/2014/main" id="{03FB7643-3F0C-413F-A6FF-CE7E52B70B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A1A58E-5CF6-4E60-8348-CDC976DF928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522846291"/>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A521-D0ED-4F32-9C05-1CED72364A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4B80FF-8F21-4A93-9A9D-1D24CC62EA6C}"/>
              </a:ext>
            </a:extLst>
          </p:cNvPr>
          <p:cNvSpPr>
            <a:spLocks noGrp="1"/>
          </p:cNvSpPr>
          <p:nvPr>
            <p:ph type="dt" sz="half" idx="10"/>
          </p:nvPr>
        </p:nvSpPr>
        <p:spPr/>
        <p:txBody>
          <a:bodyPr/>
          <a:lstStyle/>
          <a:p>
            <a:fld id="{86D44A67-F383-4CC9-826E-3C5047A652BF}" type="datetime1">
              <a:rPr lang="en-US" smtClean="0"/>
              <a:t>2/25/23</a:t>
            </a:fld>
            <a:endParaRPr lang="en-US"/>
          </a:p>
        </p:txBody>
      </p:sp>
      <p:sp>
        <p:nvSpPr>
          <p:cNvPr id="4" name="Footer Placeholder 3">
            <a:extLst>
              <a:ext uri="{FF2B5EF4-FFF2-40B4-BE49-F238E27FC236}">
                <a16:creationId xmlns:a16="http://schemas.microsoft.com/office/drawing/2014/main" id="{76FB90A6-7A3E-460F-809B-E7AC23C58C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802378-A3CD-4657-ABB1-FAA6F52CEC2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27427383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C2E51-5953-4DA5-93BC-41DBE0718035}"/>
              </a:ext>
            </a:extLst>
          </p:cNvPr>
          <p:cNvSpPr>
            <a:spLocks noGrp="1"/>
          </p:cNvSpPr>
          <p:nvPr>
            <p:ph type="dt" sz="half" idx="10"/>
          </p:nvPr>
        </p:nvSpPr>
        <p:spPr/>
        <p:txBody>
          <a:bodyPr/>
          <a:lstStyle/>
          <a:p>
            <a:fld id="{7F3D46DC-A844-4AF4-92BE-CD29DB61E1D4}" type="datetime1">
              <a:rPr lang="en-US" smtClean="0"/>
              <a:t>2/25/23</a:t>
            </a:fld>
            <a:endParaRPr lang="en-US"/>
          </a:p>
        </p:txBody>
      </p:sp>
      <p:sp>
        <p:nvSpPr>
          <p:cNvPr id="3" name="Footer Placeholder 2">
            <a:extLst>
              <a:ext uri="{FF2B5EF4-FFF2-40B4-BE49-F238E27FC236}">
                <a16:creationId xmlns:a16="http://schemas.microsoft.com/office/drawing/2014/main" id="{9AD99423-AB3B-43D6-9DA0-1D68F96F70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E77AB9-06C5-47D0-9AB2-EB19C77814E7}"/>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661757663"/>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011D-2F27-45D9-A75D-718F4CE6A97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215BE6F-BC5F-4FC4-8CA4-B3EB6FFF2CA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0973DF-CDBB-4F17-AF9B-65387D38BC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C951773F-1E93-4D17-8AF6-4567B907764D}"/>
              </a:ext>
            </a:extLst>
          </p:cNvPr>
          <p:cNvSpPr>
            <a:spLocks noGrp="1"/>
          </p:cNvSpPr>
          <p:nvPr>
            <p:ph type="dt" sz="half" idx="10"/>
          </p:nvPr>
        </p:nvSpPr>
        <p:spPr/>
        <p:txBody>
          <a:bodyPr/>
          <a:lstStyle/>
          <a:p>
            <a:fld id="{81FC8FD4-D350-45CD-8669-52ABB5E2D0B5}" type="datetime1">
              <a:rPr lang="en-US" smtClean="0"/>
              <a:t>2/25/23</a:t>
            </a:fld>
            <a:endParaRPr lang="en-US"/>
          </a:p>
        </p:txBody>
      </p:sp>
      <p:sp>
        <p:nvSpPr>
          <p:cNvPr id="6" name="Footer Placeholder 5">
            <a:extLst>
              <a:ext uri="{FF2B5EF4-FFF2-40B4-BE49-F238E27FC236}">
                <a16:creationId xmlns:a16="http://schemas.microsoft.com/office/drawing/2014/main" id="{F918B7AC-6A7C-49AF-8E05-18CD798304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56CA0-2AD6-4CB0-A263-63A063D17F3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51028429"/>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44E9-475D-45F1-87FC-221F0ACA8E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DAC85F34-77D8-4238-A2AD-61D9FB6E05F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767E0C8-F160-4535-888B-CF534C9109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1B52E6D-D87E-4833-A79F-F4E3A1F19AE0}"/>
              </a:ext>
            </a:extLst>
          </p:cNvPr>
          <p:cNvSpPr>
            <a:spLocks noGrp="1"/>
          </p:cNvSpPr>
          <p:nvPr>
            <p:ph type="dt" sz="half" idx="10"/>
          </p:nvPr>
        </p:nvSpPr>
        <p:spPr/>
        <p:txBody>
          <a:bodyPr/>
          <a:lstStyle/>
          <a:p>
            <a:fld id="{32C21CBC-A120-4339-9349-8DA6ADB24C47}" type="datetime1">
              <a:rPr lang="en-US" smtClean="0"/>
              <a:t>2/25/23</a:t>
            </a:fld>
            <a:endParaRPr lang="en-US"/>
          </a:p>
        </p:txBody>
      </p:sp>
      <p:sp>
        <p:nvSpPr>
          <p:cNvPr id="6" name="Footer Placeholder 5">
            <a:extLst>
              <a:ext uri="{FF2B5EF4-FFF2-40B4-BE49-F238E27FC236}">
                <a16:creationId xmlns:a16="http://schemas.microsoft.com/office/drawing/2014/main" id="{63C6BF33-4AAE-4AFB-8216-0C45F35AE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1A5AF4-3F17-429F-9C73-B93D82120A2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38924081"/>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459E-BE5E-491B-AEF7-CCC35653F8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85A17B-10C3-4BC3-896E-F4A7480A3C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1A13C5-9D68-4087-94B1-CEAD73FEE5CE}"/>
              </a:ext>
            </a:extLst>
          </p:cNvPr>
          <p:cNvSpPr>
            <a:spLocks noGrp="1"/>
          </p:cNvSpPr>
          <p:nvPr>
            <p:ph type="dt" sz="half" idx="10"/>
          </p:nvPr>
        </p:nvSpPr>
        <p:spPr/>
        <p:txBody>
          <a:bodyPr/>
          <a:lstStyle/>
          <a:p>
            <a:fld id="{5AA05AD3-EA63-48CD-B0D0-8A9B64D98C5F}" type="datetime1">
              <a:rPr lang="en-US" smtClean="0"/>
              <a:t>2/25/23</a:t>
            </a:fld>
            <a:endParaRPr lang="en-US"/>
          </a:p>
        </p:txBody>
      </p:sp>
      <p:sp>
        <p:nvSpPr>
          <p:cNvPr id="5" name="Footer Placeholder 4">
            <a:extLst>
              <a:ext uri="{FF2B5EF4-FFF2-40B4-BE49-F238E27FC236}">
                <a16:creationId xmlns:a16="http://schemas.microsoft.com/office/drawing/2014/main" id="{F19E33D7-DBC3-4872-A104-16CD8C71B8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B39CF-823E-448C-8E9C-E8F8436968F0}"/>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00959692"/>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E8218-3921-4591-9CEB-1E93553B8D68}"/>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A1F1C2-8E82-4C14-AC81-B0F87B274281}"/>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C563B6-21C8-4604-99A3-8D4882C83D30}"/>
              </a:ext>
            </a:extLst>
          </p:cNvPr>
          <p:cNvSpPr>
            <a:spLocks noGrp="1"/>
          </p:cNvSpPr>
          <p:nvPr>
            <p:ph type="dt" sz="half" idx="10"/>
          </p:nvPr>
        </p:nvSpPr>
        <p:spPr/>
        <p:txBody>
          <a:bodyPr/>
          <a:lstStyle/>
          <a:p>
            <a:fld id="{55899882-172B-42F4-A6E0-F35CF045E667}" type="datetime1">
              <a:rPr lang="en-US" smtClean="0"/>
              <a:t>2/25/23</a:t>
            </a:fld>
            <a:endParaRPr lang="en-US"/>
          </a:p>
        </p:txBody>
      </p:sp>
      <p:sp>
        <p:nvSpPr>
          <p:cNvPr id="5" name="Footer Placeholder 4">
            <a:extLst>
              <a:ext uri="{FF2B5EF4-FFF2-40B4-BE49-F238E27FC236}">
                <a16:creationId xmlns:a16="http://schemas.microsoft.com/office/drawing/2014/main" id="{AA7C49B4-F7EE-423B-A741-B6749DD8A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1E3C1-79D2-45C4-BE80-5F170BA4DF3D}"/>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015960257"/>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867800"/>
            <a:ext cx="85206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62998939"/>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77182158"/>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77198717"/>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61948374"/>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740800"/>
            <a:ext cx="2808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852800"/>
            <a:ext cx="2808000" cy="4239200"/>
          </a:xfrm>
          <a:prstGeom prst="rect">
            <a:avLst/>
          </a:prstGeom>
        </p:spPr>
        <p:txBody>
          <a:bodyPr spcFirstLastPara="1" wrap="square" lIns="91425" tIns="91425" rIns="91425" bIns="91425" anchor="t" anchorCtr="0">
            <a:noAutofit/>
          </a:bodyPr>
          <a:lstStyle>
            <a:lvl1pPr marL="457189" lvl="0" indent="-304792">
              <a:spcBef>
                <a:spcPts val="0"/>
              </a:spcBef>
              <a:spcAft>
                <a:spcPts val="0"/>
              </a:spcAft>
              <a:buSzPts val="1200"/>
              <a:buChar char="●"/>
              <a:defRPr sz="12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1321998"/>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1" y="600200"/>
            <a:ext cx="63678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37367744"/>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4572000" y="-167"/>
            <a:ext cx="4572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265500" y="1644233"/>
            <a:ext cx="40452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3737433"/>
            <a:ext cx="40452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965433"/>
            <a:ext cx="3837000" cy="4926800"/>
          </a:xfrm>
          <a:prstGeom prst="rect">
            <a:avLst/>
          </a:prstGeom>
        </p:spPr>
        <p:txBody>
          <a:bodyPr spcFirstLastPara="1" wrap="square" lIns="91425" tIns="91425" rIns="91425" bIns="91425" anchor="ctr"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9987463"/>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5640767"/>
            <a:ext cx="5998800" cy="806800"/>
          </a:xfrm>
          <a:prstGeom prst="rect">
            <a:avLst/>
          </a:prstGeom>
        </p:spPr>
        <p:txBody>
          <a:bodyPr spcFirstLastPara="1" wrap="square" lIns="91425" tIns="91425" rIns="91425" bIns="91425" anchor="ctr" anchorCtr="0">
            <a:noAutofit/>
          </a:bodyPr>
          <a:lstStyle>
            <a:lvl1pPr marL="457189" lvl="0" indent="-228594">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38577259"/>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474833"/>
            <a:ext cx="85206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4202967"/>
            <a:ext cx="8520600" cy="1734400"/>
          </a:xfrm>
          <a:prstGeom prst="rect">
            <a:avLst/>
          </a:prstGeom>
        </p:spPr>
        <p:txBody>
          <a:bodyPr spcFirstLastPara="1" wrap="square" lIns="91425" tIns="91425" rIns="91425" bIns="91425" anchor="t" anchorCtr="0">
            <a:noAutofit/>
          </a:bodyPr>
          <a:lstStyle>
            <a:lvl1pPr marL="457189" lvl="0" indent="-342891" algn="ctr">
              <a:spcBef>
                <a:spcPts val="0"/>
              </a:spcBef>
              <a:spcAft>
                <a:spcPts val="0"/>
              </a:spcAft>
              <a:buSzPts val="1800"/>
              <a:buChar char="●"/>
              <a:defRPr/>
            </a:lvl1pPr>
            <a:lvl2pPr marL="914377" lvl="1" indent="-317492" algn="ctr">
              <a:spcBef>
                <a:spcPts val="1600"/>
              </a:spcBef>
              <a:spcAft>
                <a:spcPts val="0"/>
              </a:spcAft>
              <a:buSzPts val="1400"/>
              <a:buChar char="○"/>
              <a:defRPr/>
            </a:lvl2pPr>
            <a:lvl3pPr marL="1371566" lvl="2" indent="-317492" algn="ctr">
              <a:spcBef>
                <a:spcPts val="1600"/>
              </a:spcBef>
              <a:spcAft>
                <a:spcPts val="0"/>
              </a:spcAft>
              <a:buSzPts val="1400"/>
              <a:buChar char="■"/>
              <a:defRPr/>
            </a:lvl3pPr>
            <a:lvl4pPr marL="1828754" lvl="3" indent="-317492" algn="ctr">
              <a:spcBef>
                <a:spcPts val="1600"/>
              </a:spcBef>
              <a:spcAft>
                <a:spcPts val="0"/>
              </a:spcAft>
              <a:buSzPts val="1400"/>
              <a:buChar char="●"/>
              <a:defRPr/>
            </a:lvl4pPr>
            <a:lvl5pPr marL="2285943" lvl="4" indent="-317492" algn="ctr">
              <a:spcBef>
                <a:spcPts val="1600"/>
              </a:spcBef>
              <a:spcAft>
                <a:spcPts val="0"/>
              </a:spcAft>
              <a:buSzPts val="1400"/>
              <a:buChar char="○"/>
              <a:defRPr/>
            </a:lvl5pPr>
            <a:lvl6pPr marL="2743131" lvl="5" indent="-317492" algn="ctr">
              <a:spcBef>
                <a:spcPts val="1600"/>
              </a:spcBef>
              <a:spcAft>
                <a:spcPts val="0"/>
              </a:spcAft>
              <a:buSzPts val="1400"/>
              <a:buChar char="■"/>
              <a:defRPr/>
            </a:lvl6pPr>
            <a:lvl7pPr marL="3200320" lvl="6" indent="-317492" algn="ctr">
              <a:spcBef>
                <a:spcPts val="1600"/>
              </a:spcBef>
              <a:spcAft>
                <a:spcPts val="0"/>
              </a:spcAft>
              <a:buSzPts val="1400"/>
              <a:buChar char="●"/>
              <a:defRPr/>
            </a:lvl7pPr>
            <a:lvl8pPr marL="3657509" lvl="7" indent="-317492" algn="ctr">
              <a:spcBef>
                <a:spcPts val="1600"/>
              </a:spcBef>
              <a:spcAft>
                <a:spcPts val="0"/>
              </a:spcAft>
              <a:buSzPts val="1400"/>
              <a:buChar char="○"/>
              <a:defRPr/>
            </a:lvl8pPr>
            <a:lvl9pPr marL="4114697" lvl="8" indent="-317492"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5131565"/>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46761880"/>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504494551"/>
      </p:ext>
    </p:extLst>
  </p:cSld>
  <p:clrMapOvr>
    <a:masterClrMapping/>
  </p:clrMapOvr>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64722346"/>
      </p:ext>
    </p:extLst>
  </p:cSld>
  <p:clrMapOvr>
    <a:masterClrMapping/>
  </p:clrMapOvr>
  <p:transition/>
</p:sldLayout>
</file>

<file path=ppt/slideLayouts/slideLayout8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951266905"/>
      </p:ext>
    </p:extLst>
  </p:cSld>
  <p:clrMapOvr>
    <a:masterClrMapping/>
  </p:clrMapOvr>
  <p:transition/>
</p:sldLayout>
</file>

<file path=ppt/slideLayouts/slideLayout8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049135"/>
      </p:ext>
    </p:extLst>
  </p:cSld>
  <p:clrMapOvr>
    <a:masterClrMapping/>
  </p:clrMapOvr>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912208044"/>
      </p:ext>
    </p:extLst>
  </p:cSld>
  <p:clrMapOvr>
    <a:masterClrMapping/>
  </p:clrMapOvr>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185326197"/>
      </p:ext>
    </p:extLst>
  </p:cSld>
  <p:clrMapOvr>
    <a:masterClrMapping/>
  </p:clrMapOvr>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479488599"/>
      </p:ext>
    </p:extLst>
  </p:cSld>
  <p:clrMapOvr>
    <a:masterClrMapping/>
  </p:clrMapOvr>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669865"/>
      </p:ext>
    </p:extLst>
  </p:cSld>
  <p:clrMapOvr>
    <a:masterClrMapping/>
  </p:clrMapOvr>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69677468"/>
      </p:ext>
    </p:extLst>
  </p:cSld>
  <p:clrMapOvr>
    <a:masterClrMapping/>
  </p:clrMapOvr>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237133227"/>
      </p:ext>
    </p:extLst>
  </p:cSld>
  <p:clrMapOvr>
    <a:masterClrMapping/>
  </p:clrMapOvr>
  <p:transition/>
</p:sldLayout>
</file>

<file path=ppt/slideLayouts/slideLayout8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522553654"/>
      </p:ext>
    </p:extLst>
  </p:cSld>
  <p:clrMapOvr>
    <a:masterClrMapping/>
  </p:clrMapOvr>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77863980"/>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90EDC1BF-D507-7F45-A7C4-0B906829077C}"/>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1992A2FD-3614-2F4F-8D8D-1968A4FCD5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88F423D4-7D62-A046-9486-902C5E64323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93B21A48-4278-2847-949C-8F4EE04798A4}"/>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665F9C1-6ECF-784D-8FE7-AA1307BE8426}"/>
              </a:ext>
            </a:extLst>
          </p:cNvPr>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a:extLst>
              <a:ext uri="{FF2B5EF4-FFF2-40B4-BE49-F238E27FC236}">
                <a16:creationId xmlns:a16="http://schemas.microsoft.com/office/drawing/2014/main" id="{11459B8B-977C-BF46-961F-BB3F0DCA34CC}"/>
              </a:ext>
            </a:extLst>
          </p:cNvPr>
          <p:cNvSpPr>
            <a:spLocks noGrp="1" noChangeArrowheads="1"/>
          </p:cNvSpPr>
          <p:nvPr>
            <p:ph type="sldNum" sz="quarter" idx="12"/>
          </p:nvPr>
        </p:nvSpPr>
        <p:spPr/>
        <p:txBody>
          <a:bodyPr/>
          <a:lstStyle>
            <a:lvl1pPr eaLnBrk="0" hangingPunct="0">
              <a:defRPr sz="1200"/>
            </a:lvl1pPr>
          </a:lstStyle>
          <a:p>
            <a:pPr>
              <a:defRPr/>
            </a:pPr>
            <a:fld id="{FE9E5A73-BAFF-F548-9E2E-21289D47583D}" type="slidenum">
              <a:rPr lang="en-US" altLang="en-US"/>
              <a:pPr>
                <a:defRPr/>
              </a:pPr>
              <a:t>‹#›</a:t>
            </a:fld>
            <a:endParaRPr lang="en-US" altLang="en-US"/>
          </a:p>
        </p:txBody>
      </p:sp>
    </p:spTree>
    <p:extLst>
      <p:ext uri="{BB962C8B-B14F-4D97-AF65-F5344CB8AC3E}">
        <p14:creationId xmlns:p14="http://schemas.microsoft.com/office/powerpoint/2010/main" val="285576032"/>
      </p:ext>
    </p:extLst>
  </p:cSld>
  <p:clrMapOvr>
    <a:masterClrMapping/>
  </p:clrMapOvr>
  <p:transition/>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F827B9E-D107-FE47-BCBA-A0F54423FF28}"/>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AE25E78-7811-3E45-9C3F-3AE96402681A}"/>
              </a:ext>
            </a:extLst>
          </p:cNvPr>
          <p:cNvSpPr>
            <a:spLocks noGrp="1" noChangeArrowheads="1"/>
          </p:cNvSpPr>
          <p:nvPr>
            <p:ph type="sldNum" sz="quarter" idx="11"/>
          </p:nvPr>
        </p:nvSpPr>
        <p:spPr/>
        <p:txBody>
          <a:bodyPr/>
          <a:lstStyle>
            <a:lvl1pPr eaLnBrk="0" hangingPunct="0">
              <a:defRPr/>
            </a:lvl1pPr>
          </a:lstStyle>
          <a:p>
            <a:pPr>
              <a:defRPr/>
            </a:pPr>
            <a:fld id="{9CD3246B-4504-6A44-A3C6-3AD1B220008A}" type="slidenum">
              <a:rPr lang="en-US" altLang="en-US"/>
              <a:pPr>
                <a:defRPr/>
              </a:pPr>
              <a:t>‹#›</a:t>
            </a:fld>
            <a:endParaRPr lang="en-US" altLang="en-US"/>
          </a:p>
        </p:txBody>
      </p:sp>
    </p:spTree>
    <p:extLst>
      <p:ext uri="{BB962C8B-B14F-4D97-AF65-F5344CB8AC3E}">
        <p14:creationId xmlns:p14="http://schemas.microsoft.com/office/powerpoint/2010/main" val="411795746"/>
      </p:ext>
    </p:extLst>
  </p:cSld>
  <p:clrMapOvr>
    <a:masterClrMapping/>
  </p:clrMapOvr>
  <p:transition/>
</p:sldLayout>
</file>

<file path=ppt/slideLayouts/slideLayout8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94D63735-01BA-B944-9CAC-1B9C54BD73C2}"/>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7C670B12-B340-A643-9F4E-E46E2789DC7F}"/>
              </a:ext>
            </a:extLst>
          </p:cNvPr>
          <p:cNvSpPr>
            <a:spLocks noGrp="1" noChangeArrowheads="1"/>
          </p:cNvSpPr>
          <p:nvPr>
            <p:ph type="sldNum" sz="quarter" idx="11"/>
          </p:nvPr>
        </p:nvSpPr>
        <p:spPr/>
        <p:txBody>
          <a:bodyPr/>
          <a:lstStyle>
            <a:lvl1pPr eaLnBrk="0" hangingPunct="0">
              <a:defRPr/>
            </a:lvl1pPr>
          </a:lstStyle>
          <a:p>
            <a:pPr>
              <a:defRPr/>
            </a:pPr>
            <a:fld id="{CB2591BB-F593-DC41-9202-A6281FB4FDB6}" type="slidenum">
              <a:rPr lang="en-US" altLang="en-US"/>
              <a:pPr>
                <a:defRPr/>
              </a:pPr>
              <a:t>‹#›</a:t>
            </a:fld>
            <a:endParaRPr lang="en-US" altLang="en-US"/>
          </a:p>
        </p:txBody>
      </p:sp>
    </p:spTree>
    <p:extLst>
      <p:ext uri="{BB962C8B-B14F-4D97-AF65-F5344CB8AC3E}">
        <p14:creationId xmlns:p14="http://schemas.microsoft.com/office/powerpoint/2010/main" val="2624071484"/>
      </p:ext>
    </p:extLst>
  </p:cSld>
  <p:clrMapOvr>
    <a:masterClrMapping/>
  </p:clrMapOvr>
  <p:transition/>
</p:sldLayout>
</file>

<file path=ppt/slideLayouts/slideLayout8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FD1CFE7F-38BF-7E4F-8084-41548CC6EB39}"/>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0B09D385-5ADD-F044-A1E9-12910F637D9B}"/>
              </a:ext>
            </a:extLst>
          </p:cNvPr>
          <p:cNvSpPr>
            <a:spLocks noGrp="1" noChangeArrowheads="1"/>
          </p:cNvSpPr>
          <p:nvPr>
            <p:ph type="sldNum" sz="quarter" idx="11"/>
          </p:nvPr>
        </p:nvSpPr>
        <p:spPr/>
        <p:txBody>
          <a:bodyPr/>
          <a:lstStyle>
            <a:lvl1pPr eaLnBrk="0" hangingPunct="0">
              <a:defRPr/>
            </a:lvl1pPr>
          </a:lstStyle>
          <a:p>
            <a:pPr>
              <a:defRPr/>
            </a:pPr>
            <a:fld id="{A850AAB8-6D13-F74D-82DE-01543047371E}" type="slidenum">
              <a:rPr lang="en-US" altLang="en-US"/>
              <a:pPr>
                <a:defRPr/>
              </a:pPr>
              <a:t>‹#›</a:t>
            </a:fld>
            <a:endParaRPr lang="en-US" altLang="en-US"/>
          </a:p>
        </p:txBody>
      </p:sp>
    </p:spTree>
    <p:extLst>
      <p:ext uri="{BB962C8B-B14F-4D97-AF65-F5344CB8AC3E}">
        <p14:creationId xmlns:p14="http://schemas.microsoft.com/office/powerpoint/2010/main" val="2651874735"/>
      </p:ext>
    </p:extLst>
  </p:cSld>
  <p:clrMapOvr>
    <a:masterClrMapping/>
  </p:clrMapOvr>
  <p:transition/>
</p:sldLayout>
</file>

<file path=ppt/slideLayouts/slideLayout8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62CE1-D7B9-2B48-AABD-520F279FD19B}"/>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a:extLst>
              <a:ext uri="{FF2B5EF4-FFF2-40B4-BE49-F238E27FC236}">
                <a16:creationId xmlns:a16="http://schemas.microsoft.com/office/drawing/2014/main" id="{48A76E69-B5F0-BF4B-B407-6D552D390EF3}"/>
              </a:ext>
            </a:extLst>
          </p:cNvPr>
          <p:cNvSpPr>
            <a:spLocks noGrp="1" noChangeArrowheads="1"/>
          </p:cNvSpPr>
          <p:nvPr>
            <p:ph type="sldNum" sz="quarter" idx="11"/>
          </p:nvPr>
        </p:nvSpPr>
        <p:spPr/>
        <p:txBody>
          <a:bodyPr/>
          <a:lstStyle>
            <a:lvl1pPr eaLnBrk="0" hangingPunct="0">
              <a:defRPr/>
            </a:lvl1pPr>
          </a:lstStyle>
          <a:p>
            <a:pPr>
              <a:defRPr/>
            </a:pPr>
            <a:fld id="{7DCC7F1B-7885-0949-97FC-084E8A56F43B}" type="slidenum">
              <a:rPr lang="en-US" altLang="en-US"/>
              <a:pPr>
                <a:defRPr/>
              </a:pPr>
              <a:t>‹#›</a:t>
            </a:fld>
            <a:endParaRPr lang="en-US" altLang="en-US"/>
          </a:p>
        </p:txBody>
      </p:sp>
    </p:spTree>
    <p:extLst>
      <p:ext uri="{BB962C8B-B14F-4D97-AF65-F5344CB8AC3E}">
        <p14:creationId xmlns:p14="http://schemas.microsoft.com/office/powerpoint/2010/main" val="1691528761"/>
      </p:ext>
    </p:extLst>
  </p:cSld>
  <p:clrMapOvr>
    <a:masterClrMapping/>
  </p:clrMapOvr>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335DD151-C820-B34A-B26B-2D2F1D3E1F83}"/>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a:extLst>
              <a:ext uri="{FF2B5EF4-FFF2-40B4-BE49-F238E27FC236}">
                <a16:creationId xmlns:a16="http://schemas.microsoft.com/office/drawing/2014/main" id="{CCFDF57E-6974-814A-893F-5B3EC8AC9CA0}"/>
              </a:ext>
            </a:extLst>
          </p:cNvPr>
          <p:cNvSpPr>
            <a:spLocks noGrp="1" noChangeArrowheads="1"/>
          </p:cNvSpPr>
          <p:nvPr>
            <p:ph type="sldNum" sz="quarter" idx="11"/>
          </p:nvPr>
        </p:nvSpPr>
        <p:spPr/>
        <p:txBody>
          <a:bodyPr/>
          <a:lstStyle>
            <a:lvl1pPr eaLnBrk="0" hangingPunct="0">
              <a:defRPr/>
            </a:lvl1pPr>
          </a:lstStyle>
          <a:p>
            <a:pPr>
              <a:defRPr/>
            </a:pPr>
            <a:fld id="{BDA969E1-C8A6-544B-920A-17EB75C6EE01}" type="slidenum">
              <a:rPr lang="en-US" altLang="en-US"/>
              <a:pPr>
                <a:defRPr/>
              </a:pPr>
              <a:t>‹#›</a:t>
            </a:fld>
            <a:endParaRPr lang="en-US" altLang="en-US"/>
          </a:p>
        </p:txBody>
      </p:sp>
    </p:spTree>
    <p:extLst>
      <p:ext uri="{BB962C8B-B14F-4D97-AF65-F5344CB8AC3E}">
        <p14:creationId xmlns:p14="http://schemas.microsoft.com/office/powerpoint/2010/main" val="1078949230"/>
      </p:ext>
    </p:extLst>
  </p:cSld>
  <p:clrMapOvr>
    <a:masterClrMapping/>
  </p:clrMapOvr>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53C2F28A-A914-FE46-A024-DF13262B8C5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a:extLst>
              <a:ext uri="{FF2B5EF4-FFF2-40B4-BE49-F238E27FC236}">
                <a16:creationId xmlns:a16="http://schemas.microsoft.com/office/drawing/2014/main" id="{19100917-C7B6-434C-99E9-E987DCCAA5D8}"/>
              </a:ext>
            </a:extLst>
          </p:cNvPr>
          <p:cNvSpPr>
            <a:spLocks noGrp="1" noChangeArrowheads="1"/>
          </p:cNvSpPr>
          <p:nvPr>
            <p:ph type="sldNum" sz="quarter" idx="11"/>
          </p:nvPr>
        </p:nvSpPr>
        <p:spPr/>
        <p:txBody>
          <a:bodyPr/>
          <a:lstStyle>
            <a:lvl1pPr eaLnBrk="0" hangingPunct="0">
              <a:defRPr/>
            </a:lvl1pPr>
          </a:lstStyle>
          <a:p>
            <a:pPr>
              <a:defRPr/>
            </a:pPr>
            <a:fld id="{6585CF00-0E48-FA45-8634-07059AC75E63}" type="slidenum">
              <a:rPr lang="en-US" altLang="en-US"/>
              <a:pPr>
                <a:defRPr/>
              </a:pPr>
              <a:t>‹#›</a:t>
            </a:fld>
            <a:endParaRPr lang="en-US" altLang="en-US"/>
          </a:p>
        </p:txBody>
      </p:sp>
    </p:spTree>
    <p:extLst>
      <p:ext uri="{BB962C8B-B14F-4D97-AF65-F5344CB8AC3E}">
        <p14:creationId xmlns:p14="http://schemas.microsoft.com/office/powerpoint/2010/main" val="1621676667"/>
      </p:ext>
    </p:extLst>
  </p:cSld>
  <p:clrMapOvr>
    <a:masterClrMapping/>
  </p:clrMapOvr>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552A2B8-84EB-424B-AB45-BF86C41D24AC}"/>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A2D8C86B-640E-DD49-A5A7-2807F5B6B58F}"/>
              </a:ext>
            </a:extLst>
          </p:cNvPr>
          <p:cNvSpPr>
            <a:spLocks noGrp="1" noChangeArrowheads="1"/>
          </p:cNvSpPr>
          <p:nvPr>
            <p:ph type="sldNum" sz="quarter" idx="11"/>
          </p:nvPr>
        </p:nvSpPr>
        <p:spPr/>
        <p:txBody>
          <a:bodyPr/>
          <a:lstStyle>
            <a:lvl1pPr eaLnBrk="0" hangingPunct="0">
              <a:defRPr/>
            </a:lvl1pPr>
          </a:lstStyle>
          <a:p>
            <a:pPr>
              <a:defRPr/>
            </a:pPr>
            <a:fld id="{2C344135-9420-D548-BD7C-79317C91434F}" type="slidenum">
              <a:rPr lang="en-US" altLang="en-US"/>
              <a:pPr>
                <a:defRPr/>
              </a:pPr>
              <a:t>‹#›</a:t>
            </a:fld>
            <a:endParaRPr lang="en-US" altLang="en-US"/>
          </a:p>
        </p:txBody>
      </p:sp>
    </p:spTree>
    <p:extLst>
      <p:ext uri="{BB962C8B-B14F-4D97-AF65-F5344CB8AC3E}">
        <p14:creationId xmlns:p14="http://schemas.microsoft.com/office/powerpoint/2010/main" val="2875020726"/>
      </p:ext>
    </p:extLst>
  </p:cSld>
  <p:clrMapOvr>
    <a:masterClrMapping/>
  </p:clrMapOvr>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EBB0C76-64C6-2942-B4EB-EE86FC1D051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2E47F2FC-584D-BF4D-AF6A-AD9133707603}"/>
              </a:ext>
            </a:extLst>
          </p:cNvPr>
          <p:cNvSpPr>
            <a:spLocks noGrp="1" noChangeArrowheads="1"/>
          </p:cNvSpPr>
          <p:nvPr>
            <p:ph type="sldNum" sz="quarter" idx="11"/>
          </p:nvPr>
        </p:nvSpPr>
        <p:spPr/>
        <p:txBody>
          <a:bodyPr/>
          <a:lstStyle>
            <a:lvl1pPr eaLnBrk="0" hangingPunct="0">
              <a:defRPr/>
            </a:lvl1pPr>
          </a:lstStyle>
          <a:p>
            <a:pPr>
              <a:defRPr/>
            </a:pPr>
            <a:fld id="{F1DB68E5-2868-6D4F-A89F-4CC0EFD4A2B9}" type="slidenum">
              <a:rPr lang="en-US" altLang="en-US"/>
              <a:pPr>
                <a:defRPr/>
              </a:pPr>
              <a:t>‹#›</a:t>
            </a:fld>
            <a:endParaRPr lang="en-US" altLang="en-US"/>
          </a:p>
        </p:txBody>
      </p:sp>
    </p:spTree>
    <p:extLst>
      <p:ext uri="{BB962C8B-B14F-4D97-AF65-F5344CB8AC3E}">
        <p14:creationId xmlns:p14="http://schemas.microsoft.com/office/powerpoint/2010/main" val="1022421767"/>
      </p:ext>
    </p:extLst>
  </p:cSld>
  <p:clrMapOvr>
    <a:masterClrMapping/>
  </p:clrMapOvr>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631792A-AD76-664C-A1F8-67622FD12195}"/>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D1CFAAE-D710-B945-880C-4838C9E27A0A}"/>
              </a:ext>
            </a:extLst>
          </p:cNvPr>
          <p:cNvSpPr>
            <a:spLocks noGrp="1" noChangeArrowheads="1"/>
          </p:cNvSpPr>
          <p:nvPr>
            <p:ph type="sldNum" sz="quarter" idx="11"/>
          </p:nvPr>
        </p:nvSpPr>
        <p:spPr/>
        <p:txBody>
          <a:bodyPr/>
          <a:lstStyle>
            <a:lvl1pPr eaLnBrk="0" hangingPunct="0">
              <a:defRPr/>
            </a:lvl1pPr>
          </a:lstStyle>
          <a:p>
            <a:pPr>
              <a:defRPr/>
            </a:pPr>
            <a:fld id="{B99F8390-5E7B-F84D-BB5A-F0643481A975}" type="slidenum">
              <a:rPr lang="en-US" altLang="en-US"/>
              <a:pPr>
                <a:defRPr/>
              </a:pPr>
              <a:t>‹#›</a:t>
            </a:fld>
            <a:endParaRPr lang="en-US" altLang="en-US"/>
          </a:p>
        </p:txBody>
      </p:sp>
    </p:spTree>
    <p:extLst>
      <p:ext uri="{BB962C8B-B14F-4D97-AF65-F5344CB8AC3E}">
        <p14:creationId xmlns:p14="http://schemas.microsoft.com/office/powerpoint/2010/main" val="1893274077"/>
      </p:ext>
    </p:extLst>
  </p:cSld>
  <p:clrMapOvr>
    <a:masterClrMapping/>
  </p:clrMapOvr>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550158EE-260B-B548-928C-E911F37962D7}"/>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D3577B43-A5DC-1B40-946C-9AFCCF79B3B1}"/>
              </a:ext>
            </a:extLst>
          </p:cNvPr>
          <p:cNvSpPr>
            <a:spLocks noGrp="1" noChangeArrowheads="1"/>
          </p:cNvSpPr>
          <p:nvPr>
            <p:ph type="sldNum" sz="quarter" idx="11"/>
          </p:nvPr>
        </p:nvSpPr>
        <p:spPr/>
        <p:txBody>
          <a:bodyPr/>
          <a:lstStyle>
            <a:lvl1pPr eaLnBrk="0" hangingPunct="0">
              <a:defRPr/>
            </a:lvl1pPr>
          </a:lstStyle>
          <a:p>
            <a:pPr>
              <a:defRPr/>
            </a:pPr>
            <a:fld id="{954DE8F5-A1D7-DB49-969C-EAC86A464DD7}" type="slidenum">
              <a:rPr lang="en-US" altLang="en-US"/>
              <a:pPr>
                <a:defRPr/>
              </a:pPr>
              <a:t>‹#›</a:t>
            </a:fld>
            <a:endParaRPr lang="en-US" altLang="en-US"/>
          </a:p>
        </p:txBody>
      </p:sp>
    </p:spTree>
    <p:extLst>
      <p:ext uri="{BB962C8B-B14F-4D97-AF65-F5344CB8AC3E}">
        <p14:creationId xmlns:p14="http://schemas.microsoft.com/office/powerpoint/2010/main" val="3395671225"/>
      </p:ext>
    </p:extLst>
  </p:cSld>
  <p:clrMapOvr>
    <a:masterClrMapping/>
  </p:clrMapOvr>
  <p:transition/>
</p:sldLayout>
</file>

<file path=ppt/slideLayouts/slideLayout88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6F2D48B-DA98-9943-BC1C-A3EA9EB5DCED}"/>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D1997EEF-E597-CB49-82CE-E15B3C1E8B73}"/>
              </a:ext>
            </a:extLst>
          </p:cNvPr>
          <p:cNvSpPr>
            <a:spLocks noGrp="1" noChangeArrowheads="1"/>
          </p:cNvSpPr>
          <p:nvPr>
            <p:ph type="sldNum" sz="quarter" idx="11"/>
          </p:nvPr>
        </p:nvSpPr>
        <p:spPr/>
        <p:txBody>
          <a:bodyPr/>
          <a:lstStyle>
            <a:lvl1pPr eaLnBrk="0" hangingPunct="0">
              <a:defRPr/>
            </a:lvl1pPr>
          </a:lstStyle>
          <a:p>
            <a:pPr>
              <a:defRPr/>
            </a:pPr>
            <a:fld id="{C61C15F8-46C5-1E47-A52A-D0FDBA87F580}" type="slidenum">
              <a:rPr lang="en-US" altLang="en-US"/>
              <a:pPr>
                <a:defRPr/>
              </a:pPr>
              <a:t>‹#›</a:t>
            </a:fld>
            <a:endParaRPr lang="en-US" altLang="en-US"/>
          </a:p>
        </p:txBody>
      </p:sp>
    </p:spTree>
    <p:extLst>
      <p:ext uri="{BB962C8B-B14F-4D97-AF65-F5344CB8AC3E}">
        <p14:creationId xmlns:p14="http://schemas.microsoft.com/office/powerpoint/2010/main" val="273338151"/>
      </p:ext>
    </p:extLst>
  </p:cSld>
  <p:clrMapOvr>
    <a:masterClrMapping/>
  </p:clrMapOvr>
  <p:transition/>
</p:sldLayout>
</file>

<file path=ppt/slideLayouts/slideLayout8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1519692779"/>
      </p:ext>
    </p:extLst>
  </p:cSld>
  <p:clrMapOvr>
    <a:masterClrMapping/>
  </p:clrMapOvr>
  <p:transition/>
</p:sldLayout>
</file>

<file path=ppt/slideLayouts/slideLayout8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146301177"/>
      </p:ext>
    </p:extLst>
  </p:cSld>
  <p:clrMapOvr>
    <a:masterClrMapping/>
  </p:clrMapOvr>
  <p:transition/>
</p:sldLayout>
</file>

<file path=ppt/slideLayouts/slideLayout8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065118346"/>
      </p:ext>
    </p:extLst>
  </p:cSld>
  <p:clrMapOvr>
    <a:masterClrMapping/>
  </p:clrMapOvr>
  <p:transition/>
</p:sldLayout>
</file>

<file path=ppt/slideLayouts/slideLayout8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83246772"/>
      </p:ext>
    </p:extLst>
  </p:cSld>
  <p:clrMapOvr>
    <a:masterClrMapping/>
  </p:clrMapOvr>
  <p:transition/>
</p:sldLayout>
</file>

<file path=ppt/slideLayouts/slideLayout8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885478953"/>
      </p:ext>
    </p:extLst>
  </p:cSld>
  <p:clrMapOvr>
    <a:masterClrMapping/>
  </p:clrMapOvr>
  <p:transition/>
</p:sldLayout>
</file>

<file path=ppt/slideLayouts/slideLayout8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3253864224"/>
      </p:ext>
    </p:extLst>
  </p:cSld>
  <p:clrMapOvr>
    <a:masterClrMapping/>
  </p:clrMapOvr>
  <p:transition/>
</p:sldLayout>
</file>

<file path=ppt/slideLayouts/slideLayout8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76989733"/>
      </p:ext>
    </p:extLst>
  </p:cSld>
  <p:clrMapOvr>
    <a:masterClrMapping/>
  </p:clrMapOvr>
  <p:transition/>
</p:sldLayout>
</file>

<file path=ppt/slideLayouts/slideLayout8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082505316"/>
      </p:ext>
    </p:extLst>
  </p:cSld>
  <p:clrMapOvr>
    <a:masterClrMapping/>
  </p:clrMapOvr>
  <p:transition/>
</p:sldLayout>
</file>

<file path=ppt/slideLayouts/slideLayout8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90171636"/>
      </p:ext>
    </p:extLst>
  </p:cSld>
  <p:clrMapOvr>
    <a:masterClrMapping/>
  </p:clrMapOvr>
  <p:transition/>
</p:sldLayout>
</file>

<file path=ppt/slideLayouts/slideLayout8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006189548"/>
      </p:ext>
    </p:extLst>
  </p:cSld>
  <p:clrMapOvr>
    <a:masterClrMapping/>
  </p:clrMapOvr>
  <p:transition/>
</p:sldLayout>
</file>

<file path=ppt/slideLayouts/slideLayout8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536914815"/>
      </p:ext>
    </p:extLst>
  </p:cSld>
  <p:clrMapOvr>
    <a:masterClrMapping/>
  </p:clrMapOvr>
  <p:transition/>
</p:sldLayout>
</file>

<file path=ppt/slideLayouts/slideLayout89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405265272"/>
      </p:ext>
    </p:extLst>
  </p:cSld>
  <p:clrMapOvr>
    <a:masterClrMapping/>
  </p:clrMapOvr>
  <p:transition/>
</p:sldLayout>
</file>

<file path=ppt/slideLayouts/slideLayout89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143000" y="1122363"/>
            <a:ext cx="6858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143000" y="3602038"/>
            <a:ext cx="6858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59" name="Google Shape;59;p1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52468927"/>
      </p:ext>
    </p:extLst>
  </p:cSld>
  <p:clrMapOvr>
    <a:masterClrMapping/>
  </p:clrMapOvr>
  <p:hf sldNum="0" hdr="0" ftr="0" dt="0"/>
</p:sldLayout>
</file>

<file path=ppt/slideLayouts/slideLayout90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96388" y="86648"/>
            <a:ext cx="8787592"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4478"/>
              </a:buClr>
              <a:buSzPts val="3300"/>
              <a:buFont typeface="Garamond"/>
              <a:buNone/>
              <a:defRPr b="1">
                <a:solidFill>
                  <a:srgbClr val="264478"/>
                </a:solidFill>
                <a:latin typeface="Garamond"/>
                <a:ea typeface="Garamond"/>
                <a:cs typeface="Garamond"/>
                <a:sym typeface="Garamond"/>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4" name="Google Shape;64;p15"/>
          <p:cNvSpPr txBox="1">
            <a:spLocks noGrp="1"/>
          </p:cNvSpPr>
          <p:nvPr>
            <p:ph type="body" idx="1"/>
          </p:nvPr>
        </p:nvSpPr>
        <p:spPr>
          <a:xfrm>
            <a:off x="196388" y="1512916"/>
            <a:ext cx="8787592" cy="5345083"/>
          </a:xfrm>
          <a:prstGeom prst="rect">
            <a:avLst/>
          </a:prstGeom>
          <a:noFill/>
          <a:ln>
            <a:noFill/>
          </a:ln>
        </p:spPr>
        <p:txBody>
          <a:bodyPr spcFirstLastPara="1" wrap="square" lIns="68575" tIns="34275" rIns="68575" bIns="34275" anchor="t" anchorCtr="0">
            <a:normAutofit/>
          </a:bodyPr>
          <a:lstStyle>
            <a:lvl1pPr marL="457200" lvl="0" indent="-342900" algn="l">
              <a:lnSpc>
                <a:spcPct val="90000"/>
              </a:lnSpc>
              <a:spcBef>
                <a:spcPts val="800"/>
              </a:spcBef>
              <a:spcAft>
                <a:spcPts val="0"/>
              </a:spcAft>
              <a:buClr>
                <a:schemeClr val="dk1"/>
              </a:buClr>
              <a:buSzPts val="1800"/>
              <a:buChar char="•"/>
              <a:defRPr sz="1800">
                <a:latin typeface="Tahoma"/>
                <a:ea typeface="Tahoma"/>
                <a:cs typeface="Tahoma"/>
                <a:sym typeface="Tahoma"/>
              </a:defRPr>
            </a:lvl1pPr>
            <a:lvl2pPr marL="914400" lvl="1" indent="-336550" algn="l">
              <a:lnSpc>
                <a:spcPct val="90000"/>
              </a:lnSpc>
              <a:spcBef>
                <a:spcPts val="400"/>
              </a:spcBef>
              <a:spcAft>
                <a:spcPts val="0"/>
              </a:spcAft>
              <a:buClr>
                <a:schemeClr val="dk1"/>
              </a:buClr>
              <a:buSzPts val="1700"/>
              <a:buChar char="•"/>
              <a:defRPr sz="1700">
                <a:latin typeface="Tahoma"/>
                <a:ea typeface="Tahoma"/>
                <a:cs typeface="Tahoma"/>
                <a:sym typeface="Tahoma"/>
              </a:defRPr>
            </a:lvl2pPr>
            <a:lvl3pPr marL="1371600" lvl="2" indent="-323850" algn="l">
              <a:lnSpc>
                <a:spcPct val="90000"/>
              </a:lnSpc>
              <a:spcBef>
                <a:spcPts val="400"/>
              </a:spcBef>
              <a:spcAft>
                <a:spcPts val="0"/>
              </a:spcAft>
              <a:buClr>
                <a:schemeClr val="dk1"/>
              </a:buClr>
              <a:buSzPts val="1500"/>
              <a:buChar char="•"/>
              <a:defRPr>
                <a:latin typeface="Tahoma"/>
                <a:ea typeface="Tahoma"/>
                <a:cs typeface="Tahoma"/>
                <a:sym typeface="Tahoma"/>
              </a:defRPr>
            </a:lvl3pPr>
            <a:lvl4pPr marL="1828800" lvl="3" indent="-317500" algn="l">
              <a:lnSpc>
                <a:spcPct val="90000"/>
              </a:lnSpc>
              <a:spcBef>
                <a:spcPts val="400"/>
              </a:spcBef>
              <a:spcAft>
                <a:spcPts val="0"/>
              </a:spcAft>
              <a:buClr>
                <a:schemeClr val="dk1"/>
              </a:buClr>
              <a:buSzPts val="1400"/>
              <a:buChar char="•"/>
              <a:defRPr>
                <a:latin typeface="Tahoma"/>
                <a:ea typeface="Tahoma"/>
                <a:cs typeface="Tahoma"/>
                <a:sym typeface="Tahoma"/>
              </a:defRPr>
            </a:lvl4pPr>
            <a:lvl5pPr marL="2286000" lvl="4" indent="-317500" algn="l">
              <a:lnSpc>
                <a:spcPct val="90000"/>
              </a:lnSpc>
              <a:spcBef>
                <a:spcPts val="400"/>
              </a:spcBef>
              <a:spcAft>
                <a:spcPts val="0"/>
              </a:spcAft>
              <a:buClr>
                <a:schemeClr val="dk1"/>
              </a:buClr>
              <a:buSzPts val="1400"/>
              <a:buChar char="•"/>
              <a:defRPr>
                <a:latin typeface="Tahoma"/>
                <a:ea typeface="Tahoma"/>
                <a:cs typeface="Tahoma"/>
                <a:sym typeface="Tahoma"/>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5" name="Google Shape;65;p15"/>
          <p:cNvSpPr txBox="1">
            <a:spLocks noGrp="1"/>
          </p:cNvSpPr>
          <p:nvPr>
            <p:ph type="dt" idx="10"/>
          </p:nvPr>
        </p:nvSpPr>
        <p:spPr>
          <a:xfrm>
            <a:off x="628650" y="6493507"/>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6" name="Google Shape;66;p15"/>
          <p:cNvSpPr txBox="1">
            <a:spLocks noGrp="1"/>
          </p:cNvSpPr>
          <p:nvPr>
            <p:ph type="ftr" idx="11"/>
          </p:nvPr>
        </p:nvSpPr>
        <p:spPr>
          <a:xfrm>
            <a:off x="3028950" y="6493507"/>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7" name="Google Shape;67;p15"/>
          <p:cNvSpPr txBox="1">
            <a:spLocks noGrp="1"/>
          </p:cNvSpPr>
          <p:nvPr>
            <p:ph type="sldNum" idx="12"/>
          </p:nvPr>
        </p:nvSpPr>
        <p:spPr>
          <a:xfrm>
            <a:off x="7084517" y="6493507"/>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sz="1200" b="1">
                <a:solidFill>
                  <a:schemeClr val="dk1"/>
                </a:solidFill>
                <a:latin typeface="Calibri"/>
                <a:ea typeface="Calibri"/>
                <a:cs typeface="Calibri"/>
                <a:sym typeface="Calibri"/>
              </a:defRPr>
            </a:lvl1pPr>
            <a:lvl2pPr marL="0" lvl="1" indent="0" algn="r">
              <a:spcBef>
                <a:spcPts val="0"/>
              </a:spcBef>
              <a:buNone/>
              <a:defRPr sz="1200" b="1">
                <a:solidFill>
                  <a:schemeClr val="dk1"/>
                </a:solidFill>
                <a:latin typeface="Calibri"/>
                <a:ea typeface="Calibri"/>
                <a:cs typeface="Calibri"/>
                <a:sym typeface="Calibri"/>
              </a:defRPr>
            </a:lvl2pPr>
            <a:lvl3pPr marL="0" lvl="2" indent="0" algn="r">
              <a:spcBef>
                <a:spcPts val="0"/>
              </a:spcBef>
              <a:buNone/>
              <a:defRPr sz="1200" b="1">
                <a:solidFill>
                  <a:schemeClr val="dk1"/>
                </a:solidFill>
                <a:latin typeface="Calibri"/>
                <a:ea typeface="Calibri"/>
                <a:cs typeface="Calibri"/>
                <a:sym typeface="Calibri"/>
              </a:defRPr>
            </a:lvl3pPr>
            <a:lvl4pPr marL="0" lvl="3" indent="0" algn="r">
              <a:spcBef>
                <a:spcPts val="0"/>
              </a:spcBef>
              <a:buNone/>
              <a:defRPr sz="1200" b="1">
                <a:solidFill>
                  <a:schemeClr val="dk1"/>
                </a:solidFill>
                <a:latin typeface="Calibri"/>
                <a:ea typeface="Calibri"/>
                <a:cs typeface="Calibri"/>
                <a:sym typeface="Calibri"/>
              </a:defRPr>
            </a:lvl4pPr>
            <a:lvl5pPr marL="0" lvl="4" indent="0" algn="r">
              <a:spcBef>
                <a:spcPts val="0"/>
              </a:spcBef>
              <a:buNone/>
              <a:defRPr sz="1200" b="1">
                <a:solidFill>
                  <a:schemeClr val="dk1"/>
                </a:solidFill>
                <a:latin typeface="Calibri"/>
                <a:ea typeface="Calibri"/>
                <a:cs typeface="Calibri"/>
                <a:sym typeface="Calibri"/>
              </a:defRPr>
            </a:lvl5pPr>
            <a:lvl6pPr marL="0" lvl="5" indent="0" algn="r">
              <a:spcBef>
                <a:spcPts val="0"/>
              </a:spcBef>
              <a:buNone/>
              <a:defRPr sz="1200" b="1">
                <a:solidFill>
                  <a:schemeClr val="dk1"/>
                </a:solidFill>
                <a:latin typeface="Calibri"/>
                <a:ea typeface="Calibri"/>
                <a:cs typeface="Calibri"/>
                <a:sym typeface="Calibri"/>
              </a:defRPr>
            </a:lvl6pPr>
            <a:lvl7pPr marL="0" lvl="6" indent="0" algn="r">
              <a:spcBef>
                <a:spcPts val="0"/>
              </a:spcBef>
              <a:buNone/>
              <a:defRPr sz="1200" b="1">
                <a:solidFill>
                  <a:schemeClr val="dk1"/>
                </a:solidFill>
                <a:latin typeface="Calibri"/>
                <a:ea typeface="Calibri"/>
                <a:cs typeface="Calibri"/>
                <a:sym typeface="Calibri"/>
              </a:defRPr>
            </a:lvl7pPr>
            <a:lvl8pPr marL="0" lvl="7" indent="0" algn="r">
              <a:spcBef>
                <a:spcPts val="0"/>
              </a:spcBef>
              <a:buNone/>
              <a:defRPr sz="1200" b="1">
                <a:solidFill>
                  <a:schemeClr val="dk1"/>
                </a:solidFill>
                <a:latin typeface="Calibri"/>
                <a:ea typeface="Calibri"/>
                <a:cs typeface="Calibri"/>
                <a:sym typeface="Calibri"/>
              </a:defRPr>
            </a:lvl8pPr>
            <a:lvl9pPr marL="0" lvl="8" indent="0" algn="r">
              <a:spcBef>
                <a:spcPts val="0"/>
              </a:spcBef>
              <a:buNone/>
              <a:defRPr sz="1200" b="1">
                <a:solidFill>
                  <a:schemeClr val="dk1"/>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19029924"/>
      </p:ext>
    </p:extLst>
  </p:cSld>
  <p:clrMapOvr>
    <a:masterClrMapping/>
  </p:clrMapOvr>
  <p:hf sldNum="0" hdr="0" ftr="0" dt="0"/>
</p:sldLayout>
</file>

<file path=ppt/slideLayouts/slideLayout9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623888" y="1709740"/>
            <a:ext cx="7886700" cy="2852737"/>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623888" y="4589463"/>
            <a:ext cx="7886700" cy="1500187"/>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71" name="Google Shape;71;p16"/>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711593"/>
      </p:ext>
    </p:extLst>
  </p:cSld>
  <p:clrMapOvr>
    <a:masterClrMapping/>
  </p:clrMapOvr>
  <p:hf sldNum="0" hdr="0" ftr="0" dt="0"/>
</p:sldLayout>
</file>

<file path=ppt/slideLayouts/slideLayout90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body" idx="1"/>
          </p:nvPr>
        </p:nvSpPr>
        <p:spPr>
          <a:xfrm>
            <a:off x="6286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7" name="Google Shape;77;p17"/>
          <p:cNvSpPr txBox="1">
            <a:spLocks noGrp="1"/>
          </p:cNvSpPr>
          <p:nvPr>
            <p:ph type="body" idx="2"/>
          </p:nvPr>
        </p:nvSpPr>
        <p:spPr>
          <a:xfrm>
            <a:off x="46291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8" name="Google Shape;78;p17"/>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0" name="Google Shape;80;p17"/>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7204818"/>
      </p:ext>
    </p:extLst>
  </p:cSld>
  <p:clrMapOvr>
    <a:masterClrMapping/>
  </p:clrMapOvr>
  <p:hf sldNum="0" hdr="0" ftr="0" dt="0"/>
</p:sldLayout>
</file>

<file path=ppt/slideLayouts/slideLayout90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629841"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3" name="Google Shape;83;p18"/>
          <p:cNvSpPr txBox="1">
            <a:spLocks noGrp="1"/>
          </p:cNvSpPr>
          <p:nvPr>
            <p:ph type="body" idx="1"/>
          </p:nvPr>
        </p:nvSpPr>
        <p:spPr>
          <a:xfrm>
            <a:off x="629841" y="1681163"/>
            <a:ext cx="3868340"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4" name="Google Shape;84;p18"/>
          <p:cNvSpPr txBox="1">
            <a:spLocks noGrp="1"/>
          </p:cNvSpPr>
          <p:nvPr>
            <p:ph type="body" idx="2"/>
          </p:nvPr>
        </p:nvSpPr>
        <p:spPr>
          <a:xfrm>
            <a:off x="629841" y="2505075"/>
            <a:ext cx="3868340"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5" name="Google Shape;85;p18"/>
          <p:cNvSpPr txBox="1">
            <a:spLocks noGrp="1"/>
          </p:cNvSpPr>
          <p:nvPr>
            <p:ph type="body" idx="3"/>
          </p:nvPr>
        </p:nvSpPr>
        <p:spPr>
          <a:xfrm>
            <a:off x="4629151" y="1681163"/>
            <a:ext cx="3887391"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6" name="Google Shape;86;p18"/>
          <p:cNvSpPr txBox="1">
            <a:spLocks noGrp="1"/>
          </p:cNvSpPr>
          <p:nvPr>
            <p:ph type="body" idx="4"/>
          </p:nvPr>
        </p:nvSpPr>
        <p:spPr>
          <a:xfrm>
            <a:off x="4629151" y="2505075"/>
            <a:ext cx="3887391"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7" name="Google Shape;87;p18"/>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8" name="Google Shape;88;p18"/>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9" name="Google Shape;89;p18"/>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88506749"/>
      </p:ext>
    </p:extLst>
  </p:cSld>
  <p:clrMapOvr>
    <a:masterClrMapping/>
  </p:clrMapOvr>
  <p:hf sldNum="0" hdr="0" ftr="0" dt="0"/>
</p:sldLayout>
</file>

<file path=ppt/slideLayouts/slideLayout9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2" name="Google Shape;92;p19"/>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3" name="Google Shape;93;p19"/>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4" name="Google Shape;94;p19"/>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85796223"/>
      </p:ext>
    </p:extLst>
  </p:cSld>
  <p:clrMapOvr>
    <a:masterClrMapping/>
  </p:clrMapOvr>
  <p:hf sldNum="0" hdr="0" ftr="0" dt="0"/>
</p:sldLayout>
</file>

<file path=ppt/slideLayouts/slideLayout90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5"/>
        <p:cNvGrpSpPr/>
        <p:nvPr/>
      </p:nvGrpSpPr>
      <p:grpSpPr>
        <a:xfrm>
          <a:off x="0" y="0"/>
          <a:ext cx="0" cy="0"/>
          <a:chOff x="0" y="0"/>
          <a:chExt cx="0" cy="0"/>
        </a:xfrm>
      </p:grpSpPr>
      <p:sp>
        <p:nvSpPr>
          <p:cNvPr id="96" name="Google Shape;96;p20"/>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7" name="Google Shape;97;p20"/>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8" name="Google Shape;98;p20"/>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58643101"/>
      </p:ext>
    </p:extLst>
  </p:cSld>
  <p:clrMapOvr>
    <a:masterClrMapping/>
  </p:clrMapOvr>
  <p:hf sldNum="0" hdr="0" ftr="0" dt="0"/>
</p:sldLayout>
</file>

<file path=ppt/slideLayouts/slideLayout90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9"/>
        <p:cNvGrpSpPr/>
        <p:nvPr/>
      </p:nvGrpSpPr>
      <p:grpSpPr>
        <a:xfrm>
          <a:off x="0" y="0"/>
          <a:ext cx="0" cy="0"/>
          <a:chOff x="0" y="0"/>
          <a:chExt cx="0" cy="0"/>
        </a:xfrm>
      </p:grpSpPr>
      <p:sp>
        <p:nvSpPr>
          <p:cNvPr id="100" name="Google Shape;100;p21"/>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1" name="Google Shape;101;p21"/>
          <p:cNvSpPr txBox="1">
            <a:spLocks noGrp="1"/>
          </p:cNvSpPr>
          <p:nvPr>
            <p:ph type="body" idx="1"/>
          </p:nvPr>
        </p:nvSpPr>
        <p:spPr>
          <a:xfrm>
            <a:off x="3887391" y="987426"/>
            <a:ext cx="4629150" cy="4873625"/>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102" name="Google Shape;102;p21"/>
          <p:cNvSpPr txBox="1">
            <a:spLocks noGrp="1"/>
          </p:cNvSpPr>
          <p:nvPr>
            <p:ph type="body" idx="2"/>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03" name="Google Shape;103;p21"/>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4" name="Google Shape;104;p21"/>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24377030"/>
      </p:ext>
    </p:extLst>
  </p:cSld>
  <p:clrMapOvr>
    <a:masterClrMapping/>
  </p:clrMapOvr>
  <p:hf sldNum="0" hdr="0" ftr="0" dt="0"/>
</p:sldLayout>
</file>

<file path=ppt/slideLayouts/slideLayout90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3887391" y="987426"/>
            <a:ext cx="4629150" cy="4873625"/>
          </a:xfrm>
          <a:prstGeom prst="rect">
            <a:avLst/>
          </a:prstGeom>
          <a:noFill/>
          <a:ln>
            <a:noFill/>
          </a:ln>
        </p:spPr>
      </p:sp>
      <p:sp>
        <p:nvSpPr>
          <p:cNvPr id="109" name="Google Shape;109;p22"/>
          <p:cNvSpPr txBox="1">
            <a:spLocks noGrp="1"/>
          </p:cNvSpPr>
          <p:nvPr>
            <p:ph type="body" idx="1"/>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10" name="Google Shape;110;p22"/>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1" name="Google Shape;111;p22"/>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2" name="Google Shape;112;p22"/>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68152574"/>
      </p:ext>
    </p:extLst>
  </p:cSld>
  <p:clrMapOvr>
    <a:masterClrMapping/>
  </p:clrMapOvr>
  <p:hf sldNum="0" hdr="0" ftr="0" dt="0"/>
</p:sldLayout>
</file>

<file path=ppt/slideLayouts/slideLayout90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2396331" y="57945"/>
            <a:ext cx="4351339"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524927"/>
      </p:ext>
    </p:extLst>
  </p:cSld>
  <p:clrMapOvr>
    <a:masterClrMapping/>
  </p:clrMapOvr>
  <p:hf sldNum="0" hdr="0" ftr="0" dt="0"/>
</p:sldLayout>
</file>

<file path=ppt/slideLayouts/slideLayout90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4623594" y="2285207"/>
            <a:ext cx="581183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623094" y="370682"/>
            <a:ext cx="581183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3" name="Google Shape;123;p2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4" name="Google Shape;124;p2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2357644"/>
      </p:ext>
    </p:extLst>
  </p:cSld>
  <p:clrMapOvr>
    <a:masterClrMapping/>
  </p:clrMapOvr>
  <p:hf sldNum="0" hdr="0" ftr="0" dt="0"/>
</p:sldLayout>
</file>

<file path=ppt/slideLayouts/slideLayout91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25"/>
        <p:cNvGrpSpPr/>
        <p:nvPr/>
      </p:nvGrpSpPr>
      <p:grpSpPr>
        <a:xfrm>
          <a:off x="0" y="0"/>
          <a:ext cx="0" cy="0"/>
          <a:chOff x="0" y="0"/>
          <a:chExt cx="0" cy="0"/>
        </a:xfrm>
      </p:grpSpPr>
      <p:sp>
        <p:nvSpPr>
          <p:cNvPr id="126" name="Google Shape;126;p25"/>
          <p:cNvSpPr/>
          <p:nvPr/>
        </p:nvSpPr>
        <p:spPr>
          <a:xfrm>
            <a:off x="-75" y="6727600"/>
            <a:ext cx="9144000" cy="1304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
        <p:nvSpPr>
          <p:cNvPr id="127" name="Google Shape;127;p25"/>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28" name="Google Shape;128;p25"/>
          <p:cNvSpPr txBox="1">
            <a:spLocks noGrp="1"/>
          </p:cNvSpPr>
          <p:nvPr>
            <p:ph type="body" idx="1"/>
          </p:nvPr>
        </p:nvSpPr>
        <p:spPr>
          <a:xfrm>
            <a:off x="311700" y="1688433"/>
            <a:ext cx="8520600" cy="4403600"/>
          </a:xfrm>
          <a:prstGeom prst="rect">
            <a:avLst/>
          </a:prstGeom>
          <a:noFill/>
          <a:ln>
            <a:noFill/>
          </a:ln>
        </p:spPr>
        <p:txBody>
          <a:bodyPr spcFirstLastPara="1" wrap="square" lIns="68575" tIns="68575" rIns="68575" bIns="68575" anchor="t" anchorCtr="0">
            <a:noAutofit/>
          </a:bodyPr>
          <a:lstStyle>
            <a:lvl1pPr marL="457200" lvl="0" indent="-317500" algn="l">
              <a:lnSpc>
                <a:spcPct val="90000"/>
              </a:lnSpc>
              <a:spcBef>
                <a:spcPts val="0"/>
              </a:spcBef>
              <a:spcAft>
                <a:spcPts val="0"/>
              </a:spcAft>
              <a:buClr>
                <a:schemeClr val="dk1"/>
              </a:buClr>
              <a:buSzPts val="1400"/>
              <a:buChar char="●"/>
              <a:defRPr/>
            </a:lvl1pPr>
            <a:lvl2pPr marL="914400" lvl="1" indent="-298450" algn="l">
              <a:lnSpc>
                <a:spcPct val="90000"/>
              </a:lnSpc>
              <a:spcBef>
                <a:spcPts val="1600"/>
              </a:spcBef>
              <a:spcAft>
                <a:spcPts val="0"/>
              </a:spcAft>
              <a:buClr>
                <a:schemeClr val="dk1"/>
              </a:buClr>
              <a:buSzPts val="1100"/>
              <a:buChar char="○"/>
              <a:defRPr/>
            </a:lvl2pPr>
            <a:lvl3pPr marL="1371600" lvl="2" indent="-298450" algn="l">
              <a:lnSpc>
                <a:spcPct val="90000"/>
              </a:lnSpc>
              <a:spcBef>
                <a:spcPts val="1600"/>
              </a:spcBef>
              <a:spcAft>
                <a:spcPts val="0"/>
              </a:spcAft>
              <a:buClr>
                <a:schemeClr val="dk1"/>
              </a:buClr>
              <a:buSzPts val="1100"/>
              <a:buChar char="■"/>
              <a:defRPr/>
            </a:lvl3pPr>
            <a:lvl4pPr marL="1828800" lvl="3" indent="-298450" algn="l">
              <a:lnSpc>
                <a:spcPct val="90000"/>
              </a:lnSpc>
              <a:spcBef>
                <a:spcPts val="1600"/>
              </a:spcBef>
              <a:spcAft>
                <a:spcPts val="0"/>
              </a:spcAft>
              <a:buClr>
                <a:schemeClr val="dk1"/>
              </a:buClr>
              <a:buSzPts val="1100"/>
              <a:buChar char="●"/>
              <a:defRPr/>
            </a:lvl4pPr>
            <a:lvl5pPr marL="2286000" lvl="4" indent="-298450" algn="l">
              <a:lnSpc>
                <a:spcPct val="90000"/>
              </a:lnSpc>
              <a:spcBef>
                <a:spcPts val="1600"/>
              </a:spcBef>
              <a:spcAft>
                <a:spcPts val="0"/>
              </a:spcAft>
              <a:buClr>
                <a:schemeClr val="dk1"/>
              </a:buClr>
              <a:buSzPts val="1100"/>
              <a:buChar char="○"/>
              <a:defRPr/>
            </a:lvl5pPr>
            <a:lvl6pPr marL="2743200" lvl="5" indent="-298450" algn="l">
              <a:lnSpc>
                <a:spcPct val="90000"/>
              </a:lnSpc>
              <a:spcBef>
                <a:spcPts val="1600"/>
              </a:spcBef>
              <a:spcAft>
                <a:spcPts val="0"/>
              </a:spcAft>
              <a:buClr>
                <a:schemeClr val="dk1"/>
              </a:buClr>
              <a:buSzPts val="1100"/>
              <a:buChar char="■"/>
              <a:defRPr/>
            </a:lvl6pPr>
            <a:lvl7pPr marL="3200400" lvl="6" indent="-298450" algn="l">
              <a:lnSpc>
                <a:spcPct val="90000"/>
              </a:lnSpc>
              <a:spcBef>
                <a:spcPts val="1600"/>
              </a:spcBef>
              <a:spcAft>
                <a:spcPts val="0"/>
              </a:spcAft>
              <a:buClr>
                <a:schemeClr val="dk1"/>
              </a:buClr>
              <a:buSzPts val="1100"/>
              <a:buChar char="●"/>
              <a:defRPr/>
            </a:lvl7pPr>
            <a:lvl8pPr marL="3657600" lvl="7" indent="-298450" algn="l">
              <a:lnSpc>
                <a:spcPct val="90000"/>
              </a:lnSpc>
              <a:spcBef>
                <a:spcPts val="1600"/>
              </a:spcBef>
              <a:spcAft>
                <a:spcPts val="0"/>
              </a:spcAft>
              <a:buClr>
                <a:schemeClr val="dk1"/>
              </a:buClr>
              <a:buSzPts val="1100"/>
              <a:buChar char="○"/>
              <a:defRPr/>
            </a:lvl8pPr>
            <a:lvl9pPr marL="4114800" lvl="8" indent="-298450" algn="l">
              <a:lnSpc>
                <a:spcPct val="90000"/>
              </a:lnSpc>
              <a:spcBef>
                <a:spcPts val="1600"/>
              </a:spcBef>
              <a:spcAft>
                <a:spcPts val="1600"/>
              </a:spcAft>
              <a:buClr>
                <a:schemeClr val="dk1"/>
              </a:buClr>
              <a:buSzPts val="1100"/>
              <a:buChar char="■"/>
              <a:defRPr/>
            </a:lvl9pPr>
          </a:lstStyle>
          <a:p>
            <a:endParaRPr/>
          </a:p>
        </p:txBody>
      </p:sp>
      <p:sp>
        <p:nvSpPr>
          <p:cNvPr id="129" name="Google Shape;129;p25"/>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48490905"/>
      </p:ext>
    </p:extLst>
  </p:cSld>
  <p:clrMapOvr>
    <a:masterClrMapping/>
  </p:clrMapOvr>
  <p:hf sldNum="0" hdr="0" ftr="0" dt="0"/>
</p:sldLayout>
</file>

<file path=ppt/slideLayouts/slideLayout91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30"/>
        <p:cNvGrpSpPr/>
        <p:nvPr/>
      </p:nvGrpSpPr>
      <p:grpSpPr>
        <a:xfrm>
          <a:off x="0" y="0"/>
          <a:ext cx="0" cy="0"/>
          <a:chOff x="0" y="0"/>
          <a:chExt cx="0" cy="0"/>
        </a:xfrm>
      </p:grpSpPr>
      <p:sp>
        <p:nvSpPr>
          <p:cNvPr id="131" name="Google Shape;131;p26"/>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rm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32" name="Google Shape;132;p26"/>
          <p:cNvSpPr txBox="1">
            <a:spLocks noGrp="1"/>
          </p:cNvSpPr>
          <p:nvPr>
            <p:ph type="body" idx="1"/>
          </p:nvPr>
        </p:nvSpPr>
        <p:spPr>
          <a:xfrm>
            <a:off x="3117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3" name="Google Shape;133;p26"/>
          <p:cNvSpPr txBox="1">
            <a:spLocks noGrp="1"/>
          </p:cNvSpPr>
          <p:nvPr>
            <p:ph type="body" idx="2"/>
          </p:nvPr>
        </p:nvSpPr>
        <p:spPr>
          <a:xfrm>
            <a:off x="48324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4" name="Google Shape;134;p26"/>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rm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16488487"/>
      </p:ext>
    </p:extLst>
  </p:cSld>
  <p:clrMapOvr>
    <a:masterClrMapping/>
  </p:clrMapOvr>
  <p:hf sldNum="0" hdr="0" ftr="0" dt="0"/>
</p:sldLayout>
</file>

<file path=ppt/slideLayouts/slideLayout912.xml><?xml version="1.0" encoding="utf-8"?>
<p:sldLayout xmlns:a="http://schemas.openxmlformats.org/drawingml/2006/main" xmlns:r="http://schemas.openxmlformats.org/officeDocument/2006/relationships" xmlns:p="http://schemas.openxmlformats.org/presentationml/2006/main" matchingName="1_Title and Content" type="obj">
  <p:cSld name="1_Title and Content">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169011" y="132335"/>
            <a:ext cx="8894700" cy="6060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3800"/>
              <a:buFont typeface="Lato Black"/>
              <a:buNone/>
              <a:defRPr sz="3800" b="1" i="0">
                <a:latin typeface="Lato Black"/>
                <a:ea typeface="Lato Black"/>
                <a:cs typeface="Lato Black"/>
                <a:sym typeface="Lato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3" name="Google Shape;143;p28"/>
          <p:cNvSpPr txBox="1">
            <a:spLocks noGrp="1"/>
          </p:cNvSpPr>
          <p:nvPr>
            <p:ph type="body" idx="1"/>
          </p:nvPr>
        </p:nvSpPr>
        <p:spPr>
          <a:xfrm>
            <a:off x="169011" y="936172"/>
            <a:ext cx="8894700" cy="5419600"/>
          </a:xfrm>
          <a:prstGeom prst="rect">
            <a:avLst/>
          </a:prstGeom>
          <a:noFill/>
          <a:ln>
            <a:noFill/>
          </a:ln>
        </p:spPr>
        <p:txBody>
          <a:bodyPr spcFirstLastPara="1" wrap="square" lIns="91425" tIns="45700" rIns="91425" bIns="45700" anchor="t" anchorCtr="0">
            <a:normAutofit/>
          </a:bodyPr>
          <a:lstStyle>
            <a:lvl1pPr marL="457200" lvl="0" indent="-406400" algn="l" rtl="0">
              <a:lnSpc>
                <a:spcPct val="90000"/>
              </a:lnSpc>
              <a:spcBef>
                <a:spcPts val="1000"/>
              </a:spcBef>
              <a:spcAft>
                <a:spcPts val="0"/>
              </a:spcAft>
              <a:buClr>
                <a:schemeClr val="dk1"/>
              </a:buClr>
              <a:buSzPts val="2800"/>
              <a:buChar char="•"/>
              <a:defRPr sz="2800">
                <a:latin typeface="Lato"/>
                <a:ea typeface="Lato"/>
                <a:cs typeface="Lato"/>
                <a:sym typeface="Lato"/>
              </a:defRPr>
            </a:lvl1pPr>
            <a:lvl2pPr marL="914400" lvl="1" indent="-381000" algn="l" rtl="0">
              <a:lnSpc>
                <a:spcPct val="90000"/>
              </a:lnSpc>
              <a:spcBef>
                <a:spcPts val="500"/>
              </a:spcBef>
              <a:spcAft>
                <a:spcPts val="0"/>
              </a:spcAft>
              <a:buClr>
                <a:schemeClr val="dk1"/>
              </a:buClr>
              <a:buSzPts val="2400"/>
              <a:buFont typeface="Cambria"/>
              <a:buChar char="-"/>
              <a:defRPr sz="2400">
                <a:latin typeface="Lato"/>
                <a:ea typeface="Lato"/>
                <a:cs typeface="Lato"/>
                <a:sym typeface="Lato"/>
              </a:defRPr>
            </a:lvl2pPr>
            <a:lvl3pPr marL="1371600" lvl="2" indent="-355600" algn="l" rtl="0">
              <a:lnSpc>
                <a:spcPct val="90000"/>
              </a:lnSpc>
              <a:spcBef>
                <a:spcPts val="500"/>
              </a:spcBef>
              <a:spcAft>
                <a:spcPts val="0"/>
              </a:spcAft>
              <a:buClr>
                <a:schemeClr val="dk1"/>
              </a:buClr>
              <a:buSzPts val="2000"/>
              <a:buChar char="•"/>
              <a:defRPr sz="2000">
                <a:latin typeface="Lato"/>
                <a:ea typeface="Lato"/>
                <a:cs typeface="Lato"/>
                <a:sym typeface="Lato"/>
              </a:defRPr>
            </a:lvl3pPr>
            <a:lvl4pPr marL="1828800" lvl="3" indent="-355600" algn="l" rtl="0">
              <a:lnSpc>
                <a:spcPct val="90000"/>
              </a:lnSpc>
              <a:spcBef>
                <a:spcPts val="500"/>
              </a:spcBef>
              <a:spcAft>
                <a:spcPts val="0"/>
              </a:spcAft>
              <a:buClr>
                <a:schemeClr val="dk1"/>
              </a:buClr>
              <a:buSzPts val="2000"/>
              <a:buChar char="•"/>
              <a:defRPr sz="2000">
                <a:latin typeface="Lato"/>
                <a:ea typeface="Lato"/>
                <a:cs typeface="Lato"/>
                <a:sym typeface="Lato"/>
              </a:defRPr>
            </a:lvl4pPr>
            <a:lvl5pPr marL="2286000" lvl="4" indent="-355600" algn="l" rtl="0">
              <a:lnSpc>
                <a:spcPct val="90000"/>
              </a:lnSpc>
              <a:spcBef>
                <a:spcPts val="500"/>
              </a:spcBef>
              <a:spcAft>
                <a:spcPts val="0"/>
              </a:spcAft>
              <a:buClr>
                <a:schemeClr val="dk1"/>
              </a:buClr>
              <a:buSzPts val="2000"/>
              <a:buChar char="•"/>
              <a:defRPr sz="2000">
                <a:latin typeface="Lato"/>
                <a:ea typeface="Lato"/>
                <a:cs typeface="Lato"/>
                <a:sym typeface="Lato"/>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4" name="Google Shape;144;p28"/>
          <p:cNvSpPr txBox="1"/>
          <p:nvPr/>
        </p:nvSpPr>
        <p:spPr>
          <a:xfrm>
            <a:off x="7977054" y="6355715"/>
            <a:ext cx="990600" cy="36520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 sz="1400" b="0" i="0" u="none" strike="noStrike" cap="none">
                <a:solidFill>
                  <a:srgbClr val="888888"/>
                </a:solidFill>
                <a:latin typeface="Lato"/>
                <a:ea typeface="Lato"/>
                <a:cs typeface="Lato"/>
                <a:sym typeface="Lato"/>
              </a:rPr>
              <a:pPr marL="0" marR="0" lvl="0" indent="0" algn="r" rtl="0">
                <a:spcBef>
                  <a:spcPts val="0"/>
                </a:spcBef>
                <a:spcAft>
                  <a:spcPts val="0"/>
                </a:spcAft>
                <a:buNone/>
              </a:pPr>
              <a:t>‹#›</a:t>
            </a:fld>
            <a:endParaRPr sz="2000" b="0" i="0" u="none" strike="noStrike" cap="none">
              <a:solidFill>
                <a:srgbClr val="888888"/>
              </a:solidFill>
              <a:latin typeface="Lato"/>
              <a:ea typeface="Lato"/>
              <a:cs typeface="Lato"/>
              <a:sym typeface="Lato"/>
            </a:endParaRPr>
          </a:p>
        </p:txBody>
      </p:sp>
      <p:pic>
        <p:nvPicPr>
          <p:cNvPr id="145" name="Google Shape;145;p28" descr="safari.png"/>
          <p:cNvPicPr preferRelativeResize="0"/>
          <p:nvPr/>
        </p:nvPicPr>
        <p:blipFill rotWithShape="1">
          <a:blip r:embed="rId2">
            <a:alphaModFix/>
          </a:blip>
          <a:srcRect/>
          <a:stretch/>
        </p:blipFill>
        <p:spPr>
          <a:xfrm>
            <a:off x="189560" y="6413144"/>
            <a:ext cx="810090" cy="312523"/>
          </a:xfrm>
          <a:prstGeom prst="rect">
            <a:avLst/>
          </a:prstGeom>
          <a:noFill/>
          <a:ln>
            <a:noFill/>
          </a:ln>
        </p:spPr>
      </p:pic>
      <p:cxnSp>
        <p:nvCxnSpPr>
          <p:cNvPr id="146" name="Google Shape;146;p28"/>
          <p:cNvCxnSpPr/>
          <p:nvPr/>
        </p:nvCxnSpPr>
        <p:spPr>
          <a:xfrm>
            <a:off x="117021" y="831499"/>
            <a:ext cx="8894700" cy="0"/>
          </a:xfrm>
          <a:prstGeom prst="straightConnector1">
            <a:avLst/>
          </a:prstGeom>
          <a:noFill/>
          <a:ln w="28575" cap="flat" cmpd="sng">
            <a:solidFill>
              <a:srgbClr val="D8D8D8"/>
            </a:solidFill>
            <a:prstDash val="solid"/>
            <a:miter lim="800000"/>
            <a:headEnd type="none" w="sm" len="sm"/>
            <a:tailEnd type="none" w="sm" len="sm"/>
          </a:ln>
        </p:spPr>
      </p:cxnSp>
    </p:spTree>
    <p:extLst>
      <p:ext uri="{BB962C8B-B14F-4D97-AF65-F5344CB8AC3E}">
        <p14:creationId xmlns:p14="http://schemas.microsoft.com/office/powerpoint/2010/main" val="3610688242"/>
      </p:ext>
    </p:extLst>
  </p:cSld>
  <p:clrMapOvr>
    <a:masterClrMapping/>
  </p:clrMapOvr>
  <p:hf sldNum="0" hdr="0" ftr="0" dt="0"/>
</p:sldLayout>
</file>

<file path=ppt/slideLayouts/slideLayout913.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47"/>
        <p:cNvGrpSpPr/>
        <p:nvPr/>
      </p:nvGrpSpPr>
      <p:grpSpPr>
        <a:xfrm>
          <a:off x="0" y="0"/>
          <a:ext cx="0" cy="0"/>
          <a:chOff x="0" y="0"/>
          <a:chExt cx="0" cy="0"/>
        </a:xfrm>
      </p:grpSpPr>
    </p:spTree>
    <p:extLst>
      <p:ext uri="{BB962C8B-B14F-4D97-AF65-F5344CB8AC3E}">
        <p14:creationId xmlns:p14="http://schemas.microsoft.com/office/powerpoint/2010/main" val="1727473145"/>
      </p:ext>
    </p:extLst>
  </p:cSld>
  <p:clrMapOvr>
    <a:masterClrMapping/>
  </p:clrMapOvr>
  <p:hf sldNum="0" hdr="0" ftr="0" dt="0"/>
</p:sldLayout>
</file>

<file path=ppt/slideLayouts/slideLayout91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54"/>
        <p:cNvGrpSpPr/>
        <p:nvPr/>
      </p:nvGrpSpPr>
      <p:grpSpPr>
        <a:xfrm>
          <a:off x="0" y="0"/>
          <a:ext cx="0" cy="0"/>
          <a:chOff x="0" y="0"/>
          <a:chExt cx="0" cy="0"/>
        </a:xfrm>
      </p:grpSpPr>
      <p:sp>
        <p:nvSpPr>
          <p:cNvPr id="155" name="Google Shape;155;p31"/>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31"/>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7" name="Google Shape;157;p31"/>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8" name="Google Shape;158;p31"/>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9" name="Google Shape;159;p31"/>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96146528"/>
      </p:ext>
    </p:extLst>
  </p:cSld>
  <p:clrMapOvr>
    <a:masterClrMapping/>
  </p:clrMapOvr>
  <p:hf sldNum="0" hdr="0" ftr="0" dt="0"/>
</p:sldLayout>
</file>

<file path=ppt/slideLayouts/slideLayout9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9893339"/>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145227514"/>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548183153"/>
      </p:ext>
    </p:extLst>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2/25/23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70171218"/>
      </p:ext>
    </p:extLst>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2/25/23</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065220496"/>
      </p:ext>
    </p:extLst>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2/25/23</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709660037"/>
      </p:ext>
    </p:extLst>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2/25/23</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2231495"/>
      </p:ext>
    </p:extLst>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2/25/23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5560310"/>
      </p:ext>
    </p:extLst>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2/25/23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044798555"/>
      </p:ext>
    </p:extLst>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59268827"/>
      </p:ext>
    </p:extLst>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2/25/23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691603956"/>
      </p:ext>
    </p:extLst>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86678B-5A7A-4B90-B104-08D81DE501A8}"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7634091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3445"/>
          </a:xfrm>
        </p:spPr>
        <p:txBody>
          <a:bodyPr>
            <a:normAutofit/>
          </a:bodyPr>
          <a:lstStyle>
            <a:lvl1pPr>
              <a:defRPr sz="3600" b="1">
                <a:solidFill>
                  <a:schemeClr val="accent5">
                    <a:lumMod val="50000"/>
                  </a:schemeClr>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628650" y="1210491"/>
            <a:ext cx="7886700" cy="4966472"/>
          </a:xfrm>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58419-6133-49E9-B2AC-5BC3AB74657C}"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461331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atin typeface="Gill Sans MT" panose="020B05020201040202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0A1266-C3DB-42D6-86AE-14035E33A8BD}"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40102417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0D769-23A8-4C3A-A7DA-3008081AC88D}" type="datetime1">
              <a:rPr lang="en-US" smtClean="0">
                <a:solidFill>
                  <a:prstClr val="black">
                    <a:tint val="75000"/>
                  </a:prstClr>
                </a:solidFill>
              </a:rPr>
              <a:pPr/>
              <a:t>2/25/23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73816183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8A3600-220B-4590-B408-BA8ECB6E25BB}" type="datetime1">
              <a:rPr lang="en-US" smtClean="0">
                <a:solidFill>
                  <a:prstClr val="black">
                    <a:tint val="75000"/>
                  </a:prstClr>
                </a:solidFill>
              </a:rPr>
              <a:pPr/>
              <a:t>2/25/23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3804277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EDA88-5A0B-4296-ADE5-A67D092B0EAE}" type="datetime1">
              <a:rPr lang="en-US" smtClean="0">
                <a:solidFill>
                  <a:prstClr val="black">
                    <a:tint val="75000"/>
                  </a:prstClr>
                </a:solidFill>
              </a:rPr>
              <a:pPr/>
              <a:t>2/25/23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7383460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4AAEB-00FA-49C4-903C-825242744E6F}" type="datetime1">
              <a:rPr lang="en-US" smtClean="0">
                <a:solidFill>
                  <a:prstClr val="black">
                    <a:tint val="75000"/>
                  </a:prstClr>
                </a:solidFill>
              </a:rPr>
              <a:pPr/>
              <a:t>2/25/23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9862587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3D5CC0-D307-42C4-8DD8-A1304BC2F6A7}" type="datetime1">
              <a:rPr lang="en-US" smtClean="0">
                <a:solidFill>
                  <a:prstClr val="black">
                    <a:tint val="75000"/>
                  </a:prstClr>
                </a:solidFill>
              </a:rPr>
              <a:pPr/>
              <a:t>2/25/23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3589702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97031-1807-44C6-9E33-9D4219CB35E4}" type="datetime1">
              <a:rPr lang="en-US" smtClean="0">
                <a:solidFill>
                  <a:prstClr val="black">
                    <a:tint val="75000"/>
                  </a:prstClr>
                </a:solidFill>
              </a:rPr>
              <a:pPr/>
              <a:t>2/25/23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2674180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070DDE-3A47-4319-8657-B02B4FE328D8}"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6601800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01CC4-A03E-4285-8700-BD0558A54FBC}"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8559476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extLst>
      <p:ext uri="{BB962C8B-B14F-4D97-AF65-F5344CB8AC3E}">
        <p14:creationId xmlns:p14="http://schemas.microsoft.com/office/powerpoint/2010/main" val="862983386"/>
      </p:ext>
    </p:extLst>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extLst>
      <p:ext uri="{BB962C8B-B14F-4D97-AF65-F5344CB8AC3E}">
        <p14:creationId xmlns:p14="http://schemas.microsoft.com/office/powerpoint/2010/main" val="2088737804"/>
      </p:ext>
    </p:extLst>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extLst>
      <p:ext uri="{BB962C8B-B14F-4D97-AF65-F5344CB8AC3E}">
        <p14:creationId xmlns:p14="http://schemas.microsoft.com/office/powerpoint/2010/main" val="3919698269"/>
      </p:ext>
    </p:extLst>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extLst>
      <p:ext uri="{BB962C8B-B14F-4D97-AF65-F5344CB8AC3E}">
        <p14:creationId xmlns:p14="http://schemas.microsoft.com/office/powerpoint/2010/main" val="4249969419"/>
      </p:ext>
    </p:extLst>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extLst>
      <p:ext uri="{BB962C8B-B14F-4D97-AF65-F5344CB8AC3E}">
        <p14:creationId xmlns:p14="http://schemas.microsoft.com/office/powerpoint/2010/main" val="144047139"/>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extLst>
      <p:ext uri="{BB962C8B-B14F-4D97-AF65-F5344CB8AC3E}">
        <p14:creationId xmlns:p14="http://schemas.microsoft.com/office/powerpoint/2010/main" val="1215143481"/>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extLst>
      <p:ext uri="{BB962C8B-B14F-4D97-AF65-F5344CB8AC3E}">
        <p14:creationId xmlns:p14="http://schemas.microsoft.com/office/powerpoint/2010/main" val="1470574404"/>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extLst>
      <p:ext uri="{BB962C8B-B14F-4D97-AF65-F5344CB8AC3E}">
        <p14:creationId xmlns:p14="http://schemas.microsoft.com/office/powerpoint/2010/main" val="674342937"/>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extLst>
      <p:ext uri="{BB962C8B-B14F-4D97-AF65-F5344CB8AC3E}">
        <p14:creationId xmlns:p14="http://schemas.microsoft.com/office/powerpoint/2010/main" val="3294091823"/>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extLst>
      <p:ext uri="{BB962C8B-B14F-4D97-AF65-F5344CB8AC3E}">
        <p14:creationId xmlns:p14="http://schemas.microsoft.com/office/powerpoint/2010/main" val="1438445132"/>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extLst>
      <p:ext uri="{BB962C8B-B14F-4D97-AF65-F5344CB8AC3E}">
        <p14:creationId xmlns:p14="http://schemas.microsoft.com/office/powerpoint/2010/main" val="1453484629"/>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extLst>
      <p:ext uri="{BB962C8B-B14F-4D97-AF65-F5344CB8AC3E}">
        <p14:creationId xmlns:p14="http://schemas.microsoft.com/office/powerpoint/2010/main" val="278339259"/>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61368253"/>
      </p:ext>
    </p:extLst>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0792067"/>
      </p:ext>
    </p:extLst>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1440937"/>
      </p:ext>
    </p:extLst>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8482864"/>
      </p:ext>
    </p:extLst>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623738"/>
      </p:ext>
    </p:extLst>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9021301"/>
      </p:ext>
    </p:extLst>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1597544"/>
      </p:ext>
    </p:extLst>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0031608"/>
      </p:ext>
    </p:extLst>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0842604"/>
      </p:ext>
    </p:extLst>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5751211"/>
      </p:ext>
    </p:extLst>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858051"/>
      </p:ext>
    </p:extLst>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798061" cy="770467"/>
          </a:xfrm>
          <a:prstGeom prst="rect">
            <a:avLst/>
          </a:prstGeom>
        </p:spPr>
        <p:txBody>
          <a:bodyPr anchor="ctr"/>
          <a:lstStyle>
            <a:lvl1pPr>
              <a:lnSpc>
                <a:spcPct val="100000"/>
              </a:lnSpc>
              <a:spcAft>
                <a:spcPts val="600"/>
              </a:spcAft>
              <a:defRPr sz="3600" b="1">
                <a:solidFill>
                  <a:srgbClr val="0062A0"/>
                </a:solidFill>
                <a:latin typeface="Corbel" panose="020B0503020204020204" pitchFamily="34" charset="0"/>
              </a:defRPr>
            </a:lvl1pPr>
          </a:lstStyle>
          <a:p>
            <a:r>
              <a:rPr lang="en-US" dirty="0"/>
              <a:t>Click to edit Master title style</a:t>
            </a:r>
          </a:p>
        </p:txBody>
      </p:sp>
      <p:sp>
        <p:nvSpPr>
          <p:cNvPr id="3" name="Content Placeholder 2"/>
          <p:cNvSpPr>
            <a:spLocks noGrp="1"/>
          </p:cNvSpPr>
          <p:nvPr>
            <p:ph idx="1"/>
          </p:nvPr>
        </p:nvSpPr>
        <p:spPr>
          <a:xfrm>
            <a:off x="189560" y="978194"/>
            <a:ext cx="8798061" cy="5377521"/>
          </a:xfrm>
          <a:prstGeom prst="rect">
            <a:avLst/>
          </a:prstGeom>
        </p:spPr>
        <p:txBody>
          <a:bodyPr/>
          <a:lstStyle>
            <a:lvl1pPr marL="187200" indent="-187200">
              <a:buClr>
                <a:schemeClr val="tx1"/>
              </a:buClr>
              <a:tabLst/>
              <a:defRPr sz="2800">
                <a:latin typeface="Corbel" panose="020B0503020204020204" pitchFamily="34" charset="0"/>
              </a:defRPr>
            </a:lvl1pPr>
            <a:lvl2pPr marL="311150" indent="-187200">
              <a:buFont typeface="Cambria" panose="02040503050406030204" pitchFamily="18" charset="0"/>
              <a:buChar char="-"/>
              <a:tabLst/>
              <a:defRPr sz="2400">
                <a:latin typeface="Corbel" panose="020B0503020204020204" pitchFamily="34" charset="0"/>
              </a:defRPr>
            </a:lvl2pPr>
            <a:lvl3pPr marL="533400" indent="-187200">
              <a:buClr>
                <a:schemeClr val="tx1"/>
              </a:buClr>
              <a:tabLst/>
              <a:defRPr sz="2400">
                <a:latin typeface="Corbel" panose="020B0503020204020204" pitchFamily="34" charset="0"/>
              </a:defRPr>
            </a:lvl3pPr>
            <a:lvl4pPr indent="-187200">
              <a:defRPr sz="2400">
                <a:latin typeface="Corbel" panose="020B0503020204020204" pitchFamily="34" charset="0"/>
              </a:defRPr>
            </a:lvl4pPr>
            <a:lvl5pPr indent="-187200">
              <a:defRPr sz="2400">
                <a:latin typeface="Corbel" panose="020B0503020204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latin typeface="+mn-lt"/>
              </a:rPr>
              <a:pPr/>
              <a:t>‹#›</a:t>
            </a:fld>
            <a:endParaRPr lang="en-US" dirty="0">
              <a:latin typeface="+mn-lt"/>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025077291"/>
      </p:ext>
    </p:extLst>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a:extLst>
              <a:ext uri="{FF2B5EF4-FFF2-40B4-BE49-F238E27FC236}">
                <a16:creationId xmlns:a16="http://schemas.microsoft.com/office/drawing/2014/main" id="{9CD35D2D-5E91-46D5-981B-E75BA6DA71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a:extLst>
              <a:ext uri="{FF2B5EF4-FFF2-40B4-BE49-F238E27FC236}">
                <a16:creationId xmlns:a16="http://schemas.microsoft.com/office/drawing/2014/main" id="{7A21EAFC-4035-4857-807A-CB62B3BF44F4}"/>
              </a:ext>
            </a:extLst>
          </p:cNvPr>
          <p:cNvSpPr>
            <a:spLocks noGrp="1" noChangeArrowheads="1"/>
          </p:cNvSpPr>
          <p:nvPr>
            <p:ph type="ftr" sz="quarter" idx="10"/>
          </p:nvPr>
        </p:nvSpPr>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C888C28F-145F-424D-84CC-5AE9AF6843AB}"/>
              </a:ext>
            </a:extLst>
          </p:cNvPr>
          <p:cNvSpPr>
            <a:spLocks noGrp="1" noChangeArrowheads="1"/>
          </p:cNvSpPr>
          <p:nvPr>
            <p:ph type="sldNum" sz="quarter" idx="11"/>
          </p:nvPr>
        </p:nvSpPr>
        <p:spPr/>
        <p:txBody>
          <a:bodyPr/>
          <a:lstStyle>
            <a:lvl1pPr>
              <a:defRPr/>
            </a:lvl1pPr>
          </a:lstStyle>
          <a:p>
            <a:pPr>
              <a:defRPr/>
            </a:pPr>
            <a:fld id="{43826BB2-7A42-4BD5-B790-DBCEF432F448}" type="slidenum">
              <a:rPr lang="en-US" altLang="en-US"/>
              <a:pPr>
                <a:defRPr/>
              </a:pPr>
              <a:t>‹#›</a:t>
            </a:fld>
            <a:endParaRPr lang="en-US" altLang="en-US"/>
          </a:p>
        </p:txBody>
      </p:sp>
    </p:spTree>
    <p:extLst>
      <p:ext uri="{BB962C8B-B14F-4D97-AF65-F5344CB8AC3E}">
        <p14:creationId xmlns:p14="http://schemas.microsoft.com/office/powerpoint/2010/main" val="920010822"/>
      </p:ext>
    </p:extLst>
  </p:cSld>
  <p:clrMapOvr>
    <a:masterClrMapping/>
  </p:clrMapOvr>
  <p:transition/>
</p:sldLayout>
</file>

<file path=ppt/slideLayouts/slideLayout9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09AC565-7350-4525-9420-2EB7757D306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4AA7F312-6BE9-48B6-AA7B-A6D10D628BA6}"/>
              </a:ext>
            </a:extLst>
          </p:cNvPr>
          <p:cNvSpPr>
            <a:spLocks noGrp="1" noChangeArrowheads="1"/>
          </p:cNvSpPr>
          <p:nvPr>
            <p:ph type="sldNum" sz="quarter" idx="11"/>
          </p:nvPr>
        </p:nvSpPr>
        <p:spPr>
          <a:ln/>
        </p:spPr>
        <p:txBody>
          <a:bodyPr/>
          <a:lstStyle>
            <a:lvl1pPr>
              <a:defRPr/>
            </a:lvl1pPr>
          </a:lstStyle>
          <a:p>
            <a:pPr>
              <a:defRPr/>
            </a:pPr>
            <a:fld id="{8B19D7DF-598B-483B-A6D0-8553CDFAE631}" type="slidenum">
              <a:rPr lang="en-US" altLang="en-US"/>
              <a:pPr>
                <a:defRPr/>
              </a:pPr>
              <a:t>‹#›</a:t>
            </a:fld>
            <a:endParaRPr lang="en-US" altLang="en-US"/>
          </a:p>
        </p:txBody>
      </p:sp>
    </p:spTree>
    <p:extLst>
      <p:ext uri="{BB962C8B-B14F-4D97-AF65-F5344CB8AC3E}">
        <p14:creationId xmlns:p14="http://schemas.microsoft.com/office/powerpoint/2010/main" val="4103998078"/>
      </p:ext>
    </p:extLst>
  </p:cSld>
  <p:clrMapOvr>
    <a:masterClrMapping/>
  </p:clrMapOvr>
  <p:transition/>
</p:sldLayout>
</file>

<file path=ppt/slideLayouts/slideLayout9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08787426-EFB2-4064-9F82-5B1B136B39E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038527-DAED-4D79-A54B-129F6A20F670}"/>
              </a:ext>
            </a:extLst>
          </p:cNvPr>
          <p:cNvSpPr>
            <a:spLocks noGrp="1" noChangeArrowheads="1"/>
          </p:cNvSpPr>
          <p:nvPr>
            <p:ph type="sldNum" sz="quarter" idx="11"/>
          </p:nvPr>
        </p:nvSpPr>
        <p:spPr>
          <a:ln/>
        </p:spPr>
        <p:txBody>
          <a:bodyPr/>
          <a:lstStyle>
            <a:lvl1pPr>
              <a:defRPr/>
            </a:lvl1pPr>
          </a:lstStyle>
          <a:p>
            <a:pPr>
              <a:defRPr/>
            </a:pPr>
            <a:fld id="{63D67C19-8364-4600-B88B-828769DCBD4B}" type="slidenum">
              <a:rPr lang="en-US" altLang="en-US"/>
              <a:pPr>
                <a:defRPr/>
              </a:pPr>
              <a:t>‹#›</a:t>
            </a:fld>
            <a:endParaRPr lang="en-US" altLang="en-US"/>
          </a:p>
        </p:txBody>
      </p:sp>
    </p:spTree>
    <p:extLst>
      <p:ext uri="{BB962C8B-B14F-4D97-AF65-F5344CB8AC3E}">
        <p14:creationId xmlns:p14="http://schemas.microsoft.com/office/powerpoint/2010/main" val="2749112868"/>
      </p:ext>
    </p:extLst>
  </p:cSld>
  <p:clrMapOvr>
    <a:masterClrMapping/>
  </p:clrMapOvr>
  <p:transition/>
</p:sldLayout>
</file>

<file path=ppt/slideLayouts/slideLayout9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B333F77-5829-459B-B71C-A401B0AC83F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DC357D67-E160-41BD-A8F4-591D3B61CA44}"/>
              </a:ext>
            </a:extLst>
          </p:cNvPr>
          <p:cNvSpPr>
            <a:spLocks noGrp="1" noChangeArrowheads="1"/>
          </p:cNvSpPr>
          <p:nvPr>
            <p:ph type="sldNum" sz="quarter" idx="11"/>
          </p:nvPr>
        </p:nvSpPr>
        <p:spPr>
          <a:ln/>
        </p:spPr>
        <p:txBody>
          <a:bodyPr/>
          <a:lstStyle>
            <a:lvl1pPr>
              <a:defRPr/>
            </a:lvl1pPr>
          </a:lstStyle>
          <a:p>
            <a:pPr>
              <a:defRPr/>
            </a:pPr>
            <a:fld id="{A9E1BDAC-3FCE-4406-AD14-A59ECE86B20E}" type="slidenum">
              <a:rPr lang="en-US" altLang="en-US"/>
              <a:pPr>
                <a:defRPr/>
              </a:pPr>
              <a:t>‹#›</a:t>
            </a:fld>
            <a:endParaRPr lang="en-US" altLang="en-US"/>
          </a:p>
        </p:txBody>
      </p:sp>
    </p:spTree>
    <p:extLst>
      <p:ext uri="{BB962C8B-B14F-4D97-AF65-F5344CB8AC3E}">
        <p14:creationId xmlns:p14="http://schemas.microsoft.com/office/powerpoint/2010/main" val="2135372309"/>
      </p:ext>
    </p:extLst>
  </p:cSld>
  <p:clrMapOvr>
    <a:masterClrMapping/>
  </p:clrMapOvr>
  <p:transition/>
</p:sldLayout>
</file>

<file path=ppt/slideLayouts/slideLayout9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D26DBB79-5AEF-450D-8A69-9E473A6D46FD}"/>
              </a:ext>
            </a:extLst>
          </p:cNvPr>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a:extLst>
              <a:ext uri="{FF2B5EF4-FFF2-40B4-BE49-F238E27FC236}">
                <a16:creationId xmlns:a16="http://schemas.microsoft.com/office/drawing/2014/main" id="{5613F326-A967-4A16-9691-5994EAA77F81}"/>
              </a:ext>
            </a:extLst>
          </p:cNvPr>
          <p:cNvSpPr>
            <a:spLocks noGrp="1" noChangeArrowheads="1"/>
          </p:cNvSpPr>
          <p:nvPr>
            <p:ph type="sldNum" sz="quarter" idx="11"/>
          </p:nvPr>
        </p:nvSpPr>
        <p:spPr>
          <a:ln/>
        </p:spPr>
        <p:txBody>
          <a:bodyPr/>
          <a:lstStyle>
            <a:lvl1pPr>
              <a:defRPr/>
            </a:lvl1pPr>
          </a:lstStyle>
          <a:p>
            <a:pPr>
              <a:defRPr/>
            </a:pPr>
            <a:fld id="{4DDDAB56-7687-49EE-9BFA-357DD2115F9B}" type="slidenum">
              <a:rPr lang="en-US" altLang="en-US"/>
              <a:pPr>
                <a:defRPr/>
              </a:pPr>
              <a:t>‹#›</a:t>
            </a:fld>
            <a:endParaRPr lang="en-US" altLang="en-US"/>
          </a:p>
        </p:txBody>
      </p:sp>
    </p:spTree>
    <p:extLst>
      <p:ext uri="{BB962C8B-B14F-4D97-AF65-F5344CB8AC3E}">
        <p14:creationId xmlns:p14="http://schemas.microsoft.com/office/powerpoint/2010/main" val="1532744262"/>
      </p:ext>
    </p:extLst>
  </p:cSld>
  <p:clrMapOvr>
    <a:masterClrMapping/>
  </p:clrMapOvr>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C5F115-951D-416A-8367-F27935F171CC}"/>
              </a:ext>
            </a:extLst>
          </p:cNvPr>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a:extLst>
              <a:ext uri="{FF2B5EF4-FFF2-40B4-BE49-F238E27FC236}">
                <a16:creationId xmlns:a16="http://schemas.microsoft.com/office/drawing/2014/main" id="{9FA67899-1E4C-4F33-994F-0FE9DDF922F2}"/>
              </a:ext>
            </a:extLst>
          </p:cNvPr>
          <p:cNvSpPr>
            <a:spLocks noGrp="1" noChangeArrowheads="1"/>
          </p:cNvSpPr>
          <p:nvPr>
            <p:ph type="sldNum" sz="quarter" idx="11"/>
          </p:nvPr>
        </p:nvSpPr>
        <p:spPr>
          <a:ln/>
        </p:spPr>
        <p:txBody>
          <a:bodyPr/>
          <a:lstStyle>
            <a:lvl1pPr>
              <a:defRPr/>
            </a:lvl1pPr>
          </a:lstStyle>
          <a:p>
            <a:pPr>
              <a:defRPr/>
            </a:pPr>
            <a:fld id="{EE6ABE56-5E07-4208-997F-19E78ED34494}" type="slidenum">
              <a:rPr lang="en-US" altLang="en-US"/>
              <a:pPr>
                <a:defRPr/>
              </a:pPr>
              <a:t>‹#›</a:t>
            </a:fld>
            <a:endParaRPr lang="en-US" altLang="en-US"/>
          </a:p>
        </p:txBody>
      </p:sp>
    </p:spTree>
    <p:extLst>
      <p:ext uri="{BB962C8B-B14F-4D97-AF65-F5344CB8AC3E}">
        <p14:creationId xmlns:p14="http://schemas.microsoft.com/office/powerpoint/2010/main" val="2038879376"/>
      </p:ext>
    </p:extLst>
  </p:cSld>
  <p:clrMapOvr>
    <a:masterClrMapping/>
  </p:clrMapOvr>
  <p:transition/>
</p:sldLayout>
</file>

<file path=ppt/slideLayouts/slideLayout9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A3210EB8-01E8-436A-B41F-069A2DB8B749}"/>
              </a:ext>
            </a:extLst>
          </p:cNvPr>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a:extLst>
              <a:ext uri="{FF2B5EF4-FFF2-40B4-BE49-F238E27FC236}">
                <a16:creationId xmlns:a16="http://schemas.microsoft.com/office/drawing/2014/main" id="{88357862-E4F0-4312-AEFB-533810CEB356}"/>
              </a:ext>
            </a:extLst>
          </p:cNvPr>
          <p:cNvSpPr>
            <a:spLocks noGrp="1" noChangeArrowheads="1"/>
          </p:cNvSpPr>
          <p:nvPr>
            <p:ph type="sldNum" sz="quarter" idx="11"/>
          </p:nvPr>
        </p:nvSpPr>
        <p:spPr>
          <a:ln/>
        </p:spPr>
        <p:txBody>
          <a:bodyPr/>
          <a:lstStyle>
            <a:lvl1pPr>
              <a:defRPr/>
            </a:lvl1pPr>
          </a:lstStyle>
          <a:p>
            <a:pPr>
              <a:defRPr/>
            </a:pPr>
            <a:fld id="{63632353-6DA2-4969-8B9B-3DBC4F8425A4}" type="slidenum">
              <a:rPr lang="en-US" altLang="en-US"/>
              <a:pPr>
                <a:defRPr/>
              </a:pPr>
              <a:t>‹#›</a:t>
            </a:fld>
            <a:endParaRPr lang="en-US" altLang="en-US"/>
          </a:p>
        </p:txBody>
      </p:sp>
    </p:spTree>
    <p:extLst>
      <p:ext uri="{BB962C8B-B14F-4D97-AF65-F5344CB8AC3E}">
        <p14:creationId xmlns:p14="http://schemas.microsoft.com/office/powerpoint/2010/main" val="1102853564"/>
      </p:ext>
    </p:extLst>
  </p:cSld>
  <p:clrMapOvr>
    <a:masterClrMapping/>
  </p:clrMapOvr>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D8C17F0-0F2C-4BA2-ACAD-9F9DD7E1D754}"/>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01206954-09DD-443F-8138-FD04D7E91044}"/>
              </a:ext>
            </a:extLst>
          </p:cNvPr>
          <p:cNvSpPr>
            <a:spLocks noGrp="1" noChangeArrowheads="1"/>
          </p:cNvSpPr>
          <p:nvPr>
            <p:ph type="sldNum" sz="quarter" idx="11"/>
          </p:nvPr>
        </p:nvSpPr>
        <p:spPr>
          <a:ln/>
        </p:spPr>
        <p:txBody>
          <a:bodyPr/>
          <a:lstStyle>
            <a:lvl1pPr>
              <a:defRPr/>
            </a:lvl1pPr>
          </a:lstStyle>
          <a:p>
            <a:pPr>
              <a:defRPr/>
            </a:pPr>
            <a:fld id="{00E294FE-CC9E-4E10-B310-514CFBF72E7D}" type="slidenum">
              <a:rPr lang="en-US" altLang="en-US"/>
              <a:pPr>
                <a:defRPr/>
              </a:pPr>
              <a:t>‹#›</a:t>
            </a:fld>
            <a:endParaRPr lang="en-US" altLang="en-US"/>
          </a:p>
        </p:txBody>
      </p:sp>
    </p:spTree>
    <p:extLst>
      <p:ext uri="{BB962C8B-B14F-4D97-AF65-F5344CB8AC3E}">
        <p14:creationId xmlns:p14="http://schemas.microsoft.com/office/powerpoint/2010/main" val="3350566870"/>
      </p:ext>
    </p:extLst>
  </p:cSld>
  <p:clrMapOvr>
    <a:masterClrMapping/>
  </p:clrMapOvr>
  <p:transition/>
</p:sldLayout>
</file>

<file path=ppt/slideLayouts/slideLayout9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D2B0F18-FF15-4EF6-984A-01641DEDA28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1E37D587-FAF0-4764-AD77-644AFEF7307D}"/>
              </a:ext>
            </a:extLst>
          </p:cNvPr>
          <p:cNvSpPr>
            <a:spLocks noGrp="1" noChangeArrowheads="1"/>
          </p:cNvSpPr>
          <p:nvPr>
            <p:ph type="sldNum" sz="quarter" idx="11"/>
          </p:nvPr>
        </p:nvSpPr>
        <p:spPr>
          <a:ln/>
        </p:spPr>
        <p:txBody>
          <a:bodyPr/>
          <a:lstStyle>
            <a:lvl1pPr>
              <a:defRPr/>
            </a:lvl1pPr>
          </a:lstStyle>
          <a:p>
            <a:pPr>
              <a:defRPr/>
            </a:pPr>
            <a:fld id="{EA63DEC2-A46B-4DF0-9B6D-3DA55177CC49}" type="slidenum">
              <a:rPr lang="en-US" altLang="en-US"/>
              <a:pPr>
                <a:defRPr/>
              </a:pPr>
              <a:t>‹#›</a:t>
            </a:fld>
            <a:endParaRPr lang="en-US" altLang="en-US"/>
          </a:p>
        </p:txBody>
      </p:sp>
    </p:spTree>
    <p:extLst>
      <p:ext uri="{BB962C8B-B14F-4D97-AF65-F5344CB8AC3E}">
        <p14:creationId xmlns:p14="http://schemas.microsoft.com/office/powerpoint/2010/main" val="280765019"/>
      </p:ext>
    </p:extLst>
  </p:cSld>
  <p:clrMapOvr>
    <a:masterClrMapping/>
  </p:clrMapOvr>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0A08B9B-687C-4AD3-8C6D-FA4C5E16A313}"/>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5BE2A02B-D63E-4DD6-9FFA-98D71570A2AD}"/>
              </a:ext>
            </a:extLst>
          </p:cNvPr>
          <p:cNvSpPr>
            <a:spLocks noGrp="1" noChangeArrowheads="1"/>
          </p:cNvSpPr>
          <p:nvPr>
            <p:ph type="sldNum" sz="quarter" idx="11"/>
          </p:nvPr>
        </p:nvSpPr>
        <p:spPr>
          <a:ln/>
        </p:spPr>
        <p:txBody>
          <a:bodyPr/>
          <a:lstStyle>
            <a:lvl1pPr>
              <a:defRPr/>
            </a:lvl1pPr>
          </a:lstStyle>
          <a:p>
            <a:pPr>
              <a:defRPr/>
            </a:pPr>
            <a:fld id="{AC4704B9-2B86-45E3-BC5C-2F3F28BAAB8B}" type="slidenum">
              <a:rPr lang="en-US" altLang="en-US"/>
              <a:pPr>
                <a:defRPr/>
              </a:pPr>
              <a:t>‹#›</a:t>
            </a:fld>
            <a:endParaRPr lang="en-US" altLang="en-US"/>
          </a:p>
        </p:txBody>
      </p:sp>
    </p:spTree>
    <p:extLst>
      <p:ext uri="{BB962C8B-B14F-4D97-AF65-F5344CB8AC3E}">
        <p14:creationId xmlns:p14="http://schemas.microsoft.com/office/powerpoint/2010/main" val="3420058119"/>
      </p:ext>
    </p:extLst>
  </p:cSld>
  <p:clrMapOvr>
    <a:masterClrMapping/>
  </p:clrMapOvr>
  <p:transition/>
</p:sldLayout>
</file>

<file path=ppt/slideLayouts/slideLayout9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62CEBD1-E2A7-41F0-A158-62153EC297D5}"/>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11B996-071A-4884-856A-6B25C3879E5F}"/>
              </a:ext>
            </a:extLst>
          </p:cNvPr>
          <p:cNvSpPr>
            <a:spLocks noGrp="1" noChangeArrowheads="1"/>
          </p:cNvSpPr>
          <p:nvPr>
            <p:ph type="sldNum" sz="quarter" idx="11"/>
          </p:nvPr>
        </p:nvSpPr>
        <p:spPr>
          <a:ln/>
        </p:spPr>
        <p:txBody>
          <a:bodyPr/>
          <a:lstStyle>
            <a:lvl1pPr>
              <a:defRPr/>
            </a:lvl1pPr>
          </a:lstStyle>
          <a:p>
            <a:pPr>
              <a:defRPr/>
            </a:pPr>
            <a:fld id="{9FC1C64C-0813-4AB1-8463-69A3B31BE146}" type="slidenum">
              <a:rPr lang="en-US" altLang="en-US"/>
              <a:pPr>
                <a:defRPr/>
              </a:pPr>
              <a:t>‹#›</a:t>
            </a:fld>
            <a:endParaRPr lang="en-US" altLang="en-US"/>
          </a:p>
        </p:txBody>
      </p:sp>
    </p:spTree>
    <p:extLst>
      <p:ext uri="{BB962C8B-B14F-4D97-AF65-F5344CB8AC3E}">
        <p14:creationId xmlns:p14="http://schemas.microsoft.com/office/powerpoint/2010/main" val="286619212"/>
      </p:ext>
    </p:extLst>
  </p:cSld>
  <p:clrMapOvr>
    <a:masterClrMapping/>
  </p:clrMapOvr>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a:extLst>
              <a:ext uri="{FF2B5EF4-FFF2-40B4-BE49-F238E27FC236}">
                <a16:creationId xmlns:a16="http://schemas.microsoft.com/office/drawing/2014/main" id="{B55989F0-9C2F-467D-8A2B-E760CFC57E82}"/>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B76D41D7-E031-46E6-8D53-528FF913AD9F}"/>
              </a:ext>
            </a:extLst>
          </p:cNvPr>
          <p:cNvSpPr>
            <a:spLocks noGrp="1" noChangeArrowheads="1"/>
          </p:cNvSpPr>
          <p:nvPr>
            <p:ph type="sldNum" sz="quarter" idx="11"/>
          </p:nvPr>
        </p:nvSpPr>
        <p:spPr>
          <a:ln/>
        </p:spPr>
        <p:txBody>
          <a:bodyPr/>
          <a:lstStyle>
            <a:lvl1pPr>
              <a:defRPr/>
            </a:lvl1pPr>
          </a:lstStyle>
          <a:p>
            <a:pPr>
              <a:defRPr/>
            </a:pPr>
            <a:fld id="{20C0357D-5951-4316-833F-FB5D4423D797}" type="slidenum">
              <a:rPr lang="en-US" altLang="en-US"/>
              <a:pPr>
                <a:defRPr/>
              </a:pPr>
              <a:t>‹#›</a:t>
            </a:fld>
            <a:endParaRPr lang="en-US" altLang="en-US"/>
          </a:p>
        </p:txBody>
      </p:sp>
    </p:spTree>
    <p:extLst>
      <p:ext uri="{BB962C8B-B14F-4D97-AF65-F5344CB8AC3E}">
        <p14:creationId xmlns:p14="http://schemas.microsoft.com/office/powerpoint/2010/main" val="865291627"/>
      </p:ext>
    </p:extLst>
  </p:cSld>
  <p:clrMapOvr>
    <a:masterClrMapping/>
  </p:clrMapOvr>
  <p:transition/>
</p:sldLayout>
</file>

<file path=ppt/slideLayouts/slideLayout9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8159761"/>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2457702"/>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69734334"/>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2/25/23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4984619"/>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2/25/23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0602456"/>
      </p:ext>
    </p:extLst>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2/25/23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7631093"/>
      </p:ext>
    </p:extLst>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2/25/23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32529959"/>
      </p:ext>
    </p:extLst>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2/25/23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60613"/>
      </p:ext>
    </p:extLst>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2/25/23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6189381"/>
      </p:ext>
    </p:extLst>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0317040"/>
      </p:ext>
    </p:extLst>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50586060"/>
      </p:ext>
    </p:extLst>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7208557"/>
      </p:ext>
    </p:extLst>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75615101"/>
      </p:ext>
    </p:extLst>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4523507"/>
      </p:ext>
    </p:extLst>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5029251"/>
      </p:ext>
    </p:extLst>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pic>
        <p:nvPicPr>
          <p:cNvPr id="10" name="Picture 2">
            <a:extLst>
              <a:ext uri="{FF2B5EF4-FFF2-40B4-BE49-F238E27FC236}">
                <a16:creationId xmlns:a16="http://schemas.microsoft.com/office/drawing/2014/main" id="{22204A7A-FB0E-A441-B9F5-28F279051F9D}"/>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114921" y="6449551"/>
            <a:ext cx="1867175" cy="3828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pic>
        <p:nvPicPr>
          <p:cNvPr id="11" name="Picture 2">
            <a:extLst>
              <a:ext uri="{FF2B5EF4-FFF2-40B4-BE49-F238E27FC236}">
                <a16:creationId xmlns:a16="http://schemas.microsoft.com/office/drawing/2014/main" id="{111B3916-F58F-6644-9FA8-ED642158E897}"/>
              </a:ext>
            </a:extLst>
          </p:cNvPr>
          <p:cNvPicPr>
            <a:picLocks noChangeAspect="1" noChangeArrowheads="1"/>
          </p:cNvPicPr>
          <p:nvPr userDrawn="1"/>
        </p:nvPicPr>
        <p:blipFill rotWithShape="1">
          <a:blip r:embed="rId4" cstate="print">
            <a:extLst>
              <a:ext uri="{28A0092B-C50C-407E-A947-70E740481C1C}">
                <a14:useLocalDpi xmlns:a14="http://schemas.microsoft.com/office/drawing/2010/main" val="0"/>
              </a:ext>
            </a:extLst>
          </a:blip>
          <a:srcRect r="60005"/>
          <a:stretch/>
        </p:blipFill>
        <p:spPr bwMode="auto">
          <a:xfrm>
            <a:off x="1263518" y="6510185"/>
            <a:ext cx="589994" cy="30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4593"/>
      </p:ext>
    </p:extLst>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73409430"/>
      </p:ext>
    </p:extLst>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966C45-5116-0A45-A791-A6553C6E25ED}"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517620879"/>
      </p:ext>
    </p:extLst>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A244DF-D368-BA47-B6EB-EDA44C072B34}"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82506405"/>
      </p:ext>
    </p:extLst>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47F750-DCED-674B-A358-D6F087F8B78E}"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241235549"/>
      </p:ext>
    </p:extLst>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2767DF-ADE1-114E-BF5F-472C11C13A7E}" type="datetime1">
              <a:rPr lang="en-US" smtClean="0"/>
              <a:t>2/25/23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1014577"/>
      </p:ext>
    </p:extLst>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5B6E05-2989-034A-8463-96AC875A570A}" type="datetime1">
              <a:rPr lang="en-US" smtClean="0"/>
              <a:t>2/25/23</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323710123"/>
      </p:ext>
    </p:extLst>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F26A5-9A1E-164E-A536-C43CF41F2EA7}" type="datetime1">
              <a:rPr lang="en-US" smtClean="0"/>
              <a:t>2/25/23</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919634321"/>
      </p:ext>
    </p:extLst>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1F524B-BC97-0E4A-9813-E00CF4939917}" type="datetime1">
              <a:rPr lang="en-US" smtClean="0"/>
              <a:t>2/25/23</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50082319"/>
      </p:ext>
    </p:extLst>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95BAC-6D1D-2546-8E5E-F4E62E7F6FDF}" type="datetime1">
              <a:rPr lang="en-US" smtClean="0"/>
              <a:t>2/25/23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697921389"/>
      </p:ext>
    </p:extLst>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130CD9-5DB9-4D4C-B9F8-360C7ABF92B4}" type="datetime1">
              <a:rPr lang="en-US" smtClean="0"/>
              <a:t>2/25/23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36310980"/>
      </p:ext>
    </p:extLst>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845F38-B3BE-C747-A907-0F5D4C362283}"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144462877"/>
      </p:ext>
    </p:extLst>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D059B5-99C9-3B42-A953-0581646B9FF8}"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1376242333"/>
      </p:ext>
    </p:extLst>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Graphic 6">
            <a:extLst>
              <a:ext uri="{FF2B5EF4-FFF2-40B4-BE49-F238E27FC236}">
                <a16:creationId xmlns:a16="http://schemas.microsoft.com/office/drawing/2014/main" id="{ADB56874-CBEE-477D-88E2-7C335B4ADD93}"/>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376937541"/>
      </p:ext>
    </p:extLst>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742861"/>
          </a:xfrm>
          <a:solidFill>
            <a:schemeClr val="tx1">
              <a:lumMod val="65000"/>
              <a:lumOff val="35000"/>
            </a:schemeClr>
          </a:solidFill>
        </p:spPr>
        <p:txBody>
          <a:bodyPr/>
          <a:lstStyle>
            <a:lvl1pPr>
              <a:defRPr b="1">
                <a:solidFill>
                  <a:srgbClr val="91C9F7"/>
                </a:solidFill>
              </a:defRPr>
            </a:lvl1pPr>
          </a:lstStyle>
          <a:p>
            <a:r>
              <a:rPr lang="en-US" dirty="0"/>
              <a:t>Click to edit Master title style</a:t>
            </a:r>
          </a:p>
        </p:txBody>
      </p:sp>
      <p:sp>
        <p:nvSpPr>
          <p:cNvPr id="3" name="Content Placeholder 2"/>
          <p:cNvSpPr>
            <a:spLocks noGrp="1"/>
          </p:cNvSpPr>
          <p:nvPr>
            <p:ph idx="1"/>
          </p:nvPr>
        </p:nvSpPr>
        <p:spPr>
          <a:xfrm>
            <a:off x="152400" y="1253330"/>
            <a:ext cx="8839200" cy="48426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Slide Number Placeholder 5">
            <a:extLst>
              <a:ext uri="{FF2B5EF4-FFF2-40B4-BE49-F238E27FC236}">
                <a16:creationId xmlns:a16="http://schemas.microsoft.com/office/drawing/2014/main" id="{A051F504-DFD3-4983-A334-FD154A78D5BD}"/>
              </a:ext>
            </a:extLst>
          </p:cNvPr>
          <p:cNvSpPr txBox="1">
            <a:spLocks/>
          </p:cNvSpPr>
          <p:nvPr userDrawn="1"/>
        </p:nvSpPr>
        <p:spPr>
          <a:xfrm>
            <a:off x="8229600" y="6355717"/>
            <a:ext cx="685800" cy="365125"/>
          </a:xfrm>
          <a:prstGeom prst="rect">
            <a:avLst/>
          </a:prstGeom>
        </p:spPr>
        <p:txBody>
          <a:bodyPr vert="horz" lIns="68580" tIns="34290" rIns="68580" bIns="3429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500" smtClean="0"/>
              <a:pPr/>
              <a:t>‹#›</a:t>
            </a:fld>
            <a:endParaRPr lang="en-US" sz="1500" dirty="0"/>
          </a:p>
        </p:txBody>
      </p:sp>
      <p:pic>
        <p:nvPicPr>
          <p:cNvPr id="8" name="Graphic 7">
            <a:extLst>
              <a:ext uri="{FF2B5EF4-FFF2-40B4-BE49-F238E27FC236}">
                <a16:creationId xmlns:a16="http://schemas.microsoft.com/office/drawing/2014/main" id="{EBAB07A6-6F80-47FF-97DF-29D1F7ADBA94}"/>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925018677"/>
      </p:ext>
    </p:extLst>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897968607"/>
      </p:ext>
    </p:extLst>
  </p:cSld>
  <p:clrMapOvr>
    <a:masterClrMapping/>
  </p:clrMapOvr>
  <p:hf hdr="0" ftr="0" dt="0"/>
</p:sldLayout>
</file>

<file path=ppt/slideLayouts/slideLayout10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9047620"/>
      </p:ext>
    </p:extLst>
  </p:cSld>
  <p:clrMapOvr>
    <a:masterClrMapping/>
  </p:clrMapOvr>
  <p:hf hdr="0" ftr="0" dt="0"/>
</p:sldLayout>
</file>

<file path=ppt/slideLayouts/slideLayout10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618918061"/>
      </p:ext>
    </p:extLst>
  </p:cSld>
  <p:clrMapOvr>
    <a:masterClrMapping/>
  </p:clrMapOvr>
  <p:hf hdr="0" ftr="0" dt="0"/>
</p:sldLayout>
</file>

<file path=ppt/slideLayouts/slideLayout10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853996788"/>
      </p:ext>
    </p:extLst>
  </p:cSld>
  <p:clrMapOvr>
    <a:masterClrMapping/>
  </p:clrMapOvr>
  <p:hf hdr="0" ftr="0" dt="0"/>
</p:sldLayout>
</file>

<file path=ppt/slideLayouts/slideLayout10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731473368"/>
      </p:ext>
    </p:extLst>
  </p:cSld>
  <p:clrMapOvr>
    <a:masterClrMapping/>
  </p:clrMapOvr>
  <p:hf hdr="0" ftr="0" dt="0"/>
</p:sldLayout>
</file>

<file path=ppt/slideLayouts/slideLayout10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4851700"/>
      </p:ext>
    </p:extLst>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3942969"/>
      </p:ext>
    </p:extLst>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2823390141"/>
      </p:ext>
    </p:extLst>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368134148"/>
      </p:ext>
    </p:extLst>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198790"/>
      </p:ext>
    </p:extLst>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0"/>
            <a:ext cx="8987621" cy="770467"/>
          </a:xfrm>
          <a:prstGeom prst="rect">
            <a:avLst/>
          </a:prstGeom>
        </p:spPr>
        <p:txBody>
          <a:bodyPr anchor="ctr"/>
          <a:lstStyle>
            <a:lvl1pPr>
              <a:lnSpc>
                <a:spcPct val="100000"/>
              </a:lnSpc>
              <a:spcAft>
                <a:spcPts val="600"/>
              </a:spcAft>
              <a:defRPr sz="3200" b="1">
                <a:solidFill>
                  <a:schemeClr val="accent5">
                    <a:lumMod val="75000"/>
                  </a:schemeClr>
                </a:solidFill>
                <a:latin typeface="Cambria" panose="02040503050406030204" pitchFamily="18" charset="0"/>
              </a:defRPr>
            </a:lvl1pPr>
          </a:lstStyle>
          <a:p>
            <a:r>
              <a:rPr lang="en-US"/>
              <a:t>Click to edit Master title style</a:t>
            </a:r>
          </a:p>
        </p:txBody>
      </p:sp>
      <p:sp>
        <p:nvSpPr>
          <p:cNvPr id="3" name="Content Placeholder 2"/>
          <p:cNvSpPr>
            <a:spLocks noGrp="1"/>
          </p:cNvSpPr>
          <p:nvPr>
            <p:ph idx="1"/>
          </p:nvPr>
        </p:nvSpPr>
        <p:spPr>
          <a:xfrm>
            <a:off x="75991" y="770468"/>
            <a:ext cx="8987622" cy="5585248"/>
          </a:xfrm>
          <a:prstGeom prst="rect">
            <a:avLst/>
          </a:prstGeom>
        </p:spPr>
        <p:txBody>
          <a:bodyPr/>
          <a:lstStyle>
            <a:lvl1pPr marL="133350" indent="-133350">
              <a:tabLst/>
              <a:defRPr sz="2400">
                <a:latin typeface="Cambria" panose="02040503050406030204" pitchFamily="18" charset="0"/>
              </a:defRPr>
            </a:lvl1pPr>
            <a:lvl2pPr marL="311150" indent="-133350">
              <a:buFont typeface="Cambria" panose="02040503050406030204" pitchFamily="18" charset="0"/>
              <a:buChar char="-"/>
              <a:tabLst/>
              <a:defRPr sz="2000">
                <a:latin typeface="Cambria" panose="02040503050406030204" pitchFamily="18" charset="0"/>
              </a:defRPr>
            </a:lvl2pPr>
            <a:lvl3pPr marL="533400" indent="-177800">
              <a:tabLst/>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625145690"/>
      </p:ext>
    </p:extLst>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7DFBE31-050A-2941-8B76-6A2EADBBA8A1}"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4133548921"/>
      </p:ext>
    </p:extLst>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705EB5-98E7-5445-8CCC-518F9D994E32}"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166772080"/>
      </p:ext>
    </p:extLst>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ED593F-4265-D84C-B551-CD91FF2532D7}"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759773622"/>
      </p:ext>
    </p:extLst>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54BF0C-5607-8C47-AFF1-CCFFB2A677FB}" type="datetime1">
              <a:rPr lang="en-US" smtClean="0"/>
              <a:t>2/25/23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04431521"/>
      </p:ext>
    </p:extLst>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7F517D-B9C4-7B4E-83B8-092B95C1F753}" type="datetime1">
              <a:rPr lang="en-US" smtClean="0"/>
              <a:t>2/25/23</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524358683"/>
      </p:ext>
    </p:extLst>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01C834-04D7-E949-800C-EF01A932F9D2}" type="datetime1">
              <a:rPr lang="en-US" smtClean="0"/>
              <a:t>2/25/23</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0057133"/>
      </p:ext>
    </p:extLst>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6A80E-B6EF-3549-BA47-701E0FBC5CC2}" type="datetime1">
              <a:rPr lang="en-US" smtClean="0"/>
              <a:t>2/25/23</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85526483"/>
      </p:ext>
    </p:extLst>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90507F8-32BA-574E-A10A-117D7F1BF053}" type="datetime1">
              <a:rPr lang="en-US" smtClean="0"/>
              <a:t>2/25/23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15839709"/>
      </p:ext>
    </p:extLst>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AD1FC4-C2A9-9C4D-8814-9647B2B6EC5E}" type="datetime1">
              <a:rPr lang="en-US" smtClean="0"/>
              <a:t>2/25/23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27887529"/>
      </p:ext>
    </p:extLst>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E2C457-A765-A444-ADAE-B5BD1A64456D}"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1991602140"/>
      </p:ext>
    </p:extLst>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F1BE005-91FD-9B44-A92B-96D48FC98937}" type="datetime1">
              <a:rPr lang="en-US" smtClean="0"/>
              <a:t>2/25/23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9770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10.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1.pn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1.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2.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3.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4.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1.pn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5.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6.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pn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7.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8.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9.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theme" Target="../theme/theme20.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image" Target="../media/image1.png"/><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21.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theme" Target="../theme/theme22.xml"/><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0" Type="http://schemas.openxmlformats.org/officeDocument/2006/relationships/slideLayout" Target="../slideLayouts/slideLayout233.xml"/><Relationship Id="rId4" Type="http://schemas.openxmlformats.org/officeDocument/2006/relationships/slideLayout" Target="../slideLayouts/slideLayout227.xml"/><Relationship Id="rId9" Type="http://schemas.openxmlformats.org/officeDocument/2006/relationships/slideLayout" Target="../slideLayouts/slideLayout23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2.xml"/><Relationship Id="rId13" Type="http://schemas.openxmlformats.org/officeDocument/2006/relationships/theme" Target="../theme/theme23.xml"/><Relationship Id="rId3" Type="http://schemas.openxmlformats.org/officeDocument/2006/relationships/slideLayout" Target="../slideLayouts/slideLayout237.xml"/><Relationship Id="rId7" Type="http://schemas.openxmlformats.org/officeDocument/2006/relationships/slideLayout" Target="../slideLayouts/slideLayout241.xml"/><Relationship Id="rId12" Type="http://schemas.openxmlformats.org/officeDocument/2006/relationships/slideLayout" Target="../slideLayouts/slideLayout246.xml"/><Relationship Id="rId2" Type="http://schemas.openxmlformats.org/officeDocument/2006/relationships/slideLayout" Target="../slideLayouts/slideLayout236.xml"/><Relationship Id="rId1" Type="http://schemas.openxmlformats.org/officeDocument/2006/relationships/slideLayout" Target="../slideLayouts/slideLayout235.xml"/><Relationship Id="rId6" Type="http://schemas.openxmlformats.org/officeDocument/2006/relationships/slideLayout" Target="../slideLayouts/slideLayout240.xml"/><Relationship Id="rId11" Type="http://schemas.openxmlformats.org/officeDocument/2006/relationships/slideLayout" Target="../slideLayouts/slideLayout245.xml"/><Relationship Id="rId5" Type="http://schemas.openxmlformats.org/officeDocument/2006/relationships/slideLayout" Target="../slideLayouts/slideLayout239.xml"/><Relationship Id="rId10" Type="http://schemas.openxmlformats.org/officeDocument/2006/relationships/slideLayout" Target="../slideLayouts/slideLayout244.xml"/><Relationship Id="rId4" Type="http://schemas.openxmlformats.org/officeDocument/2006/relationships/slideLayout" Target="../slideLayouts/slideLayout238.xml"/><Relationship Id="rId9" Type="http://schemas.openxmlformats.org/officeDocument/2006/relationships/slideLayout" Target="../slideLayouts/slideLayout24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 Id="rId14" Type="http://schemas.openxmlformats.org/officeDocument/2006/relationships/image" Target="../media/image1.png"/></Relationships>
</file>

<file path=ppt/slideMasters/_rels/slideMaster26.xml.rels><?xml version="1.0" encoding="UTF-8" standalone="yes"?>
<Relationships xmlns="http://schemas.openxmlformats.org/package/2006/relationships"><Relationship Id="rId8" Type="http://schemas.openxmlformats.org/officeDocument/2006/relationships/theme" Target="../theme/theme26.xml"/><Relationship Id="rId3" Type="http://schemas.openxmlformats.org/officeDocument/2006/relationships/slideLayout" Target="../slideLayouts/slideLayout273.xml"/><Relationship Id="rId7" Type="http://schemas.openxmlformats.org/officeDocument/2006/relationships/slideLayout" Target="../slideLayouts/slideLayout277.xml"/><Relationship Id="rId2" Type="http://schemas.openxmlformats.org/officeDocument/2006/relationships/slideLayout" Target="../slideLayouts/slideLayout272.xml"/><Relationship Id="rId1" Type="http://schemas.openxmlformats.org/officeDocument/2006/relationships/slideLayout" Target="../slideLayouts/slideLayout271.xml"/><Relationship Id="rId6" Type="http://schemas.openxmlformats.org/officeDocument/2006/relationships/slideLayout" Target="../slideLayouts/slideLayout276.xml"/><Relationship Id="rId5" Type="http://schemas.openxmlformats.org/officeDocument/2006/relationships/slideLayout" Target="../slideLayouts/slideLayout275.xml"/><Relationship Id="rId4" Type="http://schemas.openxmlformats.org/officeDocument/2006/relationships/slideLayout" Target="../slideLayouts/slideLayout27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5.xml"/><Relationship Id="rId13" Type="http://schemas.openxmlformats.org/officeDocument/2006/relationships/image" Target="../media/image1.png"/><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7.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6.xml"/><Relationship Id="rId13" Type="http://schemas.openxmlformats.org/officeDocument/2006/relationships/image" Target="../media/image1.png"/><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8.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7.xml"/><Relationship Id="rId13" Type="http://schemas.openxmlformats.org/officeDocument/2006/relationships/image" Target="../media/image1.png"/><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9.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theme" Target="../theme/theme30.xml"/><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slideLayout" Target="../slideLayouts/slideLayout322.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0.xml"/><Relationship Id="rId13" Type="http://schemas.openxmlformats.org/officeDocument/2006/relationships/image" Target="../media/image1.png"/><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theme" Target="../theme/theme31.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1.xml"/><Relationship Id="rId3" Type="http://schemas.openxmlformats.org/officeDocument/2006/relationships/slideLayout" Target="../slideLayouts/slideLayout336.xml"/><Relationship Id="rId7" Type="http://schemas.openxmlformats.org/officeDocument/2006/relationships/slideLayout" Target="../slideLayouts/slideLayout340.xml"/><Relationship Id="rId12" Type="http://schemas.openxmlformats.org/officeDocument/2006/relationships/theme" Target="../theme/theme32.xml"/><Relationship Id="rId2" Type="http://schemas.openxmlformats.org/officeDocument/2006/relationships/slideLayout" Target="../slideLayouts/slideLayout335.xml"/><Relationship Id="rId1" Type="http://schemas.openxmlformats.org/officeDocument/2006/relationships/slideLayout" Target="../slideLayouts/slideLayout334.xml"/><Relationship Id="rId6" Type="http://schemas.openxmlformats.org/officeDocument/2006/relationships/slideLayout" Target="../slideLayouts/slideLayout339.xml"/><Relationship Id="rId11" Type="http://schemas.openxmlformats.org/officeDocument/2006/relationships/slideLayout" Target="../slideLayouts/slideLayout344.xml"/><Relationship Id="rId5" Type="http://schemas.openxmlformats.org/officeDocument/2006/relationships/slideLayout" Target="../slideLayouts/slideLayout338.xml"/><Relationship Id="rId10" Type="http://schemas.openxmlformats.org/officeDocument/2006/relationships/slideLayout" Target="../slideLayouts/slideLayout343.xml"/><Relationship Id="rId4" Type="http://schemas.openxmlformats.org/officeDocument/2006/relationships/slideLayout" Target="../slideLayouts/slideLayout337.xml"/><Relationship Id="rId9" Type="http://schemas.openxmlformats.org/officeDocument/2006/relationships/slideLayout" Target="../slideLayouts/slideLayout34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2.xml"/><Relationship Id="rId13" Type="http://schemas.openxmlformats.org/officeDocument/2006/relationships/image" Target="../media/image1.png"/><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3.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theme" Target="../theme/theme34.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4.xml"/><Relationship Id="rId13" Type="http://schemas.openxmlformats.org/officeDocument/2006/relationships/image" Target="../media/image1.png"/><Relationship Id="rId3" Type="http://schemas.openxmlformats.org/officeDocument/2006/relationships/slideLayout" Target="../slideLayouts/slideLayout369.xml"/><Relationship Id="rId7" Type="http://schemas.openxmlformats.org/officeDocument/2006/relationships/slideLayout" Target="../slideLayouts/slideLayout373.xml"/><Relationship Id="rId12" Type="http://schemas.openxmlformats.org/officeDocument/2006/relationships/theme" Target="../theme/theme35.xml"/><Relationship Id="rId2" Type="http://schemas.openxmlformats.org/officeDocument/2006/relationships/slideLayout" Target="../slideLayouts/slideLayout368.xml"/><Relationship Id="rId1" Type="http://schemas.openxmlformats.org/officeDocument/2006/relationships/slideLayout" Target="../slideLayouts/slideLayout367.xml"/><Relationship Id="rId6" Type="http://schemas.openxmlformats.org/officeDocument/2006/relationships/slideLayout" Target="../slideLayouts/slideLayout372.xml"/><Relationship Id="rId11" Type="http://schemas.openxmlformats.org/officeDocument/2006/relationships/slideLayout" Target="../slideLayouts/slideLayout377.xml"/><Relationship Id="rId5" Type="http://schemas.openxmlformats.org/officeDocument/2006/relationships/slideLayout" Target="../slideLayouts/slideLayout371.xml"/><Relationship Id="rId10" Type="http://schemas.openxmlformats.org/officeDocument/2006/relationships/slideLayout" Target="../slideLayouts/slideLayout376.xml"/><Relationship Id="rId4" Type="http://schemas.openxmlformats.org/officeDocument/2006/relationships/slideLayout" Target="../slideLayouts/slideLayout370.xml"/><Relationship Id="rId9" Type="http://schemas.openxmlformats.org/officeDocument/2006/relationships/slideLayout" Target="../slideLayouts/slideLayout37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5.xml"/><Relationship Id="rId13" Type="http://schemas.openxmlformats.org/officeDocument/2006/relationships/image" Target="../media/image1.png"/><Relationship Id="rId3" Type="http://schemas.openxmlformats.org/officeDocument/2006/relationships/slideLayout" Target="../slideLayouts/slideLayout380.xml"/><Relationship Id="rId7" Type="http://schemas.openxmlformats.org/officeDocument/2006/relationships/slideLayout" Target="../slideLayouts/slideLayout384.xml"/><Relationship Id="rId12" Type="http://schemas.openxmlformats.org/officeDocument/2006/relationships/theme" Target="../theme/theme36.xml"/><Relationship Id="rId2" Type="http://schemas.openxmlformats.org/officeDocument/2006/relationships/slideLayout" Target="../slideLayouts/slideLayout379.xml"/><Relationship Id="rId1" Type="http://schemas.openxmlformats.org/officeDocument/2006/relationships/slideLayout" Target="../slideLayouts/slideLayout378.xml"/><Relationship Id="rId6" Type="http://schemas.openxmlformats.org/officeDocument/2006/relationships/slideLayout" Target="../slideLayouts/slideLayout383.xml"/><Relationship Id="rId11" Type="http://schemas.openxmlformats.org/officeDocument/2006/relationships/slideLayout" Target="../slideLayouts/slideLayout388.xml"/><Relationship Id="rId5" Type="http://schemas.openxmlformats.org/officeDocument/2006/relationships/slideLayout" Target="../slideLayouts/slideLayout382.xml"/><Relationship Id="rId10" Type="http://schemas.openxmlformats.org/officeDocument/2006/relationships/slideLayout" Target="../slideLayouts/slideLayout387.xml"/><Relationship Id="rId4" Type="http://schemas.openxmlformats.org/officeDocument/2006/relationships/slideLayout" Target="../slideLayouts/slideLayout381.xml"/><Relationship Id="rId9" Type="http://schemas.openxmlformats.org/officeDocument/2006/relationships/slideLayout" Target="../slideLayouts/slideLayout38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6.xml"/><Relationship Id="rId13" Type="http://schemas.openxmlformats.org/officeDocument/2006/relationships/image" Target="../media/image1.png"/><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theme" Target="../theme/theme37.xml"/><Relationship Id="rId2" Type="http://schemas.openxmlformats.org/officeDocument/2006/relationships/slideLayout" Target="../slideLayouts/slideLayout390.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7.xml"/><Relationship Id="rId13" Type="http://schemas.openxmlformats.org/officeDocument/2006/relationships/theme" Target="../theme/theme38.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slideLayout" Target="../slideLayouts/slideLayout411.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image" Target="../media/image1.png"/><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theme" Target="../theme/theme41.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theme" Target="../theme/theme42.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3.xml"/><Relationship Id="rId3" Type="http://schemas.openxmlformats.org/officeDocument/2006/relationships/slideLayout" Target="../slideLayouts/slideLayout458.xml"/><Relationship Id="rId7" Type="http://schemas.openxmlformats.org/officeDocument/2006/relationships/slideLayout" Target="../slideLayouts/slideLayout462.xml"/><Relationship Id="rId12" Type="http://schemas.openxmlformats.org/officeDocument/2006/relationships/theme" Target="../theme/theme43.xml"/><Relationship Id="rId2" Type="http://schemas.openxmlformats.org/officeDocument/2006/relationships/slideLayout" Target="../slideLayouts/slideLayout457.xml"/><Relationship Id="rId1" Type="http://schemas.openxmlformats.org/officeDocument/2006/relationships/slideLayout" Target="../slideLayouts/slideLayout456.xml"/><Relationship Id="rId6" Type="http://schemas.openxmlformats.org/officeDocument/2006/relationships/slideLayout" Target="../slideLayouts/slideLayout461.xml"/><Relationship Id="rId11" Type="http://schemas.openxmlformats.org/officeDocument/2006/relationships/slideLayout" Target="../slideLayouts/slideLayout466.xml"/><Relationship Id="rId5" Type="http://schemas.openxmlformats.org/officeDocument/2006/relationships/slideLayout" Target="../slideLayouts/slideLayout460.xml"/><Relationship Id="rId10" Type="http://schemas.openxmlformats.org/officeDocument/2006/relationships/slideLayout" Target="../slideLayouts/slideLayout465.xml"/><Relationship Id="rId4" Type="http://schemas.openxmlformats.org/officeDocument/2006/relationships/slideLayout" Target="../slideLayouts/slideLayout459.xml"/><Relationship Id="rId9" Type="http://schemas.openxmlformats.org/officeDocument/2006/relationships/slideLayout" Target="../slideLayouts/slideLayout46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4.xml"/><Relationship Id="rId13" Type="http://schemas.openxmlformats.org/officeDocument/2006/relationships/image" Target="../media/image1.png"/><Relationship Id="rId3" Type="http://schemas.openxmlformats.org/officeDocument/2006/relationships/slideLayout" Target="../slideLayouts/slideLayout469.xml"/><Relationship Id="rId7" Type="http://schemas.openxmlformats.org/officeDocument/2006/relationships/slideLayout" Target="../slideLayouts/slideLayout473.xml"/><Relationship Id="rId12" Type="http://schemas.openxmlformats.org/officeDocument/2006/relationships/theme" Target="../theme/theme44.xml"/><Relationship Id="rId2" Type="http://schemas.openxmlformats.org/officeDocument/2006/relationships/slideLayout" Target="../slideLayouts/slideLayout468.xml"/><Relationship Id="rId1" Type="http://schemas.openxmlformats.org/officeDocument/2006/relationships/slideLayout" Target="../slideLayouts/slideLayout467.xml"/><Relationship Id="rId6" Type="http://schemas.openxmlformats.org/officeDocument/2006/relationships/slideLayout" Target="../slideLayouts/slideLayout472.xml"/><Relationship Id="rId11" Type="http://schemas.openxmlformats.org/officeDocument/2006/relationships/slideLayout" Target="../slideLayouts/slideLayout477.xml"/><Relationship Id="rId5" Type="http://schemas.openxmlformats.org/officeDocument/2006/relationships/slideLayout" Target="../slideLayouts/slideLayout471.xml"/><Relationship Id="rId10" Type="http://schemas.openxmlformats.org/officeDocument/2006/relationships/slideLayout" Target="../slideLayouts/slideLayout476.xml"/><Relationship Id="rId4" Type="http://schemas.openxmlformats.org/officeDocument/2006/relationships/slideLayout" Target="../slideLayouts/slideLayout470.xml"/><Relationship Id="rId9" Type="http://schemas.openxmlformats.org/officeDocument/2006/relationships/slideLayout" Target="../slideLayouts/slideLayout475.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5.xml"/><Relationship Id="rId13" Type="http://schemas.openxmlformats.org/officeDocument/2006/relationships/image" Target="../media/image1.png"/><Relationship Id="rId3" Type="http://schemas.openxmlformats.org/officeDocument/2006/relationships/slideLayout" Target="../slideLayouts/slideLayout480.xml"/><Relationship Id="rId7" Type="http://schemas.openxmlformats.org/officeDocument/2006/relationships/slideLayout" Target="../slideLayouts/slideLayout484.xml"/><Relationship Id="rId12" Type="http://schemas.openxmlformats.org/officeDocument/2006/relationships/theme" Target="../theme/theme45.xml"/><Relationship Id="rId2" Type="http://schemas.openxmlformats.org/officeDocument/2006/relationships/slideLayout" Target="../slideLayouts/slideLayout479.xml"/><Relationship Id="rId1" Type="http://schemas.openxmlformats.org/officeDocument/2006/relationships/slideLayout" Target="../slideLayouts/slideLayout478.xml"/><Relationship Id="rId6" Type="http://schemas.openxmlformats.org/officeDocument/2006/relationships/slideLayout" Target="../slideLayouts/slideLayout483.xml"/><Relationship Id="rId11" Type="http://schemas.openxmlformats.org/officeDocument/2006/relationships/slideLayout" Target="../slideLayouts/slideLayout488.xml"/><Relationship Id="rId5" Type="http://schemas.openxmlformats.org/officeDocument/2006/relationships/slideLayout" Target="../slideLayouts/slideLayout482.xml"/><Relationship Id="rId10" Type="http://schemas.openxmlformats.org/officeDocument/2006/relationships/slideLayout" Target="../slideLayouts/slideLayout487.xml"/><Relationship Id="rId4" Type="http://schemas.openxmlformats.org/officeDocument/2006/relationships/slideLayout" Target="../slideLayouts/slideLayout481.xml"/><Relationship Id="rId9" Type="http://schemas.openxmlformats.org/officeDocument/2006/relationships/slideLayout" Target="../slideLayouts/slideLayout486.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6.xml"/><Relationship Id="rId13" Type="http://schemas.openxmlformats.org/officeDocument/2006/relationships/theme" Target="../theme/theme46.xml"/><Relationship Id="rId3" Type="http://schemas.openxmlformats.org/officeDocument/2006/relationships/slideLayout" Target="../slideLayouts/slideLayout491.xml"/><Relationship Id="rId7" Type="http://schemas.openxmlformats.org/officeDocument/2006/relationships/slideLayout" Target="../slideLayouts/slideLayout495.xml"/><Relationship Id="rId12" Type="http://schemas.openxmlformats.org/officeDocument/2006/relationships/slideLayout" Target="../slideLayouts/slideLayout500.xml"/><Relationship Id="rId2" Type="http://schemas.openxmlformats.org/officeDocument/2006/relationships/slideLayout" Target="../slideLayouts/slideLayout490.xml"/><Relationship Id="rId1" Type="http://schemas.openxmlformats.org/officeDocument/2006/relationships/slideLayout" Target="../slideLayouts/slideLayout489.xml"/><Relationship Id="rId6" Type="http://schemas.openxmlformats.org/officeDocument/2006/relationships/slideLayout" Target="../slideLayouts/slideLayout494.xml"/><Relationship Id="rId11" Type="http://schemas.openxmlformats.org/officeDocument/2006/relationships/slideLayout" Target="../slideLayouts/slideLayout499.xml"/><Relationship Id="rId5" Type="http://schemas.openxmlformats.org/officeDocument/2006/relationships/slideLayout" Target="../slideLayouts/slideLayout493.xml"/><Relationship Id="rId10" Type="http://schemas.openxmlformats.org/officeDocument/2006/relationships/slideLayout" Target="../slideLayouts/slideLayout498.xml"/><Relationship Id="rId4" Type="http://schemas.openxmlformats.org/officeDocument/2006/relationships/slideLayout" Target="../slideLayouts/slideLayout492.xml"/><Relationship Id="rId9" Type="http://schemas.openxmlformats.org/officeDocument/2006/relationships/slideLayout" Target="../slideLayouts/slideLayout497.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image" Target="../media/image1.png"/><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theme" Target="../theme/theme47.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19.xml"/><Relationship Id="rId13" Type="http://schemas.openxmlformats.org/officeDocument/2006/relationships/image" Target="../media/image1.png"/><Relationship Id="rId3" Type="http://schemas.openxmlformats.org/officeDocument/2006/relationships/slideLayout" Target="../slideLayouts/slideLayout514.xml"/><Relationship Id="rId7" Type="http://schemas.openxmlformats.org/officeDocument/2006/relationships/slideLayout" Target="../slideLayouts/slideLayout518.xml"/><Relationship Id="rId12" Type="http://schemas.openxmlformats.org/officeDocument/2006/relationships/theme" Target="../theme/theme48.xml"/><Relationship Id="rId2" Type="http://schemas.openxmlformats.org/officeDocument/2006/relationships/slideLayout" Target="../slideLayouts/slideLayout513.xml"/><Relationship Id="rId1" Type="http://schemas.openxmlformats.org/officeDocument/2006/relationships/slideLayout" Target="../slideLayouts/slideLayout512.xml"/><Relationship Id="rId6" Type="http://schemas.openxmlformats.org/officeDocument/2006/relationships/slideLayout" Target="../slideLayouts/slideLayout517.xml"/><Relationship Id="rId11" Type="http://schemas.openxmlformats.org/officeDocument/2006/relationships/slideLayout" Target="../slideLayouts/slideLayout522.xml"/><Relationship Id="rId5" Type="http://schemas.openxmlformats.org/officeDocument/2006/relationships/slideLayout" Target="../slideLayouts/slideLayout516.xml"/><Relationship Id="rId10" Type="http://schemas.openxmlformats.org/officeDocument/2006/relationships/slideLayout" Target="../slideLayouts/slideLayout521.xml"/><Relationship Id="rId4" Type="http://schemas.openxmlformats.org/officeDocument/2006/relationships/slideLayout" Target="../slideLayouts/slideLayout515.xml"/><Relationship Id="rId9" Type="http://schemas.openxmlformats.org/officeDocument/2006/relationships/slideLayout" Target="../slideLayouts/slideLayout520.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0.xml"/><Relationship Id="rId13" Type="http://schemas.openxmlformats.org/officeDocument/2006/relationships/theme" Target="../theme/theme49.xml"/><Relationship Id="rId3" Type="http://schemas.openxmlformats.org/officeDocument/2006/relationships/slideLayout" Target="../slideLayouts/slideLayout525.xml"/><Relationship Id="rId7" Type="http://schemas.openxmlformats.org/officeDocument/2006/relationships/slideLayout" Target="../slideLayouts/slideLayout529.xml"/><Relationship Id="rId12" Type="http://schemas.openxmlformats.org/officeDocument/2006/relationships/slideLayout" Target="../slideLayouts/slideLayout534.xml"/><Relationship Id="rId2" Type="http://schemas.openxmlformats.org/officeDocument/2006/relationships/slideLayout" Target="../slideLayouts/slideLayout524.xml"/><Relationship Id="rId1" Type="http://schemas.openxmlformats.org/officeDocument/2006/relationships/slideLayout" Target="../slideLayouts/slideLayout523.xml"/><Relationship Id="rId6" Type="http://schemas.openxmlformats.org/officeDocument/2006/relationships/slideLayout" Target="../slideLayouts/slideLayout528.xml"/><Relationship Id="rId11" Type="http://schemas.openxmlformats.org/officeDocument/2006/relationships/slideLayout" Target="../slideLayouts/slideLayout533.xml"/><Relationship Id="rId5" Type="http://schemas.openxmlformats.org/officeDocument/2006/relationships/slideLayout" Target="../slideLayouts/slideLayout527.xml"/><Relationship Id="rId10" Type="http://schemas.openxmlformats.org/officeDocument/2006/relationships/slideLayout" Target="../slideLayouts/slideLayout532.xml"/><Relationship Id="rId4" Type="http://schemas.openxmlformats.org/officeDocument/2006/relationships/slideLayout" Target="../slideLayouts/slideLayout526.xml"/><Relationship Id="rId9" Type="http://schemas.openxmlformats.org/officeDocument/2006/relationships/slideLayout" Target="../slideLayouts/slideLayout531.xml"/><Relationship Id="rId14" Type="http://schemas.openxmlformats.org/officeDocument/2006/relationships/image" Target="../media/image1.png"/></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2.xml"/><Relationship Id="rId13" Type="http://schemas.openxmlformats.org/officeDocument/2006/relationships/image" Target="../media/image1.png"/><Relationship Id="rId3" Type="http://schemas.openxmlformats.org/officeDocument/2006/relationships/slideLayout" Target="../slideLayouts/slideLayout537.xml"/><Relationship Id="rId7" Type="http://schemas.openxmlformats.org/officeDocument/2006/relationships/slideLayout" Target="../slideLayouts/slideLayout541.xml"/><Relationship Id="rId12" Type="http://schemas.openxmlformats.org/officeDocument/2006/relationships/theme" Target="../theme/theme50.xml"/><Relationship Id="rId2" Type="http://schemas.openxmlformats.org/officeDocument/2006/relationships/slideLayout" Target="../slideLayouts/slideLayout536.xml"/><Relationship Id="rId1" Type="http://schemas.openxmlformats.org/officeDocument/2006/relationships/slideLayout" Target="../slideLayouts/slideLayout535.xml"/><Relationship Id="rId6" Type="http://schemas.openxmlformats.org/officeDocument/2006/relationships/slideLayout" Target="../slideLayouts/slideLayout540.xml"/><Relationship Id="rId11" Type="http://schemas.openxmlformats.org/officeDocument/2006/relationships/slideLayout" Target="../slideLayouts/slideLayout545.xml"/><Relationship Id="rId5" Type="http://schemas.openxmlformats.org/officeDocument/2006/relationships/slideLayout" Target="../slideLayouts/slideLayout539.xml"/><Relationship Id="rId10" Type="http://schemas.openxmlformats.org/officeDocument/2006/relationships/slideLayout" Target="../slideLayouts/slideLayout544.xml"/><Relationship Id="rId4" Type="http://schemas.openxmlformats.org/officeDocument/2006/relationships/slideLayout" Target="../slideLayouts/slideLayout538.xml"/><Relationship Id="rId9" Type="http://schemas.openxmlformats.org/officeDocument/2006/relationships/slideLayout" Target="../slideLayouts/slideLayout543.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53.xml"/><Relationship Id="rId13" Type="http://schemas.openxmlformats.org/officeDocument/2006/relationships/image" Target="../media/image1.png"/><Relationship Id="rId3" Type="http://schemas.openxmlformats.org/officeDocument/2006/relationships/slideLayout" Target="../slideLayouts/slideLayout548.xml"/><Relationship Id="rId7" Type="http://schemas.openxmlformats.org/officeDocument/2006/relationships/slideLayout" Target="../slideLayouts/slideLayout552.xml"/><Relationship Id="rId12" Type="http://schemas.openxmlformats.org/officeDocument/2006/relationships/theme" Target="../theme/theme51.xml"/><Relationship Id="rId2" Type="http://schemas.openxmlformats.org/officeDocument/2006/relationships/slideLayout" Target="../slideLayouts/slideLayout547.xml"/><Relationship Id="rId1" Type="http://schemas.openxmlformats.org/officeDocument/2006/relationships/slideLayout" Target="../slideLayouts/slideLayout546.xml"/><Relationship Id="rId6" Type="http://schemas.openxmlformats.org/officeDocument/2006/relationships/slideLayout" Target="../slideLayouts/slideLayout551.xml"/><Relationship Id="rId11" Type="http://schemas.openxmlformats.org/officeDocument/2006/relationships/slideLayout" Target="../slideLayouts/slideLayout556.xml"/><Relationship Id="rId5" Type="http://schemas.openxmlformats.org/officeDocument/2006/relationships/slideLayout" Target="../slideLayouts/slideLayout550.xml"/><Relationship Id="rId10" Type="http://schemas.openxmlformats.org/officeDocument/2006/relationships/slideLayout" Target="../slideLayouts/slideLayout555.xml"/><Relationship Id="rId4" Type="http://schemas.openxmlformats.org/officeDocument/2006/relationships/slideLayout" Target="../slideLayouts/slideLayout549.xml"/><Relationship Id="rId9" Type="http://schemas.openxmlformats.org/officeDocument/2006/relationships/slideLayout" Target="../slideLayouts/slideLayout554.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64.xml"/><Relationship Id="rId13" Type="http://schemas.openxmlformats.org/officeDocument/2006/relationships/image" Target="../media/image1.png"/><Relationship Id="rId3" Type="http://schemas.openxmlformats.org/officeDocument/2006/relationships/slideLayout" Target="../slideLayouts/slideLayout559.xml"/><Relationship Id="rId7" Type="http://schemas.openxmlformats.org/officeDocument/2006/relationships/slideLayout" Target="../slideLayouts/slideLayout563.xml"/><Relationship Id="rId12" Type="http://schemas.openxmlformats.org/officeDocument/2006/relationships/theme" Target="../theme/theme52.xml"/><Relationship Id="rId2" Type="http://schemas.openxmlformats.org/officeDocument/2006/relationships/slideLayout" Target="../slideLayouts/slideLayout558.xml"/><Relationship Id="rId1" Type="http://schemas.openxmlformats.org/officeDocument/2006/relationships/slideLayout" Target="../slideLayouts/slideLayout557.xml"/><Relationship Id="rId6" Type="http://schemas.openxmlformats.org/officeDocument/2006/relationships/slideLayout" Target="../slideLayouts/slideLayout562.xml"/><Relationship Id="rId11" Type="http://schemas.openxmlformats.org/officeDocument/2006/relationships/slideLayout" Target="../slideLayouts/slideLayout567.xml"/><Relationship Id="rId5" Type="http://schemas.openxmlformats.org/officeDocument/2006/relationships/slideLayout" Target="../slideLayouts/slideLayout561.xml"/><Relationship Id="rId10" Type="http://schemas.openxmlformats.org/officeDocument/2006/relationships/slideLayout" Target="../slideLayouts/slideLayout566.xml"/><Relationship Id="rId4" Type="http://schemas.openxmlformats.org/officeDocument/2006/relationships/slideLayout" Target="../slideLayouts/slideLayout560.xml"/><Relationship Id="rId9" Type="http://schemas.openxmlformats.org/officeDocument/2006/relationships/slideLayout" Target="../slideLayouts/slideLayout565.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75.xml"/><Relationship Id="rId13" Type="http://schemas.openxmlformats.org/officeDocument/2006/relationships/theme" Target="../theme/theme53.xml"/><Relationship Id="rId3" Type="http://schemas.openxmlformats.org/officeDocument/2006/relationships/slideLayout" Target="../slideLayouts/slideLayout570.xml"/><Relationship Id="rId7" Type="http://schemas.openxmlformats.org/officeDocument/2006/relationships/slideLayout" Target="../slideLayouts/slideLayout574.xml"/><Relationship Id="rId12" Type="http://schemas.openxmlformats.org/officeDocument/2006/relationships/slideLayout" Target="../slideLayouts/slideLayout579.xml"/><Relationship Id="rId2" Type="http://schemas.openxmlformats.org/officeDocument/2006/relationships/slideLayout" Target="../slideLayouts/slideLayout569.xml"/><Relationship Id="rId1" Type="http://schemas.openxmlformats.org/officeDocument/2006/relationships/slideLayout" Target="../slideLayouts/slideLayout568.xml"/><Relationship Id="rId6" Type="http://schemas.openxmlformats.org/officeDocument/2006/relationships/slideLayout" Target="../slideLayouts/slideLayout573.xml"/><Relationship Id="rId11" Type="http://schemas.openxmlformats.org/officeDocument/2006/relationships/slideLayout" Target="../slideLayouts/slideLayout578.xml"/><Relationship Id="rId5" Type="http://schemas.openxmlformats.org/officeDocument/2006/relationships/slideLayout" Target="../slideLayouts/slideLayout572.xml"/><Relationship Id="rId10" Type="http://schemas.openxmlformats.org/officeDocument/2006/relationships/slideLayout" Target="../slideLayouts/slideLayout577.xml"/><Relationship Id="rId4" Type="http://schemas.openxmlformats.org/officeDocument/2006/relationships/slideLayout" Target="../slideLayouts/slideLayout571.xml"/><Relationship Id="rId9" Type="http://schemas.openxmlformats.org/officeDocument/2006/relationships/slideLayout" Target="../slideLayouts/slideLayout576.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87.xml"/><Relationship Id="rId13" Type="http://schemas.openxmlformats.org/officeDocument/2006/relationships/image" Target="../media/image1.png"/><Relationship Id="rId3" Type="http://schemas.openxmlformats.org/officeDocument/2006/relationships/slideLayout" Target="../slideLayouts/slideLayout582.xml"/><Relationship Id="rId7" Type="http://schemas.openxmlformats.org/officeDocument/2006/relationships/slideLayout" Target="../slideLayouts/slideLayout586.xml"/><Relationship Id="rId12" Type="http://schemas.openxmlformats.org/officeDocument/2006/relationships/theme" Target="../theme/theme54.xml"/><Relationship Id="rId2" Type="http://schemas.openxmlformats.org/officeDocument/2006/relationships/slideLayout" Target="../slideLayouts/slideLayout581.xml"/><Relationship Id="rId1" Type="http://schemas.openxmlformats.org/officeDocument/2006/relationships/slideLayout" Target="../slideLayouts/slideLayout580.xml"/><Relationship Id="rId6" Type="http://schemas.openxmlformats.org/officeDocument/2006/relationships/slideLayout" Target="../slideLayouts/slideLayout585.xml"/><Relationship Id="rId11" Type="http://schemas.openxmlformats.org/officeDocument/2006/relationships/slideLayout" Target="../slideLayouts/slideLayout590.xml"/><Relationship Id="rId5" Type="http://schemas.openxmlformats.org/officeDocument/2006/relationships/slideLayout" Target="../slideLayouts/slideLayout584.xml"/><Relationship Id="rId10" Type="http://schemas.openxmlformats.org/officeDocument/2006/relationships/slideLayout" Target="../slideLayouts/slideLayout589.xml"/><Relationship Id="rId4" Type="http://schemas.openxmlformats.org/officeDocument/2006/relationships/slideLayout" Target="../slideLayouts/slideLayout583.xml"/><Relationship Id="rId9" Type="http://schemas.openxmlformats.org/officeDocument/2006/relationships/slideLayout" Target="../slideLayouts/slideLayout588.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98.xml"/><Relationship Id="rId13" Type="http://schemas.openxmlformats.org/officeDocument/2006/relationships/image" Target="../media/image1.png"/><Relationship Id="rId3" Type="http://schemas.openxmlformats.org/officeDocument/2006/relationships/slideLayout" Target="../slideLayouts/slideLayout593.xml"/><Relationship Id="rId7" Type="http://schemas.openxmlformats.org/officeDocument/2006/relationships/slideLayout" Target="../slideLayouts/slideLayout597.xml"/><Relationship Id="rId12" Type="http://schemas.openxmlformats.org/officeDocument/2006/relationships/theme" Target="../theme/theme55.xml"/><Relationship Id="rId2" Type="http://schemas.openxmlformats.org/officeDocument/2006/relationships/slideLayout" Target="../slideLayouts/slideLayout592.xml"/><Relationship Id="rId1" Type="http://schemas.openxmlformats.org/officeDocument/2006/relationships/slideLayout" Target="../slideLayouts/slideLayout591.xml"/><Relationship Id="rId6" Type="http://schemas.openxmlformats.org/officeDocument/2006/relationships/slideLayout" Target="../slideLayouts/slideLayout596.xml"/><Relationship Id="rId11" Type="http://schemas.openxmlformats.org/officeDocument/2006/relationships/slideLayout" Target="../slideLayouts/slideLayout601.xml"/><Relationship Id="rId5" Type="http://schemas.openxmlformats.org/officeDocument/2006/relationships/slideLayout" Target="../slideLayouts/slideLayout595.xml"/><Relationship Id="rId10" Type="http://schemas.openxmlformats.org/officeDocument/2006/relationships/slideLayout" Target="../slideLayouts/slideLayout600.xml"/><Relationship Id="rId4" Type="http://schemas.openxmlformats.org/officeDocument/2006/relationships/slideLayout" Target="../slideLayouts/slideLayout594.xml"/><Relationship Id="rId9" Type="http://schemas.openxmlformats.org/officeDocument/2006/relationships/slideLayout" Target="../slideLayouts/slideLayout599.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09.xml"/><Relationship Id="rId13" Type="http://schemas.openxmlformats.org/officeDocument/2006/relationships/theme" Target="../theme/theme56.xml"/><Relationship Id="rId3" Type="http://schemas.openxmlformats.org/officeDocument/2006/relationships/slideLayout" Target="../slideLayouts/slideLayout604.xml"/><Relationship Id="rId7" Type="http://schemas.openxmlformats.org/officeDocument/2006/relationships/slideLayout" Target="../slideLayouts/slideLayout608.xml"/><Relationship Id="rId12" Type="http://schemas.openxmlformats.org/officeDocument/2006/relationships/slideLayout" Target="../slideLayouts/slideLayout613.xml"/><Relationship Id="rId2" Type="http://schemas.openxmlformats.org/officeDocument/2006/relationships/slideLayout" Target="../slideLayouts/slideLayout603.xml"/><Relationship Id="rId1" Type="http://schemas.openxmlformats.org/officeDocument/2006/relationships/slideLayout" Target="../slideLayouts/slideLayout602.xml"/><Relationship Id="rId6" Type="http://schemas.openxmlformats.org/officeDocument/2006/relationships/slideLayout" Target="../slideLayouts/slideLayout607.xml"/><Relationship Id="rId11" Type="http://schemas.openxmlformats.org/officeDocument/2006/relationships/slideLayout" Target="../slideLayouts/slideLayout612.xml"/><Relationship Id="rId5" Type="http://schemas.openxmlformats.org/officeDocument/2006/relationships/slideLayout" Target="../slideLayouts/slideLayout606.xml"/><Relationship Id="rId10" Type="http://schemas.openxmlformats.org/officeDocument/2006/relationships/slideLayout" Target="../slideLayouts/slideLayout611.xml"/><Relationship Id="rId4" Type="http://schemas.openxmlformats.org/officeDocument/2006/relationships/slideLayout" Target="../slideLayouts/slideLayout605.xml"/><Relationship Id="rId9" Type="http://schemas.openxmlformats.org/officeDocument/2006/relationships/slideLayout" Target="../slideLayouts/slideLayout610.xml"/><Relationship Id="rId14" Type="http://schemas.openxmlformats.org/officeDocument/2006/relationships/image" Target="../media/image1.png"/></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1.xml"/><Relationship Id="rId13" Type="http://schemas.openxmlformats.org/officeDocument/2006/relationships/image" Target="../media/image1.png"/><Relationship Id="rId3" Type="http://schemas.openxmlformats.org/officeDocument/2006/relationships/slideLayout" Target="../slideLayouts/slideLayout616.xml"/><Relationship Id="rId7" Type="http://schemas.openxmlformats.org/officeDocument/2006/relationships/slideLayout" Target="../slideLayouts/slideLayout620.xml"/><Relationship Id="rId12" Type="http://schemas.openxmlformats.org/officeDocument/2006/relationships/theme" Target="../theme/theme57.xml"/><Relationship Id="rId2" Type="http://schemas.openxmlformats.org/officeDocument/2006/relationships/slideLayout" Target="../slideLayouts/slideLayout615.xml"/><Relationship Id="rId1" Type="http://schemas.openxmlformats.org/officeDocument/2006/relationships/slideLayout" Target="../slideLayouts/slideLayout614.xml"/><Relationship Id="rId6" Type="http://schemas.openxmlformats.org/officeDocument/2006/relationships/slideLayout" Target="../slideLayouts/slideLayout619.xml"/><Relationship Id="rId11" Type="http://schemas.openxmlformats.org/officeDocument/2006/relationships/slideLayout" Target="../slideLayouts/slideLayout624.xml"/><Relationship Id="rId5" Type="http://schemas.openxmlformats.org/officeDocument/2006/relationships/slideLayout" Target="../slideLayouts/slideLayout618.xml"/><Relationship Id="rId10" Type="http://schemas.openxmlformats.org/officeDocument/2006/relationships/slideLayout" Target="../slideLayouts/slideLayout623.xml"/><Relationship Id="rId4" Type="http://schemas.openxmlformats.org/officeDocument/2006/relationships/slideLayout" Target="../slideLayouts/slideLayout617.xml"/><Relationship Id="rId9" Type="http://schemas.openxmlformats.org/officeDocument/2006/relationships/slideLayout" Target="../slideLayouts/slideLayout622.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2.xml"/><Relationship Id="rId13" Type="http://schemas.openxmlformats.org/officeDocument/2006/relationships/image" Target="../media/image1.png"/><Relationship Id="rId3" Type="http://schemas.openxmlformats.org/officeDocument/2006/relationships/slideLayout" Target="../slideLayouts/slideLayout627.xml"/><Relationship Id="rId7" Type="http://schemas.openxmlformats.org/officeDocument/2006/relationships/slideLayout" Target="../slideLayouts/slideLayout631.xml"/><Relationship Id="rId12" Type="http://schemas.openxmlformats.org/officeDocument/2006/relationships/theme" Target="../theme/theme58.xml"/><Relationship Id="rId2" Type="http://schemas.openxmlformats.org/officeDocument/2006/relationships/slideLayout" Target="../slideLayouts/slideLayout626.xml"/><Relationship Id="rId1" Type="http://schemas.openxmlformats.org/officeDocument/2006/relationships/slideLayout" Target="../slideLayouts/slideLayout625.xml"/><Relationship Id="rId6" Type="http://schemas.openxmlformats.org/officeDocument/2006/relationships/slideLayout" Target="../slideLayouts/slideLayout630.xml"/><Relationship Id="rId11" Type="http://schemas.openxmlformats.org/officeDocument/2006/relationships/slideLayout" Target="../slideLayouts/slideLayout635.xml"/><Relationship Id="rId5" Type="http://schemas.openxmlformats.org/officeDocument/2006/relationships/slideLayout" Target="../slideLayouts/slideLayout629.xml"/><Relationship Id="rId10" Type="http://schemas.openxmlformats.org/officeDocument/2006/relationships/slideLayout" Target="../slideLayouts/slideLayout634.xml"/><Relationship Id="rId4" Type="http://schemas.openxmlformats.org/officeDocument/2006/relationships/slideLayout" Target="../slideLayouts/slideLayout628.xml"/><Relationship Id="rId9" Type="http://schemas.openxmlformats.org/officeDocument/2006/relationships/slideLayout" Target="../slideLayouts/slideLayout633.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43.xml"/><Relationship Id="rId13" Type="http://schemas.openxmlformats.org/officeDocument/2006/relationships/theme" Target="../theme/theme59.xml"/><Relationship Id="rId3" Type="http://schemas.openxmlformats.org/officeDocument/2006/relationships/slideLayout" Target="../slideLayouts/slideLayout638.xml"/><Relationship Id="rId7" Type="http://schemas.openxmlformats.org/officeDocument/2006/relationships/slideLayout" Target="../slideLayouts/slideLayout642.xml"/><Relationship Id="rId12" Type="http://schemas.openxmlformats.org/officeDocument/2006/relationships/slideLayout" Target="../slideLayouts/slideLayout647.xml"/><Relationship Id="rId2" Type="http://schemas.openxmlformats.org/officeDocument/2006/relationships/slideLayout" Target="../slideLayouts/slideLayout637.xml"/><Relationship Id="rId1" Type="http://schemas.openxmlformats.org/officeDocument/2006/relationships/slideLayout" Target="../slideLayouts/slideLayout636.xml"/><Relationship Id="rId6" Type="http://schemas.openxmlformats.org/officeDocument/2006/relationships/slideLayout" Target="../slideLayouts/slideLayout641.xml"/><Relationship Id="rId11" Type="http://schemas.openxmlformats.org/officeDocument/2006/relationships/slideLayout" Target="../slideLayouts/slideLayout646.xml"/><Relationship Id="rId5" Type="http://schemas.openxmlformats.org/officeDocument/2006/relationships/slideLayout" Target="../slideLayouts/slideLayout640.xml"/><Relationship Id="rId10" Type="http://schemas.openxmlformats.org/officeDocument/2006/relationships/slideLayout" Target="../slideLayouts/slideLayout645.xml"/><Relationship Id="rId4" Type="http://schemas.openxmlformats.org/officeDocument/2006/relationships/slideLayout" Target="../slideLayouts/slideLayout639.xml"/><Relationship Id="rId9" Type="http://schemas.openxmlformats.org/officeDocument/2006/relationships/slideLayout" Target="../slideLayouts/slideLayout644.xml"/><Relationship Id="rId14" Type="http://schemas.openxmlformats.org/officeDocument/2006/relationships/image" Target="../media/image1.png"/></Relationships>
</file>

<file path=ppt/slideMasters/_rels/slideMaster60.xml.rels><?xml version="1.0" encoding="UTF-8" standalone="yes"?>
<Relationships xmlns="http://schemas.openxmlformats.org/package/2006/relationships"><Relationship Id="rId3" Type="http://schemas.openxmlformats.org/officeDocument/2006/relationships/slideLayout" Target="../slideLayouts/slideLayout650.xml"/><Relationship Id="rId2" Type="http://schemas.openxmlformats.org/officeDocument/2006/relationships/slideLayout" Target="../slideLayouts/slideLayout649.xml"/><Relationship Id="rId1" Type="http://schemas.openxmlformats.org/officeDocument/2006/relationships/slideLayout" Target="../slideLayouts/slideLayout648.xml"/><Relationship Id="rId5" Type="http://schemas.openxmlformats.org/officeDocument/2006/relationships/theme" Target="../theme/theme60.xml"/><Relationship Id="rId4" Type="http://schemas.openxmlformats.org/officeDocument/2006/relationships/slideLayout" Target="../slideLayouts/slideLayout651.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59.xml"/><Relationship Id="rId13" Type="http://schemas.openxmlformats.org/officeDocument/2006/relationships/theme" Target="../theme/theme61.xml"/><Relationship Id="rId3" Type="http://schemas.openxmlformats.org/officeDocument/2006/relationships/slideLayout" Target="../slideLayouts/slideLayout654.xml"/><Relationship Id="rId7" Type="http://schemas.openxmlformats.org/officeDocument/2006/relationships/slideLayout" Target="../slideLayouts/slideLayout658.xml"/><Relationship Id="rId12" Type="http://schemas.openxmlformats.org/officeDocument/2006/relationships/slideLayout" Target="../slideLayouts/slideLayout663.xml"/><Relationship Id="rId2" Type="http://schemas.openxmlformats.org/officeDocument/2006/relationships/slideLayout" Target="../slideLayouts/slideLayout653.xml"/><Relationship Id="rId1" Type="http://schemas.openxmlformats.org/officeDocument/2006/relationships/slideLayout" Target="../slideLayouts/slideLayout652.xml"/><Relationship Id="rId6" Type="http://schemas.openxmlformats.org/officeDocument/2006/relationships/slideLayout" Target="../slideLayouts/slideLayout657.xml"/><Relationship Id="rId11" Type="http://schemas.openxmlformats.org/officeDocument/2006/relationships/slideLayout" Target="../slideLayouts/slideLayout662.xml"/><Relationship Id="rId5" Type="http://schemas.openxmlformats.org/officeDocument/2006/relationships/slideLayout" Target="../slideLayouts/slideLayout656.xml"/><Relationship Id="rId10" Type="http://schemas.openxmlformats.org/officeDocument/2006/relationships/slideLayout" Target="../slideLayouts/slideLayout661.xml"/><Relationship Id="rId4" Type="http://schemas.openxmlformats.org/officeDocument/2006/relationships/slideLayout" Target="../slideLayouts/slideLayout655.xml"/><Relationship Id="rId9" Type="http://schemas.openxmlformats.org/officeDocument/2006/relationships/slideLayout" Target="../slideLayouts/slideLayout660.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71.xml"/><Relationship Id="rId13" Type="http://schemas.openxmlformats.org/officeDocument/2006/relationships/theme" Target="../theme/theme62.xml"/><Relationship Id="rId3" Type="http://schemas.openxmlformats.org/officeDocument/2006/relationships/slideLayout" Target="../slideLayouts/slideLayout666.xml"/><Relationship Id="rId7" Type="http://schemas.openxmlformats.org/officeDocument/2006/relationships/slideLayout" Target="../slideLayouts/slideLayout670.xml"/><Relationship Id="rId12" Type="http://schemas.openxmlformats.org/officeDocument/2006/relationships/slideLayout" Target="../slideLayouts/slideLayout675.xml"/><Relationship Id="rId2" Type="http://schemas.openxmlformats.org/officeDocument/2006/relationships/slideLayout" Target="../slideLayouts/slideLayout665.xml"/><Relationship Id="rId1" Type="http://schemas.openxmlformats.org/officeDocument/2006/relationships/slideLayout" Target="../slideLayouts/slideLayout664.xml"/><Relationship Id="rId6" Type="http://schemas.openxmlformats.org/officeDocument/2006/relationships/slideLayout" Target="../slideLayouts/slideLayout669.xml"/><Relationship Id="rId11" Type="http://schemas.openxmlformats.org/officeDocument/2006/relationships/slideLayout" Target="../slideLayouts/slideLayout674.xml"/><Relationship Id="rId5" Type="http://schemas.openxmlformats.org/officeDocument/2006/relationships/slideLayout" Target="../slideLayouts/slideLayout668.xml"/><Relationship Id="rId10" Type="http://schemas.openxmlformats.org/officeDocument/2006/relationships/slideLayout" Target="../slideLayouts/slideLayout673.xml"/><Relationship Id="rId4" Type="http://schemas.openxmlformats.org/officeDocument/2006/relationships/slideLayout" Target="../slideLayouts/slideLayout667.xml"/><Relationship Id="rId9" Type="http://schemas.openxmlformats.org/officeDocument/2006/relationships/slideLayout" Target="../slideLayouts/slideLayout672.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83.xml"/><Relationship Id="rId13" Type="http://schemas.openxmlformats.org/officeDocument/2006/relationships/theme" Target="../theme/theme63.xml"/><Relationship Id="rId3" Type="http://schemas.openxmlformats.org/officeDocument/2006/relationships/slideLayout" Target="../slideLayouts/slideLayout678.xml"/><Relationship Id="rId7" Type="http://schemas.openxmlformats.org/officeDocument/2006/relationships/slideLayout" Target="../slideLayouts/slideLayout682.xml"/><Relationship Id="rId12" Type="http://schemas.openxmlformats.org/officeDocument/2006/relationships/slideLayout" Target="../slideLayouts/slideLayout687.xml"/><Relationship Id="rId2" Type="http://schemas.openxmlformats.org/officeDocument/2006/relationships/slideLayout" Target="../slideLayouts/slideLayout677.xml"/><Relationship Id="rId1" Type="http://schemas.openxmlformats.org/officeDocument/2006/relationships/slideLayout" Target="../slideLayouts/slideLayout676.xml"/><Relationship Id="rId6" Type="http://schemas.openxmlformats.org/officeDocument/2006/relationships/slideLayout" Target="../slideLayouts/slideLayout681.xml"/><Relationship Id="rId11" Type="http://schemas.openxmlformats.org/officeDocument/2006/relationships/slideLayout" Target="../slideLayouts/slideLayout686.xml"/><Relationship Id="rId5" Type="http://schemas.openxmlformats.org/officeDocument/2006/relationships/slideLayout" Target="../slideLayouts/slideLayout680.xml"/><Relationship Id="rId10" Type="http://schemas.openxmlformats.org/officeDocument/2006/relationships/slideLayout" Target="../slideLayouts/slideLayout685.xml"/><Relationship Id="rId4" Type="http://schemas.openxmlformats.org/officeDocument/2006/relationships/slideLayout" Target="../slideLayouts/slideLayout679.xml"/><Relationship Id="rId9" Type="http://schemas.openxmlformats.org/officeDocument/2006/relationships/slideLayout" Target="../slideLayouts/slideLayout684.xml"/></Relationships>
</file>

<file path=ppt/slideMasters/_rels/slideMaster64.xml.rels><?xml version="1.0" encoding="UTF-8" standalone="yes"?>
<Relationships xmlns="http://schemas.openxmlformats.org/package/2006/relationships"><Relationship Id="rId3" Type="http://schemas.openxmlformats.org/officeDocument/2006/relationships/slideLayout" Target="../slideLayouts/slideLayout690.xml"/><Relationship Id="rId2" Type="http://schemas.openxmlformats.org/officeDocument/2006/relationships/slideLayout" Target="../slideLayouts/slideLayout689.xml"/><Relationship Id="rId1" Type="http://schemas.openxmlformats.org/officeDocument/2006/relationships/slideLayout" Target="../slideLayouts/slideLayout688.xml"/><Relationship Id="rId5" Type="http://schemas.openxmlformats.org/officeDocument/2006/relationships/theme" Target="../theme/theme64.xml"/><Relationship Id="rId4" Type="http://schemas.openxmlformats.org/officeDocument/2006/relationships/slideLayout" Target="../slideLayouts/slideLayout691.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699.xml"/><Relationship Id="rId13" Type="http://schemas.openxmlformats.org/officeDocument/2006/relationships/theme" Target="../theme/theme65.xml"/><Relationship Id="rId3" Type="http://schemas.openxmlformats.org/officeDocument/2006/relationships/slideLayout" Target="../slideLayouts/slideLayout694.xml"/><Relationship Id="rId7" Type="http://schemas.openxmlformats.org/officeDocument/2006/relationships/slideLayout" Target="../slideLayouts/slideLayout698.xml"/><Relationship Id="rId12" Type="http://schemas.openxmlformats.org/officeDocument/2006/relationships/slideLayout" Target="../slideLayouts/slideLayout703.xml"/><Relationship Id="rId2" Type="http://schemas.openxmlformats.org/officeDocument/2006/relationships/slideLayout" Target="../slideLayouts/slideLayout693.xml"/><Relationship Id="rId1" Type="http://schemas.openxmlformats.org/officeDocument/2006/relationships/slideLayout" Target="../slideLayouts/slideLayout692.xml"/><Relationship Id="rId6" Type="http://schemas.openxmlformats.org/officeDocument/2006/relationships/slideLayout" Target="../slideLayouts/slideLayout697.xml"/><Relationship Id="rId11" Type="http://schemas.openxmlformats.org/officeDocument/2006/relationships/slideLayout" Target="../slideLayouts/slideLayout702.xml"/><Relationship Id="rId5" Type="http://schemas.openxmlformats.org/officeDocument/2006/relationships/slideLayout" Target="../slideLayouts/slideLayout696.xml"/><Relationship Id="rId10" Type="http://schemas.openxmlformats.org/officeDocument/2006/relationships/slideLayout" Target="../slideLayouts/slideLayout701.xml"/><Relationship Id="rId4" Type="http://schemas.openxmlformats.org/officeDocument/2006/relationships/slideLayout" Target="../slideLayouts/slideLayout695.xml"/><Relationship Id="rId9" Type="http://schemas.openxmlformats.org/officeDocument/2006/relationships/slideLayout" Target="../slideLayouts/slideLayout700.xml"/><Relationship Id="rId14" Type="http://schemas.openxmlformats.org/officeDocument/2006/relationships/image" Target="../media/image1.png"/></Relationships>
</file>

<file path=ppt/slideMasters/_rels/slideMaster66.xml.rels><?xml version="1.0" encoding="UTF-8" standalone="yes"?>
<Relationships xmlns="http://schemas.openxmlformats.org/package/2006/relationships"><Relationship Id="rId3" Type="http://schemas.openxmlformats.org/officeDocument/2006/relationships/theme" Target="../theme/theme66.xml"/><Relationship Id="rId2" Type="http://schemas.openxmlformats.org/officeDocument/2006/relationships/slideLayout" Target="../slideLayouts/slideLayout705.xml"/><Relationship Id="rId1" Type="http://schemas.openxmlformats.org/officeDocument/2006/relationships/slideLayout" Target="../slideLayouts/slideLayout704.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13.xml"/><Relationship Id="rId13" Type="http://schemas.openxmlformats.org/officeDocument/2006/relationships/image" Target="../media/image1.png"/><Relationship Id="rId3" Type="http://schemas.openxmlformats.org/officeDocument/2006/relationships/slideLayout" Target="../slideLayouts/slideLayout708.xml"/><Relationship Id="rId7" Type="http://schemas.openxmlformats.org/officeDocument/2006/relationships/slideLayout" Target="../slideLayouts/slideLayout712.xml"/><Relationship Id="rId12" Type="http://schemas.openxmlformats.org/officeDocument/2006/relationships/theme" Target="../theme/theme67.xml"/><Relationship Id="rId2" Type="http://schemas.openxmlformats.org/officeDocument/2006/relationships/slideLayout" Target="../slideLayouts/slideLayout707.xml"/><Relationship Id="rId1" Type="http://schemas.openxmlformats.org/officeDocument/2006/relationships/slideLayout" Target="../slideLayouts/slideLayout706.xml"/><Relationship Id="rId6" Type="http://schemas.openxmlformats.org/officeDocument/2006/relationships/slideLayout" Target="../slideLayouts/slideLayout711.xml"/><Relationship Id="rId11" Type="http://schemas.openxmlformats.org/officeDocument/2006/relationships/slideLayout" Target="../slideLayouts/slideLayout716.xml"/><Relationship Id="rId5" Type="http://schemas.openxmlformats.org/officeDocument/2006/relationships/slideLayout" Target="../slideLayouts/slideLayout710.xml"/><Relationship Id="rId10" Type="http://schemas.openxmlformats.org/officeDocument/2006/relationships/slideLayout" Target="../slideLayouts/slideLayout715.xml"/><Relationship Id="rId4" Type="http://schemas.openxmlformats.org/officeDocument/2006/relationships/slideLayout" Target="../slideLayouts/slideLayout709.xml"/><Relationship Id="rId9" Type="http://schemas.openxmlformats.org/officeDocument/2006/relationships/slideLayout" Target="../slideLayouts/slideLayout714.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24.xml"/><Relationship Id="rId13" Type="http://schemas.openxmlformats.org/officeDocument/2006/relationships/image" Target="../media/image1.png"/><Relationship Id="rId3" Type="http://schemas.openxmlformats.org/officeDocument/2006/relationships/slideLayout" Target="../slideLayouts/slideLayout719.xml"/><Relationship Id="rId7" Type="http://schemas.openxmlformats.org/officeDocument/2006/relationships/slideLayout" Target="../slideLayouts/slideLayout723.xml"/><Relationship Id="rId12" Type="http://schemas.openxmlformats.org/officeDocument/2006/relationships/theme" Target="../theme/theme68.xml"/><Relationship Id="rId2" Type="http://schemas.openxmlformats.org/officeDocument/2006/relationships/slideLayout" Target="../slideLayouts/slideLayout718.xml"/><Relationship Id="rId1" Type="http://schemas.openxmlformats.org/officeDocument/2006/relationships/slideLayout" Target="../slideLayouts/slideLayout717.xml"/><Relationship Id="rId6" Type="http://schemas.openxmlformats.org/officeDocument/2006/relationships/slideLayout" Target="../slideLayouts/slideLayout722.xml"/><Relationship Id="rId11" Type="http://schemas.openxmlformats.org/officeDocument/2006/relationships/slideLayout" Target="../slideLayouts/slideLayout727.xml"/><Relationship Id="rId5" Type="http://schemas.openxmlformats.org/officeDocument/2006/relationships/slideLayout" Target="../slideLayouts/slideLayout721.xml"/><Relationship Id="rId10" Type="http://schemas.openxmlformats.org/officeDocument/2006/relationships/slideLayout" Target="../slideLayouts/slideLayout726.xml"/><Relationship Id="rId4" Type="http://schemas.openxmlformats.org/officeDocument/2006/relationships/slideLayout" Target="../slideLayouts/slideLayout720.xml"/><Relationship Id="rId9" Type="http://schemas.openxmlformats.org/officeDocument/2006/relationships/slideLayout" Target="../slideLayouts/slideLayout725.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35.xml"/><Relationship Id="rId13" Type="http://schemas.openxmlformats.org/officeDocument/2006/relationships/theme" Target="../theme/theme69.xml"/><Relationship Id="rId3" Type="http://schemas.openxmlformats.org/officeDocument/2006/relationships/slideLayout" Target="../slideLayouts/slideLayout730.xml"/><Relationship Id="rId7" Type="http://schemas.openxmlformats.org/officeDocument/2006/relationships/slideLayout" Target="../slideLayouts/slideLayout734.xml"/><Relationship Id="rId12" Type="http://schemas.openxmlformats.org/officeDocument/2006/relationships/slideLayout" Target="../slideLayouts/slideLayout739.xml"/><Relationship Id="rId2" Type="http://schemas.openxmlformats.org/officeDocument/2006/relationships/slideLayout" Target="../slideLayouts/slideLayout729.xml"/><Relationship Id="rId1" Type="http://schemas.openxmlformats.org/officeDocument/2006/relationships/slideLayout" Target="../slideLayouts/slideLayout728.xml"/><Relationship Id="rId6" Type="http://schemas.openxmlformats.org/officeDocument/2006/relationships/slideLayout" Target="../slideLayouts/slideLayout733.xml"/><Relationship Id="rId11" Type="http://schemas.openxmlformats.org/officeDocument/2006/relationships/slideLayout" Target="../slideLayouts/slideLayout738.xml"/><Relationship Id="rId5" Type="http://schemas.openxmlformats.org/officeDocument/2006/relationships/slideLayout" Target="../slideLayouts/slideLayout732.xml"/><Relationship Id="rId10" Type="http://schemas.openxmlformats.org/officeDocument/2006/relationships/slideLayout" Target="../slideLayouts/slideLayout737.xml"/><Relationship Id="rId4" Type="http://schemas.openxmlformats.org/officeDocument/2006/relationships/slideLayout" Target="../slideLayouts/slideLayout731.xml"/><Relationship Id="rId9" Type="http://schemas.openxmlformats.org/officeDocument/2006/relationships/slideLayout" Target="../slideLayouts/slideLayout736.xml"/></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47.xml"/><Relationship Id="rId13" Type="http://schemas.openxmlformats.org/officeDocument/2006/relationships/theme" Target="../theme/theme70.xml"/><Relationship Id="rId3" Type="http://schemas.openxmlformats.org/officeDocument/2006/relationships/slideLayout" Target="../slideLayouts/slideLayout742.xml"/><Relationship Id="rId7" Type="http://schemas.openxmlformats.org/officeDocument/2006/relationships/slideLayout" Target="../slideLayouts/slideLayout746.xml"/><Relationship Id="rId12" Type="http://schemas.openxmlformats.org/officeDocument/2006/relationships/slideLayout" Target="../slideLayouts/slideLayout751.xml"/><Relationship Id="rId2" Type="http://schemas.openxmlformats.org/officeDocument/2006/relationships/slideLayout" Target="../slideLayouts/slideLayout741.xml"/><Relationship Id="rId1" Type="http://schemas.openxmlformats.org/officeDocument/2006/relationships/slideLayout" Target="../slideLayouts/slideLayout740.xml"/><Relationship Id="rId6" Type="http://schemas.openxmlformats.org/officeDocument/2006/relationships/slideLayout" Target="../slideLayouts/slideLayout745.xml"/><Relationship Id="rId11" Type="http://schemas.openxmlformats.org/officeDocument/2006/relationships/slideLayout" Target="../slideLayouts/slideLayout750.xml"/><Relationship Id="rId5" Type="http://schemas.openxmlformats.org/officeDocument/2006/relationships/slideLayout" Target="../slideLayouts/slideLayout744.xml"/><Relationship Id="rId10" Type="http://schemas.openxmlformats.org/officeDocument/2006/relationships/slideLayout" Target="../slideLayouts/slideLayout749.xml"/><Relationship Id="rId4" Type="http://schemas.openxmlformats.org/officeDocument/2006/relationships/slideLayout" Target="../slideLayouts/slideLayout743.xml"/><Relationship Id="rId9" Type="http://schemas.openxmlformats.org/officeDocument/2006/relationships/slideLayout" Target="../slideLayouts/slideLayout748.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59.xml"/><Relationship Id="rId13" Type="http://schemas.openxmlformats.org/officeDocument/2006/relationships/theme" Target="../theme/theme71.xml"/><Relationship Id="rId3" Type="http://schemas.openxmlformats.org/officeDocument/2006/relationships/slideLayout" Target="../slideLayouts/slideLayout754.xml"/><Relationship Id="rId7" Type="http://schemas.openxmlformats.org/officeDocument/2006/relationships/slideLayout" Target="../slideLayouts/slideLayout758.xml"/><Relationship Id="rId12" Type="http://schemas.openxmlformats.org/officeDocument/2006/relationships/slideLayout" Target="../slideLayouts/slideLayout763.xml"/><Relationship Id="rId2" Type="http://schemas.openxmlformats.org/officeDocument/2006/relationships/slideLayout" Target="../slideLayouts/slideLayout753.xml"/><Relationship Id="rId1" Type="http://schemas.openxmlformats.org/officeDocument/2006/relationships/slideLayout" Target="../slideLayouts/slideLayout752.xml"/><Relationship Id="rId6" Type="http://schemas.openxmlformats.org/officeDocument/2006/relationships/slideLayout" Target="../slideLayouts/slideLayout757.xml"/><Relationship Id="rId11" Type="http://schemas.openxmlformats.org/officeDocument/2006/relationships/slideLayout" Target="../slideLayouts/slideLayout762.xml"/><Relationship Id="rId5" Type="http://schemas.openxmlformats.org/officeDocument/2006/relationships/slideLayout" Target="../slideLayouts/slideLayout756.xml"/><Relationship Id="rId10" Type="http://schemas.openxmlformats.org/officeDocument/2006/relationships/slideLayout" Target="../slideLayouts/slideLayout761.xml"/><Relationship Id="rId4" Type="http://schemas.openxmlformats.org/officeDocument/2006/relationships/slideLayout" Target="../slideLayouts/slideLayout755.xml"/><Relationship Id="rId9" Type="http://schemas.openxmlformats.org/officeDocument/2006/relationships/slideLayout" Target="../slideLayouts/slideLayout760.xml"/></Relationships>
</file>

<file path=ppt/slideMasters/_rels/slideMaster72.xml.rels><?xml version="1.0" encoding="UTF-8" standalone="yes"?>
<Relationships xmlns="http://schemas.openxmlformats.org/package/2006/relationships"><Relationship Id="rId3" Type="http://schemas.openxmlformats.org/officeDocument/2006/relationships/theme" Target="../theme/theme72.xml"/><Relationship Id="rId2" Type="http://schemas.openxmlformats.org/officeDocument/2006/relationships/slideLayout" Target="../slideLayouts/slideLayout765.xml"/><Relationship Id="rId1" Type="http://schemas.openxmlformats.org/officeDocument/2006/relationships/slideLayout" Target="../slideLayouts/slideLayout764.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73.xml"/><Relationship Id="rId13" Type="http://schemas.openxmlformats.org/officeDocument/2006/relationships/image" Target="../media/image1.png"/><Relationship Id="rId3" Type="http://schemas.openxmlformats.org/officeDocument/2006/relationships/slideLayout" Target="../slideLayouts/slideLayout768.xml"/><Relationship Id="rId7" Type="http://schemas.openxmlformats.org/officeDocument/2006/relationships/slideLayout" Target="../slideLayouts/slideLayout772.xml"/><Relationship Id="rId12" Type="http://schemas.openxmlformats.org/officeDocument/2006/relationships/theme" Target="../theme/theme73.xml"/><Relationship Id="rId2" Type="http://schemas.openxmlformats.org/officeDocument/2006/relationships/slideLayout" Target="../slideLayouts/slideLayout767.xml"/><Relationship Id="rId1" Type="http://schemas.openxmlformats.org/officeDocument/2006/relationships/slideLayout" Target="../slideLayouts/slideLayout766.xml"/><Relationship Id="rId6" Type="http://schemas.openxmlformats.org/officeDocument/2006/relationships/slideLayout" Target="../slideLayouts/slideLayout771.xml"/><Relationship Id="rId11" Type="http://schemas.openxmlformats.org/officeDocument/2006/relationships/slideLayout" Target="../slideLayouts/slideLayout776.xml"/><Relationship Id="rId5" Type="http://schemas.openxmlformats.org/officeDocument/2006/relationships/slideLayout" Target="../slideLayouts/slideLayout770.xml"/><Relationship Id="rId10" Type="http://schemas.openxmlformats.org/officeDocument/2006/relationships/slideLayout" Target="../slideLayouts/slideLayout775.xml"/><Relationship Id="rId4" Type="http://schemas.openxmlformats.org/officeDocument/2006/relationships/slideLayout" Target="../slideLayouts/slideLayout769.xml"/><Relationship Id="rId9" Type="http://schemas.openxmlformats.org/officeDocument/2006/relationships/slideLayout" Target="../slideLayouts/slideLayout774.xml"/></Relationships>
</file>

<file path=ppt/slideMasters/_rels/slideMaster74.xml.rels><?xml version="1.0" encoding="UTF-8" standalone="yes"?>
<Relationships xmlns="http://schemas.openxmlformats.org/package/2006/relationships"><Relationship Id="rId3" Type="http://schemas.openxmlformats.org/officeDocument/2006/relationships/theme" Target="../theme/theme74.xml"/><Relationship Id="rId2" Type="http://schemas.openxmlformats.org/officeDocument/2006/relationships/slideLayout" Target="../slideLayouts/slideLayout778.xml"/><Relationship Id="rId1" Type="http://schemas.openxmlformats.org/officeDocument/2006/relationships/slideLayout" Target="../slideLayouts/slideLayout777.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786.xml"/><Relationship Id="rId13" Type="http://schemas.openxmlformats.org/officeDocument/2006/relationships/theme" Target="../theme/theme75.xml"/><Relationship Id="rId3" Type="http://schemas.openxmlformats.org/officeDocument/2006/relationships/slideLayout" Target="../slideLayouts/slideLayout781.xml"/><Relationship Id="rId7" Type="http://schemas.openxmlformats.org/officeDocument/2006/relationships/slideLayout" Target="../slideLayouts/slideLayout785.xml"/><Relationship Id="rId12" Type="http://schemas.openxmlformats.org/officeDocument/2006/relationships/slideLayout" Target="../slideLayouts/slideLayout790.xml"/><Relationship Id="rId2" Type="http://schemas.openxmlformats.org/officeDocument/2006/relationships/slideLayout" Target="../slideLayouts/slideLayout780.xml"/><Relationship Id="rId1" Type="http://schemas.openxmlformats.org/officeDocument/2006/relationships/slideLayout" Target="../slideLayouts/slideLayout779.xml"/><Relationship Id="rId6" Type="http://schemas.openxmlformats.org/officeDocument/2006/relationships/slideLayout" Target="../slideLayouts/slideLayout784.xml"/><Relationship Id="rId11" Type="http://schemas.openxmlformats.org/officeDocument/2006/relationships/slideLayout" Target="../slideLayouts/slideLayout789.xml"/><Relationship Id="rId5" Type="http://schemas.openxmlformats.org/officeDocument/2006/relationships/slideLayout" Target="../slideLayouts/slideLayout783.xml"/><Relationship Id="rId10" Type="http://schemas.openxmlformats.org/officeDocument/2006/relationships/slideLayout" Target="../slideLayouts/slideLayout788.xml"/><Relationship Id="rId4" Type="http://schemas.openxmlformats.org/officeDocument/2006/relationships/slideLayout" Target="../slideLayouts/slideLayout782.xml"/><Relationship Id="rId9" Type="http://schemas.openxmlformats.org/officeDocument/2006/relationships/slideLayout" Target="../slideLayouts/slideLayout787.xml"/></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798.xml"/><Relationship Id="rId13" Type="http://schemas.openxmlformats.org/officeDocument/2006/relationships/theme" Target="../theme/theme76.xml"/><Relationship Id="rId3" Type="http://schemas.openxmlformats.org/officeDocument/2006/relationships/slideLayout" Target="../slideLayouts/slideLayout793.xml"/><Relationship Id="rId7" Type="http://schemas.openxmlformats.org/officeDocument/2006/relationships/slideLayout" Target="../slideLayouts/slideLayout797.xml"/><Relationship Id="rId12" Type="http://schemas.openxmlformats.org/officeDocument/2006/relationships/slideLayout" Target="../slideLayouts/slideLayout802.xml"/><Relationship Id="rId2" Type="http://schemas.openxmlformats.org/officeDocument/2006/relationships/slideLayout" Target="../slideLayouts/slideLayout792.xml"/><Relationship Id="rId1" Type="http://schemas.openxmlformats.org/officeDocument/2006/relationships/slideLayout" Target="../slideLayouts/slideLayout791.xml"/><Relationship Id="rId6" Type="http://schemas.openxmlformats.org/officeDocument/2006/relationships/slideLayout" Target="../slideLayouts/slideLayout796.xml"/><Relationship Id="rId11" Type="http://schemas.openxmlformats.org/officeDocument/2006/relationships/slideLayout" Target="../slideLayouts/slideLayout801.xml"/><Relationship Id="rId5" Type="http://schemas.openxmlformats.org/officeDocument/2006/relationships/slideLayout" Target="../slideLayouts/slideLayout795.xml"/><Relationship Id="rId10" Type="http://schemas.openxmlformats.org/officeDocument/2006/relationships/slideLayout" Target="../slideLayouts/slideLayout800.xml"/><Relationship Id="rId4" Type="http://schemas.openxmlformats.org/officeDocument/2006/relationships/slideLayout" Target="../slideLayouts/slideLayout794.xml"/><Relationship Id="rId9" Type="http://schemas.openxmlformats.org/officeDocument/2006/relationships/slideLayout" Target="../slideLayouts/slideLayout799.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10.xml"/><Relationship Id="rId13" Type="http://schemas.openxmlformats.org/officeDocument/2006/relationships/theme" Target="../theme/theme77.xml"/><Relationship Id="rId3" Type="http://schemas.openxmlformats.org/officeDocument/2006/relationships/slideLayout" Target="../slideLayouts/slideLayout805.xml"/><Relationship Id="rId7" Type="http://schemas.openxmlformats.org/officeDocument/2006/relationships/slideLayout" Target="../slideLayouts/slideLayout809.xml"/><Relationship Id="rId12" Type="http://schemas.openxmlformats.org/officeDocument/2006/relationships/slideLayout" Target="../slideLayouts/slideLayout814.xml"/><Relationship Id="rId2" Type="http://schemas.openxmlformats.org/officeDocument/2006/relationships/slideLayout" Target="../slideLayouts/slideLayout804.xml"/><Relationship Id="rId1" Type="http://schemas.openxmlformats.org/officeDocument/2006/relationships/slideLayout" Target="../slideLayouts/slideLayout803.xml"/><Relationship Id="rId6" Type="http://schemas.openxmlformats.org/officeDocument/2006/relationships/slideLayout" Target="../slideLayouts/slideLayout808.xml"/><Relationship Id="rId11" Type="http://schemas.openxmlformats.org/officeDocument/2006/relationships/slideLayout" Target="../slideLayouts/slideLayout813.xml"/><Relationship Id="rId5" Type="http://schemas.openxmlformats.org/officeDocument/2006/relationships/slideLayout" Target="../slideLayouts/slideLayout807.xml"/><Relationship Id="rId10" Type="http://schemas.openxmlformats.org/officeDocument/2006/relationships/slideLayout" Target="../slideLayouts/slideLayout812.xml"/><Relationship Id="rId4" Type="http://schemas.openxmlformats.org/officeDocument/2006/relationships/slideLayout" Target="../slideLayouts/slideLayout806.xml"/><Relationship Id="rId9" Type="http://schemas.openxmlformats.org/officeDocument/2006/relationships/slideLayout" Target="../slideLayouts/slideLayout811.xml"/></Relationships>
</file>

<file path=ppt/slideMasters/_rels/slideMaster78.xml.rels><?xml version="1.0" encoding="UTF-8" standalone="yes"?>
<Relationships xmlns="http://schemas.openxmlformats.org/package/2006/relationships"><Relationship Id="rId3" Type="http://schemas.openxmlformats.org/officeDocument/2006/relationships/slideLayout" Target="../slideLayouts/slideLayout817.xml"/><Relationship Id="rId2" Type="http://schemas.openxmlformats.org/officeDocument/2006/relationships/slideLayout" Target="../slideLayouts/slideLayout816.xml"/><Relationship Id="rId1" Type="http://schemas.openxmlformats.org/officeDocument/2006/relationships/slideLayout" Target="../slideLayouts/slideLayout815.xml"/><Relationship Id="rId5" Type="http://schemas.openxmlformats.org/officeDocument/2006/relationships/theme" Target="../theme/theme78.xml"/><Relationship Id="rId4" Type="http://schemas.openxmlformats.org/officeDocument/2006/relationships/slideLayout" Target="../slideLayouts/slideLayout818.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26.xml"/><Relationship Id="rId3" Type="http://schemas.openxmlformats.org/officeDocument/2006/relationships/slideLayout" Target="../slideLayouts/slideLayout821.xml"/><Relationship Id="rId7" Type="http://schemas.openxmlformats.org/officeDocument/2006/relationships/slideLayout" Target="../slideLayouts/slideLayout825.xml"/><Relationship Id="rId12" Type="http://schemas.openxmlformats.org/officeDocument/2006/relationships/theme" Target="../theme/theme79.xml"/><Relationship Id="rId2" Type="http://schemas.openxmlformats.org/officeDocument/2006/relationships/slideLayout" Target="../slideLayouts/slideLayout820.xml"/><Relationship Id="rId1" Type="http://schemas.openxmlformats.org/officeDocument/2006/relationships/slideLayout" Target="../slideLayouts/slideLayout819.xml"/><Relationship Id="rId6" Type="http://schemas.openxmlformats.org/officeDocument/2006/relationships/slideLayout" Target="../slideLayouts/slideLayout824.xml"/><Relationship Id="rId11" Type="http://schemas.openxmlformats.org/officeDocument/2006/relationships/slideLayout" Target="../slideLayouts/slideLayout829.xml"/><Relationship Id="rId5" Type="http://schemas.openxmlformats.org/officeDocument/2006/relationships/slideLayout" Target="../slideLayouts/slideLayout823.xml"/><Relationship Id="rId10" Type="http://schemas.openxmlformats.org/officeDocument/2006/relationships/slideLayout" Target="../slideLayouts/slideLayout828.xml"/><Relationship Id="rId4" Type="http://schemas.openxmlformats.org/officeDocument/2006/relationships/slideLayout" Target="../slideLayouts/slideLayout822.xml"/><Relationship Id="rId9" Type="http://schemas.openxmlformats.org/officeDocument/2006/relationships/slideLayout" Target="../slideLayouts/slideLayout827.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37.xml"/><Relationship Id="rId13" Type="http://schemas.openxmlformats.org/officeDocument/2006/relationships/theme" Target="../theme/theme80.xml"/><Relationship Id="rId3" Type="http://schemas.openxmlformats.org/officeDocument/2006/relationships/slideLayout" Target="../slideLayouts/slideLayout832.xml"/><Relationship Id="rId7" Type="http://schemas.openxmlformats.org/officeDocument/2006/relationships/slideLayout" Target="../slideLayouts/slideLayout836.xml"/><Relationship Id="rId12" Type="http://schemas.openxmlformats.org/officeDocument/2006/relationships/slideLayout" Target="../slideLayouts/slideLayout841.xml"/><Relationship Id="rId2" Type="http://schemas.openxmlformats.org/officeDocument/2006/relationships/slideLayout" Target="../slideLayouts/slideLayout831.xml"/><Relationship Id="rId1" Type="http://schemas.openxmlformats.org/officeDocument/2006/relationships/slideLayout" Target="../slideLayouts/slideLayout830.xml"/><Relationship Id="rId6" Type="http://schemas.openxmlformats.org/officeDocument/2006/relationships/slideLayout" Target="../slideLayouts/slideLayout835.xml"/><Relationship Id="rId11" Type="http://schemas.openxmlformats.org/officeDocument/2006/relationships/slideLayout" Target="../slideLayouts/slideLayout840.xml"/><Relationship Id="rId5" Type="http://schemas.openxmlformats.org/officeDocument/2006/relationships/slideLayout" Target="../slideLayouts/slideLayout834.xml"/><Relationship Id="rId10" Type="http://schemas.openxmlformats.org/officeDocument/2006/relationships/slideLayout" Target="../slideLayouts/slideLayout839.xml"/><Relationship Id="rId4" Type="http://schemas.openxmlformats.org/officeDocument/2006/relationships/slideLayout" Target="../slideLayouts/slideLayout833.xml"/><Relationship Id="rId9" Type="http://schemas.openxmlformats.org/officeDocument/2006/relationships/slideLayout" Target="../slideLayouts/slideLayout838.xml"/></Relationships>
</file>

<file path=ppt/slideMasters/_rels/slideMaster81.xml.rels><?xml version="1.0" encoding="UTF-8" standalone="yes"?>
<Relationships xmlns="http://schemas.openxmlformats.org/package/2006/relationships"><Relationship Id="rId8" Type="http://schemas.openxmlformats.org/officeDocument/2006/relationships/slideLayout" Target="../slideLayouts/slideLayout849.xml"/><Relationship Id="rId3" Type="http://schemas.openxmlformats.org/officeDocument/2006/relationships/slideLayout" Target="../slideLayouts/slideLayout844.xml"/><Relationship Id="rId7" Type="http://schemas.openxmlformats.org/officeDocument/2006/relationships/slideLayout" Target="../slideLayouts/slideLayout848.xml"/><Relationship Id="rId12" Type="http://schemas.openxmlformats.org/officeDocument/2006/relationships/theme" Target="../theme/theme81.xml"/><Relationship Id="rId2" Type="http://schemas.openxmlformats.org/officeDocument/2006/relationships/slideLayout" Target="../slideLayouts/slideLayout843.xml"/><Relationship Id="rId1" Type="http://schemas.openxmlformats.org/officeDocument/2006/relationships/slideLayout" Target="../slideLayouts/slideLayout842.xml"/><Relationship Id="rId6" Type="http://schemas.openxmlformats.org/officeDocument/2006/relationships/slideLayout" Target="../slideLayouts/slideLayout847.xml"/><Relationship Id="rId11" Type="http://schemas.openxmlformats.org/officeDocument/2006/relationships/slideLayout" Target="../slideLayouts/slideLayout852.xml"/><Relationship Id="rId5" Type="http://schemas.openxmlformats.org/officeDocument/2006/relationships/slideLayout" Target="../slideLayouts/slideLayout846.xml"/><Relationship Id="rId10" Type="http://schemas.openxmlformats.org/officeDocument/2006/relationships/slideLayout" Target="../slideLayouts/slideLayout851.xml"/><Relationship Id="rId4" Type="http://schemas.openxmlformats.org/officeDocument/2006/relationships/slideLayout" Target="../slideLayouts/slideLayout845.xml"/><Relationship Id="rId9" Type="http://schemas.openxmlformats.org/officeDocument/2006/relationships/slideLayout" Target="../slideLayouts/slideLayout850.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860.xml"/><Relationship Id="rId3" Type="http://schemas.openxmlformats.org/officeDocument/2006/relationships/slideLayout" Target="../slideLayouts/slideLayout855.xml"/><Relationship Id="rId7" Type="http://schemas.openxmlformats.org/officeDocument/2006/relationships/slideLayout" Target="../slideLayouts/slideLayout859.xml"/><Relationship Id="rId2" Type="http://schemas.openxmlformats.org/officeDocument/2006/relationships/slideLayout" Target="../slideLayouts/slideLayout854.xml"/><Relationship Id="rId1" Type="http://schemas.openxmlformats.org/officeDocument/2006/relationships/slideLayout" Target="../slideLayouts/slideLayout853.xml"/><Relationship Id="rId6" Type="http://schemas.openxmlformats.org/officeDocument/2006/relationships/slideLayout" Target="../slideLayouts/slideLayout858.xml"/><Relationship Id="rId11" Type="http://schemas.openxmlformats.org/officeDocument/2006/relationships/theme" Target="../theme/theme82.xml"/><Relationship Id="rId5" Type="http://schemas.openxmlformats.org/officeDocument/2006/relationships/slideLayout" Target="../slideLayouts/slideLayout857.xml"/><Relationship Id="rId10" Type="http://schemas.openxmlformats.org/officeDocument/2006/relationships/slideLayout" Target="../slideLayouts/slideLayout862.xml"/><Relationship Id="rId4" Type="http://schemas.openxmlformats.org/officeDocument/2006/relationships/slideLayout" Target="../slideLayouts/slideLayout856.xml"/><Relationship Id="rId9" Type="http://schemas.openxmlformats.org/officeDocument/2006/relationships/slideLayout" Target="../slideLayouts/slideLayout861.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870.xml"/><Relationship Id="rId13" Type="http://schemas.openxmlformats.org/officeDocument/2006/relationships/theme" Target="../theme/theme83.xml"/><Relationship Id="rId3" Type="http://schemas.openxmlformats.org/officeDocument/2006/relationships/slideLayout" Target="../slideLayouts/slideLayout865.xml"/><Relationship Id="rId7" Type="http://schemas.openxmlformats.org/officeDocument/2006/relationships/slideLayout" Target="../slideLayouts/slideLayout869.xml"/><Relationship Id="rId12" Type="http://schemas.openxmlformats.org/officeDocument/2006/relationships/slideLayout" Target="../slideLayouts/slideLayout874.xml"/><Relationship Id="rId2" Type="http://schemas.openxmlformats.org/officeDocument/2006/relationships/slideLayout" Target="../slideLayouts/slideLayout864.xml"/><Relationship Id="rId1" Type="http://schemas.openxmlformats.org/officeDocument/2006/relationships/slideLayout" Target="../slideLayouts/slideLayout863.xml"/><Relationship Id="rId6" Type="http://schemas.openxmlformats.org/officeDocument/2006/relationships/slideLayout" Target="../slideLayouts/slideLayout868.xml"/><Relationship Id="rId11" Type="http://schemas.openxmlformats.org/officeDocument/2006/relationships/slideLayout" Target="../slideLayouts/slideLayout873.xml"/><Relationship Id="rId5" Type="http://schemas.openxmlformats.org/officeDocument/2006/relationships/slideLayout" Target="../slideLayouts/slideLayout867.xml"/><Relationship Id="rId10" Type="http://schemas.openxmlformats.org/officeDocument/2006/relationships/slideLayout" Target="../slideLayouts/slideLayout872.xml"/><Relationship Id="rId4" Type="http://schemas.openxmlformats.org/officeDocument/2006/relationships/slideLayout" Target="../slideLayouts/slideLayout866.xml"/><Relationship Id="rId9" Type="http://schemas.openxmlformats.org/officeDocument/2006/relationships/slideLayout" Target="../slideLayouts/slideLayout871.xml"/><Relationship Id="rId14" Type="http://schemas.openxmlformats.org/officeDocument/2006/relationships/image" Target="../media/image1.png"/></Relationships>
</file>

<file path=ppt/slideMasters/_rels/slideMaster84.xml.rels><?xml version="1.0" encoding="UTF-8" standalone="yes"?>
<Relationships xmlns="http://schemas.openxmlformats.org/package/2006/relationships"><Relationship Id="rId8" Type="http://schemas.openxmlformats.org/officeDocument/2006/relationships/slideLayout" Target="../slideLayouts/slideLayout882.xml"/><Relationship Id="rId13" Type="http://schemas.openxmlformats.org/officeDocument/2006/relationships/theme" Target="../theme/theme84.xml"/><Relationship Id="rId3" Type="http://schemas.openxmlformats.org/officeDocument/2006/relationships/slideLayout" Target="../slideLayouts/slideLayout877.xml"/><Relationship Id="rId7" Type="http://schemas.openxmlformats.org/officeDocument/2006/relationships/slideLayout" Target="../slideLayouts/slideLayout881.xml"/><Relationship Id="rId12" Type="http://schemas.openxmlformats.org/officeDocument/2006/relationships/slideLayout" Target="../slideLayouts/slideLayout886.xml"/><Relationship Id="rId2" Type="http://schemas.openxmlformats.org/officeDocument/2006/relationships/slideLayout" Target="../slideLayouts/slideLayout876.xml"/><Relationship Id="rId1" Type="http://schemas.openxmlformats.org/officeDocument/2006/relationships/slideLayout" Target="../slideLayouts/slideLayout875.xml"/><Relationship Id="rId6" Type="http://schemas.openxmlformats.org/officeDocument/2006/relationships/slideLayout" Target="../slideLayouts/slideLayout880.xml"/><Relationship Id="rId11" Type="http://schemas.openxmlformats.org/officeDocument/2006/relationships/slideLayout" Target="../slideLayouts/slideLayout885.xml"/><Relationship Id="rId5" Type="http://schemas.openxmlformats.org/officeDocument/2006/relationships/slideLayout" Target="../slideLayouts/slideLayout879.xml"/><Relationship Id="rId10" Type="http://schemas.openxmlformats.org/officeDocument/2006/relationships/slideLayout" Target="../slideLayouts/slideLayout884.xml"/><Relationship Id="rId4" Type="http://schemas.openxmlformats.org/officeDocument/2006/relationships/slideLayout" Target="../slideLayouts/slideLayout878.xml"/><Relationship Id="rId9" Type="http://schemas.openxmlformats.org/officeDocument/2006/relationships/slideLayout" Target="../slideLayouts/slideLayout883.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894.xml"/><Relationship Id="rId13" Type="http://schemas.openxmlformats.org/officeDocument/2006/relationships/theme" Target="../theme/theme85.xml"/><Relationship Id="rId3" Type="http://schemas.openxmlformats.org/officeDocument/2006/relationships/slideLayout" Target="../slideLayouts/slideLayout889.xml"/><Relationship Id="rId7" Type="http://schemas.openxmlformats.org/officeDocument/2006/relationships/slideLayout" Target="../slideLayouts/slideLayout893.xml"/><Relationship Id="rId12" Type="http://schemas.openxmlformats.org/officeDocument/2006/relationships/slideLayout" Target="../slideLayouts/slideLayout898.xml"/><Relationship Id="rId2" Type="http://schemas.openxmlformats.org/officeDocument/2006/relationships/slideLayout" Target="../slideLayouts/slideLayout888.xml"/><Relationship Id="rId1" Type="http://schemas.openxmlformats.org/officeDocument/2006/relationships/slideLayout" Target="../slideLayouts/slideLayout887.xml"/><Relationship Id="rId6" Type="http://schemas.openxmlformats.org/officeDocument/2006/relationships/slideLayout" Target="../slideLayouts/slideLayout892.xml"/><Relationship Id="rId11" Type="http://schemas.openxmlformats.org/officeDocument/2006/relationships/slideLayout" Target="../slideLayouts/slideLayout897.xml"/><Relationship Id="rId5" Type="http://schemas.openxmlformats.org/officeDocument/2006/relationships/slideLayout" Target="../slideLayouts/slideLayout891.xml"/><Relationship Id="rId10" Type="http://schemas.openxmlformats.org/officeDocument/2006/relationships/slideLayout" Target="../slideLayouts/slideLayout896.xml"/><Relationship Id="rId4" Type="http://schemas.openxmlformats.org/officeDocument/2006/relationships/slideLayout" Target="../slideLayouts/slideLayout890.xml"/><Relationship Id="rId9" Type="http://schemas.openxmlformats.org/officeDocument/2006/relationships/slideLayout" Target="../slideLayouts/slideLayout895.xml"/><Relationship Id="rId14" Type="http://schemas.openxmlformats.org/officeDocument/2006/relationships/image" Target="../media/image1.png"/></Relationships>
</file>

<file path=ppt/slideMasters/_rels/slideMaster86.xml.rels><?xml version="1.0" encoding="UTF-8" standalone="yes"?>
<Relationships xmlns="http://schemas.openxmlformats.org/package/2006/relationships"><Relationship Id="rId8" Type="http://schemas.openxmlformats.org/officeDocument/2006/relationships/slideLayout" Target="../slideLayouts/slideLayout906.xml"/><Relationship Id="rId13" Type="http://schemas.openxmlformats.org/officeDocument/2006/relationships/slideLayout" Target="../slideLayouts/slideLayout911.xml"/><Relationship Id="rId3" Type="http://schemas.openxmlformats.org/officeDocument/2006/relationships/slideLayout" Target="../slideLayouts/slideLayout901.xml"/><Relationship Id="rId7" Type="http://schemas.openxmlformats.org/officeDocument/2006/relationships/slideLayout" Target="../slideLayouts/slideLayout905.xml"/><Relationship Id="rId12" Type="http://schemas.openxmlformats.org/officeDocument/2006/relationships/slideLayout" Target="../slideLayouts/slideLayout910.xml"/><Relationship Id="rId2" Type="http://schemas.openxmlformats.org/officeDocument/2006/relationships/slideLayout" Target="../slideLayouts/slideLayout900.xml"/><Relationship Id="rId1" Type="http://schemas.openxmlformats.org/officeDocument/2006/relationships/slideLayout" Target="../slideLayouts/slideLayout899.xml"/><Relationship Id="rId6" Type="http://schemas.openxmlformats.org/officeDocument/2006/relationships/slideLayout" Target="../slideLayouts/slideLayout904.xml"/><Relationship Id="rId11" Type="http://schemas.openxmlformats.org/officeDocument/2006/relationships/slideLayout" Target="../slideLayouts/slideLayout909.xml"/><Relationship Id="rId5" Type="http://schemas.openxmlformats.org/officeDocument/2006/relationships/slideLayout" Target="../slideLayouts/slideLayout903.xml"/><Relationship Id="rId10" Type="http://schemas.openxmlformats.org/officeDocument/2006/relationships/slideLayout" Target="../slideLayouts/slideLayout908.xml"/><Relationship Id="rId4" Type="http://schemas.openxmlformats.org/officeDocument/2006/relationships/slideLayout" Target="../slideLayouts/slideLayout902.xml"/><Relationship Id="rId9" Type="http://schemas.openxmlformats.org/officeDocument/2006/relationships/slideLayout" Target="../slideLayouts/slideLayout907.xml"/><Relationship Id="rId14" Type="http://schemas.openxmlformats.org/officeDocument/2006/relationships/theme" Target="../theme/theme86.xml"/></Relationships>
</file>

<file path=ppt/slideMasters/_rels/slideMaster87.xml.rels><?xml version="1.0" encoding="UTF-8" standalone="yes"?>
<Relationships xmlns="http://schemas.openxmlformats.org/package/2006/relationships"><Relationship Id="rId3" Type="http://schemas.openxmlformats.org/officeDocument/2006/relationships/slideLayout" Target="../slideLayouts/slideLayout914.xml"/><Relationship Id="rId2" Type="http://schemas.openxmlformats.org/officeDocument/2006/relationships/slideLayout" Target="../slideLayouts/slideLayout913.xml"/><Relationship Id="rId1" Type="http://schemas.openxmlformats.org/officeDocument/2006/relationships/slideLayout" Target="../slideLayouts/slideLayout912.xml"/><Relationship Id="rId4" Type="http://schemas.openxmlformats.org/officeDocument/2006/relationships/theme" Target="../theme/theme87.xml"/></Relationships>
</file>

<file path=ppt/slideMasters/_rels/slideMaster88.xml.rels><?xml version="1.0" encoding="UTF-8" standalone="yes"?>
<Relationships xmlns="http://schemas.openxmlformats.org/package/2006/relationships"><Relationship Id="rId8" Type="http://schemas.openxmlformats.org/officeDocument/2006/relationships/slideLayout" Target="../slideLayouts/slideLayout922.xml"/><Relationship Id="rId3" Type="http://schemas.openxmlformats.org/officeDocument/2006/relationships/slideLayout" Target="../slideLayouts/slideLayout917.xml"/><Relationship Id="rId7" Type="http://schemas.openxmlformats.org/officeDocument/2006/relationships/slideLayout" Target="../slideLayouts/slideLayout921.xml"/><Relationship Id="rId12" Type="http://schemas.openxmlformats.org/officeDocument/2006/relationships/theme" Target="../theme/theme88.xml"/><Relationship Id="rId2" Type="http://schemas.openxmlformats.org/officeDocument/2006/relationships/slideLayout" Target="../slideLayouts/slideLayout916.xml"/><Relationship Id="rId1" Type="http://schemas.openxmlformats.org/officeDocument/2006/relationships/slideLayout" Target="../slideLayouts/slideLayout915.xml"/><Relationship Id="rId6" Type="http://schemas.openxmlformats.org/officeDocument/2006/relationships/slideLayout" Target="../slideLayouts/slideLayout920.xml"/><Relationship Id="rId11" Type="http://schemas.openxmlformats.org/officeDocument/2006/relationships/slideLayout" Target="../slideLayouts/slideLayout925.xml"/><Relationship Id="rId5" Type="http://schemas.openxmlformats.org/officeDocument/2006/relationships/slideLayout" Target="../slideLayouts/slideLayout919.xml"/><Relationship Id="rId10" Type="http://schemas.openxmlformats.org/officeDocument/2006/relationships/slideLayout" Target="../slideLayouts/slideLayout924.xml"/><Relationship Id="rId4" Type="http://schemas.openxmlformats.org/officeDocument/2006/relationships/slideLayout" Target="../slideLayouts/slideLayout918.xml"/><Relationship Id="rId9" Type="http://schemas.openxmlformats.org/officeDocument/2006/relationships/slideLayout" Target="../slideLayouts/slideLayout923.xml"/></Relationships>
</file>

<file path=ppt/slideMasters/_rels/slideMaster89.xml.rels><?xml version="1.0" encoding="UTF-8" standalone="yes"?>
<Relationships xmlns="http://schemas.openxmlformats.org/package/2006/relationships"><Relationship Id="rId8" Type="http://schemas.openxmlformats.org/officeDocument/2006/relationships/slideLayout" Target="../slideLayouts/slideLayout933.xml"/><Relationship Id="rId3" Type="http://schemas.openxmlformats.org/officeDocument/2006/relationships/slideLayout" Target="../slideLayouts/slideLayout928.xml"/><Relationship Id="rId7" Type="http://schemas.openxmlformats.org/officeDocument/2006/relationships/slideLayout" Target="../slideLayouts/slideLayout932.xml"/><Relationship Id="rId12" Type="http://schemas.openxmlformats.org/officeDocument/2006/relationships/theme" Target="../theme/theme89.xml"/><Relationship Id="rId2" Type="http://schemas.openxmlformats.org/officeDocument/2006/relationships/slideLayout" Target="../slideLayouts/slideLayout927.xml"/><Relationship Id="rId1" Type="http://schemas.openxmlformats.org/officeDocument/2006/relationships/slideLayout" Target="../slideLayouts/slideLayout926.xml"/><Relationship Id="rId6" Type="http://schemas.openxmlformats.org/officeDocument/2006/relationships/slideLayout" Target="../slideLayouts/slideLayout931.xml"/><Relationship Id="rId11" Type="http://schemas.openxmlformats.org/officeDocument/2006/relationships/slideLayout" Target="../slideLayouts/slideLayout936.xml"/><Relationship Id="rId5" Type="http://schemas.openxmlformats.org/officeDocument/2006/relationships/slideLayout" Target="../slideLayouts/slideLayout930.xml"/><Relationship Id="rId10" Type="http://schemas.openxmlformats.org/officeDocument/2006/relationships/slideLayout" Target="../slideLayouts/slideLayout935.xml"/><Relationship Id="rId4" Type="http://schemas.openxmlformats.org/officeDocument/2006/relationships/slideLayout" Target="../slideLayouts/slideLayout929.xml"/><Relationship Id="rId9" Type="http://schemas.openxmlformats.org/officeDocument/2006/relationships/slideLayout" Target="../slideLayouts/slideLayout934.xml"/></Relationships>
</file>

<file path=ppt/slideMasters/_rels/slideMaster90.xml.rels><?xml version="1.0" encoding="UTF-8" standalone="yes"?>
<Relationships xmlns="http://schemas.openxmlformats.org/package/2006/relationships"><Relationship Id="rId8" Type="http://schemas.openxmlformats.org/officeDocument/2006/relationships/slideLayout" Target="../slideLayouts/slideLayout944.xml"/><Relationship Id="rId3" Type="http://schemas.openxmlformats.org/officeDocument/2006/relationships/slideLayout" Target="../slideLayouts/slideLayout939.xml"/><Relationship Id="rId7" Type="http://schemas.openxmlformats.org/officeDocument/2006/relationships/slideLayout" Target="../slideLayouts/slideLayout943.xml"/><Relationship Id="rId12" Type="http://schemas.openxmlformats.org/officeDocument/2006/relationships/theme" Target="../theme/theme90.xml"/><Relationship Id="rId2" Type="http://schemas.openxmlformats.org/officeDocument/2006/relationships/slideLayout" Target="../slideLayouts/slideLayout938.xml"/><Relationship Id="rId1" Type="http://schemas.openxmlformats.org/officeDocument/2006/relationships/slideLayout" Target="../slideLayouts/slideLayout937.xml"/><Relationship Id="rId6" Type="http://schemas.openxmlformats.org/officeDocument/2006/relationships/slideLayout" Target="../slideLayouts/slideLayout942.xml"/><Relationship Id="rId11" Type="http://schemas.openxmlformats.org/officeDocument/2006/relationships/slideLayout" Target="../slideLayouts/slideLayout947.xml"/><Relationship Id="rId5" Type="http://schemas.openxmlformats.org/officeDocument/2006/relationships/slideLayout" Target="../slideLayouts/slideLayout941.xml"/><Relationship Id="rId10" Type="http://schemas.openxmlformats.org/officeDocument/2006/relationships/slideLayout" Target="../slideLayouts/slideLayout946.xml"/><Relationship Id="rId4" Type="http://schemas.openxmlformats.org/officeDocument/2006/relationships/slideLayout" Target="../slideLayouts/slideLayout940.xml"/><Relationship Id="rId9" Type="http://schemas.openxmlformats.org/officeDocument/2006/relationships/slideLayout" Target="../slideLayouts/slideLayout945.xml"/></Relationships>
</file>

<file path=ppt/slideMasters/_rels/slideMaster91.xml.rels><?xml version="1.0" encoding="UTF-8" standalone="yes"?>
<Relationships xmlns="http://schemas.openxmlformats.org/package/2006/relationships"><Relationship Id="rId8" Type="http://schemas.openxmlformats.org/officeDocument/2006/relationships/slideLayout" Target="../slideLayouts/slideLayout955.xml"/><Relationship Id="rId3" Type="http://schemas.openxmlformats.org/officeDocument/2006/relationships/slideLayout" Target="../slideLayouts/slideLayout950.xml"/><Relationship Id="rId7" Type="http://schemas.openxmlformats.org/officeDocument/2006/relationships/slideLayout" Target="../slideLayouts/slideLayout954.xml"/><Relationship Id="rId12" Type="http://schemas.openxmlformats.org/officeDocument/2006/relationships/theme" Target="../theme/theme91.xml"/><Relationship Id="rId2" Type="http://schemas.openxmlformats.org/officeDocument/2006/relationships/slideLayout" Target="../slideLayouts/slideLayout949.xml"/><Relationship Id="rId1" Type="http://schemas.openxmlformats.org/officeDocument/2006/relationships/slideLayout" Target="../slideLayouts/slideLayout948.xml"/><Relationship Id="rId6" Type="http://schemas.openxmlformats.org/officeDocument/2006/relationships/slideLayout" Target="../slideLayouts/slideLayout953.xml"/><Relationship Id="rId11" Type="http://schemas.openxmlformats.org/officeDocument/2006/relationships/slideLayout" Target="../slideLayouts/slideLayout958.xml"/><Relationship Id="rId5" Type="http://schemas.openxmlformats.org/officeDocument/2006/relationships/slideLayout" Target="../slideLayouts/slideLayout952.xml"/><Relationship Id="rId10" Type="http://schemas.openxmlformats.org/officeDocument/2006/relationships/slideLayout" Target="../slideLayouts/slideLayout957.xml"/><Relationship Id="rId4" Type="http://schemas.openxmlformats.org/officeDocument/2006/relationships/slideLayout" Target="../slideLayouts/slideLayout951.xml"/><Relationship Id="rId9" Type="http://schemas.openxmlformats.org/officeDocument/2006/relationships/slideLayout" Target="../slideLayouts/slideLayout956.xml"/></Relationships>
</file>

<file path=ppt/slideMasters/_rels/slideMaster92.xml.rels><?xml version="1.0" encoding="UTF-8" standalone="yes"?>
<Relationships xmlns="http://schemas.openxmlformats.org/package/2006/relationships"><Relationship Id="rId3" Type="http://schemas.openxmlformats.org/officeDocument/2006/relationships/theme" Target="../theme/theme92.xml"/><Relationship Id="rId2" Type="http://schemas.openxmlformats.org/officeDocument/2006/relationships/slideLayout" Target="../slideLayouts/slideLayout960.xml"/><Relationship Id="rId1" Type="http://schemas.openxmlformats.org/officeDocument/2006/relationships/slideLayout" Target="../slideLayouts/slideLayout959.xml"/></Relationships>
</file>

<file path=ppt/slideMasters/_rels/slideMaster93.xml.rels><?xml version="1.0" encoding="UTF-8" standalone="yes"?>
<Relationships xmlns="http://schemas.openxmlformats.org/package/2006/relationships"><Relationship Id="rId8" Type="http://schemas.openxmlformats.org/officeDocument/2006/relationships/slideLayout" Target="../slideLayouts/slideLayout968.xml"/><Relationship Id="rId13" Type="http://schemas.openxmlformats.org/officeDocument/2006/relationships/theme" Target="../theme/theme93.xml"/><Relationship Id="rId3" Type="http://schemas.openxmlformats.org/officeDocument/2006/relationships/slideLayout" Target="../slideLayouts/slideLayout963.xml"/><Relationship Id="rId7" Type="http://schemas.openxmlformats.org/officeDocument/2006/relationships/slideLayout" Target="../slideLayouts/slideLayout967.xml"/><Relationship Id="rId12" Type="http://schemas.openxmlformats.org/officeDocument/2006/relationships/slideLayout" Target="../slideLayouts/slideLayout972.xml"/><Relationship Id="rId2" Type="http://schemas.openxmlformats.org/officeDocument/2006/relationships/slideLayout" Target="../slideLayouts/slideLayout962.xml"/><Relationship Id="rId1" Type="http://schemas.openxmlformats.org/officeDocument/2006/relationships/slideLayout" Target="../slideLayouts/slideLayout961.xml"/><Relationship Id="rId6" Type="http://schemas.openxmlformats.org/officeDocument/2006/relationships/slideLayout" Target="../slideLayouts/slideLayout966.xml"/><Relationship Id="rId11" Type="http://schemas.openxmlformats.org/officeDocument/2006/relationships/slideLayout" Target="../slideLayouts/slideLayout971.xml"/><Relationship Id="rId5" Type="http://schemas.openxmlformats.org/officeDocument/2006/relationships/slideLayout" Target="../slideLayouts/slideLayout965.xml"/><Relationship Id="rId10" Type="http://schemas.openxmlformats.org/officeDocument/2006/relationships/slideLayout" Target="../slideLayouts/slideLayout970.xml"/><Relationship Id="rId4" Type="http://schemas.openxmlformats.org/officeDocument/2006/relationships/slideLayout" Target="../slideLayouts/slideLayout964.xml"/><Relationship Id="rId9" Type="http://schemas.openxmlformats.org/officeDocument/2006/relationships/slideLayout" Target="../slideLayouts/slideLayout969.xml"/><Relationship Id="rId14" Type="http://schemas.openxmlformats.org/officeDocument/2006/relationships/image" Target="../media/image1.png"/></Relationships>
</file>

<file path=ppt/slideMasters/_rels/slideMaster94.xml.rels><?xml version="1.0" encoding="UTF-8" standalone="yes"?>
<Relationships xmlns="http://schemas.openxmlformats.org/package/2006/relationships"><Relationship Id="rId8" Type="http://schemas.openxmlformats.org/officeDocument/2006/relationships/slideLayout" Target="../slideLayouts/slideLayout980.xml"/><Relationship Id="rId3" Type="http://schemas.openxmlformats.org/officeDocument/2006/relationships/slideLayout" Target="../slideLayouts/slideLayout975.xml"/><Relationship Id="rId7" Type="http://schemas.openxmlformats.org/officeDocument/2006/relationships/slideLayout" Target="../slideLayouts/slideLayout979.xml"/><Relationship Id="rId12" Type="http://schemas.openxmlformats.org/officeDocument/2006/relationships/theme" Target="../theme/theme94.xml"/><Relationship Id="rId2" Type="http://schemas.openxmlformats.org/officeDocument/2006/relationships/slideLayout" Target="../slideLayouts/slideLayout974.xml"/><Relationship Id="rId1" Type="http://schemas.openxmlformats.org/officeDocument/2006/relationships/slideLayout" Target="../slideLayouts/slideLayout973.xml"/><Relationship Id="rId6" Type="http://schemas.openxmlformats.org/officeDocument/2006/relationships/slideLayout" Target="../slideLayouts/slideLayout978.xml"/><Relationship Id="rId11" Type="http://schemas.openxmlformats.org/officeDocument/2006/relationships/slideLayout" Target="../slideLayouts/slideLayout983.xml"/><Relationship Id="rId5" Type="http://schemas.openxmlformats.org/officeDocument/2006/relationships/slideLayout" Target="../slideLayouts/slideLayout977.xml"/><Relationship Id="rId10" Type="http://schemas.openxmlformats.org/officeDocument/2006/relationships/slideLayout" Target="../slideLayouts/slideLayout982.xml"/><Relationship Id="rId4" Type="http://schemas.openxmlformats.org/officeDocument/2006/relationships/slideLayout" Target="../slideLayouts/slideLayout976.xml"/><Relationship Id="rId9" Type="http://schemas.openxmlformats.org/officeDocument/2006/relationships/slideLayout" Target="../slideLayouts/slideLayout981.xml"/></Relationships>
</file>

<file path=ppt/slideMasters/_rels/slideMaster95.xml.rels><?xml version="1.0" encoding="UTF-8" standalone="yes"?>
<Relationships xmlns="http://schemas.openxmlformats.org/package/2006/relationships"><Relationship Id="rId3" Type="http://schemas.openxmlformats.org/officeDocument/2006/relationships/theme" Target="../theme/theme95.xml"/><Relationship Id="rId2" Type="http://schemas.openxmlformats.org/officeDocument/2006/relationships/slideLayout" Target="../slideLayouts/slideLayout985.xml"/><Relationship Id="rId1" Type="http://schemas.openxmlformats.org/officeDocument/2006/relationships/slideLayout" Target="../slideLayouts/slideLayout984.xml"/></Relationships>
</file>

<file path=ppt/slideMasters/_rels/slideMaster96.xml.rels><?xml version="1.0" encoding="UTF-8" standalone="yes"?>
<Relationships xmlns="http://schemas.openxmlformats.org/package/2006/relationships"><Relationship Id="rId3" Type="http://schemas.openxmlformats.org/officeDocument/2006/relationships/slideLayout" Target="../slideLayouts/slideLayout988.xml"/><Relationship Id="rId2" Type="http://schemas.openxmlformats.org/officeDocument/2006/relationships/slideLayout" Target="../slideLayouts/slideLayout987.xml"/><Relationship Id="rId1" Type="http://schemas.openxmlformats.org/officeDocument/2006/relationships/slideLayout" Target="../slideLayouts/slideLayout986.xml"/><Relationship Id="rId5" Type="http://schemas.openxmlformats.org/officeDocument/2006/relationships/theme" Target="../theme/theme96.xml"/><Relationship Id="rId4" Type="http://schemas.openxmlformats.org/officeDocument/2006/relationships/slideLayout" Target="../slideLayouts/slideLayout989.xml"/></Relationships>
</file>

<file path=ppt/slideMasters/_rels/slideMaster97.xml.rels><?xml version="1.0" encoding="UTF-8" standalone="yes"?>
<Relationships xmlns="http://schemas.openxmlformats.org/package/2006/relationships"><Relationship Id="rId8" Type="http://schemas.openxmlformats.org/officeDocument/2006/relationships/slideLayout" Target="../slideLayouts/slideLayout997.xml"/><Relationship Id="rId3" Type="http://schemas.openxmlformats.org/officeDocument/2006/relationships/slideLayout" Target="../slideLayouts/slideLayout992.xml"/><Relationship Id="rId7" Type="http://schemas.openxmlformats.org/officeDocument/2006/relationships/slideLayout" Target="../slideLayouts/slideLayout996.xml"/><Relationship Id="rId12" Type="http://schemas.openxmlformats.org/officeDocument/2006/relationships/theme" Target="../theme/theme97.xml"/><Relationship Id="rId2" Type="http://schemas.openxmlformats.org/officeDocument/2006/relationships/slideLayout" Target="../slideLayouts/slideLayout991.xml"/><Relationship Id="rId1" Type="http://schemas.openxmlformats.org/officeDocument/2006/relationships/slideLayout" Target="../slideLayouts/slideLayout990.xml"/><Relationship Id="rId6" Type="http://schemas.openxmlformats.org/officeDocument/2006/relationships/slideLayout" Target="../slideLayouts/slideLayout995.xml"/><Relationship Id="rId11" Type="http://schemas.openxmlformats.org/officeDocument/2006/relationships/slideLayout" Target="../slideLayouts/slideLayout1000.xml"/><Relationship Id="rId5" Type="http://schemas.openxmlformats.org/officeDocument/2006/relationships/slideLayout" Target="../slideLayouts/slideLayout994.xml"/><Relationship Id="rId10" Type="http://schemas.openxmlformats.org/officeDocument/2006/relationships/slideLayout" Target="../slideLayouts/slideLayout999.xml"/><Relationship Id="rId4" Type="http://schemas.openxmlformats.org/officeDocument/2006/relationships/slideLayout" Target="../slideLayouts/slideLayout993.xml"/><Relationship Id="rId9" Type="http://schemas.openxmlformats.org/officeDocument/2006/relationships/slideLayout" Target="../slideLayouts/slideLayout998.xml"/></Relationships>
</file>

<file path=ppt/slideMasters/_rels/slideMaster98.xml.rels><?xml version="1.0" encoding="UTF-8" standalone="yes"?>
<Relationships xmlns="http://schemas.openxmlformats.org/package/2006/relationships"><Relationship Id="rId8" Type="http://schemas.openxmlformats.org/officeDocument/2006/relationships/slideLayout" Target="../slideLayouts/slideLayout1008.xml"/><Relationship Id="rId3" Type="http://schemas.openxmlformats.org/officeDocument/2006/relationships/slideLayout" Target="../slideLayouts/slideLayout1003.xml"/><Relationship Id="rId7" Type="http://schemas.openxmlformats.org/officeDocument/2006/relationships/slideLayout" Target="../slideLayouts/slideLayout1007.xml"/><Relationship Id="rId12" Type="http://schemas.openxmlformats.org/officeDocument/2006/relationships/theme" Target="../theme/theme98.xml"/><Relationship Id="rId2" Type="http://schemas.openxmlformats.org/officeDocument/2006/relationships/slideLayout" Target="../slideLayouts/slideLayout1002.xml"/><Relationship Id="rId1" Type="http://schemas.openxmlformats.org/officeDocument/2006/relationships/slideLayout" Target="../slideLayouts/slideLayout1001.xml"/><Relationship Id="rId6" Type="http://schemas.openxmlformats.org/officeDocument/2006/relationships/slideLayout" Target="../slideLayouts/slideLayout1006.xml"/><Relationship Id="rId11" Type="http://schemas.openxmlformats.org/officeDocument/2006/relationships/slideLayout" Target="../slideLayouts/slideLayout1011.xml"/><Relationship Id="rId5" Type="http://schemas.openxmlformats.org/officeDocument/2006/relationships/slideLayout" Target="../slideLayouts/slideLayout1005.xml"/><Relationship Id="rId10" Type="http://schemas.openxmlformats.org/officeDocument/2006/relationships/slideLayout" Target="../slideLayouts/slideLayout1010.xml"/><Relationship Id="rId4" Type="http://schemas.openxmlformats.org/officeDocument/2006/relationships/slideLayout" Target="../slideLayouts/slideLayout1004.xml"/><Relationship Id="rId9" Type="http://schemas.openxmlformats.org/officeDocument/2006/relationships/slideLayout" Target="../slideLayouts/slideLayout1009.xml"/></Relationships>
</file>

<file path=ppt/slideMasters/_rels/slideMaster99.xml.rels><?xml version="1.0" encoding="UTF-8" standalone="yes"?>
<Relationships xmlns="http://schemas.openxmlformats.org/package/2006/relationships"><Relationship Id="rId3" Type="http://schemas.openxmlformats.org/officeDocument/2006/relationships/theme" Target="../theme/theme99.xml"/><Relationship Id="rId2" Type="http://schemas.openxmlformats.org/officeDocument/2006/relationships/slideLayout" Target="../slideLayouts/slideLayout1013.xml"/><Relationship Id="rId1" Type="http://schemas.openxmlformats.org/officeDocument/2006/relationships/slideLayout" Target="../slideLayouts/slideLayout1012.xml"/></Relationships>
</file>

<file path=ppt/slideMasters/_rels/slideMaster100.xml.rels><?xml version="1.0" encoding="UTF-8" standalone="yes"?>
<Relationships xmlns="http://schemas.openxmlformats.org/package/2006/relationships"><Relationship Id="rId8" Type="http://schemas.openxmlformats.org/officeDocument/2006/relationships/slideLayout" Target="../slideLayouts/slideLayout1021.xml"/><Relationship Id="rId3" Type="http://schemas.openxmlformats.org/officeDocument/2006/relationships/slideLayout" Target="../slideLayouts/slideLayout1016.xml"/><Relationship Id="rId7" Type="http://schemas.openxmlformats.org/officeDocument/2006/relationships/slideLayout" Target="../slideLayouts/slideLayout1020.xml"/><Relationship Id="rId12" Type="http://schemas.openxmlformats.org/officeDocument/2006/relationships/theme" Target="../theme/theme100.xml"/><Relationship Id="rId2" Type="http://schemas.openxmlformats.org/officeDocument/2006/relationships/slideLayout" Target="../slideLayouts/slideLayout1015.xml"/><Relationship Id="rId1" Type="http://schemas.openxmlformats.org/officeDocument/2006/relationships/slideLayout" Target="../slideLayouts/slideLayout1014.xml"/><Relationship Id="rId6" Type="http://schemas.openxmlformats.org/officeDocument/2006/relationships/slideLayout" Target="../slideLayouts/slideLayout1019.xml"/><Relationship Id="rId11" Type="http://schemas.openxmlformats.org/officeDocument/2006/relationships/slideLayout" Target="../slideLayouts/slideLayout1024.xml"/><Relationship Id="rId5" Type="http://schemas.openxmlformats.org/officeDocument/2006/relationships/slideLayout" Target="../slideLayouts/slideLayout1018.xml"/><Relationship Id="rId10" Type="http://schemas.openxmlformats.org/officeDocument/2006/relationships/slideLayout" Target="../slideLayouts/slideLayout1023.xml"/><Relationship Id="rId4" Type="http://schemas.openxmlformats.org/officeDocument/2006/relationships/slideLayout" Target="../slideLayouts/slideLayout1017.xml"/><Relationship Id="rId9" Type="http://schemas.openxmlformats.org/officeDocument/2006/relationships/slideLayout" Target="../slideLayouts/slideLayout10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cstate="screen">
            <a:lum bright="-8000"/>
            <a:extLst>
              <a:ext uri="{28A0092B-C50C-407E-A947-70E740481C1C}">
                <a14:useLocalDpi xmlns:a14="http://schemas.microsoft.com/office/drawing/2010/main"/>
              </a:ext>
            </a:extLst>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58000284"/>
      </p:ext>
    </p:extLst>
  </p:cSld>
  <p:clrMap bg1="lt1" tx1="dk1" bg2="lt2" tx2="dk2" accent1="accent1" accent2="accent2" accent3="accent3" accent4="accent4" accent5="accent5" accent6="accent6" hlink="hlink" folHlink="folHlink"/>
  <p:sldLayoutIdLst>
    <p:sldLayoutId id="2147485653" r:id="rId1"/>
    <p:sldLayoutId id="2147485654" r:id="rId2"/>
    <p:sldLayoutId id="2147485655" r:id="rId3"/>
    <p:sldLayoutId id="2147485656" r:id="rId4"/>
    <p:sldLayoutId id="2147485657" r:id="rId5"/>
    <p:sldLayoutId id="2147485658" r:id="rId6"/>
    <p:sldLayoutId id="2147485659" r:id="rId7"/>
    <p:sldLayoutId id="2147485660" r:id="rId8"/>
    <p:sldLayoutId id="2147485661" r:id="rId9"/>
    <p:sldLayoutId id="2147485662" r:id="rId10"/>
    <p:sldLayoutId id="2147485663" r:id="rId11"/>
    <p:sldLayoutId id="21474856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2023. 2. 25.</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2/25/23</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377622706"/>
      </p:ext>
    </p:extLst>
  </p:cSld>
  <p:clrMap bg1="lt1" tx1="dk1" bg2="lt2" tx2="dk2" accent1="accent1" accent2="accent2" accent3="accent3" accent4="accent4" accent5="accent5" accent6="accent6" hlink="hlink" folHlink="folHlink"/>
  <p:sldLayoutIdLst>
    <p:sldLayoutId id="2147487472" r:id="rId1"/>
    <p:sldLayoutId id="2147487473" r:id="rId2"/>
    <p:sldLayoutId id="2147487474" r:id="rId3"/>
    <p:sldLayoutId id="2147487475" r:id="rId4"/>
    <p:sldLayoutId id="2147487476" r:id="rId5"/>
    <p:sldLayoutId id="2147487477" r:id="rId6"/>
    <p:sldLayoutId id="2147487478" r:id="rId7"/>
    <p:sldLayoutId id="2147487479" r:id="rId8"/>
    <p:sldLayoutId id="2147487480" r:id="rId9"/>
    <p:sldLayoutId id="2147487481" r:id="rId10"/>
    <p:sldLayoutId id="2147487482"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826463370"/>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80899"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charset="0"/>
              </a:defRPr>
            </a:lvl1pPr>
          </a:lstStyle>
          <a:p>
            <a:pPr fontAlgn="base">
              <a:spcBef>
                <a:spcPct val="0"/>
              </a:spcBef>
              <a:spcAft>
                <a:spcPct val="0"/>
              </a:spcAft>
              <a:defRPr/>
            </a:pPr>
            <a:fld id="{A09D29E3-D8D3-9442-B127-7FC5C7AABDC8}"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8090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8090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516416445"/>
      </p:ext>
    </p:extLst>
  </p:cSld>
  <p:clrMap bg1="lt1" tx1="dk1" bg2="lt2" tx2="dk2" accent1="accent1" accent2="accent2" accent3="accent3" accent4="accent4" accent5="accent5" accent6="accent6" hlink="hlink" folHlink="folHlink"/>
  <p:sldLayoutIdLst>
    <p:sldLayoutId id="2147488073" r:id="rId1"/>
    <p:sldLayoutId id="2147488074" r:id="rId2"/>
    <p:sldLayoutId id="2147488075" r:id="rId3"/>
    <p:sldLayoutId id="2147488076" r:id="rId4"/>
    <p:sldLayoutId id="2147488077" r:id="rId5"/>
    <p:sldLayoutId id="2147488078" r:id="rId6"/>
    <p:sldLayoutId id="2147488079" r:id="rId7"/>
    <p:sldLayoutId id="2147488080" r:id="rId8"/>
    <p:sldLayoutId id="2147488081" r:id="rId9"/>
    <p:sldLayoutId id="2147488082" r:id="rId10"/>
    <p:sldLayoutId id="2147488083" r:id="rId11"/>
    <p:sldLayoutId id="214748808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230368275"/>
      </p:ext>
    </p:extLst>
  </p:cSld>
  <p:clrMap bg1="lt1" tx1="dk1" bg2="lt2" tx2="dk2" accent1="accent1" accent2="accent2" accent3="accent3" accent4="accent4" accent5="accent5" accent6="accent6" hlink="hlink" folHlink="folHlink"/>
  <p:sldLayoutIdLst>
    <p:sldLayoutId id="2147488086" r:id="rId1"/>
    <p:sldLayoutId id="2147488087" r:id="rId2"/>
    <p:sldLayoutId id="2147488088" r:id="rId3"/>
    <p:sldLayoutId id="2147488089" r:id="rId4"/>
    <p:sldLayoutId id="2147488090" r:id="rId5"/>
    <p:sldLayoutId id="2147488091" r:id="rId6"/>
    <p:sldLayoutId id="2147488092" r:id="rId7"/>
    <p:sldLayoutId id="2147488093" r:id="rId8"/>
    <p:sldLayoutId id="2147488094" r:id="rId9"/>
    <p:sldLayoutId id="2147488095" r:id="rId10"/>
    <p:sldLayoutId id="214748809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1573160285"/>
      </p:ext>
    </p:extLst>
  </p:cSld>
  <p:clrMap bg1="lt1" tx1="dk1" bg2="lt2" tx2="dk2" accent1="accent1" accent2="accent2" accent3="accent3" accent4="accent4" accent5="accent5" accent6="accent6" hlink="hlink" folHlink="folHlink"/>
  <p:sldLayoutIdLst>
    <p:sldLayoutId id="2147488098" r:id="rId1"/>
    <p:sldLayoutId id="2147488099" r:id="rId2"/>
    <p:sldLayoutId id="2147488100" r:id="rId3"/>
    <p:sldLayoutId id="2147488101" r:id="rId4"/>
    <p:sldLayoutId id="2147488102" r:id="rId5"/>
    <p:sldLayoutId id="2147488103" r:id="rId6"/>
    <p:sldLayoutId id="2147488104" r:id="rId7"/>
    <p:sldLayoutId id="2147488105" r:id="rId8"/>
    <p:sldLayoutId id="2147488106" r:id="rId9"/>
    <p:sldLayoutId id="2147488107" r:id="rId10"/>
    <p:sldLayoutId id="214748810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6765284"/>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68858751"/>
      </p:ext>
    </p:extLst>
  </p:cSld>
  <p:clrMap bg1="lt1" tx1="dk1" bg2="lt2" tx2="dk2" accent1="accent1" accent2="accent2" accent3="accent3" accent4="accent4" accent5="accent5" accent6="accent6" hlink="hlink" folHlink="folHlink"/>
  <p:sldLayoutIdLst>
    <p:sldLayoutId id="2147488317" r:id="rId1"/>
    <p:sldLayoutId id="2147488318" r:id="rId2"/>
    <p:sldLayoutId id="2147488319" r:id="rId3"/>
    <p:sldLayoutId id="2147488320" r:id="rId4"/>
    <p:sldLayoutId id="2147488321" r:id="rId5"/>
    <p:sldLayoutId id="2147488322" r:id="rId6"/>
    <p:sldLayoutId id="2147488323" r:id="rId7"/>
    <p:sldLayoutId id="2147488324" r:id="rId8"/>
    <p:sldLayoutId id="2147488325" r:id="rId9"/>
    <p:sldLayoutId id="2147488326" r:id="rId10"/>
    <p:sldLayoutId id="2147488327"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eaLnBrk="1" hangingPunct="1">
              <a:defRPr/>
            </a:pPr>
            <a:fld id="{72694B9D-8BFE-654E-8D86-2D1B27ECA5D0}" type="slidenum">
              <a:rPr lang="en-US" altLang="en-US"/>
              <a:pPr eaLnBrk="1" hangingPunct="1">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2483791172"/>
      </p:ext>
    </p:extLst>
  </p:cSld>
  <p:clrMap bg1="lt1" tx1="dk1" bg2="lt2" tx2="dk2" accent1="accent1" accent2="accent2" accent3="accent3" accent4="accent4" accent5="accent5" accent6="accent6" hlink="hlink" folHlink="folHlink"/>
  <p:sldLayoutIdLst>
    <p:sldLayoutId id="2147488341" r:id="rId1"/>
    <p:sldLayoutId id="2147488342" r:id="rId2"/>
    <p:sldLayoutId id="2147488343" r:id="rId3"/>
    <p:sldLayoutId id="2147488344" r:id="rId4"/>
    <p:sldLayoutId id="2147488345" r:id="rId5"/>
    <p:sldLayoutId id="2147488346" r:id="rId6"/>
    <p:sldLayoutId id="2147488347" r:id="rId7"/>
    <p:sldLayoutId id="2147488348" r:id="rId8"/>
    <p:sldLayoutId id="2147488349" r:id="rId9"/>
    <p:sldLayoutId id="2147488350" r:id="rId10"/>
    <p:sldLayoutId id="214748835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41121451"/>
      </p:ext>
    </p:extLst>
  </p:cSld>
  <p:clrMap bg1="lt1" tx1="dk1" bg2="lt2" tx2="dk2" accent1="accent1" accent2="accent2" accent3="accent3" accent4="accent4" accent5="accent5" accent6="accent6" hlink="hlink" folHlink="folHlink"/>
  <p:sldLayoutIdLst>
    <p:sldLayoutId id="2147488379" r:id="rId1"/>
    <p:sldLayoutId id="2147488380" r:id="rId2"/>
    <p:sldLayoutId id="2147488381" r:id="rId3"/>
    <p:sldLayoutId id="2147488382" r:id="rId4"/>
    <p:sldLayoutId id="2147488383" r:id="rId5"/>
    <p:sldLayoutId id="2147488384" r:id="rId6"/>
    <p:sldLayoutId id="2147488385" r:id="rId7"/>
    <p:sldLayoutId id="2147488386" r:id="rId8"/>
    <p:sldLayoutId id="2147488387" r:id="rId9"/>
    <p:sldLayoutId id="2147488388" r:id="rId10"/>
    <p:sldLayoutId id="214748838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72707315"/>
      </p:ext>
    </p:extLst>
  </p:cSld>
  <p:clrMap bg1="lt1" tx1="dk1" bg2="lt2" tx2="dk2" accent1="accent1" accent2="accent2" accent3="accent3" accent4="accent4" accent5="accent5" accent6="accent6" hlink="hlink" folHlink="folHlink"/>
  <p:sldLayoutIdLst>
    <p:sldLayoutId id="2147488560" r:id="rId1"/>
    <p:sldLayoutId id="2147488561" r:id="rId2"/>
    <p:sldLayoutId id="2147488562" r:id="rId3"/>
    <p:sldLayoutId id="2147488563" r:id="rId4"/>
    <p:sldLayoutId id="2147488564" r:id="rId5"/>
    <p:sldLayoutId id="2147488565" r:id="rId6"/>
    <p:sldLayoutId id="2147488566" r:id="rId7"/>
    <p:sldLayoutId id="2147488567" r:id="rId8"/>
    <p:sldLayoutId id="2147488568" r:id="rId9"/>
    <p:sldLayoutId id="2147488569" r:id="rId10"/>
    <p:sldLayoutId id="214748857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72272598"/>
      </p:ext>
    </p:extLst>
  </p:cSld>
  <p:clrMap bg1="lt1" tx1="dk1" bg2="lt2" tx2="dk2" accent1="accent1" accent2="accent2" accent3="accent3" accent4="accent4" accent5="accent5" accent6="accent6" hlink="hlink" folHlink="folHlink"/>
  <p:sldLayoutIdLst>
    <p:sldLayoutId id="2147488625" r:id="rId1"/>
    <p:sldLayoutId id="2147488626" r:id="rId2"/>
    <p:sldLayoutId id="2147488627" r:id="rId3"/>
    <p:sldLayoutId id="2147488628" r:id="rId4"/>
    <p:sldLayoutId id="2147488629" r:id="rId5"/>
    <p:sldLayoutId id="2147488630" r:id="rId6"/>
    <p:sldLayoutId id="2147488631" r:id="rId7"/>
    <p:sldLayoutId id="2147488632" r:id="rId8"/>
    <p:sldLayoutId id="2147488633" r:id="rId9"/>
    <p:sldLayoutId id="2147488634" r:id="rId10"/>
    <p:sldLayoutId id="2147488635" r:id="rId11"/>
    <p:sldLayoutId id="2147488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4223090201"/>
      </p:ext>
    </p:extLst>
  </p:cSld>
  <p:clrMap bg1="lt1" tx1="dk1" bg2="lt2" tx2="dk2" accent1="accent1" accent2="accent2" accent3="accent3" accent4="accent4" accent5="accent5" accent6="accent6" hlink="hlink" folHlink="folHlink"/>
  <p:sldLayoutIdLst>
    <p:sldLayoutId id="2147488638" r:id="rId1"/>
    <p:sldLayoutId id="2147488639" r:id="rId2"/>
    <p:sldLayoutId id="2147488640" r:id="rId3"/>
    <p:sldLayoutId id="2147488641" r:id="rId4"/>
    <p:sldLayoutId id="2147488642" r:id="rId5"/>
    <p:sldLayoutId id="2147488643" r:id="rId6"/>
    <p:sldLayoutId id="2147488644" r:id="rId7"/>
    <p:sldLayoutId id="2147488645" r:id="rId8"/>
    <p:sldLayoutId id="2147488646" r:id="rId9"/>
    <p:sldLayoutId id="2147488647" r:id="rId10"/>
    <p:sldLayoutId id="214748864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605458997"/>
      </p:ext>
    </p:extLst>
  </p:cSld>
  <p:clrMap bg1="lt1" tx1="dk1" bg2="lt2" tx2="dk2" accent1="accent1" accent2="accent2" accent3="accent3" accent4="accent4" accent5="accent5" accent6="accent6" hlink="hlink" folHlink="folHlink"/>
  <p:sldLayoutIdLst>
    <p:sldLayoutId id="2147488748" r:id="rId1"/>
    <p:sldLayoutId id="2147488749" r:id="rId2"/>
    <p:sldLayoutId id="2147488750" r:id="rId3"/>
    <p:sldLayoutId id="2147488751" r:id="rId4"/>
    <p:sldLayoutId id="2147488752" r:id="rId5"/>
    <p:sldLayoutId id="2147488753" r:id="rId6"/>
    <p:sldLayoutId id="2147488754" r:id="rId7"/>
    <p:sldLayoutId id="2147488755" r:id="rId8"/>
    <p:sldLayoutId id="2147488756" r:id="rId9"/>
    <p:sldLayoutId id="2147488757" r:id="rId10"/>
    <p:sldLayoutId id="214748875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926065"/>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 id="2147488990"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632983355"/>
      </p:ext>
    </p:extLst>
  </p:cSld>
  <p:clrMap bg1="lt1" tx1="dk1" bg2="lt2" tx2="dk2" accent1="accent1" accent2="accent2" accent3="accent3" accent4="accent4" accent5="accent5" accent6="accent6" hlink="hlink" folHlink="folHlink"/>
  <p:sldLayoutIdLst>
    <p:sldLayoutId id="2147488992" r:id="rId1"/>
    <p:sldLayoutId id="2147488993" r:id="rId2"/>
    <p:sldLayoutId id="2147488994" r:id="rId3"/>
    <p:sldLayoutId id="2147488995" r:id="rId4"/>
    <p:sldLayoutId id="2147488996" r:id="rId5"/>
    <p:sldLayoutId id="2147488997" r:id="rId6"/>
    <p:sldLayoutId id="2147488998" r:id="rId7"/>
    <p:sldLayoutId id="2147488999" r:id="rId8"/>
    <p:sldLayoutId id="2147489000" r:id="rId9"/>
    <p:sldLayoutId id="2147489001" r:id="rId10"/>
    <p:sldLayoutId id="214748900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945773964"/>
      </p:ext>
    </p:extLst>
  </p:cSld>
  <p:clrMap bg1="lt1" tx1="dk1" bg2="lt2" tx2="dk2" accent1="accent1" accent2="accent2" accent3="accent3" accent4="accent4" accent5="accent5" accent6="accent6" hlink="hlink" folHlink="folHlink"/>
  <p:sldLayoutIdLst>
    <p:sldLayoutId id="2147489017" r:id="rId1"/>
    <p:sldLayoutId id="2147489018" r:id="rId2"/>
    <p:sldLayoutId id="2147489019" r:id="rId3"/>
    <p:sldLayoutId id="2147489020" r:id="rId4"/>
    <p:sldLayoutId id="2147489021" r:id="rId5"/>
    <p:sldLayoutId id="2147489022" r:id="rId6"/>
    <p:sldLayoutId id="2147489023" r:id="rId7"/>
    <p:sldLayoutId id="2147489024" r:id="rId8"/>
    <p:sldLayoutId id="2147489025" r:id="rId9"/>
    <p:sldLayoutId id="2147489026" r:id="rId10"/>
    <p:sldLayoutId id="2147489027"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575735985"/>
      </p:ext>
    </p:extLst>
  </p:cSld>
  <p:clrMap bg1="lt1" tx1="dk1" bg2="lt2" tx2="dk2" accent1="accent1" accent2="accent2" accent3="accent3" accent4="accent4" accent5="accent5" accent6="accent6" hlink="hlink" folHlink="folHlink"/>
  <p:sldLayoutIdLst>
    <p:sldLayoutId id="2147489029" r:id="rId1"/>
    <p:sldLayoutId id="2147489030" r:id="rId2"/>
    <p:sldLayoutId id="2147489031" r:id="rId3"/>
    <p:sldLayoutId id="2147489032" r:id="rId4"/>
    <p:sldLayoutId id="2147489033" r:id="rId5"/>
    <p:sldLayoutId id="2147489034" r:id="rId6"/>
    <p:sldLayoutId id="2147489035" r:id="rId7"/>
    <p:sldLayoutId id="2147489036" r:id="rId8"/>
    <p:sldLayoutId id="2147489037" r:id="rId9"/>
    <p:sldLayoutId id="2147489038" r:id="rId10"/>
    <p:sldLayoutId id="2147489039"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8377764"/>
      </p:ext>
    </p:extLst>
  </p:cSld>
  <p:clrMap bg1="lt1" tx1="dk1" bg2="lt2" tx2="dk2" accent1="accent1" accent2="accent2" accent3="accent3" accent4="accent4" accent5="accent5" accent6="accent6" hlink="hlink" folHlink="folHlink"/>
  <p:sldLayoutIdLst>
    <p:sldLayoutId id="2147489085" r:id="rId1"/>
    <p:sldLayoutId id="2147489086" r:id="rId2"/>
    <p:sldLayoutId id="2147489087" r:id="rId3"/>
    <p:sldLayoutId id="2147489088" r:id="rId4"/>
    <p:sldLayoutId id="2147489089" r:id="rId5"/>
    <p:sldLayoutId id="2147489090" r:id="rId6"/>
    <p:sldLayoutId id="2147489091" r:id="rId7"/>
    <p:sldLayoutId id="2147489092" r:id="rId8"/>
    <p:sldLayoutId id="2147489093" r:id="rId9"/>
    <p:sldLayoutId id="2147489094" r:id="rId10"/>
    <p:sldLayoutId id="2147489095" r:id="rId11"/>
    <p:sldLayoutId id="214748909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75654414"/>
      </p:ext>
    </p:extLst>
  </p:cSld>
  <p:clrMap bg1="lt1" tx1="dk1" bg2="lt2" tx2="dk2" accent1="accent1" accent2="accent2" accent3="accent3" accent4="accent4" accent5="accent5" accent6="accent6" hlink="hlink" folHlink="folHlink"/>
  <p:sldLayoutIdLst>
    <p:sldLayoutId id="2147489217" r:id="rId1"/>
    <p:sldLayoutId id="2147489218" r:id="rId2"/>
    <p:sldLayoutId id="2147489219" r:id="rId3"/>
    <p:sldLayoutId id="2147489220" r:id="rId4"/>
    <p:sldLayoutId id="2147489221" r:id="rId5"/>
    <p:sldLayoutId id="2147489222" r:id="rId6"/>
    <p:sldLayoutId id="2147489223" r:id="rId7"/>
    <p:sldLayoutId id="2147489224" r:id="rId8"/>
    <p:sldLayoutId id="2147489225" r:id="rId9"/>
    <p:sldLayoutId id="2147489226" r:id="rId10"/>
    <p:sldLayoutId id="214748922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724132488"/>
      </p:ext>
    </p:extLst>
  </p:cSld>
  <p:clrMap bg1="lt1" tx1="dk1" bg2="lt2" tx2="dk2" accent1="accent1" accent2="accent2" accent3="accent3" accent4="accent4" accent5="accent5" accent6="accent6" hlink="hlink" folHlink="folHlink"/>
  <p:sldLayoutIdLst>
    <p:sldLayoutId id="2147489229" r:id="rId1"/>
    <p:sldLayoutId id="2147489230" r:id="rId2"/>
    <p:sldLayoutId id="2147489231" r:id="rId3"/>
    <p:sldLayoutId id="2147489232" r:id="rId4"/>
    <p:sldLayoutId id="2147489233" r:id="rId5"/>
    <p:sldLayoutId id="2147489234" r:id="rId6"/>
    <p:sldLayoutId id="2147489235" r:id="rId7"/>
    <p:sldLayoutId id="2147489236" r:id="rId8"/>
    <p:sldLayoutId id="2147489237" r:id="rId9"/>
    <p:sldLayoutId id="2147489238" r:id="rId10"/>
    <p:sldLayoutId id="214748923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25920399"/>
      </p:ext>
    </p:extLst>
  </p:cSld>
  <p:clrMap bg1="lt1" tx1="dk1" bg2="lt2" tx2="dk2" accent1="accent1" accent2="accent2" accent3="accent3" accent4="accent4" accent5="accent5" accent6="accent6" hlink="hlink" folHlink="folHlink"/>
  <p:sldLayoutIdLst>
    <p:sldLayoutId id="2147489253" r:id="rId1"/>
    <p:sldLayoutId id="2147489254" r:id="rId2"/>
    <p:sldLayoutId id="2147489255" r:id="rId3"/>
    <p:sldLayoutId id="2147489256" r:id="rId4"/>
    <p:sldLayoutId id="2147489257" r:id="rId5"/>
    <p:sldLayoutId id="2147489258" r:id="rId6"/>
    <p:sldLayoutId id="2147489259" r:id="rId7"/>
    <p:sldLayoutId id="2147489260" r:id="rId8"/>
    <p:sldLayoutId id="2147489261" r:id="rId9"/>
    <p:sldLayoutId id="2147489262" r:id="rId10"/>
    <p:sldLayoutId id="2147489263" r:id="rId11"/>
    <p:sldLayoutId id="21474892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63842944"/>
      </p:ext>
    </p:extLst>
  </p:cSld>
  <p:clrMap bg1="lt1" tx1="dk1" bg2="lt2" tx2="dk2" accent1="accent1" accent2="accent2" accent3="accent3" accent4="accent4" accent5="accent5" accent6="accent6" hlink="hlink" folHlink="folHlink"/>
  <p:sldLayoutIdLst>
    <p:sldLayoutId id="2147489266" r:id="rId1"/>
    <p:sldLayoutId id="2147489267" r:id="rId2"/>
    <p:sldLayoutId id="2147489268" r:id="rId3"/>
    <p:sldLayoutId id="2147489269" r:id="rId4"/>
    <p:sldLayoutId id="2147489270" r:id="rId5"/>
    <p:sldLayoutId id="2147489271" r:id="rId6"/>
    <p:sldLayoutId id="2147489272" r:id="rId7"/>
    <p:sldLayoutId id="2147489273" r:id="rId8"/>
    <p:sldLayoutId id="2147489274" r:id="rId9"/>
    <p:sldLayoutId id="2147489275" r:id="rId10"/>
    <p:sldLayoutId id="2147489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3724846254"/>
      </p:ext>
    </p:extLst>
  </p:cSld>
  <p:clrMap bg1="lt1" tx1="dk1" bg2="lt2" tx2="dk2" accent1="accent1" accent2="accent2" accent3="accent3" accent4="accent4" accent5="accent5" accent6="accent6" hlink="hlink" folHlink="folHlink"/>
  <p:sldLayoutIdLst>
    <p:sldLayoutId id="2147489278" r:id="rId1"/>
    <p:sldLayoutId id="2147489279" r:id="rId2"/>
    <p:sldLayoutId id="2147489280" r:id="rId3"/>
    <p:sldLayoutId id="2147489281" r:id="rId4"/>
    <p:sldLayoutId id="2147489282" r:id="rId5"/>
    <p:sldLayoutId id="2147489283" r:id="rId6"/>
    <p:sldLayoutId id="2147489284" r:id="rId7"/>
    <p:sldLayoutId id="2147489285" r:id="rId8"/>
    <p:sldLayoutId id="2147489286" r:id="rId9"/>
    <p:sldLayoutId id="2147489287" r:id="rId10"/>
    <p:sldLayoutId id="21474892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3515937"/>
      </p:ext>
    </p:extLst>
  </p:cSld>
  <p:clrMap bg1="lt1" tx1="dk1" bg2="lt2" tx2="dk2" accent1="accent1" accent2="accent2" accent3="accent3" accent4="accent4" accent5="accent5" accent6="accent6" hlink="hlink" folHlink="folHlink"/>
  <p:sldLayoutIdLst>
    <p:sldLayoutId id="2147489290" r:id="rId1"/>
    <p:sldLayoutId id="2147489291" r:id="rId2"/>
    <p:sldLayoutId id="2147489292" r:id="rId3"/>
    <p:sldLayoutId id="2147489293" r:id="rId4"/>
    <p:sldLayoutId id="2147489294" r:id="rId5"/>
    <p:sldLayoutId id="2147489295" r:id="rId6"/>
    <p:sldLayoutId id="2147489296" r:id="rId7"/>
    <p:sldLayoutId id="2147489297" r:id="rId8"/>
    <p:sldLayoutId id="2147489298" r:id="rId9"/>
    <p:sldLayoutId id="2147489299" r:id="rId10"/>
    <p:sldLayoutId id="2147489300" r:id="rId11"/>
    <p:sldLayoutId id="2147489301"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2889786"/>
      </p:ext>
    </p:extLst>
  </p:cSld>
  <p:clrMap bg1="lt1" tx1="dk1" bg2="lt2" tx2="dk2" accent1="accent1" accent2="accent2" accent3="accent3" accent4="accent4" accent5="accent5" accent6="accent6" hlink="hlink" folHlink="folHlink"/>
  <p:sldLayoutIdLst>
    <p:sldLayoutId id="2147489422" r:id="rId1"/>
    <p:sldLayoutId id="2147489423" r:id="rId2"/>
    <p:sldLayoutId id="2147489424" r:id="rId3"/>
    <p:sldLayoutId id="2147489425"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fontAlgn="base">
              <a:spcBef>
                <a:spcPct val="0"/>
              </a:spcBef>
              <a:spcAft>
                <a:spcPct val="0"/>
              </a:spcAft>
              <a:defRPr/>
            </a:pPr>
            <a:fld id="{38BFFD3A-6A6D-EB47-A2AE-382792C4B855}"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307802973"/>
      </p:ext>
    </p:extLst>
  </p:cSld>
  <p:clrMap bg1="lt1" tx1="dk1" bg2="lt2" tx2="dk2" accent1="accent1" accent2="accent2" accent3="accent3" accent4="accent4" accent5="accent5" accent6="accent6" hlink="hlink" folHlink="folHlink"/>
  <p:sldLayoutIdLst>
    <p:sldLayoutId id="2147489427" r:id="rId1"/>
    <p:sldLayoutId id="2147489428" r:id="rId2"/>
    <p:sldLayoutId id="2147489429" r:id="rId3"/>
    <p:sldLayoutId id="2147489430" r:id="rId4"/>
    <p:sldLayoutId id="2147489431" r:id="rId5"/>
    <p:sldLayoutId id="2147489432" r:id="rId6"/>
    <p:sldLayoutId id="2147489433" r:id="rId7"/>
    <p:sldLayoutId id="2147489434" r:id="rId8"/>
    <p:sldLayoutId id="2147489435" r:id="rId9"/>
    <p:sldLayoutId id="2147489436" r:id="rId10"/>
    <p:sldLayoutId id="2147489437" r:id="rId11"/>
    <p:sldLayoutId id="21474894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D2A1118F-5AEB-1E4F-91F1-AAD0EF8B94DD}"/>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6D270052-F7BE-8348-A64B-192F0F84E23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panose="02020404030301010803" pitchFamily="18" charset="0"/>
                <a:cs typeface="Arial" panose="020B0604020202020204" pitchFamily="34" charset="0"/>
              </a:defRPr>
            </a:lvl1pPr>
          </a:lstStyle>
          <a:p>
            <a:pPr>
              <a:defRPr/>
            </a:pPr>
            <a:fld id="{AF8AB043-1D33-1946-871F-639FD9DFAC19}" type="slidenum">
              <a:rPr lang="en-US" altLang="en-US"/>
              <a:pPr>
                <a:defRPr/>
              </a:pPr>
              <a:t>‹#›</a:t>
            </a:fld>
            <a:endParaRPr lang="en-US" altLang="en-US"/>
          </a:p>
        </p:txBody>
      </p:sp>
      <p:sp>
        <p:nvSpPr>
          <p:cNvPr id="1030" name="Line 1032">
            <a:extLst>
              <a:ext uri="{FF2B5EF4-FFF2-40B4-BE49-F238E27FC236}">
                <a16:creationId xmlns:a16="http://schemas.microsoft.com/office/drawing/2014/main" id="{4245D39E-8948-0B44-AA3A-86720DC0358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11EABD36-339A-AE41-A37E-CEB75DC7CEF9}"/>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79672173"/>
      </p:ext>
    </p:extLst>
  </p:cSld>
  <p:clrMap bg1="lt1" tx1="dk1" bg2="lt2" tx2="dk2" accent1="accent1" accent2="accent2" accent3="accent3" accent4="accent4" accent5="accent5" accent6="accent6" hlink="hlink" folHlink="folHlink"/>
  <p:sldLayoutIdLst>
    <p:sldLayoutId id="2147489440" r:id="rId1"/>
    <p:sldLayoutId id="2147489441" r:id="rId2"/>
    <p:sldLayoutId id="2147489442" r:id="rId3"/>
    <p:sldLayoutId id="2147489443" r:id="rId4"/>
    <p:sldLayoutId id="2147489444" r:id="rId5"/>
    <p:sldLayoutId id="2147489445" r:id="rId6"/>
    <p:sldLayoutId id="2147489446" r:id="rId7"/>
    <p:sldLayoutId id="2147489447" r:id="rId8"/>
    <p:sldLayoutId id="2147489448" r:id="rId9"/>
    <p:sldLayoutId id="2147489449" r:id="rId10"/>
    <p:sldLayoutId id="2147489450" r:id="rId11"/>
    <p:sldLayoutId id="21474894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293312E8-D4E9-DF40-A8C4-DF1173C808DE}"/>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5539" name="Rectangle 1027">
            <a:extLst>
              <a:ext uri="{FF2B5EF4-FFF2-40B4-BE49-F238E27FC236}">
                <a16:creationId xmlns:a16="http://schemas.microsoft.com/office/drawing/2014/main" id="{99E0C9D0-C579-0047-B2F6-E08FA639B3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A0F77C-4198-5F4B-A635-231322DC258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02C852AA-A1E8-8D4B-B4FB-6FB8486E1E9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E586AA2A-F159-A34D-9A1A-4E62B010AF7D}" type="slidenum">
              <a:rPr lang="en-US" altLang="en-US"/>
              <a:pPr>
                <a:defRPr/>
              </a:pPr>
              <a:t>‹#›</a:t>
            </a:fld>
            <a:endParaRPr lang="en-US" altLang="en-US"/>
          </a:p>
        </p:txBody>
      </p:sp>
      <p:sp>
        <p:nvSpPr>
          <p:cNvPr id="65542" name="Line 1032">
            <a:extLst>
              <a:ext uri="{FF2B5EF4-FFF2-40B4-BE49-F238E27FC236}">
                <a16:creationId xmlns:a16="http://schemas.microsoft.com/office/drawing/2014/main" id="{4BA4688A-F7FE-4548-AE49-2C5A7052C9EE}"/>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543" name="Line 1033">
            <a:extLst>
              <a:ext uri="{FF2B5EF4-FFF2-40B4-BE49-F238E27FC236}">
                <a16:creationId xmlns:a16="http://schemas.microsoft.com/office/drawing/2014/main" id="{C27013B1-3B44-034A-99B2-F0E4C84B801C}"/>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601476882"/>
      </p:ext>
    </p:extLst>
  </p:cSld>
  <p:clrMap bg1="lt1" tx1="dk1" bg2="lt2" tx2="dk2" accent1="accent1" accent2="accent2" accent3="accent3" accent4="accent4" accent5="accent5" accent6="accent6" hlink="hlink" folHlink="folHlink"/>
  <p:sldLayoutIdLst>
    <p:sldLayoutId id="2147489465" r:id="rId1"/>
    <p:sldLayoutId id="2147489466" r:id="rId2"/>
    <p:sldLayoutId id="2147489467" r:id="rId3"/>
    <p:sldLayoutId id="2147489468" r:id="rId4"/>
    <p:sldLayoutId id="2147489469" r:id="rId5"/>
    <p:sldLayoutId id="2147489470" r:id="rId6"/>
    <p:sldLayoutId id="2147489471" r:id="rId7"/>
    <p:sldLayoutId id="2147489472" r:id="rId8"/>
    <p:sldLayoutId id="2147489473" r:id="rId9"/>
    <p:sldLayoutId id="2147489474" r:id="rId10"/>
    <p:sldLayoutId id="2147489475" r:id="rId11"/>
    <p:sldLayoutId id="214748947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733472"/>
      </p:ext>
    </p:extLst>
  </p:cSld>
  <p:clrMap bg1="lt1" tx1="dk1" bg2="lt2" tx2="dk2" accent1="accent1" accent2="accent2" accent3="accent3" accent4="accent4" accent5="accent5" accent6="accent6" hlink="hlink" folHlink="folHlink"/>
  <p:sldLayoutIdLst>
    <p:sldLayoutId id="2147489478" r:id="rId1"/>
    <p:sldLayoutId id="2147489479" r:id="rId2"/>
    <p:sldLayoutId id="2147489480" r:id="rId3"/>
    <p:sldLayoutId id="2147489481"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116006909"/>
      </p:ext>
    </p:extLst>
  </p:cSld>
  <p:clrMap bg1="lt1" tx1="dk1" bg2="lt2" tx2="dk2" accent1="accent1" accent2="accent2" accent3="accent3" accent4="accent4" accent5="accent5" accent6="accent6" hlink="hlink" folHlink="folHlink"/>
  <p:sldLayoutIdLst>
    <p:sldLayoutId id="2147489496" r:id="rId1"/>
    <p:sldLayoutId id="2147489497" r:id="rId2"/>
    <p:sldLayoutId id="2147489498" r:id="rId3"/>
    <p:sldLayoutId id="2147489499" r:id="rId4"/>
    <p:sldLayoutId id="2147489500" r:id="rId5"/>
    <p:sldLayoutId id="2147489501" r:id="rId6"/>
    <p:sldLayoutId id="2147489502" r:id="rId7"/>
    <p:sldLayoutId id="2147489503" r:id="rId8"/>
    <p:sldLayoutId id="2147489504" r:id="rId9"/>
    <p:sldLayoutId id="2147489505" r:id="rId10"/>
    <p:sldLayoutId id="2147489506" r:id="rId11"/>
    <p:sldLayoutId id="214748950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2/25/23</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3497416351"/>
      </p:ext>
    </p:extLst>
  </p:cSld>
  <p:clrMap bg1="lt1" tx1="dk1" bg2="lt2" tx2="dk2" accent1="accent1" accent2="accent2" accent3="accent3" accent4="accent4" accent5="accent5" accent6="accent6" hlink="hlink" folHlink="folHlink"/>
  <p:sldLayoutIdLst>
    <p:sldLayoutId id="2147489548" r:id="rId1"/>
    <p:sldLayoutId id="2147489549"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20717180"/>
      </p:ext>
    </p:extLst>
  </p:cSld>
  <p:clrMap bg1="lt1" tx1="dk1" bg2="lt2" tx2="dk2" accent1="accent1" accent2="accent2" accent3="accent3" accent4="accent4" accent5="accent5" accent6="accent6" hlink="hlink" folHlink="folHlink"/>
  <p:sldLayoutIdLst>
    <p:sldLayoutId id="2147489551" r:id="rId1"/>
    <p:sldLayoutId id="2147489552" r:id="rId2"/>
    <p:sldLayoutId id="2147489553" r:id="rId3"/>
    <p:sldLayoutId id="2147489554" r:id="rId4"/>
    <p:sldLayoutId id="2147489555" r:id="rId5"/>
    <p:sldLayoutId id="2147489556" r:id="rId6"/>
    <p:sldLayoutId id="2147489557" r:id="rId7"/>
    <p:sldLayoutId id="2147489558" r:id="rId8"/>
    <p:sldLayoutId id="2147489559" r:id="rId9"/>
    <p:sldLayoutId id="2147489560" r:id="rId10"/>
    <p:sldLayoutId id="214748956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73550971"/>
      </p:ext>
    </p:extLst>
  </p:cSld>
  <p:clrMap bg1="lt1" tx1="dk1" bg2="lt2" tx2="dk2" accent1="accent1" accent2="accent2" accent3="accent3" accent4="accent4" accent5="accent5" accent6="accent6" hlink="hlink" folHlink="folHlink"/>
  <p:sldLayoutIdLst>
    <p:sldLayoutId id="2147489563" r:id="rId1"/>
    <p:sldLayoutId id="2147489564" r:id="rId2"/>
    <p:sldLayoutId id="2147489565" r:id="rId3"/>
    <p:sldLayoutId id="2147489566" r:id="rId4"/>
    <p:sldLayoutId id="2147489567" r:id="rId5"/>
    <p:sldLayoutId id="2147489568" r:id="rId6"/>
    <p:sldLayoutId id="2147489569" r:id="rId7"/>
    <p:sldLayoutId id="2147489570" r:id="rId8"/>
    <p:sldLayoutId id="2147489571" r:id="rId9"/>
    <p:sldLayoutId id="2147489572" r:id="rId10"/>
    <p:sldLayoutId id="2147489573"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t>2/25/23</a:t>
            </a:fld>
            <a:endParaRPr lang="en-US"/>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781373689"/>
      </p:ext>
    </p:extLst>
  </p:cSld>
  <p:clrMap bg1="lt1" tx1="dk1" bg2="lt2" tx2="dk2" accent1="accent1" accent2="accent2" accent3="accent3" accent4="accent4" accent5="accent5" accent6="accent6" hlink="hlink" folHlink="folHlink"/>
  <p:sldLayoutIdLst>
    <p:sldLayoutId id="2147489588" r:id="rId1"/>
    <p:sldLayoutId id="2147489589" r:id="rId2"/>
    <p:sldLayoutId id="2147489590" r:id="rId3"/>
    <p:sldLayoutId id="2147489591" r:id="rId4"/>
    <p:sldLayoutId id="2147489592" r:id="rId5"/>
    <p:sldLayoutId id="2147489593" r:id="rId6"/>
    <p:sldLayoutId id="2147489594" r:id="rId7"/>
    <p:sldLayoutId id="2147489595" r:id="rId8"/>
    <p:sldLayoutId id="2147489596" r:id="rId9"/>
    <p:sldLayoutId id="2147489597" r:id="rId10"/>
    <p:sldLayoutId id="2147489598" r:id="rId11"/>
    <p:sldLayoutId id="2147489599"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04617165"/>
      </p:ext>
    </p:extLst>
  </p:cSld>
  <p:clrMap bg1="lt1" tx1="dk1" bg2="lt2" tx2="dk2" accent1="accent1" accent2="accent2" accent3="accent3" accent4="accent4" accent5="accent5" accent6="accent6" hlink="hlink" folHlink="folHlink"/>
  <p:sldLayoutIdLst>
    <p:sldLayoutId id="2147489612" r:id="rId1"/>
    <p:sldLayoutId id="2147489613" r:id="rId2"/>
    <p:sldLayoutId id="2147489614" r:id="rId3"/>
    <p:sldLayoutId id="2147489615" r:id="rId4"/>
    <p:sldLayoutId id="2147489616" r:id="rId5"/>
    <p:sldLayoutId id="2147489617" r:id="rId6"/>
    <p:sldLayoutId id="2147489618" r:id="rId7"/>
    <p:sldLayoutId id="2147489619" r:id="rId8"/>
    <p:sldLayoutId id="2147489620" r:id="rId9"/>
    <p:sldLayoutId id="2147489621" r:id="rId10"/>
    <p:sldLayoutId id="2147489622" r:id="rId11"/>
    <p:sldLayoutId id="214748962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4193922-6134-7948-9137-2E5B8D9C291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F539B65D-748C-974F-A932-F79F35E252D6}"/>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77CA2CB9-F24C-5E45-831A-419127340138}" type="slidenum">
              <a:rPr lang="en-US" altLang="en-US"/>
              <a:pPr>
                <a:defRPr/>
              </a:pPr>
              <a:t>‹#›</a:t>
            </a:fld>
            <a:endParaRPr lang="en-US" altLang="en-US"/>
          </a:p>
        </p:txBody>
      </p:sp>
      <p:sp>
        <p:nvSpPr>
          <p:cNvPr id="1030" name="Line 1032">
            <a:extLst>
              <a:ext uri="{FF2B5EF4-FFF2-40B4-BE49-F238E27FC236}">
                <a16:creationId xmlns:a16="http://schemas.microsoft.com/office/drawing/2014/main" id="{81ED38AC-4E34-6E46-B9C1-7D880424671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3094ABAD-0C8B-604E-94E7-BFA539131366}"/>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400652357"/>
      </p:ext>
    </p:extLst>
  </p:cSld>
  <p:clrMap bg1="lt1" tx1="dk1" bg2="lt2" tx2="dk2" accent1="accent1" accent2="accent2" accent3="accent3" accent4="accent4" accent5="accent5" accent6="accent6" hlink="hlink" folHlink="folHlink"/>
  <p:sldLayoutIdLst>
    <p:sldLayoutId id="2147489625" r:id="rId1"/>
    <p:sldLayoutId id="2147489626" r:id="rId2"/>
    <p:sldLayoutId id="2147489627" r:id="rId3"/>
    <p:sldLayoutId id="2147489628" r:id="rId4"/>
    <p:sldLayoutId id="2147489629" r:id="rId5"/>
    <p:sldLayoutId id="2147489630" r:id="rId6"/>
    <p:sldLayoutId id="2147489631" r:id="rId7"/>
    <p:sldLayoutId id="2147489632" r:id="rId8"/>
    <p:sldLayoutId id="2147489633" r:id="rId9"/>
    <p:sldLayoutId id="2147489634" r:id="rId10"/>
    <p:sldLayoutId id="2147489635" r:id="rId11"/>
    <p:sldLayoutId id="2147489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380610"/>
      </p:ext>
    </p:extLst>
  </p:cSld>
  <p:clrMap bg1="lt1" tx1="dk1" bg2="lt2" tx2="dk2" accent1="accent1" accent2="accent2" accent3="accent3" accent4="accent4" accent5="accent5" accent6="accent6" hlink="hlink" folHlink="folHlink"/>
  <p:sldLayoutIdLst>
    <p:sldLayoutId id="2147489641" r:id="rId1"/>
    <p:sldLayoutId id="214748964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55794477"/>
      </p:ext>
    </p:extLst>
  </p:cSld>
  <p:clrMap bg1="lt1" tx1="dk1" bg2="lt2" tx2="dk2" accent1="accent1" accent2="accent2" accent3="accent3" accent4="accent4" accent5="accent5" accent6="accent6" hlink="hlink" folHlink="folHlink"/>
  <p:sldLayoutIdLst>
    <p:sldLayoutId id="2147489644" r:id="rId1"/>
    <p:sldLayoutId id="2147489645" r:id="rId2"/>
    <p:sldLayoutId id="2147489646" r:id="rId3"/>
    <p:sldLayoutId id="2147489647" r:id="rId4"/>
    <p:sldLayoutId id="2147489648" r:id="rId5"/>
    <p:sldLayoutId id="2147489649" r:id="rId6"/>
    <p:sldLayoutId id="2147489650" r:id="rId7"/>
    <p:sldLayoutId id="2147489651" r:id="rId8"/>
    <p:sldLayoutId id="2147489652" r:id="rId9"/>
    <p:sldLayoutId id="2147489653" r:id="rId10"/>
    <p:sldLayoutId id="214748965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2/25/23</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4277918477"/>
      </p:ext>
    </p:extLst>
  </p:cSld>
  <p:clrMap bg1="lt1" tx1="dk1" bg2="lt2" tx2="dk2" accent1="accent1" accent2="accent2" accent3="accent3" accent4="accent4" accent5="accent5" accent6="accent6" hlink="hlink" folHlink="folHlink"/>
  <p:sldLayoutIdLst>
    <p:sldLayoutId id="2147489656" r:id="rId1"/>
    <p:sldLayoutId id="2147489657"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370EA6E8-131D-304C-81D9-F81A6EBD71AF}" type="slidenum">
              <a:rPr lang="en-US" altLang="en-US" smtClean="0">
                <a:ea typeface="ＭＳ Ｐゴシック" charset="-128"/>
              </a:rPr>
              <a:pPr fontAlgn="base">
                <a:spcBef>
                  <a:spcPct val="0"/>
                </a:spcBef>
                <a:spcAft>
                  <a:spcPct val="0"/>
                </a:spcAft>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1884826651"/>
      </p:ext>
    </p:extLst>
  </p:cSld>
  <p:clrMap bg1="lt1" tx1="dk1" bg2="lt2" tx2="dk2" accent1="accent1" accent2="accent2" accent3="accent3" accent4="accent4" accent5="accent5" accent6="accent6" hlink="hlink" folHlink="folHlink"/>
  <p:sldLayoutIdLst>
    <p:sldLayoutId id="2147489714" r:id="rId1"/>
    <p:sldLayoutId id="2147489715" r:id="rId2"/>
    <p:sldLayoutId id="2147489716" r:id="rId3"/>
    <p:sldLayoutId id="2147489717" r:id="rId4"/>
    <p:sldLayoutId id="2147489718" r:id="rId5"/>
    <p:sldLayoutId id="2147489719" r:id="rId6"/>
    <p:sldLayoutId id="2147489720" r:id="rId7"/>
    <p:sldLayoutId id="2147489721" r:id="rId8"/>
    <p:sldLayoutId id="2147489722" r:id="rId9"/>
    <p:sldLayoutId id="2147489723" r:id="rId10"/>
    <p:sldLayoutId id="2147489724" r:id="rId11"/>
    <p:sldLayoutId id="214748972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D7560A-9F5D-7742-BEE3-53E7C8CD2AD3}" type="slidenum">
              <a:rPr lang="en-US">
                <a:ea typeface="ＭＳ Ｐゴシック" charset="0"/>
              </a:rPr>
              <a:pPr eaLnBrk="1" hangingPunct="1">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1226548076"/>
      </p:ext>
    </p:extLst>
  </p:cSld>
  <p:clrMap bg1="lt1" tx1="dk1" bg2="lt2" tx2="dk2" accent1="accent1" accent2="accent2" accent3="accent3" accent4="accent4" accent5="accent5" accent6="accent6" hlink="hlink" folHlink="folHlink"/>
  <p:sldLayoutIdLst>
    <p:sldLayoutId id="2147489727" r:id="rId1"/>
    <p:sldLayoutId id="2147489728" r:id="rId2"/>
    <p:sldLayoutId id="2147489729" r:id="rId3"/>
    <p:sldLayoutId id="2147489730" r:id="rId4"/>
    <p:sldLayoutId id="2147489731" r:id="rId5"/>
    <p:sldLayoutId id="2147489732" r:id="rId6"/>
    <p:sldLayoutId id="2147489733" r:id="rId7"/>
    <p:sldLayoutId id="2147489734" r:id="rId8"/>
    <p:sldLayoutId id="2147489735" r:id="rId9"/>
    <p:sldLayoutId id="2147489736" r:id="rId10"/>
    <p:sldLayoutId id="2147489737" r:id="rId11"/>
    <p:sldLayoutId id="21474897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730"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201731"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C070B0-CA22-7745-8A7B-A53F4880160F}" type="slidenum">
              <a:rPr lang="en-US">
                <a:ea typeface="ＭＳ Ｐゴシック" charset="0"/>
              </a:rPr>
              <a:pPr eaLnBrk="1" hangingPunct="1">
                <a:defRPr/>
              </a:pPr>
              <a:t>‹#›</a:t>
            </a:fld>
            <a:endParaRPr lang="en-US">
              <a:ea typeface="ＭＳ Ｐゴシック" charset="0"/>
            </a:endParaRPr>
          </a:p>
        </p:txBody>
      </p:sp>
      <p:sp>
        <p:nvSpPr>
          <p:cNvPr id="201734"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201735"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924156540"/>
      </p:ext>
    </p:extLst>
  </p:cSld>
  <p:clrMap bg1="lt1" tx1="dk1" bg2="lt2" tx2="dk2" accent1="accent1" accent2="accent2" accent3="accent3" accent4="accent4" accent5="accent5" accent6="accent6" hlink="hlink" folHlink="folHlink"/>
  <p:sldLayoutIdLst>
    <p:sldLayoutId id="2147489740" r:id="rId1"/>
    <p:sldLayoutId id="2147489741" r:id="rId2"/>
    <p:sldLayoutId id="2147489742" r:id="rId3"/>
    <p:sldLayoutId id="2147489743" r:id="rId4"/>
    <p:sldLayoutId id="2147489744" r:id="rId5"/>
    <p:sldLayoutId id="2147489745" r:id="rId6"/>
    <p:sldLayoutId id="2147489746" r:id="rId7"/>
    <p:sldLayoutId id="2147489747" r:id="rId8"/>
    <p:sldLayoutId id="2147489748" r:id="rId9"/>
    <p:sldLayoutId id="2147489749" r:id="rId10"/>
    <p:sldLayoutId id="2147489750" r:id="rId11"/>
    <p:sldLayoutId id="21474897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78990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253331"/>
            <a:ext cx="7886700" cy="5003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F3772-9A14-4310-AA97-ADA9BE0847FC}" type="datetimeFigureOut">
              <a:rPr lang="en-CH" smtClean="0"/>
              <a:t>2/25/23</a:t>
            </a:fld>
            <a:endParaRPr lang="en-CH"/>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H"/>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71078-45FA-4BA5-9BE9-4C6ADE012FE3}" type="slidenum">
              <a:rPr lang="en-CH" smtClean="0"/>
              <a:t>‹#›</a:t>
            </a:fld>
            <a:endParaRPr lang="en-CH"/>
          </a:p>
        </p:txBody>
      </p:sp>
    </p:spTree>
    <p:extLst>
      <p:ext uri="{BB962C8B-B14F-4D97-AF65-F5344CB8AC3E}">
        <p14:creationId xmlns:p14="http://schemas.microsoft.com/office/powerpoint/2010/main" val="2501748045"/>
      </p:ext>
    </p:extLst>
  </p:cSld>
  <p:clrMap bg1="lt1" tx1="dk1" bg2="lt2" tx2="dk2" accent1="accent1" accent2="accent2" accent3="accent3" accent4="accent4" accent5="accent5" accent6="accent6" hlink="hlink" folHlink="folHlink"/>
  <p:sldLayoutIdLst>
    <p:sldLayoutId id="2147489753" r:id="rId1"/>
    <p:sldLayoutId id="2147489754" r:id="rId2"/>
    <p:sldLayoutId id="2147489755" r:id="rId3"/>
    <p:sldLayoutId id="2147489756" r:id="rId4"/>
  </p:sldLayoutIdLst>
  <p:txStyles>
    <p:titleStyle>
      <a:lvl1pPr algn="l" defTabSz="914400" rtl="0" eaLnBrk="1" latinLnBrk="0" hangingPunct="1">
        <a:lnSpc>
          <a:spcPct val="90000"/>
        </a:lnSpc>
        <a:spcBef>
          <a:spcPct val="0"/>
        </a:spcBef>
        <a:buNone/>
        <a:defRPr sz="4400" b="1" i="0" kern="1200">
          <a:solidFill>
            <a:schemeClr val="tx1"/>
          </a:solidFill>
          <a:latin typeface="Lato Black" panose="020F050202020403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ato" panose="020F050202020403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ato" panose="020F050202020403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ato" panose="020F050202020403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C5157D-B167-4892-B7EA-1A653CDB78F5}" type="datetime1">
              <a:rPr lang="en-US" smtClean="0"/>
              <a:t>2/25/23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800" b="1">
                <a:solidFill>
                  <a:srgbClr val="C00000"/>
                </a:solidFill>
                <a:latin typeface="Myriad Pro Cond" panose="020B0506030403020204" pitchFamily="34" charset="0"/>
              </a:defRPr>
            </a:lvl1p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1427198597"/>
      </p:ext>
    </p:extLst>
  </p:cSld>
  <p:clrMap bg1="lt1" tx1="dk1" bg2="lt2" tx2="dk2" accent1="accent1" accent2="accent2" accent3="accent3" accent4="accent4" accent5="accent5" accent6="accent6" hlink="hlink" folHlink="folHlink"/>
  <p:sldLayoutIdLst>
    <p:sldLayoutId id="2147489758" r:id="rId1"/>
    <p:sldLayoutId id="2147489759" r:id="rId2"/>
    <p:sldLayoutId id="2147489760" r:id="rId3"/>
    <p:sldLayoutId id="2147489761" r:id="rId4"/>
    <p:sldLayoutId id="2147489762" r:id="rId5"/>
    <p:sldLayoutId id="2147489763" r:id="rId6"/>
    <p:sldLayoutId id="2147489764" r:id="rId7"/>
    <p:sldLayoutId id="2147489765" r:id="rId8"/>
    <p:sldLayoutId id="2147489766" r:id="rId9"/>
    <p:sldLayoutId id="2147489767" r:id="rId10"/>
    <p:sldLayoutId id="2147489768" r:id="rId11"/>
  </p:sldLayoutIdLst>
  <p:hf hdr="0" ftr="0" dt="0"/>
  <p:txStyles>
    <p:titleStyle>
      <a:lvl1pPr algn="l" defTabSz="685800" rtl="0" eaLnBrk="1" latinLnBrk="0" hangingPunct="1">
        <a:lnSpc>
          <a:spcPct val="90000"/>
        </a:lnSpc>
        <a:spcBef>
          <a:spcPct val="0"/>
        </a:spcBef>
        <a:buNone/>
        <a:defRPr sz="3300" b="1" kern="1200">
          <a:solidFill>
            <a:schemeClr val="accent3"/>
          </a:solidFill>
          <a:latin typeface="Myriad Pro Cond" panose="020B0506030403020204" pitchFamily="34" charset="0"/>
          <a:ea typeface="+mj-ea"/>
          <a:cs typeface="+mj-cs"/>
        </a:defRPr>
      </a:lvl1pPr>
    </p:titleStyle>
    <p:bodyStyle>
      <a:lvl1pPr marL="175022" indent="-175022" algn="l" defTabSz="685800" rtl="0" eaLnBrk="1" latinLnBrk="0" hangingPunct="1">
        <a:lnSpc>
          <a:spcPct val="90000"/>
        </a:lnSpc>
        <a:spcBef>
          <a:spcPts val="750"/>
        </a:spcBef>
        <a:buFont typeface="Wingdings" panose="05000000000000000000" pitchFamily="2" charset="2"/>
        <a:buChar char="§"/>
        <a:defRPr sz="2100" b="1" i="0"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Myriad Pro Cond" panose="020B0706030403020204" pitchFamily="34" charset="0"/>
        <a:buChar char="−"/>
        <a:defRPr sz="1800" b="1" i="0"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i="0"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75"/>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pPr/>
              <a:t>‹#›</a:t>
            </a:fld>
            <a:endParaRPr lang="en-US"/>
          </a:p>
        </p:txBody>
      </p:sp>
    </p:spTree>
    <p:extLst>
      <p:ext uri="{BB962C8B-B14F-4D97-AF65-F5344CB8AC3E}">
        <p14:creationId xmlns:p14="http://schemas.microsoft.com/office/powerpoint/2010/main" val="1017970696"/>
      </p:ext>
    </p:extLst>
  </p:cSld>
  <p:clrMap bg1="lt1" tx1="dk1" bg2="lt2" tx2="dk2" accent1="accent1" accent2="accent2" accent3="accent3" accent4="accent4" accent5="accent5" accent6="accent6" hlink="hlink" folHlink="folHlink"/>
  <p:sldLayoutIdLst>
    <p:sldLayoutId id="2147489770" r:id="rId1"/>
    <p:sldLayoutId id="2147489771" r:id="rId2"/>
    <p:sldLayoutId id="2147489772" r:id="rId3"/>
    <p:sldLayoutId id="2147489773" r:id="rId4"/>
    <p:sldLayoutId id="2147489774" r:id="rId5"/>
    <p:sldLayoutId id="2147489775" r:id="rId6"/>
    <p:sldLayoutId id="2147489776" r:id="rId7"/>
    <p:sldLayoutId id="2147489777" r:id="rId8"/>
    <p:sldLayoutId id="2147489778" r:id="rId9"/>
    <p:sldLayoutId id="2147489779" r:id="rId10"/>
    <p:sldLayoutId id="2147489780" r:id="rId11"/>
    <p:sldLayoutId id="2147489781" r:id="rId12"/>
  </p:sldLayoutIdLst>
  <p:hf hdr="0" ftr="0" dt="0"/>
  <p:txStyles>
    <p:titleStyle>
      <a:lvl1pPr algn="l" defTabSz="914400" rtl="0" eaLnBrk="1" latinLnBrk="0" hangingPunct="1">
        <a:spcBef>
          <a:spcPct val="0"/>
        </a:spcBef>
        <a:buNone/>
        <a:defRPr sz="40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1D48D-9BA1-4D8A-9201-0E58407A6C8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5047B755-18A1-4B6D-A51A-27521AA42E0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873F0FF-2B6F-426B-BDD4-8DDA6BBA5B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2AF5001-1906-4894-A983-E8B7F7A63AA9}" type="datetime1">
              <a:rPr lang="en-US" smtClean="0"/>
              <a:t>2/25/23</a:t>
            </a:fld>
            <a:endParaRPr lang="en-US"/>
          </a:p>
        </p:txBody>
      </p:sp>
      <p:sp>
        <p:nvSpPr>
          <p:cNvPr id="5" name="Footer Placeholder 4">
            <a:extLst>
              <a:ext uri="{FF2B5EF4-FFF2-40B4-BE49-F238E27FC236}">
                <a16:creationId xmlns:a16="http://schemas.microsoft.com/office/drawing/2014/main" id="{7E2C5BFE-9F91-4309-9B29-3AA41155A65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0FDED7-CE46-445B-8945-762C97F24824}"/>
              </a:ext>
            </a:extLst>
          </p:cNvPr>
          <p:cNvSpPr>
            <a:spLocks noGrp="1"/>
          </p:cNvSpPr>
          <p:nvPr>
            <p:ph type="sldNum" sz="quarter" idx="4"/>
          </p:nvPr>
        </p:nvSpPr>
        <p:spPr>
          <a:xfrm>
            <a:off x="6457950" y="6341603"/>
            <a:ext cx="2057400" cy="365125"/>
          </a:xfrm>
          <a:prstGeom prst="rect">
            <a:avLst/>
          </a:prstGeom>
        </p:spPr>
        <p:txBody>
          <a:bodyPr vert="horz" lIns="91440" tIns="45720" rIns="91440" bIns="45720" rtlCol="0" anchor="ctr"/>
          <a:lstStyle>
            <a:lvl1pPr algn="r">
              <a:defRPr sz="2100" b="1">
                <a:solidFill>
                  <a:srgbClr val="009900"/>
                </a:solidFill>
                <a:latin typeface="Myriad Pro Cond" panose="020B0506030403020204" pitchFamily="34" charset="0"/>
              </a:defRPr>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2406893916"/>
      </p:ext>
    </p:extLst>
  </p:cSld>
  <p:clrMap bg1="lt1" tx1="dk1" bg2="lt2" tx2="dk2" accent1="accent1" accent2="accent2" accent3="accent3" accent4="accent4" accent5="accent5" accent6="accent6" hlink="hlink" folHlink="folHlink"/>
  <p:sldLayoutIdLst>
    <p:sldLayoutId id="2147489783" r:id="rId1"/>
    <p:sldLayoutId id="2147489784" r:id="rId2"/>
    <p:sldLayoutId id="2147489785" r:id="rId3"/>
    <p:sldLayoutId id="2147489786" r:id="rId4"/>
    <p:sldLayoutId id="2147489787" r:id="rId5"/>
    <p:sldLayoutId id="2147489788" r:id="rId6"/>
    <p:sldLayoutId id="2147489789" r:id="rId7"/>
    <p:sldLayoutId id="2147489790" r:id="rId8"/>
    <p:sldLayoutId id="2147489791" r:id="rId9"/>
    <p:sldLayoutId id="2147489792" r:id="rId10"/>
    <p:sldLayoutId id="2147489793" r:id="rId11"/>
  </p:sldLayoutIdLst>
  <p:hf hdr="0" ftr="0" dt="0"/>
  <p:txStyles>
    <p:titleStyle>
      <a:lvl1pPr algn="l" defTabSz="685800" rtl="0" eaLnBrk="1" latinLnBrk="0" hangingPunct="1">
        <a:lnSpc>
          <a:spcPct val="90000"/>
        </a:lnSpc>
        <a:spcBef>
          <a:spcPct val="0"/>
        </a:spcBef>
        <a:buNone/>
        <a:defRPr sz="3300" b="1" kern="1200">
          <a:solidFill>
            <a:srgbClr val="00547E"/>
          </a:solidFill>
          <a:latin typeface="Myriad Pro Cond" panose="020B050603040302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1"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593367"/>
            <a:ext cx="85206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9" y="6217623"/>
            <a:ext cx="548700" cy="5248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39030759"/>
      </p:ext>
    </p:extLst>
  </p:cSld>
  <p:clrMap bg1="lt1" tx1="dk1" bg2="dk2" tx2="lt2" accent1="accent1" accent2="accent2" accent3="accent3" accent4="accent4" accent5="accent5" accent6="accent6" hlink="hlink" folHlink="folHlink"/>
  <p:sldLayoutIdLst>
    <p:sldLayoutId id="2147489795" r:id="rId1"/>
    <p:sldLayoutId id="2147489796" r:id="rId2"/>
    <p:sldLayoutId id="2147489797" r:id="rId3"/>
    <p:sldLayoutId id="2147489798" r:id="rId4"/>
    <p:sldLayoutId id="2147489799" r:id="rId5"/>
    <p:sldLayoutId id="2147489800" r:id="rId6"/>
    <p:sldLayoutId id="2147489801" r:id="rId7"/>
    <p:sldLayoutId id="2147489802" r:id="rId8"/>
    <p:sldLayoutId id="2147489803" r:id="rId9"/>
    <p:sldLayoutId id="2147489804"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4"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162018782"/>
      </p:ext>
    </p:extLst>
  </p:cSld>
  <p:clrMap bg1="lt1" tx1="dk1" bg2="lt2" tx2="dk2" accent1="accent1" accent2="accent2" accent3="accent3" accent4="accent4" accent5="accent5" accent6="accent6" hlink="hlink" folHlink="folHlink"/>
  <p:sldLayoutIdLst>
    <p:sldLayoutId id="2147489806" r:id="rId1"/>
    <p:sldLayoutId id="2147489807" r:id="rId2"/>
    <p:sldLayoutId id="2147489808" r:id="rId3"/>
    <p:sldLayoutId id="2147489809" r:id="rId4"/>
    <p:sldLayoutId id="2147489810" r:id="rId5"/>
    <p:sldLayoutId id="2147489811" r:id="rId6"/>
    <p:sldLayoutId id="2147489812" r:id="rId7"/>
    <p:sldLayoutId id="2147489813" r:id="rId8"/>
    <p:sldLayoutId id="2147489814" r:id="rId9"/>
    <p:sldLayoutId id="2147489815" r:id="rId10"/>
    <p:sldLayoutId id="2147489816" r:id="rId11"/>
    <p:sldLayoutId id="214748981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905E7BDC-7850-0840-AE02-4CD684FE19E6}"/>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4339" name="Rectangle 1027">
            <a:extLst>
              <a:ext uri="{FF2B5EF4-FFF2-40B4-BE49-F238E27FC236}">
                <a16:creationId xmlns:a16="http://schemas.microsoft.com/office/drawing/2014/main" id="{6E0880CC-46D8-144C-AB8F-FA38446BBE49}"/>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E2720296-8B91-D64B-9FD7-7AF64C73237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39D3AC41-115F-0845-A7A4-47BF361B1873}"/>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2E03388C-8DDE-5549-8BDC-829E3484E1EC}" type="slidenum">
              <a:rPr lang="en-US" altLang="en-US"/>
              <a:pPr>
                <a:defRPr/>
              </a:pPr>
              <a:t>‹#›</a:t>
            </a:fld>
            <a:endParaRPr lang="en-US" altLang="en-US"/>
          </a:p>
        </p:txBody>
      </p:sp>
      <p:sp>
        <p:nvSpPr>
          <p:cNvPr id="14342" name="Line 1032">
            <a:extLst>
              <a:ext uri="{FF2B5EF4-FFF2-40B4-BE49-F238E27FC236}">
                <a16:creationId xmlns:a16="http://schemas.microsoft.com/office/drawing/2014/main" id="{C35EBA84-E5B9-C34A-9AC4-3C109F724BD9}"/>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1033">
            <a:extLst>
              <a:ext uri="{FF2B5EF4-FFF2-40B4-BE49-F238E27FC236}">
                <a16:creationId xmlns:a16="http://schemas.microsoft.com/office/drawing/2014/main" id="{F5BD3987-485D-E042-8A19-7C18DF05F31E}"/>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427883387"/>
      </p:ext>
    </p:extLst>
  </p:cSld>
  <p:clrMap bg1="lt1" tx1="dk1" bg2="lt2" tx2="dk2" accent1="accent1" accent2="accent2" accent3="accent3" accent4="accent4" accent5="accent5" accent6="accent6" hlink="hlink" folHlink="folHlink"/>
  <p:sldLayoutIdLst>
    <p:sldLayoutId id="2147489819" r:id="rId1"/>
    <p:sldLayoutId id="2147489820" r:id="rId2"/>
    <p:sldLayoutId id="2147489821" r:id="rId3"/>
    <p:sldLayoutId id="2147489822" r:id="rId4"/>
    <p:sldLayoutId id="2147489823" r:id="rId5"/>
    <p:sldLayoutId id="2147489824" r:id="rId6"/>
    <p:sldLayoutId id="2147489825" r:id="rId7"/>
    <p:sldLayoutId id="2147489826" r:id="rId8"/>
    <p:sldLayoutId id="2147489827" r:id="rId9"/>
    <p:sldLayoutId id="2147489828" r:id="rId10"/>
    <p:sldLayoutId id="2147489829" r:id="rId11"/>
    <p:sldLayoutId id="214748983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067412566"/>
      </p:ext>
    </p:extLst>
  </p:cSld>
  <p:clrMap bg1="lt1" tx1="dk1" bg2="lt2" tx2="dk2" accent1="accent1" accent2="accent2" accent3="accent3" accent4="accent4" accent5="accent5" accent6="accent6" hlink="hlink" folHlink="folHlink"/>
  <p:sldLayoutIdLst>
    <p:sldLayoutId id="2147489844" r:id="rId1"/>
    <p:sldLayoutId id="2147489845" r:id="rId2"/>
    <p:sldLayoutId id="2147489846" r:id="rId3"/>
    <p:sldLayoutId id="2147489847" r:id="rId4"/>
    <p:sldLayoutId id="2147489848" r:id="rId5"/>
    <p:sldLayoutId id="2147489849" r:id="rId6"/>
    <p:sldLayoutId id="2147489850" r:id="rId7"/>
    <p:sldLayoutId id="2147489851" r:id="rId8"/>
    <p:sldLayoutId id="2147489852" r:id="rId9"/>
    <p:sldLayoutId id="2147489853" r:id="rId10"/>
    <p:sldLayoutId id="2147489854" r:id="rId11"/>
    <p:sldLayoutId id="214748985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628650" y="1825625"/>
            <a:ext cx="78867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4" name="Google Shape;54;p1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5" name="Google Shape;55;p1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EDF58919-39EB-4252-A5A0-EEA3434236DF}"/>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3405171B-DB66-41E3-A235-64065E483A80}"/>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3419451930"/>
      </p:ext>
    </p:extLst>
  </p:cSld>
  <p:clrMap bg1="lt1" tx1="dk1" bg2="dk2" tx2="lt2" accent1="accent1" accent2="accent2" accent3="accent3" accent4="accent4" accent5="accent5" accent6="accent6" hlink="hlink" folHlink="folHlink"/>
  <p:sldLayoutIdLst>
    <p:sldLayoutId id="2147489857" r:id="rId1"/>
    <p:sldLayoutId id="2147489858" r:id="rId2"/>
    <p:sldLayoutId id="2147489859" r:id="rId3"/>
    <p:sldLayoutId id="2147489860" r:id="rId4"/>
    <p:sldLayoutId id="2147489861" r:id="rId5"/>
    <p:sldLayoutId id="2147489862" r:id="rId6"/>
    <p:sldLayoutId id="2147489863" r:id="rId7"/>
    <p:sldLayoutId id="2147489864" r:id="rId8"/>
    <p:sldLayoutId id="2147489865" r:id="rId9"/>
    <p:sldLayoutId id="2147489866" r:id="rId10"/>
    <p:sldLayoutId id="2147489867" r:id="rId11"/>
    <p:sldLayoutId id="2147489868" r:id="rId12"/>
    <p:sldLayoutId id="2147489869"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5"/>
        <p:cNvGrpSpPr/>
        <p:nvPr/>
      </p:nvGrpSpPr>
      <p:grpSpPr>
        <a:xfrm>
          <a:off x="0" y="0"/>
          <a:ext cx="0" cy="0"/>
          <a:chOff x="0" y="0"/>
          <a:chExt cx="0" cy="0"/>
        </a:xfrm>
      </p:grpSpPr>
      <p:sp>
        <p:nvSpPr>
          <p:cNvPr id="136" name="Google Shape;136;p27"/>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Lato Black"/>
              <a:buNone/>
              <a:defRPr sz="4400" b="1" i="0" u="none" strike="noStrike" cap="none">
                <a:solidFill>
                  <a:schemeClr val="dk1"/>
                </a:solidFill>
                <a:latin typeface="Lato Black"/>
                <a:ea typeface="Lato Black"/>
                <a:cs typeface="Lato Black"/>
                <a:sym typeface="Lato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137" name="Google Shape;137;p27"/>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Lato"/>
                <a:ea typeface="Lato"/>
                <a:cs typeface="Lato"/>
                <a:sym typeface="La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Lato"/>
                <a:ea typeface="Lato"/>
                <a:cs typeface="Lato"/>
                <a:sym typeface="La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8" name="Google Shape;138;p27"/>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9" name="Google Shape;139;p27"/>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0" name="Google Shape;140;p27"/>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C2FE6794-CD26-4778-BF6F-326412E2130E}"/>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FC2782CB-D659-454E-AD8B-89F1928CD3C7}"/>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51450618"/>
      </p:ext>
    </p:extLst>
  </p:cSld>
  <p:clrMap bg1="lt1" tx1="dk1" bg2="dk2" tx2="lt2" accent1="accent1" accent2="accent2" accent3="accent3" accent4="accent4" accent5="accent5" accent6="accent6" hlink="hlink" folHlink="folHlink"/>
  <p:sldLayoutIdLst>
    <p:sldLayoutId id="2147489871" r:id="rId1"/>
    <p:sldLayoutId id="2147489872" r:id="rId2"/>
    <p:sldLayoutId id="2147489873"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3233532607"/>
      </p:ext>
    </p:extLst>
  </p:cSld>
  <p:clrMap bg1="lt1" tx1="dk1" bg2="lt2" tx2="dk2" accent1="accent1" accent2="accent2" accent3="accent3" accent4="accent4" accent5="accent5" accent6="accent6" hlink="hlink" folHlink="folHlink"/>
  <p:sldLayoutIdLst>
    <p:sldLayoutId id="2147489875" r:id="rId1"/>
    <p:sldLayoutId id="2147489876" r:id="rId2"/>
    <p:sldLayoutId id="2147489877" r:id="rId3"/>
    <p:sldLayoutId id="2147489878" r:id="rId4"/>
    <p:sldLayoutId id="2147489879" r:id="rId5"/>
    <p:sldLayoutId id="2147489880" r:id="rId6"/>
    <p:sldLayoutId id="2147489881" r:id="rId7"/>
    <p:sldLayoutId id="2147489882" r:id="rId8"/>
    <p:sldLayoutId id="2147489883" r:id="rId9"/>
    <p:sldLayoutId id="2147489884" r:id="rId10"/>
    <p:sldLayoutId id="2147489885"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330472-63BD-4F26-8322-E7B4933B0A11}"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2000">
                <a:solidFill>
                  <a:schemeClr val="tx1">
                    <a:lumMod val="65000"/>
                    <a:lumOff val="35000"/>
                  </a:schemeClr>
                </a:solidFill>
              </a:defRPr>
            </a:lvl1pPr>
          </a:lstStyle>
          <a:p>
            <a:fld id="{41761933-5E43-49A2-AD73-7C7EDD79F2C4}" type="slidenum">
              <a:rPr lang="en-US" smtClean="0">
                <a:solidFill>
                  <a:prstClr val="black">
                    <a:lumMod val="65000"/>
                    <a:lumOff val="35000"/>
                  </a:prstClr>
                </a:solidFill>
              </a:rPr>
              <a:pPr/>
              <a:t>‹#›</a:t>
            </a:fld>
            <a:endParaRPr lang="en-US" dirty="0">
              <a:solidFill>
                <a:prstClr val="black">
                  <a:lumMod val="65000"/>
                  <a:lumOff val="35000"/>
                </a:prstClr>
              </a:solidFill>
            </a:endParaRPr>
          </a:p>
        </p:txBody>
      </p:sp>
    </p:spTree>
    <p:extLst>
      <p:ext uri="{BB962C8B-B14F-4D97-AF65-F5344CB8AC3E}">
        <p14:creationId xmlns:p14="http://schemas.microsoft.com/office/powerpoint/2010/main" val="1845916243"/>
      </p:ext>
    </p:extLst>
  </p:cSld>
  <p:clrMap bg1="lt1" tx1="dk1" bg2="lt2" tx2="dk2" accent1="accent1" accent2="accent2" accent3="accent3" accent4="accent4" accent5="accent5" accent6="accent6" hlink="hlink" folHlink="folHlink"/>
  <p:sldLayoutIdLst>
    <p:sldLayoutId id="2147489887" r:id="rId1"/>
    <p:sldLayoutId id="2147489888" r:id="rId2"/>
    <p:sldLayoutId id="2147489889" r:id="rId3"/>
    <p:sldLayoutId id="2147489890" r:id="rId4"/>
    <p:sldLayoutId id="2147489891" r:id="rId5"/>
    <p:sldLayoutId id="2147489892" r:id="rId6"/>
    <p:sldLayoutId id="2147489893" r:id="rId7"/>
    <p:sldLayoutId id="2147489894" r:id="rId8"/>
    <p:sldLayoutId id="2147489895" r:id="rId9"/>
    <p:sldLayoutId id="2147489896" r:id="rId10"/>
    <p:sldLayoutId id="2147489897"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Gill Sans MT" panose="020B050202010402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ill Sans MT" panose="020B05020201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ill Sans MT" panose="020B05020201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ill Sans MT" panose="020B05020201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1644953522"/>
      </p:ext>
    </p:extLst>
  </p:cSld>
  <p:clrMap bg1="lt1" tx1="dk1" bg2="lt2" tx2="dk2" accent1="accent1" accent2="accent2" accent3="accent3" accent4="accent4" accent5="accent5" accent6="accent6" hlink="hlink" folHlink="folHlink"/>
  <p:sldLayoutIdLst>
    <p:sldLayoutId id="2147489899" r:id="rId1"/>
    <p:sldLayoutId id="2147489900" r:id="rId2"/>
    <p:sldLayoutId id="2147489901" r:id="rId3"/>
    <p:sldLayoutId id="2147489902" r:id="rId4"/>
    <p:sldLayoutId id="2147489903" r:id="rId5"/>
    <p:sldLayoutId id="2147489904" r:id="rId6"/>
    <p:sldLayoutId id="2147489905" r:id="rId7"/>
    <p:sldLayoutId id="2147489906" r:id="rId8"/>
    <p:sldLayoutId id="2147489907" r:id="rId9"/>
    <p:sldLayoutId id="2147489908" r:id="rId10"/>
    <p:sldLayoutId id="2147489909"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172964"/>
      </p:ext>
    </p:extLst>
  </p:cSld>
  <p:clrMap bg1="lt1" tx1="dk1" bg2="lt2" tx2="dk2" accent1="accent1" accent2="accent2" accent3="accent3" accent4="accent4" accent5="accent5" accent6="accent6" hlink="hlink" folHlink="folHlink"/>
  <p:sldLayoutIdLst>
    <p:sldLayoutId id="2147489911" r:id="rId1"/>
    <p:sldLayoutId id="2147489912" r:id="rId2"/>
    <p:sldLayoutId id="2147489913" r:id="rId3"/>
    <p:sldLayoutId id="2147489914" r:id="rId4"/>
    <p:sldLayoutId id="2147489915" r:id="rId5"/>
    <p:sldLayoutId id="2147489916" r:id="rId6"/>
    <p:sldLayoutId id="2147489917" r:id="rId7"/>
    <p:sldLayoutId id="2147489918" r:id="rId8"/>
    <p:sldLayoutId id="2147489919" r:id="rId9"/>
    <p:sldLayoutId id="2147489920" r:id="rId10"/>
    <p:sldLayoutId id="214748992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6627495"/>
      </p:ext>
    </p:extLst>
  </p:cSld>
  <p:clrMap bg1="lt1" tx1="dk1" bg2="lt2" tx2="dk2" accent1="accent1" accent2="accent2" accent3="accent3" accent4="accent4" accent5="accent5" accent6="accent6" hlink="hlink" folHlink="folHlink"/>
  <p:sldLayoutIdLst>
    <p:sldLayoutId id="2147489923" r:id="rId1"/>
    <p:sldLayoutId id="21474899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026">
            <a:extLst>
              <a:ext uri="{FF2B5EF4-FFF2-40B4-BE49-F238E27FC236}">
                <a16:creationId xmlns:a16="http://schemas.microsoft.com/office/drawing/2014/main" id="{4100DFBF-1FEE-4ACB-900C-42CD990BE56B}"/>
              </a:ext>
            </a:extLst>
          </p:cNvPr>
          <p:cNvSpPr>
            <a:spLocks noGrp="1" noChangeArrowheads="1"/>
          </p:cNvSpPr>
          <p:nvPr>
            <p:ph type="title"/>
          </p:nvPr>
        </p:nvSpPr>
        <p:spPr bwMode="auto">
          <a:xfrm>
            <a:off x="228600" y="152400"/>
            <a:ext cx="861060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2051" name="Rectangle 1027">
            <a:extLst>
              <a:ext uri="{FF2B5EF4-FFF2-40B4-BE49-F238E27FC236}">
                <a16:creationId xmlns:a16="http://schemas.microsoft.com/office/drawing/2014/main" id="{7B86C5D9-AB13-4DED-A44A-D17CB1C1FDF4}"/>
              </a:ext>
            </a:extLst>
          </p:cNvPr>
          <p:cNvSpPr>
            <a:spLocks noGrp="1" noChangeArrowheads="1"/>
          </p:cNvSpPr>
          <p:nvPr>
            <p:ph type="body" idx="1"/>
          </p:nvPr>
        </p:nvSpPr>
        <p:spPr bwMode="auto">
          <a:xfrm>
            <a:off x="228600" y="1095375"/>
            <a:ext cx="86106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84474C4-284F-9440-A98C-FA4AB90F76FB}"/>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Garamond" charset="0"/>
                <a:ea typeface="ＭＳ Ｐゴシック" charset="0"/>
                <a:cs typeface="ＭＳ Ｐゴシック" charset="0"/>
              </a:defRPr>
            </a:lvl1pPr>
          </a:lstStyle>
          <a:p>
            <a:pPr>
              <a:defRPr/>
            </a:pPr>
            <a:endParaRPr lang="en-US"/>
          </a:p>
        </p:txBody>
      </p:sp>
      <p:sp>
        <p:nvSpPr>
          <p:cNvPr id="100358" name="Rectangle 1030">
            <a:extLst>
              <a:ext uri="{FF2B5EF4-FFF2-40B4-BE49-F238E27FC236}">
                <a16:creationId xmlns:a16="http://schemas.microsoft.com/office/drawing/2014/main" id="{653E7E89-9F9B-F740-A030-C38912ADA09E}"/>
              </a:ext>
            </a:extLst>
          </p:cNvPr>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defRPr>
            </a:lvl1pPr>
          </a:lstStyle>
          <a:p>
            <a:pPr>
              <a:defRPr/>
            </a:pPr>
            <a:fld id="{6A6BA0A0-A7BE-4DC4-A1D2-67560873BDCE}" type="slidenum">
              <a:rPr lang="en-US" altLang="en-US"/>
              <a:pPr>
                <a:defRPr/>
              </a:pPr>
              <a:t>‹#›</a:t>
            </a:fld>
            <a:endParaRPr lang="en-US" altLang="en-US"/>
          </a:p>
        </p:txBody>
      </p:sp>
      <p:sp>
        <p:nvSpPr>
          <p:cNvPr id="2054" name="Line 1032">
            <a:extLst>
              <a:ext uri="{FF2B5EF4-FFF2-40B4-BE49-F238E27FC236}">
                <a16:creationId xmlns:a16="http://schemas.microsoft.com/office/drawing/2014/main" id="{B2BA4185-DAF2-4408-906B-C503302DE471}"/>
              </a:ext>
            </a:extLst>
          </p:cNvPr>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55" name="Line 1033">
            <a:extLst>
              <a:ext uri="{FF2B5EF4-FFF2-40B4-BE49-F238E27FC236}">
                <a16:creationId xmlns:a16="http://schemas.microsoft.com/office/drawing/2014/main" id="{BFB13A2A-7836-4554-BA73-7213A39EA284}"/>
              </a:ext>
            </a:extLst>
          </p:cNvPr>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2056" name="Picture 7" descr="safari.png">
            <a:extLst>
              <a:ext uri="{FF2B5EF4-FFF2-40B4-BE49-F238E27FC236}">
                <a16:creationId xmlns:a16="http://schemas.microsoft.com/office/drawing/2014/main" id="{1177FD16-61A1-4390-9ECA-67D35227FBA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875257"/>
      </p:ext>
    </p:extLst>
  </p:cSld>
  <p:clrMap bg1="lt1" tx1="dk1" bg2="lt2" tx2="dk2" accent1="accent1" accent2="accent2" accent3="accent3" accent4="accent4" accent5="accent5" accent6="accent6" hlink="hlink" folHlink="folHlink"/>
  <p:sldLayoutIdLst>
    <p:sldLayoutId id="2147489926" r:id="rId1"/>
    <p:sldLayoutId id="2147489927" r:id="rId2"/>
    <p:sldLayoutId id="2147489928" r:id="rId3"/>
    <p:sldLayoutId id="2147489929" r:id="rId4"/>
    <p:sldLayoutId id="2147489930" r:id="rId5"/>
    <p:sldLayoutId id="2147489931" r:id="rId6"/>
    <p:sldLayoutId id="2147489932" r:id="rId7"/>
    <p:sldLayoutId id="2147489933" r:id="rId8"/>
    <p:sldLayoutId id="2147489934" r:id="rId9"/>
    <p:sldLayoutId id="2147489935" r:id="rId10"/>
    <p:sldLayoutId id="2147489936" r:id="rId11"/>
    <p:sldLayoutId id="214748993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2/25/23</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5879655"/>
      </p:ext>
    </p:extLst>
  </p:cSld>
  <p:clrMap bg1="lt1" tx1="dk1" bg2="lt2" tx2="dk2" accent1="accent1" accent2="accent2" accent3="accent3" accent4="accent4" accent5="accent5" accent6="accent6" hlink="hlink" folHlink="folHlink"/>
  <p:sldLayoutIdLst>
    <p:sldLayoutId id="2147489939" r:id="rId1"/>
    <p:sldLayoutId id="2147489940" r:id="rId2"/>
    <p:sldLayoutId id="2147489941" r:id="rId3"/>
    <p:sldLayoutId id="2147489942" r:id="rId4"/>
    <p:sldLayoutId id="2147489943" r:id="rId5"/>
    <p:sldLayoutId id="2147489944" r:id="rId6"/>
    <p:sldLayoutId id="2147489945" r:id="rId7"/>
    <p:sldLayoutId id="2147489946" r:id="rId8"/>
    <p:sldLayoutId id="2147489947" r:id="rId9"/>
    <p:sldLayoutId id="2147489948" r:id="rId10"/>
    <p:sldLayoutId id="214748994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9617450"/>
      </p:ext>
    </p:extLst>
  </p:cSld>
  <p:clrMap bg1="lt1" tx1="dk1" bg2="lt2" tx2="dk2" accent1="accent1" accent2="accent2" accent3="accent3" accent4="accent4" accent5="accent5" accent6="accent6" hlink="hlink" folHlink="folHlink"/>
  <p:sldLayoutIdLst>
    <p:sldLayoutId id="2147489951" r:id="rId1"/>
    <p:sldLayoutId id="214748995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7626387"/>
      </p:ext>
    </p:extLst>
  </p:cSld>
  <p:clrMap bg1="lt1" tx1="dk1" bg2="lt2" tx2="dk2" accent1="accent1" accent2="accent2" accent3="accent3" accent4="accent4" accent5="accent5" accent6="accent6" hlink="hlink" folHlink="folHlink"/>
  <p:sldLayoutIdLst>
    <p:sldLayoutId id="2147489954" r:id="rId1"/>
    <p:sldLayoutId id="2147489955" r:id="rId2"/>
    <p:sldLayoutId id="2147489956" r:id="rId3"/>
    <p:sldLayoutId id="2147489957"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D86F2-4F57-314E-9C03-9014849FF2B9}" type="datetime1">
              <a:rPr lang="en-US" smtClean="0"/>
              <a:t>2/25/23</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F0EDDB-3F8C-454D-B7AF-385D22F27965}" type="slidenum">
              <a:rPr lang="en-GR" smtClean="0"/>
              <a:t>‹#›</a:t>
            </a:fld>
            <a:endParaRPr lang="en-GR"/>
          </a:p>
        </p:txBody>
      </p:sp>
    </p:spTree>
    <p:extLst>
      <p:ext uri="{BB962C8B-B14F-4D97-AF65-F5344CB8AC3E}">
        <p14:creationId xmlns:p14="http://schemas.microsoft.com/office/powerpoint/2010/main" val="2370697251"/>
      </p:ext>
    </p:extLst>
  </p:cSld>
  <p:clrMap bg1="lt1" tx1="dk1" bg2="lt2" tx2="dk2" accent1="accent1" accent2="accent2" accent3="accent3" accent4="accent4" accent5="accent5" accent6="accent6" hlink="hlink" folHlink="folHlink"/>
  <p:sldLayoutIdLst>
    <p:sldLayoutId id="2147489959" r:id="rId1"/>
    <p:sldLayoutId id="2147489960" r:id="rId2"/>
    <p:sldLayoutId id="2147489961" r:id="rId3"/>
    <p:sldLayoutId id="2147489962" r:id="rId4"/>
    <p:sldLayoutId id="2147489963" r:id="rId5"/>
    <p:sldLayoutId id="2147489964" r:id="rId6"/>
    <p:sldLayoutId id="2147489965" r:id="rId7"/>
    <p:sldLayoutId id="2147489966" r:id="rId8"/>
    <p:sldLayoutId id="2147489967" r:id="rId9"/>
    <p:sldLayoutId id="2147489968" r:id="rId10"/>
    <p:sldLayoutId id="214748996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5827442"/>
      </p:ext>
    </p:extLst>
  </p:cSld>
  <p:clrMap bg1="lt1" tx1="dk1" bg2="lt2" tx2="dk2" accent1="accent1" accent2="accent2" accent3="accent3" accent4="accent4" accent5="accent5" accent6="accent6" hlink="hlink" folHlink="folHlink"/>
  <p:sldLayoutIdLst>
    <p:sldLayoutId id="2147489971" r:id="rId1"/>
    <p:sldLayoutId id="2147489972" r:id="rId2"/>
    <p:sldLayoutId id="2147489973" r:id="rId3"/>
    <p:sldLayoutId id="2147489974" r:id="rId4"/>
    <p:sldLayoutId id="2147489975" r:id="rId5"/>
    <p:sldLayoutId id="2147489976" r:id="rId6"/>
    <p:sldLayoutId id="2147489977" r:id="rId7"/>
    <p:sldLayoutId id="2147489978" r:id="rId8"/>
    <p:sldLayoutId id="2147489979" r:id="rId9"/>
    <p:sldLayoutId id="2147489980" r:id="rId10"/>
    <p:sldLayoutId id="214748998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327"/>
      </p:ext>
    </p:extLst>
  </p:cSld>
  <p:clrMap bg1="lt1" tx1="dk1" bg2="lt2" tx2="dk2" accent1="accent1" accent2="accent2" accent3="accent3" accent4="accent4" accent5="accent5" accent6="accent6" hlink="hlink" folHlink="folHlink"/>
  <p:sldLayoutIdLst>
    <p:sldLayoutId id="2147489983" r:id="rId1"/>
    <p:sldLayoutId id="21474899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0FDD82-44D4-1643-85B6-5B9B126C5453}" type="datetime1">
              <a:rPr lang="en-US" smtClean="0"/>
              <a:t>2/25/23</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F51FFE-7C79-AA48-9559-09CDEF070D61}" type="slidenum">
              <a:rPr lang="en-GR" smtClean="0"/>
              <a:t>‹#›</a:t>
            </a:fld>
            <a:endParaRPr lang="en-GR"/>
          </a:p>
        </p:txBody>
      </p:sp>
    </p:spTree>
    <p:extLst>
      <p:ext uri="{BB962C8B-B14F-4D97-AF65-F5344CB8AC3E}">
        <p14:creationId xmlns:p14="http://schemas.microsoft.com/office/powerpoint/2010/main" val="602789438"/>
      </p:ext>
    </p:extLst>
  </p:cSld>
  <p:clrMap bg1="lt1" tx1="dk1" bg2="lt2" tx2="dk2" accent1="accent1" accent2="accent2" accent3="accent3" accent4="accent4" accent5="accent5" accent6="accent6" hlink="hlink" folHlink="folHlink"/>
  <p:sldLayoutIdLst>
    <p:sldLayoutId id="2147489986" r:id="rId1"/>
    <p:sldLayoutId id="2147489987" r:id="rId2"/>
    <p:sldLayoutId id="2147489988" r:id="rId3"/>
    <p:sldLayoutId id="2147489989" r:id="rId4"/>
    <p:sldLayoutId id="2147489990" r:id="rId5"/>
    <p:sldLayoutId id="2147489991" r:id="rId6"/>
    <p:sldLayoutId id="2147489992" r:id="rId7"/>
    <p:sldLayoutId id="2147489993" r:id="rId8"/>
    <p:sldLayoutId id="2147489994" r:id="rId9"/>
    <p:sldLayoutId id="2147489995" r:id="rId10"/>
    <p:sldLayoutId id="214748999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15.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4.png"/><Relationship Id="rId7" Type="http://schemas.openxmlformats.org/officeDocument/2006/relationships/oleObject" Target="../embeddings/oleObject2.bin"/><Relationship Id="rId2" Type="http://schemas.openxmlformats.org/officeDocument/2006/relationships/notesSlide" Target="../notesSlides/notesSlide8.xml"/><Relationship Id="rId1" Type="http://schemas.openxmlformats.org/officeDocument/2006/relationships/slideLayout" Target="../slideLayouts/slideLayout418.xml"/><Relationship Id="rId6" Type="http://schemas.openxmlformats.org/officeDocument/2006/relationships/image" Target="../media/image36.emf"/><Relationship Id="rId5" Type="http://schemas.openxmlformats.org/officeDocument/2006/relationships/oleObject" Target="../embeddings/oleObject1.bin"/><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864.xml"/><Relationship Id="rId6" Type="http://schemas.openxmlformats.org/officeDocument/2006/relationships/image" Target="../media/image41.jpeg"/><Relationship Id="rId5" Type="http://schemas.openxmlformats.org/officeDocument/2006/relationships/image" Target="../media/image40.tiff"/><Relationship Id="rId4" Type="http://schemas.openxmlformats.org/officeDocument/2006/relationships/image" Target="../media/image39.tiff"/></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868.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CMU-SAFARI/Molecules2Variations" TargetMode="External"/><Relationship Id="rId2" Type="http://schemas.openxmlformats.org/officeDocument/2006/relationships/hyperlink" Target="https://arxiv.org/abs/2205.07957" TargetMode="External"/><Relationship Id="rId1" Type="http://schemas.openxmlformats.org/officeDocument/2006/relationships/slideLayout" Target="../slideLayouts/slideLayout864.xml"/><Relationship Id="rId5" Type="http://schemas.openxmlformats.org/officeDocument/2006/relationships/hyperlink" Target="https://arxiv.org/pdf/2205.07957.pdf" TargetMode="External"/><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0.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11.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Vi1af8KY0g8"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GenStore_asplos22-lightning-talk.pdf" TargetMode="External"/><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Store_asplos22-lightning-talk.pptx" TargetMode="External"/><Relationship Id="rId5" Type="http://schemas.openxmlformats.org/officeDocument/2006/relationships/hyperlink" Target="https://people.inf.ethz.ch/omutlu/pub/GenStore_asplos22-talk.pdf" TargetMode="External"/><Relationship Id="rId10" Type="http://schemas.openxmlformats.org/officeDocument/2006/relationships/image" Target="../media/image59.png"/><Relationship Id="rId4" Type="http://schemas.openxmlformats.org/officeDocument/2006/relationships/hyperlink" Target="https://people.inf.ethz.ch/omutlu/pub/GenStore_asplos22-talk.pptx" TargetMode="External"/><Relationship Id="rId9" Type="http://schemas.openxmlformats.org/officeDocument/2006/relationships/hyperlink" Target="https://www.youtube.com/watch?v=bv7hgXOOMj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youtu.be/PWWBtrL60dQ?t=8290"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GenPIP_comparch22-lecture-slides.pdf" TargetMode="External"/><Relationship Id="rId2" Type="http://schemas.openxmlformats.org/officeDocument/2006/relationships/hyperlink" Target="https://arxiv.org/pdf/2209.0860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PIP_comparch22-lecture-slides.pptx" TargetMode="External"/><Relationship Id="rId5" Type="http://schemas.openxmlformats.org/officeDocument/2006/relationships/hyperlink" Target="https://people.inf.ethz.ch/omutlu/pub/GenPIP_micro22-talk.pdf" TargetMode="External"/><Relationship Id="rId10" Type="http://schemas.openxmlformats.org/officeDocument/2006/relationships/image" Target="../media/image61.png"/><Relationship Id="rId4" Type="http://schemas.openxmlformats.org/officeDocument/2006/relationships/hyperlink" Target="https://people.inf.ethz.ch/omutlu/pub/GenPIP_micro22-talk.pptx" TargetMode="External"/><Relationship Id="rId9" Type="http://schemas.openxmlformats.org/officeDocument/2006/relationships/hyperlink" Target="https://arxiv.org/abs/2209.0860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arxiv.org/pdf/2211.03079.pdf" TargetMode="External"/><Relationship Id="rId1" Type="http://schemas.openxmlformats.org/officeDocument/2006/relationships/slideLayout" Target="../slideLayouts/slideLayout615.xml"/></Relationships>
</file>

<file path=ppt/slides/_rels/slide2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png"/><Relationship Id="rId1" Type="http://schemas.openxmlformats.org/officeDocument/2006/relationships/slideLayout" Target="../slideLayouts/slideLayout753.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hyperlink" Target="https://arxiv.org/pdf/2008.00961.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technion.ac.il/en/" TargetMode="External"/><Relationship Id="rId7" Type="http://schemas.openxmlformats.org/officeDocument/2006/relationships/image" Target="../media/image67.png"/><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615.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NCagwf0ivT0" TargetMode="External"/><Relationship Id="rId2" Type="http://schemas.openxmlformats.org/officeDocument/2006/relationships/image" Target="../media/image68.png"/><Relationship Id="rId1" Type="http://schemas.openxmlformats.org/officeDocument/2006/relationships/slideLayout" Target="../slideLayouts/slideLayout753.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0.tiff"/><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236.xml"/></Relationships>
</file>

<file path=ppt/slides/_rels/slide3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490.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gqAYMx34euU" TargetMode="External"/><Relationship Id="rId7" Type="http://schemas.openxmlformats.org/officeDocument/2006/relationships/image" Target="../media/image75.jpg"/><Relationship Id="rId2" Type="http://schemas.openxmlformats.org/officeDocument/2006/relationships/notesSlide" Target="../notesSlides/notesSlide12.xml"/><Relationship Id="rId1" Type="http://schemas.openxmlformats.org/officeDocument/2006/relationships/slideLayout" Target="../slideLayouts/slideLayout490.xml"/><Relationship Id="rId6" Type="http://schemas.openxmlformats.org/officeDocument/2006/relationships/hyperlink" Target="https://community.microcenter.com/discussion/5134/comparing-zen-3-to-zen-2" TargetMode="External"/><Relationship Id="rId5" Type="http://schemas.openxmlformats.org/officeDocument/2006/relationships/image" Target="../media/image74.png"/><Relationship Id="rId4" Type="http://schemas.openxmlformats.org/officeDocument/2006/relationships/hyperlink" Target="https://www.tech-critter.com/amd-keynote-computex-2021/"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876.xml"/></Relationships>
</file>

<file path=ppt/slides/_rels/slide35.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966.xml"/></Relationships>
</file>

<file path=ppt/slides/_rels/slide3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37.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8.tif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9.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966.xml"/></Relationships>
</file>

<file path=ppt/slides/_rels/slide4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doi.org/10.1109/T-C.1969.222754" TargetMode="External"/><Relationship Id="rId1" Type="http://schemas.openxmlformats.org/officeDocument/2006/relationships/slideLayout" Target="../slideLayouts/slideLayout741.xml"/><Relationship Id="rId5" Type="http://schemas.openxmlformats.org/officeDocument/2006/relationships/image" Target="../media/image82.png"/><Relationship Id="rId4" Type="http://schemas.openxmlformats.org/officeDocument/2006/relationships/image" Target="../media/image81.png"/></Relationships>
</file>

<file path=ppt/slides/_rels/slide49.xml.rels><?xml version="1.0" encoding="UTF-8" standalone="yes"?>
<Relationships xmlns="http://schemas.openxmlformats.org/package/2006/relationships"><Relationship Id="rId3" Type="http://schemas.openxmlformats.org/officeDocument/2006/relationships/hyperlink" Target="https://safari.ethz.ch/architecture/fall2020/lib/exe/fetch.php?media=stone_logic_in_memory_1970.pdf" TargetMode="External"/><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1.xml.rels><?xml version="1.0" encoding="UTF-8" standalone="yes"?>
<Relationships xmlns="http://schemas.openxmlformats.org/package/2006/relationships"><Relationship Id="rId8" Type="http://schemas.openxmlformats.org/officeDocument/2006/relationships/image" Target="../media/image90.tiff"/><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png"/><Relationship Id="rId1" Type="http://schemas.openxmlformats.org/officeDocument/2006/relationships/slideLayout" Target="../slideLayouts/slideLayout13.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png"/><Relationship Id="rId9" Type="http://schemas.openxmlformats.org/officeDocument/2006/relationships/image" Target="../media/image91.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3.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92.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236.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592.xml"/></Relationships>
</file>

<file path=ppt/slides/_rels/slide55.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592.xml"/></Relationships>
</file>

<file path=ppt/slides/_rels/slide5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4.xml"/><Relationship Id="rId1" Type="http://schemas.openxmlformats.org/officeDocument/2006/relationships/slideLayout" Target="../slideLayouts/slideLayout1002.xml"/></Relationships>
</file>

<file path=ppt/slides/_rels/slide57.xml.rels><?xml version="1.0" encoding="UTF-8" standalone="yes"?>
<Relationships xmlns="http://schemas.openxmlformats.org/package/2006/relationships"><Relationship Id="rId8" Type="http://schemas.openxmlformats.org/officeDocument/2006/relationships/hyperlink" Target="https://github.com/CMU-SAFARI/SoftMC" TargetMode="External"/><Relationship Id="rId3" Type="http://schemas.openxmlformats.org/officeDocument/2006/relationships/image" Target="../media/image96.png"/><Relationship Id="rId7" Type="http://schemas.openxmlformats.org/officeDocument/2006/relationships/hyperlink" Target="https://people.inf.ethz.ch/omutlu/pub/softMC_hpca17.pdf" TargetMode="External"/><Relationship Id="rId2" Type="http://schemas.openxmlformats.org/officeDocument/2006/relationships/notesSlide" Target="../notesSlides/notesSlide15.xml"/><Relationship Id="rId1" Type="http://schemas.openxmlformats.org/officeDocument/2006/relationships/slideLayout" Target="../slideLayouts/slideLayout1013.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58.xml.rels><?xml version="1.0" encoding="UTF-8" standalone="yes"?>
<Relationships xmlns="http://schemas.openxmlformats.org/package/2006/relationships"><Relationship Id="rId2" Type="http://schemas.openxmlformats.org/officeDocument/2006/relationships/hyperlink" Target="https://people.inf.ethz.ch/omutlu/pub/dram-row-hammer_isca14.pdf" TargetMode="External"/><Relationship Id="rId1" Type="http://schemas.openxmlformats.org/officeDocument/2006/relationships/slideLayout" Target="../slideLayouts/slideLayout592.xml"/></Relationships>
</file>

<file path=ppt/slides/_rels/slide5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6.xml"/><Relationship Id="rId1" Type="http://schemas.openxmlformats.org/officeDocument/2006/relationships/slideLayout" Target="../slideLayouts/slideLayout236.xml"/></Relationships>
</file>

<file path=ppt/slides/_rels/slide60.xml.rels><?xml version="1.0" encoding="UTF-8" standalone="yes"?>
<Relationships xmlns="http://schemas.openxmlformats.org/package/2006/relationships"><Relationship Id="rId3" Type="http://schemas.openxmlformats.org/officeDocument/2006/relationships/hyperlink" Target="http://users.ece.cmu.edu/~omutlu/pub/dram-row-hammer_isca14.pdf" TargetMode="External"/><Relationship Id="rId2" Type="http://schemas.openxmlformats.org/officeDocument/2006/relationships/notesSlide" Target="../notesSlides/notesSlide17.xml"/><Relationship Id="rId1" Type="http://schemas.openxmlformats.org/officeDocument/2006/relationships/slideLayout" Target="../slideLayouts/slideLayout938.xml"/></Relationships>
</file>

<file path=ppt/slides/_rels/slide6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8.xml"/><Relationship Id="rId1" Type="http://schemas.openxmlformats.org/officeDocument/2006/relationships/slideLayout" Target="../slideLayouts/slideLayout949.xml"/><Relationship Id="rId5" Type="http://schemas.openxmlformats.org/officeDocument/2006/relationships/hyperlink" Target="http://users.ece.cmu.edu/~omutlu/pub/dram-row-hammer_isca14.pdf" TargetMode="External"/><Relationship Id="rId4" Type="http://schemas.microsoft.com/office/2007/relationships/hdphoto" Target="../media/hdphoto1.wdp"/></Relationships>
</file>

<file path=ppt/slides/_rels/slide62.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592.xml"/></Relationships>
</file>

<file path=ppt/slides/_rels/slide63.xml.rels><?xml version="1.0" encoding="UTF-8" standalone="yes"?>
<Relationships xmlns="http://schemas.openxmlformats.org/package/2006/relationships"><Relationship Id="rId3" Type="http://schemas.openxmlformats.org/officeDocument/2006/relationships/hyperlink" Target="http://www.ewh.ieee.org/soc/eds/imw/" TargetMode="External"/><Relationship Id="rId2" Type="http://schemas.openxmlformats.org/officeDocument/2006/relationships/hyperlink" Target="https://people.inf.ethz.ch/omutlu/pub/onur-RowHammer-IMW-Tutorial-May-15-2022-FINAL.pptx" TargetMode="External"/><Relationship Id="rId1" Type="http://schemas.openxmlformats.org/officeDocument/2006/relationships/slideLayout" Target="../slideLayouts/slideLayout236.xml"/><Relationship Id="rId6" Type="http://schemas.openxmlformats.org/officeDocument/2006/relationships/image" Target="../media/image103.png"/><Relationship Id="rId5" Type="http://schemas.openxmlformats.org/officeDocument/2006/relationships/hyperlink" Target="https://www.youtube.com/watch?v=37hWglkQRG0" TargetMode="External"/><Relationship Id="rId4" Type="http://schemas.openxmlformats.org/officeDocument/2006/relationships/hyperlink" Target="https://people.inf.ethz.ch/omutlu/pub/onur-RowHammer-IMW-Tutorial-May-15-2022-FINAL.pdf"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rss2workshop.github.io/" TargetMode="External"/><Relationship Id="rId7" Type="http://schemas.openxmlformats.org/officeDocument/2006/relationships/hyperlink" Target="https://www.youtube.com/watch?v=ctKTRyi96Bk" TargetMode="External"/><Relationship Id="rId2" Type="http://schemas.openxmlformats.org/officeDocument/2006/relationships/hyperlink" Target="https://people.inf.ethz.ch/omutlu/pub/onur-RowHammer-RSS2-ASPLOS-February-28-2022.pptx" TargetMode="External"/><Relationship Id="rId1" Type="http://schemas.openxmlformats.org/officeDocument/2006/relationships/slideLayout" Target="../slideLayouts/slideLayout236.xml"/><Relationship Id="rId6" Type="http://schemas.openxmlformats.org/officeDocument/2006/relationships/image" Target="../media/image104.png"/><Relationship Id="rId5" Type="http://schemas.openxmlformats.org/officeDocument/2006/relationships/hyperlink" Target="https://people.inf.ethz.ch/omutlu/pub/onur-RowHammer-RSS2-ASPLOS-February-28-2022.pdf" TargetMode="External"/><Relationship Id="rId4" Type="http://schemas.openxmlformats.org/officeDocument/2006/relationships/hyperlink" Target="https://asplos-conference.org/"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2" Type="http://schemas.openxmlformats.org/officeDocument/2006/relationships/image" Target="../media/image105.png"/><Relationship Id="rId1" Type="http://schemas.openxmlformats.org/officeDocument/2006/relationships/slideLayout" Target="../slideLayouts/slideLayout603.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06.png"/><Relationship Id="rId1" Type="http://schemas.openxmlformats.org/officeDocument/2006/relationships/slideLayout" Target="../slideLayouts/slideLayout603.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67.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s://people.inf.ethz.ch/omutlu/pub/onur-RowHammer-VLSI-SOC-October-9-2020.pdf" TargetMode="External"/><Relationship Id="rId2" Type="http://schemas.openxmlformats.org/officeDocument/2006/relationships/hyperlink" Target="https://people.inf.ethz.ch/omutlu/pub/RowHammer-Retrospective_ieee_tcad19.pdf" TargetMode="External"/><Relationship Id="rId1" Type="http://schemas.openxmlformats.org/officeDocument/2006/relationships/slideLayout" Target="../slideLayouts/slideLayout603.xml"/><Relationship Id="rId6" Type="http://schemas.openxmlformats.org/officeDocument/2006/relationships/hyperlink" Target="https://people.inf.ethz.ch/omutlu/pub/onur-RowHammer-VLSI-SOC-October-9-2020.pptx" TargetMode="External"/><Relationship Id="rId5" Type="http://schemas.openxmlformats.org/officeDocument/2006/relationships/hyperlink" Target="https://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07.png"/></Relationships>
</file>

<file path=ppt/slides/_rels/slide6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hyperlink" Target="https://arxiv.org/pdf/2211.07613.pdf" TargetMode="External"/><Relationship Id="rId1" Type="http://schemas.openxmlformats.org/officeDocument/2006/relationships/slideLayout" Target="../slideLayouts/slideLayout60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2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1.xml.rels><?xml version="1.0" encoding="UTF-8" standalone="yes"?>
<Relationships xmlns="http://schemas.openxmlformats.org/package/2006/relationships"><Relationship Id="rId8" Type="http://schemas.openxmlformats.org/officeDocument/2006/relationships/hyperlink" Target="https://people.inf.ethz.ch/omutlu/pub/BlockHammer-IntelHardwareSecurityAcademicAwards-short-talk.pptx" TargetMode="External"/><Relationship Id="rId13" Type="http://schemas.openxmlformats.org/officeDocument/2006/relationships/hyperlink" Target="https://github.com/CMU-SAFARI/BlockHammer"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BlockHammer-preventing-rowhammer-at-low-cost-by-blacklisting-rapidly-accessed-dram-rows_hpca21-short-talk.pdf" TargetMode="External"/><Relationship Id="rId12" Type="http://schemas.openxmlformats.org/officeDocument/2006/relationships/hyperlink" Target="https://www.youtube.com/watch?v=5TymwquygZM" TargetMode="External"/><Relationship Id="rId2" Type="http://schemas.openxmlformats.org/officeDocument/2006/relationships/hyperlink" Target="https://people.inf.ethz.ch/omutlu/pub/BlockHammer_preventing-DRAM-rowhammer-at-low-cost_hp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BlockHammer-preventing-rowhammer-at-low-cost-by-blacklisting-rapidly-accessed-dram-rows_hpca21-short-talk.pptx" TargetMode="External"/><Relationship Id="rId11" Type="http://schemas.openxmlformats.org/officeDocument/2006/relationships/hyperlink" Target="https://www.youtube.com/watch?v=h0WiOTVIH70&amp;list=PL5Q2soXY2Zi8_VVChACnON4sfh2bJ5IrD&amp;index=124" TargetMode="External"/><Relationship Id="rId5" Type="http://schemas.openxmlformats.org/officeDocument/2006/relationships/hyperlink" Target="https://people.inf.ethz.ch/omutlu/pub/BlockHammer-preventing-rowhammer-at-low-cost-by-blacklisting-rapidly-accessed-dram-rows_hpca21-talk.pdf" TargetMode="External"/><Relationship Id="rId10" Type="http://schemas.openxmlformats.org/officeDocument/2006/relationships/hyperlink" Target="https://www.youtube.com/watch?v=4Y01N1BhWv4&amp;list=PL5Q2soXY2Zi8_VVChACnON4sfh2bJ5IrD&amp;index=102" TargetMode="External"/><Relationship Id="rId4" Type="http://schemas.openxmlformats.org/officeDocument/2006/relationships/hyperlink" Target="https://people.inf.ethz.ch/omutlu/pub/BlockHammer-preventing-rowhammer-at-low-cost-by-blacklisting-rapidly-accessed-dram-rows_hpca21-talk.pptx" TargetMode="External"/><Relationship Id="rId9" Type="http://schemas.openxmlformats.org/officeDocument/2006/relationships/hyperlink" Target="https://people.inf.ethz.ch/omutlu/pub/BlockHammer-IntelHardwareSecurityAcademicAwards-short-talk.pdf" TargetMode="External"/><Relationship Id="rId14" Type="http://schemas.openxmlformats.org/officeDocument/2006/relationships/image" Target="../media/image109.tiff"/></Relationships>
</file>

<file path=ppt/slides/_rels/slide7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603.xml"/></Relationships>
</file>

<file path=ppt/slides/_rels/slide7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603.xml"/></Relationships>
</file>

<file path=ppt/slides/_rels/slide74.xml.rels><?xml version="1.0" encoding="UTF-8" standalone="yes"?>
<Relationships xmlns="http://schemas.openxmlformats.org/package/2006/relationships"><Relationship Id="rId8" Type="http://schemas.openxmlformats.org/officeDocument/2006/relationships/hyperlink" Target="https://people.inf.ethz.ch/omutlu/pub/HARP-memory-error-profiling_micro21-lightning-talk.pptx" TargetMode="External"/><Relationship Id="rId13" Type="http://schemas.openxmlformats.org/officeDocument/2006/relationships/image" Target="../media/image112.png"/><Relationship Id="rId3" Type="http://schemas.openxmlformats.org/officeDocument/2006/relationships/hyperlink" Target="http://www.microarch.org/micro54/" TargetMode="External"/><Relationship Id="rId7" Type="http://schemas.openxmlformats.org/officeDocument/2006/relationships/hyperlink" Target="https://people.inf.ethz.ch/omutlu/pub/HARP-memory-error-profiling_micro21-short-talk.pdf" TargetMode="External"/><Relationship Id="rId12" Type="http://schemas.openxmlformats.org/officeDocument/2006/relationships/hyperlink" Target="https://github.com/CMU-SAFARI/HARP" TargetMode="External"/><Relationship Id="rId2" Type="http://schemas.openxmlformats.org/officeDocument/2006/relationships/hyperlink" Target="https://people.inf.ethz.ch/omutlu/pub/HARP-memory-error-profiling_micro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HARP-memory-error-profiling_micro21-short-talk.pptx" TargetMode="External"/><Relationship Id="rId11" Type="http://schemas.openxmlformats.org/officeDocument/2006/relationships/hyperlink" Target="https://www.youtube.com/watch?v=2OtBNO4YRyY&amp;list=PL5Q2soXY2Zi--0LrXSQ9sST3N0k0bXp51&amp;index=1" TargetMode="External"/><Relationship Id="rId5" Type="http://schemas.openxmlformats.org/officeDocument/2006/relationships/hyperlink" Target="https://people.inf.ethz.ch/omutlu/pub/HARP-memory-error-profiling_micro21-talk.pdf" TargetMode="External"/><Relationship Id="rId10" Type="http://schemas.openxmlformats.org/officeDocument/2006/relationships/hyperlink" Target="https://www.youtube.com/watch?v=w9OlOYKncKM&amp;list=PL5Q2soXY2Zi--0LrXSQ9sST3N0k0bXp51&amp;index=8" TargetMode="External"/><Relationship Id="rId4" Type="http://schemas.openxmlformats.org/officeDocument/2006/relationships/hyperlink" Target="https://people.inf.ethz.ch/omutlu/pub/HARP-memory-error-profiling_micro21-talk.pptx" TargetMode="External"/><Relationship Id="rId9" Type="http://schemas.openxmlformats.org/officeDocument/2006/relationships/hyperlink" Target="https://people.inf.ethz.ch/omutlu/pub/HARP-memory-error-profiling_micro21-lightning-talk.pdf" TargetMode="External"/></Relationships>
</file>

<file path=ppt/slides/_rels/slide7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36.xml"/></Relationships>
</file>

<file path=ppt/slides/_rels/slide76.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4.jpeg"/><Relationship Id="rId1" Type="http://schemas.openxmlformats.org/officeDocument/2006/relationships/slideLayout" Target="../slideLayouts/slideLayout236.xml"/><Relationship Id="rId4" Type="http://schemas.openxmlformats.org/officeDocument/2006/relationships/image" Target="../media/image115.png"/></Relationships>
</file>

<file path=ppt/slides/_rels/slide77.xml.rels><?xml version="1.0" encoding="UTF-8" standalone="yes"?>
<Relationships xmlns="http://schemas.openxmlformats.org/package/2006/relationships"><Relationship Id="rId3" Type="http://schemas.openxmlformats.org/officeDocument/2006/relationships/hyperlink" Target="https://www.storagereview.com/intel_optane_dc_persistent_memory_module_pmm" TargetMode="External"/><Relationship Id="rId2" Type="http://schemas.openxmlformats.org/officeDocument/2006/relationships/image" Target="../media/image116.tiff"/><Relationship Id="rId1" Type="http://schemas.openxmlformats.org/officeDocument/2006/relationships/slideLayout" Target="../slideLayouts/slideLayout615.xml"/></Relationships>
</file>

<file path=ppt/slides/_rels/slide78.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s://people.inf.ethz.ch/omutlu/pub/pcm_isca09.pdf" TargetMode="External"/><Relationship Id="rId1" Type="http://schemas.openxmlformats.org/officeDocument/2006/relationships/slideLayout" Target="../slideLayouts/slideLayout888.xml"/><Relationship Id="rId5" Type="http://schemas.openxmlformats.org/officeDocument/2006/relationships/image" Target="../media/image117.png"/><Relationship Id="rId4" Type="http://schemas.openxmlformats.org/officeDocument/2006/relationships/hyperlink" Target="https://people.inf.ethz.ch/omutlu/pub/lee_isca09_talk.pdf" TargetMode="Externa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4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83.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70.tiff"/><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89.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69.png"/><Relationship Id="rId1" Type="http://schemas.openxmlformats.org/officeDocument/2006/relationships/slideLayout" Target="../slideLayouts/slideLayout236.xml"/><Relationship Id="rId6" Type="http://schemas.openxmlformats.org/officeDocument/2006/relationships/image" Target="../media/image70.tiff"/><Relationship Id="rId5" Type="http://schemas.openxmlformats.org/officeDocument/2006/relationships/image" Target="../media/image72.jpeg"/><Relationship Id="rId4" Type="http://schemas.openxmlformats.org/officeDocument/2006/relationships/image" Target="../media/image121.png"/></Relationships>
</file>

<file path=ppt/slides/_rels/slide9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91.xml.rels><?xml version="1.0" encoding="UTF-8" standalone="yes"?>
<Relationships xmlns="http://schemas.openxmlformats.org/package/2006/relationships"><Relationship Id="rId3" Type="http://schemas.openxmlformats.org/officeDocument/2006/relationships/hyperlink" Target="http://cva.stanford.edu/classes/cs99s/papers/architects_look_to_future.pdf" TargetMode="External"/><Relationship Id="rId2" Type="http://schemas.openxmlformats.org/officeDocument/2006/relationships/image" Target="../media/image122.png"/><Relationship Id="rId1" Type="http://schemas.openxmlformats.org/officeDocument/2006/relationships/slideLayout" Target="../slideLayouts/slideLayout401.xml"/><Relationship Id="rId4" Type="http://schemas.openxmlformats.org/officeDocument/2006/relationships/image" Target="../media/image123.png"/></Relationships>
</file>

<file path=ppt/slides/_rels/slide92.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36.xml"/></Relationships>
</file>

<file path=ppt/slides/_rels/slide93.xml.rels><?xml version="1.0" encoding="UTF-8" standalone="yes"?>
<Relationships xmlns="http://schemas.openxmlformats.org/package/2006/relationships"><Relationship Id="rId3" Type="http://schemas.openxmlformats.org/officeDocument/2006/relationships/hyperlink" Target="http://www.cs.arizona.edu/hpca9/" TargetMode="External"/><Relationship Id="rId2" Type="http://schemas.openxmlformats.org/officeDocument/2006/relationships/hyperlink" Target="https://people.inf.ethz.ch/omutlu/pub/mutlu_hpca03.pdf" TargetMode="External"/><Relationship Id="rId1" Type="http://schemas.openxmlformats.org/officeDocument/2006/relationships/slideLayout" Target="../slideLayouts/slideLayout401.xml"/><Relationship Id="rId5" Type="http://schemas.openxmlformats.org/officeDocument/2006/relationships/image" Target="../media/image125.tiff"/><Relationship Id="rId4" Type="http://schemas.openxmlformats.org/officeDocument/2006/relationships/hyperlink" Target="https://people.inf.ethz.ch/omutlu/pub/mutlu_hpca03_talk.pdf" TargetMode="External"/></Relationships>
</file>

<file path=ppt/slides/_rels/slide94.xml.rels><?xml version="1.0" encoding="UTF-8" standalone="yes"?>
<Relationships xmlns="http://schemas.openxmlformats.org/package/2006/relationships"><Relationship Id="rId2" Type="http://schemas.openxmlformats.org/officeDocument/2006/relationships/image" Target="../media/image126.tiff"/><Relationship Id="rId1" Type="http://schemas.openxmlformats.org/officeDocument/2006/relationships/slideLayout" Target="../slideLayouts/slideLayout236.xml"/></Relationships>
</file>

<file path=ppt/slides/_rels/slide95.xml.rels><?xml version="1.0" encoding="UTF-8" standalone="yes"?>
<Relationships xmlns="http://schemas.openxmlformats.org/package/2006/relationships"><Relationship Id="rId2" Type="http://schemas.openxmlformats.org/officeDocument/2006/relationships/image" Target="../media/image127.tiff"/><Relationship Id="rId1" Type="http://schemas.openxmlformats.org/officeDocument/2006/relationships/slideLayout" Target="../slideLayouts/slideLayout236.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9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236.xml"/></Relationships>
</file>

<file path=ppt/slides/_rels/slide98.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129.tiff"/><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8.tiff"/></Relationships>
</file>

<file path=ppt/slides/_rels/slide104.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7.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30.png"/><Relationship Id="rId4" Type="http://schemas.openxmlformats.org/officeDocument/2006/relationships/hyperlink" Target="https://arxiv.org/pdf/1903.03988.pdf" TargetMode="External"/></Relationships>
</file>

<file path=ppt/slides/_rels/slide108.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3.xml"/></Relationships>
</file>

<file path=ppt/slides/_rels/slide109.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13.xml"/></Relationships>
</file>

<file path=ppt/slides/_rels/slide110.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3.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6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13.xml.rels><?xml version="1.0" encoding="UTF-8" standalone="yes"?>
<Relationships xmlns="http://schemas.openxmlformats.org/package/2006/relationships"><Relationship Id="rId3" Type="http://schemas.openxmlformats.org/officeDocument/2006/relationships/hyperlink" Target="http://users.ece.cmu.edu/~omutlu/pub/in-DRAM-bulk-AND-OR-ieee_cal15.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346.xml"/><Relationship Id="rId5" Type="http://schemas.openxmlformats.org/officeDocument/2006/relationships/hyperlink" Target="https://people.inf.ethz.ch/omutlu/pub/ambit-bulk-bitwise-dram_micro17.pdf" TargetMode="External"/><Relationship Id="rId4" Type="http://schemas.openxmlformats.org/officeDocument/2006/relationships/hyperlink" Target="https://users.ece.cmu.edu/~omutlu/pub/GSDRAM-gather-scatter-dram_micro15.pdf" TargetMode="External"/></Relationships>
</file>

<file path=ppt/slides/_rels/slide114.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13.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974.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7.xml"/></Relationships>
</file>

<file path=ppt/slides/_rels/slide117.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974.xml"/></Relationships>
</file>

<file path=ppt/slides/_rels/slide118.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236.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135.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119.xml.rels><?xml version="1.0" encoding="UTF-8" standalone="yes"?>
<Relationships xmlns="http://schemas.openxmlformats.org/package/2006/relationships"><Relationship Id="rId3" Type="http://schemas.openxmlformats.org/officeDocument/2006/relationships/hyperlink" Target="https://parallel.princeton.edu/papers/micro19-gao.pdf" TargetMode="External"/><Relationship Id="rId2" Type="http://schemas.openxmlformats.org/officeDocument/2006/relationships/image" Target="../media/image136.png"/><Relationship Id="rId1" Type="http://schemas.openxmlformats.org/officeDocument/2006/relationships/slideLayout" Target="../slideLayouts/slideLayout236.xml"/></Relationships>
</file>

<file path=ppt/slides/_rels/slide120.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7.png"/><Relationship Id="rId4" Type="http://schemas.openxmlformats.org/officeDocument/2006/relationships/hyperlink" Target="https://www.youtube.com/watch?v=qeukNs5XI3g&amp;t=4192s" TargetMode="External"/></Relationships>
</file>

<file path=ppt/slides/_rels/slide121.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8.jpg"/><Relationship Id="rId4" Type="http://schemas.openxmlformats.org/officeDocument/2006/relationships/hyperlink" Target="https://www.youtube.com/watch?v=qeukNs5XI3g&amp;t=4192s" TargetMode="External"/></Relationships>
</file>

<file path=ppt/slides/_rels/slide122.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9.png"/><Relationship Id="rId4" Type="http://schemas.openxmlformats.org/officeDocument/2006/relationships/hyperlink" Target="https://www.youtube.com/watch?v=qeukNs5XI3g&amp;t=4192s" TargetMode="External"/></Relationships>
</file>

<file path=ppt/slides/_rels/slide123.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21.xml"/><Relationship Id="rId1" Type="http://schemas.openxmlformats.org/officeDocument/2006/relationships/slideLayout" Target="../slideLayouts/slideLayout988.xml"/></Relationships>
</file>

<file path=ppt/slides/_rels/slide124.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hyperlink" Target="https://www.youtube.com/watch?v=n6Pwg1qax_E&amp;list=PL5Q2soXY2Zi_7UBNmC9B8Yr5JSwTG9yH4&amp;index=4" TargetMode="External"/><Relationship Id="rId1" Type="http://schemas.openxmlformats.org/officeDocument/2006/relationships/slideLayout" Target="../slideLayouts/slideLayout23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42.tiff"/><Relationship Id="rId1" Type="http://schemas.openxmlformats.org/officeDocument/2006/relationships/slideLayout" Target="../slideLayouts/slideLayout279.xml"/></Relationships>
</file>

<file path=ppt/slides/_rels/slide129.xml.rels><?xml version="1.0" encoding="UTF-8" standalone="yes"?>
<Relationships xmlns="http://schemas.openxmlformats.org/package/2006/relationships"><Relationship Id="rId3" Type="http://schemas.openxmlformats.org/officeDocument/2006/relationships/image" Target="../media/image144.tiff"/><Relationship Id="rId2" Type="http://schemas.openxmlformats.org/officeDocument/2006/relationships/image" Target="../media/image143.tiff"/><Relationship Id="rId1" Type="http://schemas.openxmlformats.org/officeDocument/2006/relationships/slideLayout" Target="../slideLayouts/slideLayout592.xml"/></Relationships>
</file>

<file path=ppt/slides/_rels/slide130.xml.rels><?xml version="1.0" encoding="UTF-8" standalone="yes"?>
<Relationships xmlns="http://schemas.openxmlformats.org/package/2006/relationships"><Relationship Id="rId8" Type="http://schemas.openxmlformats.org/officeDocument/2006/relationships/hyperlink" Target="https://people.inf.ethz.ch/omutlu/pub/ambit-bulk-bitwise-dram_micro17-poster.pptx" TargetMode="External"/><Relationship Id="rId3" Type="http://schemas.openxmlformats.org/officeDocument/2006/relationships/hyperlink" Target="http://www.microarch.org/micro50/" TargetMode="External"/><Relationship Id="rId7" Type="http://schemas.openxmlformats.org/officeDocument/2006/relationships/hyperlink" Target="https://people.inf.ethz.ch/omutlu/pub/ambit-bulk-bitwise-dram_micro17-lightning-talk.pdf" TargetMode="External"/><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13.xml"/><Relationship Id="rId6" Type="http://schemas.openxmlformats.org/officeDocument/2006/relationships/hyperlink" Target="https://people.inf.ethz.ch/omutlu/pub/ambit-bulk-bitwise-dram_micro17-lightning-talk.pptx" TargetMode="External"/><Relationship Id="rId5" Type="http://schemas.openxmlformats.org/officeDocument/2006/relationships/hyperlink" Target="https://people.inf.ethz.ch/omutlu/pub/ambit-bulk-bitwise-dram_micro17-talk.pdf" TargetMode="External"/><Relationship Id="rId10" Type="http://schemas.openxmlformats.org/officeDocument/2006/relationships/image" Target="../media/image145.tiff"/><Relationship Id="rId4" Type="http://schemas.openxmlformats.org/officeDocument/2006/relationships/hyperlink" Target="https://people.inf.ethz.ch/omutlu/pub/ambit-bulk-bitwise-dram_micro17-talk.pptx" TargetMode="External"/><Relationship Id="rId9" Type="http://schemas.openxmlformats.org/officeDocument/2006/relationships/hyperlink" Target="https://people.inf.ethz.ch/omutlu/pub/ambit-bulk-bitwise-dram_micro17-poster.pdf" TargetMode="External"/></Relationships>
</file>

<file path=ppt/slides/_rels/slide131.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hyperlink" Target="https://arxiv.org/pdf/1905.09822.pdf" TargetMode="External"/><Relationship Id="rId1" Type="http://schemas.openxmlformats.org/officeDocument/2006/relationships/slideLayout" Target="../slideLayouts/slideLayout346.xml"/></Relationships>
</file>

<file path=ppt/slides/_rels/slide132.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7.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3.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22.xml"/><Relationship Id="rId1" Type="http://schemas.openxmlformats.org/officeDocument/2006/relationships/slideLayout" Target="../slideLayouts/slideLayout985.xml"/><Relationship Id="rId6" Type="http://schemas.openxmlformats.org/officeDocument/2006/relationships/image" Target="../media/image1000.png"/><Relationship Id="rId5" Type="http://schemas.openxmlformats.org/officeDocument/2006/relationships/image" Target="../media/image1440.png"/><Relationship Id="rId4" Type="http://schemas.openxmlformats.org/officeDocument/2006/relationships/image" Target="../media/image1360.png"/></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85.xml"/></Relationships>
</file>

<file path=ppt/slides/_rels/slide135.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7.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6.xml.rels><?xml version="1.0" encoding="UTF-8" standalone="yes"?>
<Relationships xmlns="http://schemas.openxmlformats.org/package/2006/relationships"><Relationship Id="rId3" Type="http://schemas.openxmlformats.org/officeDocument/2006/relationships/hyperlink" Target="https://arxiv.org/pdf/2104.07699.pdf" TargetMode="External"/><Relationship Id="rId2" Type="http://schemas.openxmlformats.org/officeDocument/2006/relationships/image" Target="../media/image148.png"/><Relationship Id="rId1" Type="http://schemas.openxmlformats.org/officeDocument/2006/relationships/slideLayout" Target="../slideLayouts/slideLayout260.xml"/></Relationships>
</file>

<file path=ppt/slides/_rels/slide137.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2.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149.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138.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260.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139.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151.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140.xml.rels><?xml version="1.0" encoding="UTF-8" standalone="yes"?>
<Relationships xmlns="http://schemas.openxmlformats.org/package/2006/relationships"><Relationship Id="rId8" Type="http://schemas.openxmlformats.org/officeDocument/2006/relationships/image" Target="../media/image152.png"/><Relationship Id="rId3" Type="http://schemas.openxmlformats.org/officeDocument/2006/relationships/hyperlink" Target="https://www.hpca-conf.org/2022/" TargetMode="External"/><Relationship Id="rId7" Type="http://schemas.openxmlformats.org/officeDocument/2006/relationships/hyperlink" Target="https://people.inf.ethz.ch/omutlu/pub/DR_STRANGE_EndtoEnd-DRAM-TRNG_hpca22-shorttalk.pdf" TargetMode="External"/><Relationship Id="rId2" Type="http://schemas.openxmlformats.org/officeDocument/2006/relationships/hyperlink" Target="https://people.inf.ethz.ch/omutlu/pub/DR_STRANGE_EndtoEnd-DRAM-TRNG_hpca22.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DR_STRANGE_EndtoEnd-DRAM-TRNG_hpca22-shorttalk.pptx" TargetMode="External"/><Relationship Id="rId5" Type="http://schemas.openxmlformats.org/officeDocument/2006/relationships/hyperlink" Target="https://people.inf.ethz.ch/omutlu/pub/DR_STRANGE_EndtoEnd-DRAM-TRNG_hpca22-talk.pdf" TargetMode="External"/><Relationship Id="rId4" Type="http://schemas.openxmlformats.org/officeDocument/2006/relationships/hyperlink" Target="https://people.inf.ethz.ch/omutlu/pub/DR_STRANGE_EndtoEnd-DRAM-TRNG_hpca22-talk.pptx" TargetMode="External"/><Relationship Id="rId9" Type="http://schemas.openxmlformats.org/officeDocument/2006/relationships/hyperlink" Target="https://arxiv.org/pdf/2201.01385.pdf" TargetMode="External"/></Relationships>
</file>

<file path=ppt/slides/_rels/slide141.xml.rels><?xml version="1.0" encoding="UTF-8" standalone="yes"?>
<Relationships xmlns="http://schemas.openxmlformats.org/package/2006/relationships"><Relationship Id="rId3" Type="http://schemas.openxmlformats.org/officeDocument/2006/relationships/hyperlink" Target="https://arxiv.org/pdf/2209.05566.pdf" TargetMode="External"/><Relationship Id="rId2" Type="http://schemas.openxmlformats.org/officeDocument/2006/relationships/image" Target="../media/image153.png"/><Relationship Id="rId1" Type="http://schemas.openxmlformats.org/officeDocument/2006/relationships/slideLayout" Target="../slideLayouts/slideLayout260.xml"/></Relationships>
</file>

<file path=ppt/slides/_rels/slide142.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4.png"/><Relationship Id="rId1" Type="http://schemas.openxmlformats.org/officeDocument/2006/relationships/slideLayout" Target="../slideLayouts/slideLayout13.xml"/></Relationships>
</file>

<file path=ppt/slides/_rels/slide143.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5.png"/><Relationship Id="rId1" Type="http://schemas.openxmlformats.org/officeDocument/2006/relationships/slideLayout" Target="../slideLayouts/slideLayout592.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92.xml"/></Relationships>
</file>

<file path=ppt/slides/_rels/slide145.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25.xml"/><Relationship Id="rId1" Type="http://schemas.openxmlformats.org/officeDocument/2006/relationships/slideLayout" Target="../slideLayouts/slideLayout592.xml"/></Relationships>
</file>

<file path=ppt/slides/_rels/slide146.xml.rels><?xml version="1.0" encoding="UTF-8" standalone="yes"?>
<Relationships xmlns="http://schemas.openxmlformats.org/package/2006/relationships"><Relationship Id="rId8" Type="http://schemas.openxmlformats.org/officeDocument/2006/relationships/image" Target="../media/image161.emf"/><Relationship Id="rId13" Type="http://schemas.openxmlformats.org/officeDocument/2006/relationships/image" Target="../media/image166.png"/><Relationship Id="rId3" Type="http://schemas.openxmlformats.org/officeDocument/2006/relationships/notesSlide" Target="../notesSlides/notesSlide26.xml"/><Relationship Id="rId7" Type="http://schemas.openxmlformats.org/officeDocument/2006/relationships/image" Target="../media/image160.emf"/><Relationship Id="rId12" Type="http://schemas.openxmlformats.org/officeDocument/2006/relationships/image" Target="../media/image165.emf"/><Relationship Id="rId2" Type="http://schemas.openxmlformats.org/officeDocument/2006/relationships/slideLayout" Target="../slideLayouts/slideLayout592.xml"/><Relationship Id="rId1" Type="http://schemas.openxmlformats.org/officeDocument/2006/relationships/tags" Target="../tags/tag1.xml"/><Relationship Id="rId6" Type="http://schemas.openxmlformats.org/officeDocument/2006/relationships/image" Target="../media/image159.emf"/><Relationship Id="rId11" Type="http://schemas.openxmlformats.org/officeDocument/2006/relationships/image" Target="../media/image164.emf"/><Relationship Id="rId5" Type="http://schemas.openxmlformats.org/officeDocument/2006/relationships/image" Target="../media/image158.emf"/><Relationship Id="rId15" Type="http://schemas.openxmlformats.org/officeDocument/2006/relationships/image" Target="../media/image168.png"/><Relationship Id="rId10" Type="http://schemas.openxmlformats.org/officeDocument/2006/relationships/image" Target="../media/image163.emf"/><Relationship Id="rId4" Type="http://schemas.openxmlformats.org/officeDocument/2006/relationships/image" Target="../media/image157.emf"/><Relationship Id="rId9" Type="http://schemas.openxmlformats.org/officeDocument/2006/relationships/image" Target="../media/image162.emf"/><Relationship Id="rId14" Type="http://schemas.openxmlformats.org/officeDocument/2006/relationships/image" Target="../media/image167.pn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50.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image" Target="../media/image169.jpeg"/><Relationship Id="rId1" Type="http://schemas.openxmlformats.org/officeDocument/2006/relationships/slideLayout" Target="../slideLayouts/slideLayout236.xml"/><Relationship Id="rId6" Type="http://schemas.openxmlformats.org/officeDocument/2006/relationships/chart" Target="../charts/chart4.xml"/><Relationship Id="rId5" Type="http://schemas.openxmlformats.org/officeDocument/2006/relationships/image" Target="../media/image172.png"/><Relationship Id="rId4" Type="http://schemas.openxmlformats.org/officeDocument/2006/relationships/image" Target="../media/image171.jpe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3.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7.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3.xml"/></Relationships>
</file>

<file path=ppt/slides/_rels/slide158.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3.xml"/></Relationships>
</file>

<file path=ppt/slides/_rels/slide159.xml.rels><?xml version="1.0" encoding="UTF-8" standalone="yes"?>
<Relationships xmlns="http://schemas.openxmlformats.org/package/2006/relationships"><Relationship Id="rId8" Type="http://schemas.openxmlformats.org/officeDocument/2006/relationships/image" Target="../media/image173.png"/><Relationship Id="rId3" Type="http://schemas.openxmlformats.org/officeDocument/2006/relationships/hyperlink" Target="http://www.ece.cmu.edu/calcm/isca2015/" TargetMode="External"/><Relationship Id="rId7" Type="http://schemas.openxmlformats.org/officeDocument/2006/relationships/hyperlink" Target="https://people.inf.ethz.ch/omutlu/pub/tesseract-pim-architecture-for-graph-processing_isca15-lightning-talk.pdf" TargetMode="External"/><Relationship Id="rId2" Type="http://schemas.openxmlformats.org/officeDocument/2006/relationships/hyperlink" Target="https://people.inf.ethz.ch/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hyperlink" Target="https://people.inf.ethz.ch/omutlu/pub/tesseract-pim-architecture-for-graph-processing_isca15-lightning-talk.pptx" TargetMode="External"/><Relationship Id="rId5" Type="http://schemas.openxmlformats.org/officeDocument/2006/relationships/hyperlink" Target="https://people.inf.ethz.ch/omutlu/pub/tesseract-pim-architecture-for-graph-processing_isca15-talk.pdf" TargetMode="External"/><Relationship Id="rId4" Type="http://schemas.openxmlformats.org/officeDocument/2006/relationships/hyperlink" Target="https://people.inf.ethz.ch/omutlu/pub/tesseract-pim-architecture-for-graph-processing_isca15-talk.pptx" TargetMode="External"/></Relationships>
</file>

<file path=ppt/slides/_rels/slide160.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960.xml"/><Relationship Id="rId1" Type="http://schemas.openxmlformats.org/officeDocument/2006/relationships/tags" Target="../tags/tag2.xml"/><Relationship Id="rId5" Type="http://schemas.openxmlformats.org/officeDocument/2006/relationships/image" Target="../media/image175.svg"/><Relationship Id="rId4" Type="http://schemas.openxmlformats.org/officeDocument/2006/relationships/image" Target="../media/image174.png"/></Relationships>
</file>

<file path=ppt/slides/_rels/slide162.xml.rels><?xml version="1.0" encoding="UTF-8" standalone="yes"?>
<Relationships xmlns="http://schemas.openxmlformats.org/package/2006/relationships"><Relationship Id="rId8" Type="http://schemas.openxmlformats.org/officeDocument/2006/relationships/image" Target="../media/image180.png"/><Relationship Id="rId3" Type="http://schemas.openxmlformats.org/officeDocument/2006/relationships/notesSlide" Target="../notesSlides/notesSlide28.xml"/><Relationship Id="rId7" Type="http://schemas.openxmlformats.org/officeDocument/2006/relationships/image" Target="../media/image179.svg"/><Relationship Id="rId2" Type="http://schemas.openxmlformats.org/officeDocument/2006/relationships/slideLayout" Target="../slideLayouts/slideLayout960.xml"/><Relationship Id="rId1" Type="http://schemas.openxmlformats.org/officeDocument/2006/relationships/tags" Target="../tags/tag3.xml"/><Relationship Id="rId6" Type="http://schemas.openxmlformats.org/officeDocument/2006/relationships/image" Target="../media/image178.png"/><Relationship Id="rId11" Type="http://schemas.openxmlformats.org/officeDocument/2006/relationships/image" Target="../media/image175.svg"/><Relationship Id="rId5" Type="http://schemas.openxmlformats.org/officeDocument/2006/relationships/image" Target="../media/image177.svg"/><Relationship Id="rId10" Type="http://schemas.openxmlformats.org/officeDocument/2006/relationships/image" Target="../media/image174.png"/><Relationship Id="rId4" Type="http://schemas.openxmlformats.org/officeDocument/2006/relationships/image" Target="../media/image176.png"/><Relationship Id="rId9" Type="http://schemas.openxmlformats.org/officeDocument/2006/relationships/image" Target="../media/image181.svg"/></Relationships>
</file>

<file path=ppt/slides/_rels/slide163.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960.xml"/><Relationship Id="rId1" Type="http://schemas.openxmlformats.org/officeDocument/2006/relationships/tags" Target="../tags/tag4.xml"/><Relationship Id="rId5" Type="http://schemas.openxmlformats.org/officeDocument/2006/relationships/image" Target="../media/image183.svg"/><Relationship Id="rId4" Type="http://schemas.openxmlformats.org/officeDocument/2006/relationships/image" Target="../media/image182.png"/></Relationships>
</file>

<file path=ppt/slides/_rels/slide164.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960.xml"/><Relationship Id="rId1" Type="http://schemas.openxmlformats.org/officeDocument/2006/relationships/tags" Target="../tags/tag5.xml"/><Relationship Id="rId5" Type="http://schemas.openxmlformats.org/officeDocument/2006/relationships/image" Target="../media/image183.svg"/><Relationship Id="rId4" Type="http://schemas.openxmlformats.org/officeDocument/2006/relationships/image" Target="../media/image182.png"/></Relationships>
</file>

<file path=ppt/slides/_rels/slide165.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6.xml.rels><?xml version="1.0" encoding="UTF-8" standalone="yes"?>
<Relationships xmlns="http://schemas.openxmlformats.org/package/2006/relationships"><Relationship Id="rId3" Type="http://schemas.openxmlformats.org/officeDocument/2006/relationships/image" Target="../media/image185.png"/><Relationship Id="rId7" Type="http://schemas.openxmlformats.org/officeDocument/2006/relationships/image" Target="../media/image188.jpg"/><Relationship Id="rId2" Type="http://schemas.openxmlformats.org/officeDocument/2006/relationships/image" Target="../media/image184.png"/><Relationship Id="rId1" Type="http://schemas.openxmlformats.org/officeDocument/2006/relationships/slideLayout" Target="../slideLayouts/slideLayout915.xml"/><Relationship Id="rId6" Type="http://schemas.openxmlformats.org/officeDocument/2006/relationships/image" Target="../media/image187.png"/><Relationship Id="rId5" Type="http://schemas.openxmlformats.org/officeDocument/2006/relationships/image" Target="../media/image1.png"/><Relationship Id="rId4" Type="http://schemas.openxmlformats.org/officeDocument/2006/relationships/image" Target="../media/image186.png"/></Relationships>
</file>

<file path=ppt/slides/_rels/slide16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2.png"/><Relationship Id="rId2" Type="http://schemas.openxmlformats.org/officeDocument/2006/relationships/notesSlide" Target="../notesSlides/notesSlide31.xml"/><Relationship Id="rId1" Type="http://schemas.openxmlformats.org/officeDocument/2006/relationships/slideLayout" Target="../slideLayouts/slideLayout916.xml"/><Relationship Id="rId6" Type="http://schemas.openxmlformats.org/officeDocument/2006/relationships/image" Target="../media/image191.png"/><Relationship Id="rId5" Type="http://schemas.openxmlformats.org/officeDocument/2006/relationships/image" Target="../media/image190.png"/><Relationship Id="rId4" Type="http://schemas.openxmlformats.org/officeDocument/2006/relationships/image" Target="../media/image189.png"/></Relationships>
</file>

<file path=ppt/slides/_rels/slide168.xml.rels><?xml version="1.0" encoding="UTF-8" standalone="yes"?>
<Relationships xmlns="http://schemas.openxmlformats.org/package/2006/relationships"><Relationship Id="rId8" Type="http://schemas.openxmlformats.org/officeDocument/2006/relationships/image" Target="../media/image197.png"/><Relationship Id="rId3" Type="http://schemas.openxmlformats.org/officeDocument/2006/relationships/image" Target="../media/image1.png"/><Relationship Id="rId7" Type="http://schemas.openxmlformats.org/officeDocument/2006/relationships/image" Target="../media/image196.png"/><Relationship Id="rId2" Type="http://schemas.openxmlformats.org/officeDocument/2006/relationships/notesSlide" Target="../notesSlides/notesSlide32.xml"/><Relationship Id="rId1" Type="http://schemas.openxmlformats.org/officeDocument/2006/relationships/slideLayout" Target="../slideLayouts/slideLayout916.xml"/><Relationship Id="rId6" Type="http://schemas.openxmlformats.org/officeDocument/2006/relationships/image" Target="../media/image195.png"/><Relationship Id="rId5" Type="http://schemas.openxmlformats.org/officeDocument/2006/relationships/image" Target="../media/image194.png"/><Relationship Id="rId4" Type="http://schemas.openxmlformats.org/officeDocument/2006/relationships/image" Target="../media/image193.png"/></Relationships>
</file>

<file path=ppt/slides/_rels/slide16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916.xml"/></Relationships>
</file>

<file path=ppt/slides/_rels/slide17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916.xml"/></Relationships>
</file>

<file path=ppt/slides/_rels/slide17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7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446.xml"/><Relationship Id="rId5" Type="http://schemas.openxmlformats.org/officeDocument/2006/relationships/image" Target="../media/image199.png"/><Relationship Id="rId4" Type="http://schemas.openxmlformats.org/officeDocument/2006/relationships/image" Target="../media/image198.png"/></Relationships>
</file>

<file path=ppt/slides/_rels/slide173.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78.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174.xml.rels><?xml version="1.0" encoding="UTF-8" standalone="yes"?>
<Relationships xmlns="http://schemas.openxmlformats.org/package/2006/relationships"><Relationship Id="rId2" Type="http://schemas.openxmlformats.org/officeDocument/2006/relationships/image" Target="../media/image200.jpeg"/><Relationship Id="rId1" Type="http://schemas.openxmlformats.org/officeDocument/2006/relationships/slideLayout" Target="../slideLayouts/slideLayout927.xml"/></Relationships>
</file>

<file path=ppt/slides/_rels/slide175.xml.rels><?xml version="1.0" encoding="UTF-8" standalone="yes"?>
<Relationships xmlns="http://schemas.openxmlformats.org/package/2006/relationships"><Relationship Id="rId8" Type="http://schemas.openxmlformats.org/officeDocument/2006/relationships/image" Target="../media/image201.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176.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users.ece.cmu.edu/~omutlu/pub/scheduling-for-GPU-processing-in-memory_pact16.pdf" TargetMode="External"/><Relationship Id="rId1" Type="http://schemas.openxmlformats.org/officeDocument/2006/relationships/slideLayout" Target="../slideLayouts/slideLayout13.xml"/><Relationship Id="rId4" Type="http://schemas.openxmlformats.org/officeDocument/2006/relationships/image" Target="../media/image202.png"/></Relationships>
</file>

<file path=ppt/slides/_rels/slide177.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3.png"/></Relationships>
</file>

<file path=ppt/slides/_rels/slide178.xml.rels><?xml version="1.0" encoding="UTF-8" standalone="yes"?>
<Relationships xmlns="http://schemas.openxmlformats.org/package/2006/relationships"><Relationship Id="rId8" Type="http://schemas.openxmlformats.org/officeDocument/2006/relationships/image" Target="../media/image204.png"/><Relationship Id="rId3" Type="http://schemas.openxmlformats.org/officeDocument/2006/relationships/hyperlink" Target="http://isca2016.eecs.umich.edu/" TargetMode="External"/><Relationship Id="rId7" Type="http://schemas.openxmlformats.org/officeDocument/2006/relationships/hyperlink" Target="https://users.ece.cmu.edu/~omutlu/pub/enhanced-memory-controller-for-dependent-loads_milad_isca16-lightning-talk.pdf" TargetMode="External"/><Relationship Id="rId2" Type="http://schemas.openxmlformats.org/officeDocument/2006/relationships/hyperlink" Target="https://users.ece.cmu.edu/~omutlu/pub/enhanced-memory-controller-for-dependent-loads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enhanced-memory-controller-for-dependent-loads_milad_isca16-lightning-talk.pptx" TargetMode="External"/><Relationship Id="rId5" Type="http://schemas.openxmlformats.org/officeDocument/2006/relationships/hyperlink" Target="https://users.ece.cmu.edu/~omutlu/pub/enhanced-memory-controller-for-dependent-loads_milad_isca16-talk.pdf" TargetMode="External"/><Relationship Id="rId4" Type="http://schemas.openxmlformats.org/officeDocument/2006/relationships/hyperlink" Target="https://users.ece.cmu.edu/~omutlu/pub/enhanced-memory-controller-for-dependent-loads_milad_isca16-talk.pptx" TargetMode="External"/><Relationship Id="rId9" Type="http://schemas.openxmlformats.org/officeDocument/2006/relationships/image" Target="../media/image205.png"/></Relationships>
</file>

<file path=ppt/slides/_rels/slide179.xml.rels><?xml version="1.0" encoding="UTF-8" standalone="yes"?>
<Relationships xmlns="http://schemas.openxmlformats.org/package/2006/relationships"><Relationship Id="rId8" Type="http://schemas.openxmlformats.org/officeDocument/2006/relationships/hyperlink" Target="https://people.inf.ethz.ch/omutlu/pub/continuous-runahead-engine_micro16-poster.pdf" TargetMode="External"/><Relationship Id="rId3" Type="http://schemas.openxmlformats.org/officeDocument/2006/relationships/hyperlink" Target="http://www.microarch.org/micro49/" TargetMode="External"/><Relationship Id="rId7" Type="http://schemas.openxmlformats.org/officeDocument/2006/relationships/hyperlink" Target="https://people.inf.ethz.ch/omutlu/pub/continuous-runahead-engine_micro16-poster.pptx" TargetMode="External"/><Relationship Id="rId2" Type="http://schemas.openxmlformats.org/officeDocument/2006/relationships/hyperlink" Target="https://people.inf.ethz.ch/omutlu/pub/continuous-runahead-engine_micro16.pdf" TargetMode="External"/><Relationship Id="rId1" Type="http://schemas.openxmlformats.org/officeDocument/2006/relationships/slideLayout" Target="../slideLayouts/slideLayout236.xml"/><Relationship Id="rId6" Type="http://schemas.openxmlformats.org/officeDocument/2006/relationships/hyperlink" Target="https://people.inf.ethz.ch/omutlu/pub/continuous-runahead-engine_micro16-lightning-session-talk.pdf" TargetMode="External"/><Relationship Id="rId5" Type="http://schemas.openxmlformats.org/officeDocument/2006/relationships/hyperlink" Target="https://people.inf.ethz.ch/omutlu/pub/continuous-runahead-engine_micro16-talk.pdf" TargetMode="External"/><Relationship Id="rId4" Type="http://schemas.openxmlformats.org/officeDocument/2006/relationships/hyperlink" Target="https://people.inf.ethz.ch/omutlu/pub/continuous-runahead-engine_micro16-talk.pptx" TargetMode="External"/><Relationship Id="rId9" Type="http://schemas.openxmlformats.org/officeDocument/2006/relationships/image" Target="../media/image206.jpg"/></Relationships>
</file>

<file path=ppt/slides/_rels/slide180.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7.png"/></Relationships>
</file>

<file path=ppt/slides/_rels/slide181.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18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183.xml.rels><?xml version="1.0" encoding="UTF-8" standalone="yes"?>
<Relationships xmlns="http://schemas.openxmlformats.org/package/2006/relationships"><Relationship Id="rId8" Type="http://schemas.openxmlformats.org/officeDocument/2006/relationships/hyperlink" Target="https://youtu.be/PWWBtrL60dQ?t=8290"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GenPIP_comparch22-lecture-slides.pdf" TargetMode="External"/><Relationship Id="rId2" Type="http://schemas.openxmlformats.org/officeDocument/2006/relationships/hyperlink" Target="https://arxiv.org/pdf/2209.0860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PIP_comparch22-lecture-slides.pptx" TargetMode="External"/><Relationship Id="rId5" Type="http://schemas.openxmlformats.org/officeDocument/2006/relationships/hyperlink" Target="https://people.inf.ethz.ch/omutlu/pub/GenPIP_micro22-talk.pdf" TargetMode="External"/><Relationship Id="rId10" Type="http://schemas.openxmlformats.org/officeDocument/2006/relationships/image" Target="../media/image61.png"/><Relationship Id="rId4" Type="http://schemas.openxmlformats.org/officeDocument/2006/relationships/hyperlink" Target="https://people.inf.ethz.ch/omutlu/pub/GenPIP_micro22-talk.pptx" TargetMode="External"/><Relationship Id="rId9" Type="http://schemas.openxmlformats.org/officeDocument/2006/relationships/hyperlink" Target="https://arxiv.org/abs/2209.08600" TargetMode="External"/></Relationships>
</file>

<file path=ppt/slides/_rels/slide184.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185.xml.rels><?xml version="1.0" encoding="UTF-8" standalone="yes"?>
<Relationships xmlns="http://schemas.openxmlformats.org/package/2006/relationships"><Relationship Id="rId8" Type="http://schemas.openxmlformats.org/officeDocument/2006/relationships/image" Target="../media/image209.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186.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10.png"/></Relationships>
</file>

<file path=ppt/slides/_rels/slide187.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1.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88.xml.rels><?xml version="1.0" encoding="UTF-8" standalone="yes"?>
<Relationships xmlns="http://schemas.openxmlformats.org/package/2006/relationships"><Relationship Id="rId8" Type="http://schemas.openxmlformats.org/officeDocument/2006/relationships/image" Target="../media/image213.png"/><Relationship Id="rId3" Type="http://schemas.openxmlformats.org/officeDocument/2006/relationships/image" Target="../media/image14.png"/><Relationship Id="rId7" Type="http://schemas.openxmlformats.org/officeDocument/2006/relationships/image" Target="../media/image9.jpeg"/><Relationship Id="rId2" Type="http://schemas.openxmlformats.org/officeDocument/2006/relationships/notesSlide" Target="../notesSlides/notesSlide37.xml"/><Relationship Id="rId1" Type="http://schemas.openxmlformats.org/officeDocument/2006/relationships/slideLayout" Target="../slideLayouts/slideLayout915.xml"/><Relationship Id="rId6" Type="http://schemas.openxmlformats.org/officeDocument/2006/relationships/image" Target="../media/image212.png"/><Relationship Id="rId5" Type="http://schemas.openxmlformats.org/officeDocument/2006/relationships/image" Target="../media/image187.png"/><Relationship Id="rId4" Type="http://schemas.openxmlformats.org/officeDocument/2006/relationships/image" Target="../media/image15.svg"/></Relationships>
</file>

<file path=ppt/slides/_rels/slide18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916.xml"/></Relationships>
</file>

<file path=ppt/slides/_rels/slide190.xml.rels><?xml version="1.0" encoding="UTF-8" standalone="yes"?>
<Relationships xmlns="http://schemas.openxmlformats.org/package/2006/relationships"><Relationship Id="rId8" Type="http://schemas.openxmlformats.org/officeDocument/2006/relationships/image" Target="../media/image218.png"/><Relationship Id="rId3" Type="http://schemas.openxmlformats.org/officeDocument/2006/relationships/image" Target="../media/image214.png"/><Relationship Id="rId7"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916.xml"/><Relationship Id="rId6" Type="http://schemas.openxmlformats.org/officeDocument/2006/relationships/image" Target="../media/image217.png"/><Relationship Id="rId5" Type="http://schemas.openxmlformats.org/officeDocument/2006/relationships/image" Target="../media/image216.png"/><Relationship Id="rId4" Type="http://schemas.openxmlformats.org/officeDocument/2006/relationships/image" Target="../media/image215.png"/></Relationships>
</file>

<file path=ppt/slides/_rels/slide191.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0.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916.xml"/><Relationship Id="rId5" Type="http://schemas.openxmlformats.org/officeDocument/2006/relationships/chart" Target="../charts/chart9.xml"/><Relationship Id="rId4" Type="http://schemas.openxmlformats.org/officeDocument/2006/relationships/chart" Target="../charts/chart8.xml"/></Relationships>
</file>

<file path=ppt/slides/_rels/slide193.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42.xml"/><Relationship Id="rId1" Type="http://schemas.openxmlformats.org/officeDocument/2006/relationships/slideLayout" Target="../slideLayouts/slideLayout916.xml"/><Relationship Id="rId6" Type="http://schemas.openxmlformats.org/officeDocument/2006/relationships/image" Target="../media/image1.png"/><Relationship Id="rId5" Type="http://schemas.openxmlformats.org/officeDocument/2006/relationships/image" Target="../media/image221.emf"/><Relationship Id="rId4" Type="http://schemas.openxmlformats.org/officeDocument/2006/relationships/image" Target="../media/image220.png"/></Relationships>
</file>

<file path=ppt/slides/_rels/slide194.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43.xml"/><Relationship Id="rId1" Type="http://schemas.openxmlformats.org/officeDocument/2006/relationships/slideLayout" Target="../slideLayouts/slideLayout916.xml"/><Relationship Id="rId5" Type="http://schemas.openxmlformats.org/officeDocument/2006/relationships/image" Target="../media/image1.png"/><Relationship Id="rId4" Type="http://schemas.openxmlformats.org/officeDocument/2006/relationships/chart" Target="../charts/chart11.xml"/></Relationships>
</file>

<file path=ppt/slides/_rels/slide195.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44.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6.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45.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7.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1.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98.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9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6.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200.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47.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30.png"/><Relationship Id="rId4" Type="http://schemas.openxmlformats.org/officeDocument/2006/relationships/hyperlink" Target="https://arxiv.org/pdf/1903.03988.pdf" TargetMode="External"/></Relationships>
</file>

<file path=ppt/slides/_rels/slide203.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13.xml"/><Relationship Id="rId4" Type="http://schemas.openxmlformats.org/officeDocument/2006/relationships/image" Target="../media/image222.png"/></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209.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210.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image" Target="../media/image173.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211.xml.rels><?xml version="1.0" encoding="UTF-8" standalone="yes"?>
<Relationships xmlns="http://schemas.openxmlformats.org/package/2006/relationships"><Relationship Id="rId8" Type="http://schemas.openxmlformats.org/officeDocument/2006/relationships/image" Target="../media/image209.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212.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1.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13.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7.png"/></Relationships>
</file>

<file path=ppt/slides/_rels/slide214.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215.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6.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17.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10.png"/></Relationships>
</file>

<file path=ppt/slides/_rels/slide218.xml.rels><?xml version="1.0" encoding="UTF-8" standalone="yes"?>
<Relationships xmlns="http://schemas.openxmlformats.org/package/2006/relationships"><Relationship Id="rId8" Type="http://schemas.openxmlformats.org/officeDocument/2006/relationships/hyperlink" Target="https://youtu.be/PWWBtrL60dQ?t=8290"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GenPIP_comparch22-lecture-slides.pdf" TargetMode="External"/><Relationship Id="rId2" Type="http://schemas.openxmlformats.org/officeDocument/2006/relationships/hyperlink" Target="https://arxiv.org/pdf/2209.0860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PIP_comparch22-lecture-slides.pptx" TargetMode="External"/><Relationship Id="rId5" Type="http://schemas.openxmlformats.org/officeDocument/2006/relationships/hyperlink" Target="https://people.inf.ethz.ch/omutlu/pub/GenPIP_micro22-talk.pdf" TargetMode="External"/><Relationship Id="rId10" Type="http://schemas.openxmlformats.org/officeDocument/2006/relationships/image" Target="../media/image61.png"/><Relationship Id="rId4" Type="http://schemas.openxmlformats.org/officeDocument/2006/relationships/hyperlink" Target="https://people.inf.ethz.ch/omutlu/pub/GenPIP_micro22-talk.pptx" TargetMode="External"/><Relationship Id="rId9" Type="http://schemas.openxmlformats.org/officeDocument/2006/relationships/hyperlink" Target="https://arxiv.org/abs/2209.08600" TargetMode="External"/></Relationships>
</file>

<file path=ppt/slides/_rels/slide21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arxiv.org/pdf/2211.03079.pdf" TargetMode="External"/><Relationship Id="rId1" Type="http://schemas.openxmlformats.org/officeDocument/2006/relationships/slideLayout" Target="../slideLayouts/slideLayout615.xml"/></Relationships>
</file>

<file path=ppt/slides/_rels/slide220.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pim-enabled-instructons-for-low-overhead-pim_isca15.pdf" TargetMode="External"/><Relationship Id="rId1" Type="http://schemas.openxmlformats.org/officeDocument/2006/relationships/slideLayout" Target="../slideLayouts/slideLayout767.xml"/><Relationship Id="rId6" Type="http://schemas.openxmlformats.org/officeDocument/2006/relationships/image" Target="../media/image223.png"/><Relationship Id="rId5" Type="http://schemas.openxmlformats.org/officeDocument/2006/relationships/hyperlink" Target="http://users.ece.cmu.edu/~omutlu/pub/pim-enabled-instructons-for-low-overhead-pim_isca15-lightning-talk.pdf" TargetMode="External"/><Relationship Id="rId4" Type="http://schemas.openxmlformats.org/officeDocument/2006/relationships/hyperlink" Target="http://users.ece.cmu.edu/~omutlu/pub/pim-enabled-instructons-for-low-overhead-pim_isca15-talk.pdf" TargetMode="External"/></Relationships>
</file>

<file path=ppt/slides/_rels/slide221.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users.ece.cmu.edu/~omutlu/pub/LazyPIM-coherence-for-processing-in-memory_ieee-cal16.pdf" TargetMode="External"/><Relationship Id="rId1" Type="http://schemas.openxmlformats.org/officeDocument/2006/relationships/slideLayout" Target="../slideLayouts/slideLayout13.xml"/><Relationship Id="rId4" Type="http://schemas.openxmlformats.org/officeDocument/2006/relationships/image" Target="../media/image224.png"/></Relationships>
</file>

<file path=ppt/slides/_rels/slide222.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615.xml"/></Relationships>
</file>

<file path=ppt/slides/_rels/slide223.xml.rels><?xml version="1.0" encoding="UTF-8" standalone="yes"?>
<Relationships xmlns="http://schemas.openxmlformats.org/package/2006/relationships"><Relationship Id="rId3" Type="http://schemas.openxmlformats.org/officeDocument/2006/relationships/hyperlink" Target="http://iscaconf.org/isca2019/" TargetMode="External"/><Relationship Id="rId2" Type="http://schemas.openxmlformats.org/officeDocument/2006/relationships/hyperlink" Target="https://people.inf.ethz.ch/omutlu/pub/CONDA-coherence-for-near-data-accelerators_isca19.pdf" TargetMode="External"/><Relationship Id="rId1" Type="http://schemas.openxmlformats.org/officeDocument/2006/relationships/slideLayout" Target="../slideLayouts/slideLayout13.xml"/><Relationship Id="rId4" Type="http://schemas.openxmlformats.org/officeDocument/2006/relationships/image" Target="../media/image226.png"/></Relationships>
</file>

<file path=ppt/slides/_rels/slide224.xml.rels><?xml version="1.0" encoding="UTF-8" standalone="yes"?>
<Relationships xmlns="http://schemas.openxmlformats.org/package/2006/relationships"><Relationship Id="rId8" Type="http://schemas.openxmlformats.org/officeDocument/2006/relationships/hyperlink" Target="https://www.youtube.com/watch?v=2DNDjQjNDTw"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SynCron-synchronization-for-near-data-processing-systems_hpca21-short-talk.pdf" TargetMode="External"/><Relationship Id="rId2" Type="http://schemas.openxmlformats.org/officeDocument/2006/relationships/hyperlink" Target="https://people.inf.ethz.ch/omutlu/pub/SynCron-synchronization-for-near-data-processing-systems_hpca21.pdf" TargetMode="External"/><Relationship Id="rId1" Type="http://schemas.openxmlformats.org/officeDocument/2006/relationships/slideLayout" Target="../slideLayouts/slideLayout13.xml"/><Relationship Id="rId6" Type="http://schemas.openxmlformats.org/officeDocument/2006/relationships/hyperlink" Target="https://people.inf.ethz.ch/omutlu/pub/SynCron-synchronization-for-near-data-processing-systems_hpca21-short-talk.pptx" TargetMode="External"/><Relationship Id="rId5" Type="http://schemas.openxmlformats.org/officeDocument/2006/relationships/hyperlink" Target="https://people.inf.ethz.ch/omutlu/pub/SynCron-synchronization-for-near-data-processing-systems_hpca21-talk.pdf" TargetMode="External"/><Relationship Id="rId10" Type="http://schemas.openxmlformats.org/officeDocument/2006/relationships/image" Target="../media/image227.tiff"/><Relationship Id="rId4" Type="http://schemas.openxmlformats.org/officeDocument/2006/relationships/hyperlink" Target="https://people.inf.ethz.ch/omutlu/pub/SynCron-synchronization-for-near-data-processing-systems_hpca21-talk.pptx" TargetMode="External"/><Relationship Id="rId9" Type="http://schemas.openxmlformats.org/officeDocument/2006/relationships/hyperlink" Target="https://www.youtube.com/watch?v=kGiN-YjeUUA" TargetMode="External"/></Relationships>
</file>

<file path=ppt/slides/_rels/slide225.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3.png"/></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7.xml.rels><?xml version="1.0" encoding="UTF-8" standalone="yes"?>
<Relationships xmlns="http://schemas.openxmlformats.org/package/2006/relationships"><Relationship Id="rId8" Type="http://schemas.openxmlformats.org/officeDocument/2006/relationships/image" Target="../media/image90.tiff"/><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png"/><Relationship Id="rId1" Type="http://schemas.openxmlformats.org/officeDocument/2006/relationships/slideLayout" Target="../slideLayouts/slideLayout236.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png"/><Relationship Id="rId9" Type="http://schemas.openxmlformats.org/officeDocument/2006/relationships/image" Target="../media/image91.png"/></Relationships>
</file>

<file path=ppt/slides/_rels/slide228.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228.tiff"/><Relationship Id="rId1" Type="http://schemas.openxmlformats.org/officeDocument/2006/relationships/slideLayout" Target="../slideLayouts/slideLayout490.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229.tiff"/></Relationships>
</file>

<file path=ppt/slides/_rels/slide229.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notesSlide" Target="../notesSlides/notesSlide48.xml"/><Relationship Id="rId1" Type="http://schemas.openxmlformats.org/officeDocument/2006/relationships/slideLayout" Target="../slideLayouts/slideLayout705.xml"/><Relationship Id="rId4" Type="http://schemas.openxmlformats.org/officeDocument/2006/relationships/hyperlink" Target="http://www.upmem.com/" TargetMode="External"/></Relationships>
</file>

<file path=ppt/slides/_rels/slide230.xml.rels><?xml version="1.0" encoding="UTF-8" standalone="yes"?>
<Relationships xmlns="http://schemas.openxmlformats.org/package/2006/relationships"><Relationship Id="rId8" Type="http://schemas.openxmlformats.org/officeDocument/2006/relationships/image" Target="../media/image236.emf"/><Relationship Id="rId13" Type="http://schemas.openxmlformats.org/officeDocument/2006/relationships/hyperlink" Target="https://arxiv.org/pdf/2105.03814.pdf" TargetMode="External"/><Relationship Id="rId3" Type="http://schemas.openxmlformats.org/officeDocument/2006/relationships/image" Target="../media/image231.emf"/><Relationship Id="rId7" Type="http://schemas.openxmlformats.org/officeDocument/2006/relationships/image" Target="../media/image235.emf"/><Relationship Id="rId12" Type="http://schemas.openxmlformats.org/officeDocument/2006/relationships/image" Target="../media/image240.emf"/><Relationship Id="rId2" Type="http://schemas.openxmlformats.org/officeDocument/2006/relationships/notesSlide" Target="../notesSlides/notesSlide49.xml"/><Relationship Id="rId1" Type="http://schemas.openxmlformats.org/officeDocument/2006/relationships/slideLayout" Target="../slideLayouts/slideLayout490.xml"/><Relationship Id="rId6" Type="http://schemas.openxmlformats.org/officeDocument/2006/relationships/image" Target="../media/image234.emf"/><Relationship Id="rId11" Type="http://schemas.openxmlformats.org/officeDocument/2006/relationships/image" Target="../media/image239.emf"/><Relationship Id="rId5" Type="http://schemas.openxmlformats.org/officeDocument/2006/relationships/image" Target="../media/image233.emf"/><Relationship Id="rId10" Type="http://schemas.openxmlformats.org/officeDocument/2006/relationships/image" Target="../media/image238.emf"/><Relationship Id="rId4" Type="http://schemas.openxmlformats.org/officeDocument/2006/relationships/image" Target="../media/image232.emf"/><Relationship Id="rId9" Type="http://schemas.openxmlformats.org/officeDocument/2006/relationships/image" Target="../media/image237.emf"/><Relationship Id="rId14" Type="http://schemas.openxmlformats.org/officeDocument/2006/relationships/image" Target="../media/image241.png"/></Relationships>
</file>

<file path=ppt/slides/_rels/slide231.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hyperlink" Target="https://www.youtube.com/watch?v=Sscy1Wrr22A&amp;list=PL5Q2soXY2Zi9xidyIgBxUz7xRPS-wisBN&amp;index=26" TargetMode="External"/><Relationship Id="rId1" Type="http://schemas.openxmlformats.org/officeDocument/2006/relationships/slideLayout" Target="../slideLayouts/slideLayout236.xml"/></Relationships>
</file>

<file path=ppt/slides/_rels/slide232.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hyperlink" Target="https://arxiv.org/pdf/2105.03814.pdf" TargetMode="External"/><Relationship Id="rId1" Type="http://schemas.openxmlformats.org/officeDocument/2006/relationships/slideLayout" Target="../slideLayouts/slideLayout490.xml"/></Relationships>
</file>

<file path=ppt/slides/_rels/slide233.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04.xml"/></Relationships>
</file>

<file path=ppt/slides/_rels/slide234.xml.rels><?xml version="1.0" encoding="UTF-8" standalone="yes"?>
<Relationships xmlns="http://schemas.openxmlformats.org/package/2006/relationships"><Relationship Id="rId3" Type="http://schemas.openxmlformats.org/officeDocument/2006/relationships/hyperlink" Target="https://arxiv.org/pdf/2207.07886.pdf" TargetMode="External"/><Relationship Id="rId7" Type="http://schemas.openxmlformats.org/officeDocument/2006/relationships/image" Target="../media/image245.png"/><Relationship Id="rId2" Type="http://schemas.openxmlformats.org/officeDocument/2006/relationships/hyperlink" Target="https://arxiv.org/pdf/2105.03814.pdf" TargetMode="External"/><Relationship Id="rId1" Type="http://schemas.openxmlformats.org/officeDocument/2006/relationships/slideLayout" Target="../slideLayouts/slideLayout615.xml"/><Relationship Id="rId6" Type="http://schemas.openxmlformats.org/officeDocument/2006/relationships/hyperlink" Target="https://www.youtube.com/watch?v=nphV36SrysA" TargetMode="External"/><Relationship Id="rId5" Type="http://schemas.openxmlformats.org/officeDocument/2006/relationships/image" Target="../media/image244.png"/><Relationship Id="rId4" Type="http://schemas.openxmlformats.org/officeDocument/2006/relationships/image" Target="../media/image243.jpeg"/></Relationships>
</file>

<file path=ppt/slides/_rels/slide235.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778.xml"/></Relationships>
</file>

<file path=ppt/slides/_rels/slide236.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chart" Target="../charts/chart15.xml"/><Relationship Id="rId1" Type="http://schemas.openxmlformats.org/officeDocument/2006/relationships/slideLayout" Target="../slideLayouts/slideLayout778.xml"/></Relationships>
</file>

<file path=ppt/slides/_rels/slide237.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chart" Target="../charts/chart16.xml"/><Relationship Id="rId1" Type="http://schemas.openxmlformats.org/officeDocument/2006/relationships/slideLayout" Target="../slideLayouts/slideLayout778.xml"/></Relationships>
</file>

<file path=ppt/slides/_rels/slide238.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77.xml"/></Relationships>
</file>

<file path=ppt/slides/_rels/slide239.xml.rels><?xml version="1.0" encoding="UTF-8" standalone="yes"?>
<Relationships xmlns="http://schemas.openxmlformats.org/package/2006/relationships"><Relationship Id="rId8" Type="http://schemas.openxmlformats.org/officeDocument/2006/relationships/hyperlink" Target="https://www.youtube.com/watch?v=nphV36SrysA&amp;list=PL5Q2soXY2Zi8D_5MGV6EnXEJHnV2YFBJl&amp;index=65" TargetMode="External"/><Relationship Id="rId3" Type="http://schemas.openxmlformats.org/officeDocument/2006/relationships/hyperlink" Target="https://sites.google.com/umn.edu/cut-2021/home" TargetMode="External"/><Relationship Id="rId7" Type="http://schemas.openxmlformats.org/officeDocument/2006/relationships/hyperlink" Target="https://people.inf.ethz.ch/omutlu/pub/Benchmarking-Memory-Centric-Computing-Systems_cut21-talk.pdf" TargetMode="External"/><Relationship Id="rId2" Type="http://schemas.openxmlformats.org/officeDocument/2006/relationships/hyperlink" Target="https://people.inf.ethz.ch/omutlu/pub/Benchmarking-Memory-Centric-Computing-Systems_cut21.pdf" TargetMode="External"/><Relationship Id="rId1" Type="http://schemas.openxmlformats.org/officeDocument/2006/relationships/slideLayout" Target="../slideLayouts/slideLayout490.xml"/><Relationship Id="rId6" Type="http://schemas.openxmlformats.org/officeDocument/2006/relationships/hyperlink" Target="https://people.inf.ethz.ch/omutlu/pub/Benchmarking-Memory-Centric-Computing-Systems_cut21-talk.pptx" TargetMode="External"/><Relationship Id="rId5" Type="http://schemas.openxmlformats.org/officeDocument/2006/relationships/hyperlink" Target="https://github.com/CMU-SAFARI/prim-benchmarks" TargetMode="External"/><Relationship Id="rId10" Type="http://schemas.openxmlformats.org/officeDocument/2006/relationships/image" Target="../media/image247.png"/><Relationship Id="rId4" Type="http://schemas.openxmlformats.org/officeDocument/2006/relationships/hyperlink" Target="https://arxiv.org/abs/2110.01709" TargetMode="External"/><Relationship Id="rId9" Type="http://schemas.openxmlformats.org/officeDocument/2006/relationships/hyperlink" Target="https://www.youtube.com/watch?v=SrFD_u46EDA&amp;list=PL5Q2soXY2Zi8_VVChACnON4sfh2bJ5IrD&amp;index=152" TargetMode="Externa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1.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notesSlide" Target="../notesSlides/notesSlide50.xml"/><Relationship Id="rId1" Type="http://schemas.openxmlformats.org/officeDocument/2006/relationships/slideLayout" Target="../slideLayouts/slideLayout778.xml"/><Relationship Id="rId4" Type="http://schemas.openxmlformats.org/officeDocument/2006/relationships/image" Target="../media/image248.png"/></Relationships>
</file>

<file path=ppt/slides/_rels/slide242.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51.xml"/><Relationship Id="rId1" Type="http://schemas.openxmlformats.org/officeDocument/2006/relationships/slideLayout" Target="../slideLayouts/slideLayout778.xml"/><Relationship Id="rId5" Type="http://schemas.openxmlformats.org/officeDocument/2006/relationships/hyperlink" Target="https://github.com/CMU-SAFARI/prim-benchmarks" TargetMode="External"/><Relationship Id="rId4" Type="http://schemas.openxmlformats.org/officeDocument/2006/relationships/hyperlink" Target="https://arxiv.org/pdf/2105.03814.pdf" TargetMode="External"/></Relationships>
</file>

<file path=ppt/slides/_rels/slide243.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250.png"/><Relationship Id="rId1" Type="http://schemas.openxmlformats.org/officeDocument/2006/relationships/slideLayout" Target="../slideLayouts/slideLayout490.xml"/></Relationships>
</file>

<file path=ppt/slides/_rels/slide244.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36.xml"/></Relationships>
</file>

<file path=ppt/slides/_rels/slide245.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36.xml"/></Relationships>
</file>

<file path=ppt/slides/_rels/slide246.xml.rels><?xml version="1.0" encoding="UTF-8" standalone="yes"?>
<Relationships xmlns="http://schemas.openxmlformats.org/package/2006/relationships"><Relationship Id="rId3" Type="http://schemas.openxmlformats.org/officeDocument/2006/relationships/hyperlink" Target="https://arxiv.org/pdf/2206.06022.pdf" TargetMode="External"/><Relationship Id="rId2" Type="http://schemas.openxmlformats.org/officeDocument/2006/relationships/notesSlide" Target="../notesSlides/notesSlide52.xml"/><Relationship Id="rId1" Type="http://schemas.openxmlformats.org/officeDocument/2006/relationships/slideLayout" Target="../slideLayouts/slideLayout778.xml"/><Relationship Id="rId5" Type="http://schemas.openxmlformats.org/officeDocument/2006/relationships/image" Target="../media/image254.png"/><Relationship Id="rId4" Type="http://schemas.openxmlformats.org/officeDocument/2006/relationships/image" Target="../media/image253.png"/></Relationships>
</file>

<file path=ppt/slides/_rels/slide247.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8.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hyperlink" Target="https://www.youtube.com/watch?v=qeukNs5XI3g&amp;t=11226s" TargetMode="External"/><Relationship Id="rId1" Type="http://schemas.openxmlformats.org/officeDocument/2006/relationships/slideLayout" Target="../slideLayouts/slideLayout2.xml"/></Relationships>
</file>

<file path=ppt/slides/_rels/slide249.xml.rels><?xml version="1.0" encoding="UTF-8" standalone="yes"?>
<Relationships xmlns="http://schemas.openxmlformats.org/package/2006/relationships"><Relationship Id="rId3" Type="http://schemas.openxmlformats.org/officeDocument/2006/relationships/image" Target="../media/image256.png"/><Relationship Id="rId2" Type="http://schemas.openxmlformats.org/officeDocument/2006/relationships/hyperlink" Target="https://arxiv.org/pdf/2201.05072.pdf" TargetMode="External"/><Relationship Id="rId1" Type="http://schemas.openxmlformats.org/officeDocument/2006/relationships/slideLayout" Target="../slideLayouts/slideLayout2.xml"/><Relationship Id="rId5" Type="http://schemas.openxmlformats.org/officeDocument/2006/relationships/hyperlink" Target="https://www.youtube.com/watch?v=5kaOsJKlGrE" TargetMode="External"/><Relationship Id="rId4" Type="http://schemas.openxmlformats.org/officeDocument/2006/relationships/hyperlink" Target="https://github.com/CMU-SAFARI/SparseP" TargetMode="External"/></Relationships>
</file>

<file path=ppt/slides/_rels/slide25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57.png"/><Relationship Id="rId7" Type="http://schemas.openxmlformats.org/officeDocument/2006/relationships/image" Target="../media/image261.png"/><Relationship Id="rId2" Type="http://schemas.openxmlformats.org/officeDocument/2006/relationships/notesSlide" Target="../notesSlides/notesSlide53.xml"/><Relationship Id="rId1" Type="http://schemas.openxmlformats.org/officeDocument/2006/relationships/slideLayout" Target="../slideLayouts/slideLayout991.xml"/><Relationship Id="rId6" Type="http://schemas.openxmlformats.org/officeDocument/2006/relationships/image" Target="../media/image260.jpg"/><Relationship Id="rId11" Type="http://schemas.openxmlformats.org/officeDocument/2006/relationships/image" Target="../media/image263.jpg"/><Relationship Id="rId5" Type="http://schemas.openxmlformats.org/officeDocument/2006/relationships/image" Target="../media/image259.svg"/><Relationship Id="rId10" Type="http://schemas.openxmlformats.org/officeDocument/2006/relationships/image" Target="../media/image262.emf"/><Relationship Id="rId4" Type="http://schemas.openxmlformats.org/officeDocument/2006/relationships/image" Target="../media/image258.svg"/><Relationship Id="rId9" Type="http://schemas.openxmlformats.org/officeDocument/2006/relationships/image" Target="../media/image15.svg"/></Relationships>
</file>

<file path=ppt/slides/_rels/slide251.xml.rels><?xml version="1.0" encoding="UTF-8" standalone="yes"?>
<Relationships xmlns="http://schemas.openxmlformats.org/package/2006/relationships"><Relationship Id="rId3" Type="http://schemas.openxmlformats.org/officeDocument/2006/relationships/image" Target="../media/image264.png"/><Relationship Id="rId2" Type="http://schemas.openxmlformats.org/officeDocument/2006/relationships/notesSlide" Target="../notesSlides/notesSlide54.xml"/><Relationship Id="rId1" Type="http://schemas.openxmlformats.org/officeDocument/2006/relationships/slideLayout" Target="../slideLayouts/slideLayout1015.xml"/><Relationship Id="rId5" Type="http://schemas.openxmlformats.org/officeDocument/2006/relationships/hyperlink" Target="https://arxiv.org/pdf/2201.05072.pdf" TargetMode="External"/><Relationship Id="rId4" Type="http://schemas.openxmlformats.org/officeDocument/2006/relationships/hyperlink" Target="https://github.com/CMU-SAFARI/SparseP" TargetMode="External"/></Relationships>
</file>

<file path=ppt/slides/_rels/slide252.xml.rels><?xml version="1.0" encoding="UTF-8" standalone="yes"?>
<Relationships xmlns="http://schemas.openxmlformats.org/package/2006/relationships"><Relationship Id="rId3" Type="http://schemas.openxmlformats.org/officeDocument/2006/relationships/hyperlink" Target="https://www.youtube.com/watch?v=5kaOsJKlGrE" TargetMode="External"/><Relationship Id="rId2" Type="http://schemas.openxmlformats.org/officeDocument/2006/relationships/image" Target="../media/image265.png"/><Relationship Id="rId1" Type="http://schemas.openxmlformats.org/officeDocument/2006/relationships/slideLayout" Target="../slideLayouts/slideLayout2.xml"/></Relationships>
</file>

<file path=ppt/slides/_rels/slide253.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266.png"/><Relationship Id="rId1" Type="http://schemas.openxmlformats.org/officeDocument/2006/relationships/slideLayout" Target="../slideLayouts/slideLayout490.xml"/></Relationships>
</file>

<file path=ppt/slides/_rels/slide254.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image" Target="../media/image267.png"/><Relationship Id="rId1" Type="http://schemas.openxmlformats.org/officeDocument/2006/relationships/slideLayout" Target="../slideLayouts/slideLayout490.xml"/></Relationships>
</file>

<file path=ppt/slides/_rels/slide255.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image" Target="../media/image269.png"/><Relationship Id="rId1" Type="http://schemas.openxmlformats.org/officeDocument/2006/relationships/slideLayout" Target="../slideLayouts/slideLayout490.xml"/></Relationships>
</file>

<file path=ppt/slides/_rels/slide256.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8.png"/><Relationship Id="rId1" Type="http://schemas.openxmlformats.org/officeDocument/2006/relationships/slideLayout" Target="../slideLayouts/slideLayout490.xml"/></Relationships>
</file>

<file path=ppt/slides/_rels/slide257.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image" Target="../media/image271.png"/><Relationship Id="rId1" Type="http://schemas.openxmlformats.org/officeDocument/2006/relationships/slideLayout" Target="../slideLayouts/slideLayout490.xml"/></Relationships>
</file>

<file path=ppt/slides/_rels/slide258.xml.rels><?xml version="1.0" encoding="UTF-8" standalone="yes"?>
<Relationships xmlns="http://schemas.openxmlformats.org/package/2006/relationships"><Relationship Id="rId3" Type="http://schemas.openxmlformats.org/officeDocument/2006/relationships/image" Target="../media/image273.png"/><Relationship Id="rId2" Type="http://schemas.openxmlformats.org/officeDocument/2006/relationships/image" Target="../media/image272.png"/><Relationship Id="rId1" Type="http://schemas.openxmlformats.org/officeDocument/2006/relationships/slideLayout" Target="../slideLayouts/slideLayout490.xml"/><Relationship Id="rId5" Type="http://schemas.openxmlformats.org/officeDocument/2006/relationships/image" Target="../media/image90.tiff"/><Relationship Id="rId4" Type="http://schemas.openxmlformats.org/officeDocument/2006/relationships/image" Target="../media/image274.png"/></Relationships>
</file>

<file path=ppt/slides/_rels/slide259.xml.rels><?xml version="1.0" encoding="UTF-8" standalone="yes"?>
<Relationships xmlns="http://schemas.openxmlformats.org/package/2006/relationships"><Relationship Id="rId3" Type="http://schemas.openxmlformats.org/officeDocument/2006/relationships/hyperlink" Target="https://news.skhynix.com/sk-hynix-develops-pim-next-generation-ai-accelerator/" TargetMode="External"/><Relationship Id="rId2" Type="http://schemas.openxmlformats.org/officeDocument/2006/relationships/image" Target="../media/image275.png"/><Relationship Id="rId1" Type="http://schemas.openxmlformats.org/officeDocument/2006/relationships/slideLayout" Target="../slideLayouts/slideLayout490.xml"/><Relationship Id="rId5" Type="http://schemas.openxmlformats.org/officeDocument/2006/relationships/image" Target="../media/image276.png"/><Relationship Id="rId4" Type="http://schemas.openxmlformats.org/officeDocument/2006/relationships/image" Target="../media/image89.png"/></Relationships>
</file>

<file path=ppt/slides/_rels/slide260.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277.png"/><Relationship Id="rId1" Type="http://schemas.openxmlformats.org/officeDocument/2006/relationships/slideLayout" Target="../slideLayouts/slideLayout490.xml"/><Relationship Id="rId4" Type="http://schemas.openxmlformats.org/officeDocument/2006/relationships/image" Target="../media/image279.png"/></Relationships>
</file>

<file path=ppt/slides/_rels/slide261.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262.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80.png"/><Relationship Id="rId1" Type="http://schemas.openxmlformats.org/officeDocument/2006/relationships/slideLayout" Target="../slideLayouts/slideLayout2.xml"/></Relationships>
</file>

<file path=ppt/slides/_rels/slide26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65.xml"/></Relationships>
</file>

<file path=ppt/slides/_rels/slide264.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56.xml"/><Relationship Id="rId1" Type="http://schemas.openxmlformats.org/officeDocument/2006/relationships/slideLayout" Target="../slideLayouts/slideLayout765.xml"/><Relationship Id="rId4" Type="http://schemas.microsoft.com/office/2007/relationships/hdphoto" Target="../media/hdphoto2.wdp"/></Relationships>
</file>

<file path=ppt/slides/_rels/slide26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65.xml"/></Relationships>
</file>

<file path=ppt/slides/_rels/slide266.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notesSlide" Target="../notesSlides/notesSlide58.xml"/><Relationship Id="rId1" Type="http://schemas.openxmlformats.org/officeDocument/2006/relationships/slideLayout" Target="../slideLayouts/slideLayout765.xml"/></Relationships>
</file>

<file path=ppt/slides/_rels/slide267.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notesSlide" Target="../notesSlides/notesSlide59.xml"/><Relationship Id="rId1" Type="http://schemas.openxmlformats.org/officeDocument/2006/relationships/slideLayout" Target="../slideLayouts/slideLayout765.xml"/><Relationship Id="rId4" Type="http://schemas.openxmlformats.org/officeDocument/2006/relationships/hyperlink" Target="https://github.com/CMU-SAFARI/DAMOV" TargetMode="External"/></Relationships>
</file>

<file path=ppt/slides/_rels/slide268.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hyperlink" Target="https://www.youtube.com/watch?v=GWideVyo0nM&amp;list=PL5Q2soXY2Zi_tOTAYm--dYByNPL7JhwR9&amp;index=3" TargetMode="External"/><Relationship Id="rId1" Type="http://schemas.openxmlformats.org/officeDocument/2006/relationships/slideLayout" Target="../slideLayouts/slideLayout236.xml"/></Relationships>
</file>

<file path=ppt/slides/_rels/slide269.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2.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284.png"/></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3.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4.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5.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27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36.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8.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13.xml"/></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0.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81.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9.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28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83.xml.rels><?xml version="1.0" encoding="UTF-8" standalone="yes"?>
<Relationships xmlns="http://schemas.openxmlformats.org/package/2006/relationships"><Relationship Id="rId3" Type="http://schemas.openxmlformats.org/officeDocument/2006/relationships/image" Target="../media/image287.jpeg"/><Relationship Id="rId2" Type="http://schemas.openxmlformats.org/officeDocument/2006/relationships/hyperlink" Target="http://www.safari.ethz.ch/" TargetMode="External"/><Relationship Id="rId1" Type="http://schemas.openxmlformats.org/officeDocument/2006/relationships/slideLayout" Target="../slideLayouts/slideLayout236.xml"/></Relationships>
</file>

<file path=ppt/slides/_rels/slide28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88.png"/><Relationship Id="rId1" Type="http://schemas.openxmlformats.org/officeDocument/2006/relationships/slideLayout" Target="../slideLayouts/slideLayout649.xml"/><Relationship Id="rId6" Type="http://schemas.openxmlformats.org/officeDocument/2006/relationships/hyperlink" Target="https://safari.ethz.ch/safari-newsletter-january-2021/" TargetMode="External"/><Relationship Id="rId5" Type="http://schemas.openxmlformats.org/officeDocument/2006/relationships/image" Target="../media/image289.jpeg"/><Relationship Id="rId4" Type="http://schemas.openxmlformats.org/officeDocument/2006/relationships/hyperlink" Target="http://www.safari.ethz.ch/" TargetMode="External"/></Relationships>
</file>

<file path=ppt/slides/_rels/slide285.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286.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287.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 Id="rId5" Type="http://schemas.openxmlformats.org/officeDocument/2006/relationships/image" Target="../media/image293.png"/><Relationship Id="rId4" Type="http://schemas.openxmlformats.org/officeDocument/2006/relationships/image" Target="../media/image292.png"/></Relationships>
</file>

<file path=ppt/slides/_rels/slide288.xml.rels><?xml version="1.0" encoding="UTF-8" standalone="yes"?>
<Relationships xmlns="http://schemas.openxmlformats.org/package/2006/relationships"><Relationship Id="rId3" Type="http://schemas.openxmlformats.org/officeDocument/2006/relationships/hyperlink" Target="https://www.youtube.com/watch?v=qeukNs5XI3g" TargetMode="External"/><Relationship Id="rId2" Type="http://schemas.openxmlformats.org/officeDocument/2006/relationships/image" Target="../media/image294.png"/><Relationship Id="rId1" Type="http://schemas.openxmlformats.org/officeDocument/2006/relationships/slideLayout" Target="../slideLayouts/slideLayout615.xml"/></Relationships>
</file>

<file path=ppt/slides/_rels/slide289.xml.rels><?xml version="1.0" encoding="UTF-8" standalone="yes"?>
<Relationships xmlns="http://schemas.openxmlformats.org/package/2006/relationships"><Relationship Id="rId3" Type="http://schemas.openxmlformats.org/officeDocument/2006/relationships/hyperlink" Target="https://safari.ethz.ch/architecture/fall2020/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295.png"/><Relationship Id="rId5" Type="http://schemas.openxmlformats.org/officeDocument/2006/relationships/hyperlink" Target="https://www.youtube.com/watch?v=c3mPdZA-Fmc&amp;list=PL5Q2soXY2Zi9xidyIgBxUz7xRPS-wisBN" TargetMode="External"/><Relationship Id="rId4" Type="http://schemas.openxmlformats.org/officeDocument/2006/relationships/hyperlink" Target="https://www.youtube.com/watch?v=4yfkM_5EFgo&amp;list=PL5Q2soXY2Zi-Mnk1PxjEIG32HAGILkTOF" TargetMode="External"/></Relationships>
</file>

<file path=ppt/slides/_rels/slide290.xml.rels><?xml version="1.0" encoding="UTF-8" standalone="yes"?>
<Relationships xmlns="http://schemas.openxmlformats.org/package/2006/relationships"><Relationship Id="rId8" Type="http://schemas.openxmlformats.org/officeDocument/2006/relationships/hyperlink" Target="https://www.youtube.com/watch?v=4yfkM_5EFgo&amp;list=PL5Q2soXY2Zi-Mnk1PxjEIG32HAGILkTOF" TargetMode="External"/><Relationship Id="rId3" Type="http://schemas.openxmlformats.org/officeDocument/2006/relationships/hyperlink" Target="https://www.youtube.com/onurmutlulectures" TargetMode="External"/><Relationship Id="rId7" Type="http://schemas.openxmlformats.org/officeDocument/2006/relationships/hyperlink" Target="https://www.youtube.com/watch?v=cpXdE3HwvK0&amp;list=PL5Q2soXY2Zi97Ya5DEUpMpO2bbAoaG7c6" TargetMode="External"/><Relationship Id="rId2" Type="http://schemas.openxmlformats.org/officeDocument/2006/relationships/image" Target="../media/image296.png"/><Relationship Id="rId1" Type="http://schemas.openxmlformats.org/officeDocument/2006/relationships/slideLayout" Target="../slideLayouts/slideLayout569.xml"/><Relationship Id="rId6" Type="http://schemas.openxmlformats.org/officeDocument/2006/relationships/hyperlink" Target="https://safari.ethz.ch/digitaltechnik/spring2021/doku.php?id=schedule" TargetMode="External"/><Relationship Id="rId5" Type="http://schemas.openxmlformats.org/officeDocument/2006/relationships/hyperlink" Target="https://safari.ethz.ch/architecture/fall2021/doku.php?id=schedule"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LbC0EZY8yw4&amp;list=PL5Q2soXY2Zi_uej3aY39YB5pfW4SJ7LlN" TargetMode="External"/></Relationships>
</file>

<file path=ppt/slides/_rels/slide291.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3.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292.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bioinformatics" TargetMode="External"/><Relationship Id="rId1" Type="http://schemas.openxmlformats.org/officeDocument/2006/relationships/slideLayout" Target="../slideLayouts/slideLayout864.xml"/><Relationship Id="rId6" Type="http://schemas.openxmlformats.org/officeDocument/2006/relationships/image" Target="../media/image297.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DEL_5A_Y3TI&amp;list=PL5Q2soXY2Zi8NrPDgOR1yRU_Cxxjw-u18" TargetMode="External"/></Relationships>
</file>

<file path=ppt/slides/_rels/slide293.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heterogeneous_systems" TargetMode="External"/><Relationship Id="rId1" Type="http://schemas.openxmlformats.org/officeDocument/2006/relationships/slideLayout" Target="../slideLayouts/slideLayout741.xml"/><Relationship Id="rId6" Type="http://schemas.openxmlformats.org/officeDocument/2006/relationships/image" Target="../media/image29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oFO5fTrgFIY&amp;list=PL5Q2soXY2Zi9XrgXR38IM_FTjmY6h7Gzm" TargetMode="External"/></Relationships>
</file>

<file path=ppt/slides/_rels/slide294.xml.rels><?xml version="1.0" encoding="UTF-8" standalone="yes"?>
<Relationships xmlns="http://schemas.openxmlformats.org/package/2006/relationships"><Relationship Id="rId8" Type="http://schemas.openxmlformats.org/officeDocument/2006/relationships/image" Target="../media/image300.png"/><Relationship Id="rId3" Type="http://schemas.openxmlformats.org/officeDocument/2006/relationships/hyperlink" Target="https://safari.ethz.ch/projects_and_seminars/spring2022/doku.php?id=hw_sw_codesign" TargetMode="External"/><Relationship Id="rId7" Type="http://schemas.openxmlformats.org/officeDocument/2006/relationships/image" Target="../media/image299.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hyperlink" Target="https://youtube.com/playlist?list=PL5Q2soXY2Zi8nH7un3ghD2nutKWWDk-NK" TargetMode="External"/><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 Id="rId9" Type="http://schemas.openxmlformats.org/officeDocument/2006/relationships/hyperlink" Target="https://www.youtube.com/onurmutlulectures" TargetMode="External"/></Relationships>
</file>

<file path=ppt/slides/_rels/slide295.xml.rels><?xml version="1.0" encoding="UTF-8" standalone="yes"?>
<Relationships xmlns="http://schemas.openxmlformats.org/package/2006/relationships"><Relationship Id="rId8" Type="http://schemas.openxmlformats.org/officeDocument/2006/relationships/hyperlink" Target="https://www.youtube.com/onurmutlulectures" TargetMode="External"/><Relationship Id="rId3" Type="http://schemas.openxmlformats.org/officeDocument/2006/relationships/hyperlink" Target="https://safari.ethz.ch/projects_and_seminars/spring2022/doku.php?id=modern_ssds" TargetMode="External"/><Relationship Id="rId7" Type="http://schemas.openxmlformats.org/officeDocument/2006/relationships/image" Target="../media/image302.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image" Target="../media/image301.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_q4rm71DsY4&amp;list=PL5Q2soXY2Zi8vabcse1kL22DEcgMl2RAq" TargetMode="External"/></Relationships>
</file>

<file path=ppt/slides/_rels/slide296.xml.rels><?xml version="1.0" encoding="UTF-8" standalone="yes"?>
<Relationships xmlns="http://schemas.openxmlformats.org/package/2006/relationships"><Relationship Id="rId8" Type="http://schemas.openxmlformats.org/officeDocument/2006/relationships/hyperlink" Target="https://safari.ethz.ch/projects_and_seminars/spring2022/doku.php?id=softmc"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3.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softmc"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7.xml.rels><?xml version="1.0" encoding="UTF-8" standalone="yes"?>
<Relationships xmlns="http://schemas.openxmlformats.org/package/2006/relationships"><Relationship Id="rId8" Type="http://schemas.openxmlformats.org/officeDocument/2006/relationships/hyperlink" Target="https://safari.ethz.ch/projects_and_seminars/spring2022/doku.php?id=ramulator"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4.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ramulator"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8.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0.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36.xml"/></Relationships>
</file>

<file path=ppt/slides/_rels/slide301.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4.jpeg"/><Relationship Id="rId1" Type="http://schemas.openxmlformats.org/officeDocument/2006/relationships/slideLayout" Target="../slideLayouts/slideLayout236.xml"/><Relationship Id="rId4" Type="http://schemas.openxmlformats.org/officeDocument/2006/relationships/image" Target="../media/image115.png"/></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30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04.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305.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306.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307.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308.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8.png"/><Relationship Id="rId1" Type="http://schemas.openxmlformats.org/officeDocument/2006/relationships/slideLayout" Target="../slideLayouts/slideLayout615.xml"/></Relationships>
</file>

<file path=ppt/slides/_rels/slide309.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10.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5.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11.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Sscy1Wrr22A&amp;list=PL5Q2soXY2Zi9xidyIgBxUz7xRPS-wisBN&amp;index=25" TargetMode="External"/><Relationship Id="rId4" Type="http://schemas.openxmlformats.org/officeDocument/2006/relationships/hyperlink" Target="https://www.youtube.com/watch?v=gR7XR-Eepcg&amp;list=PL5Q2soXY2Zi9xidyIgBxUz7xRPS-wisBN&amp;index=10" TargetMode="External"/></Relationships>
</file>

<file path=ppt/slides/_rels/slide31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www.youtube.com/watch?v=gR7XR-Eepcg&amp;list=PL5Q2soXY2Zi9xidyIgBxUz7xRPS-wisBN&amp;index=10" TargetMode="External"/><Relationship Id="rId1" Type="http://schemas.openxmlformats.org/officeDocument/2006/relationships/slideLayout" Target="../slideLayouts/slideLayout260.xml"/></Relationships>
</file>

<file path=ppt/slides/_rels/slide313.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5.png"/></Relationships>
</file>

<file path=ppt/slides/_rels/slide314.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315.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10.png"/><Relationship Id="rId1" Type="http://schemas.openxmlformats.org/officeDocument/2006/relationships/slideLayout" Target="../slideLayouts/slideLayout569.xml"/></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1.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56.xml"/></Relationships>
</file>

<file path=ppt/slides/_rels/slide322.xml.rels><?xml version="1.0" encoding="UTF-8" standalone="yes"?>
<Relationships xmlns="http://schemas.openxmlformats.org/package/2006/relationships"><Relationship Id="rId1" Type="http://schemas.openxmlformats.org/officeDocument/2006/relationships/slideLayout" Target="../slideLayouts/slideLayout468.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4.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792.xml"/></Relationships>
</file>

<file path=ppt/slides/_rels/slide325.xml.rels><?xml version="1.0" encoding="UTF-8" standalone="yes"?>
<Relationships xmlns="http://schemas.openxmlformats.org/package/2006/relationships"><Relationship Id="rId2" Type="http://schemas.openxmlformats.org/officeDocument/2006/relationships/image" Target="../media/image312.png"/><Relationship Id="rId1" Type="http://schemas.openxmlformats.org/officeDocument/2006/relationships/slideLayout" Target="../slideLayouts/slideLayout792.xml"/></Relationships>
</file>

<file path=ppt/slides/_rels/slide326.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7.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8.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29.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3.png"/></Relationships>
</file>

<file path=ppt/slides/_rels/slide330.xml.rels><?xml version="1.0" encoding="UTF-8" standalone="yes"?>
<Relationships xmlns="http://schemas.openxmlformats.org/package/2006/relationships"><Relationship Id="rId2" Type="http://schemas.openxmlformats.org/officeDocument/2006/relationships/image" Target="../media/image314.png"/><Relationship Id="rId1" Type="http://schemas.openxmlformats.org/officeDocument/2006/relationships/slideLayout" Target="../slideLayouts/slideLayout804.xml"/></Relationships>
</file>

<file path=ppt/slides/_rels/slide331.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5.png"/></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3.xml.rels><?xml version="1.0" encoding="UTF-8" standalone="yes"?>
<Relationships xmlns="http://schemas.openxmlformats.org/package/2006/relationships"><Relationship Id="rId3" Type="http://schemas.openxmlformats.org/officeDocument/2006/relationships/image" Target="../media/image317.png"/><Relationship Id="rId2" Type="http://schemas.openxmlformats.org/officeDocument/2006/relationships/image" Target="../media/image316.png"/><Relationship Id="rId1" Type="http://schemas.openxmlformats.org/officeDocument/2006/relationships/slideLayout" Target="../slideLayouts/slideLayout804.xml"/></Relationships>
</file>

<file path=ppt/slides/_rels/slide334.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5.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8.png"/></Relationships>
</file>

<file path=ppt/slides/_rels/slide336.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9.png"/></Relationships>
</file>

<file path=ppt/slides/_rels/slide337.xml.rels><?xml version="1.0" encoding="UTF-8" standalone="yes"?>
<Relationships xmlns="http://schemas.openxmlformats.org/package/2006/relationships"><Relationship Id="rId8" Type="http://schemas.openxmlformats.org/officeDocument/2006/relationships/image" Target="../media/image325.png"/><Relationship Id="rId3" Type="http://schemas.openxmlformats.org/officeDocument/2006/relationships/image" Target="../media/image320.jpeg"/><Relationship Id="rId7" Type="http://schemas.openxmlformats.org/officeDocument/2006/relationships/image" Target="../media/image324.png"/><Relationship Id="rId2" Type="http://schemas.openxmlformats.org/officeDocument/2006/relationships/notesSlide" Target="../notesSlides/notesSlide64.xml"/><Relationship Id="rId1" Type="http://schemas.openxmlformats.org/officeDocument/2006/relationships/slideLayout" Target="../slideLayouts/slideLayout818.xml"/><Relationship Id="rId6" Type="http://schemas.openxmlformats.org/officeDocument/2006/relationships/image" Target="../media/image323.png"/><Relationship Id="rId5" Type="http://schemas.openxmlformats.org/officeDocument/2006/relationships/image" Target="../media/image322.tiff"/><Relationship Id="rId10" Type="http://schemas.openxmlformats.org/officeDocument/2006/relationships/hyperlink" Target="https://github.com/CMU-SAFARI/Pythia" TargetMode="External"/><Relationship Id="rId4" Type="http://schemas.openxmlformats.org/officeDocument/2006/relationships/image" Target="../media/image321.png"/><Relationship Id="rId9" Type="http://schemas.openxmlformats.org/officeDocument/2006/relationships/image" Target="../media/image326.png"/></Relationships>
</file>

<file path=ppt/slides/_rels/slide338.xml.rels><?xml version="1.0" encoding="UTF-8" standalone="yes"?>
<Relationships xmlns="http://schemas.openxmlformats.org/package/2006/relationships"><Relationship Id="rId3" Type="http://schemas.openxmlformats.org/officeDocument/2006/relationships/hyperlink" Target="https://github.com/CMU-SAFARI/Pythia" TargetMode="External"/><Relationship Id="rId2" Type="http://schemas.openxmlformats.org/officeDocument/2006/relationships/notesSlide" Target="../notesSlides/notesSlide65.xml"/><Relationship Id="rId1" Type="http://schemas.openxmlformats.org/officeDocument/2006/relationships/slideLayout" Target="../slideLayouts/slideLayout815.xml"/></Relationships>
</file>

<file path=ppt/slides/_rels/slide33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15.xml"/></Relationships>
</file>

<file path=ppt/slides/_rels/slide340.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15.xml"/></Relationships>
</file>

<file path=ppt/slides/_rels/slide341.xml.rels><?xml version="1.0" encoding="UTF-8" standalone="yes"?>
<Relationships xmlns="http://schemas.openxmlformats.org/package/2006/relationships"><Relationship Id="rId2" Type="http://schemas.openxmlformats.org/officeDocument/2006/relationships/image" Target="../media/image327.jpeg"/><Relationship Id="rId1" Type="http://schemas.openxmlformats.org/officeDocument/2006/relationships/slideLayout" Target="../slideLayouts/slideLayout815.xml"/></Relationships>
</file>

<file path=ppt/slides/_rels/slide342.xml.rels><?xml version="1.0" encoding="UTF-8" standalone="yes"?>
<Relationships xmlns="http://schemas.openxmlformats.org/package/2006/relationships"><Relationship Id="rId3" Type="http://schemas.openxmlformats.org/officeDocument/2006/relationships/image" Target="../media/image328.emf"/><Relationship Id="rId2" Type="http://schemas.openxmlformats.org/officeDocument/2006/relationships/notesSlide" Target="../notesSlides/notesSlide68.xml"/><Relationship Id="rId1" Type="http://schemas.openxmlformats.org/officeDocument/2006/relationships/slideLayout" Target="../slideLayouts/slideLayout815.xml"/></Relationships>
</file>

<file path=ppt/slides/_rels/slide343.xml.rels><?xml version="1.0" encoding="UTF-8" standalone="yes"?>
<Relationships xmlns="http://schemas.openxmlformats.org/package/2006/relationships"><Relationship Id="rId3" Type="http://schemas.openxmlformats.org/officeDocument/2006/relationships/image" Target="../media/image329.emf"/><Relationship Id="rId2" Type="http://schemas.openxmlformats.org/officeDocument/2006/relationships/notesSlide" Target="../notesSlides/notesSlide69.xml"/><Relationship Id="rId1" Type="http://schemas.openxmlformats.org/officeDocument/2006/relationships/slideLayout" Target="../slideLayouts/slideLayout815.xml"/><Relationship Id="rId4" Type="http://schemas.openxmlformats.org/officeDocument/2006/relationships/image" Target="../media/image330.emf"/></Relationships>
</file>

<file path=ppt/slides/_rels/slide344.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815.xml"/></Relationships>
</file>

<file path=ppt/slides/_rels/slide345.xml.rels><?xml version="1.0" encoding="UTF-8" standalone="yes"?>
<Relationships xmlns="http://schemas.openxmlformats.org/package/2006/relationships"><Relationship Id="rId2" Type="http://schemas.openxmlformats.org/officeDocument/2006/relationships/hyperlink" Target="https://github.com/ChampSim/ChampSim" TargetMode="External"/><Relationship Id="rId1" Type="http://schemas.openxmlformats.org/officeDocument/2006/relationships/slideLayout" Target="../slideLayouts/slideLayout815.xml"/></Relationships>
</file>

<file path=ppt/slides/_rels/slide346.xml.rels><?xml version="1.0" encoding="UTF-8" standalone="yes"?>
<Relationships xmlns="http://schemas.openxmlformats.org/package/2006/relationships"><Relationship Id="rId1" Type="http://schemas.openxmlformats.org/officeDocument/2006/relationships/slideLayout" Target="../slideLayouts/slideLayout815.xml"/></Relationships>
</file>

<file path=ppt/slides/_rels/slide347.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815.xml"/></Relationships>
</file>

<file path=ppt/slides/_rels/slide348.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815.xml"/></Relationships>
</file>

<file path=ppt/slides/_rels/slide349.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815.xml"/></Relationships>
</file>

<file path=ppt/slides/_rels/slide350.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815.xml"/></Relationships>
</file>

<file path=ppt/slides/_rels/slide351.xml.rels><?xml version="1.0" encoding="UTF-8" standalone="yes"?>
<Relationships xmlns="http://schemas.openxmlformats.org/package/2006/relationships"><Relationship Id="rId3" Type="http://schemas.openxmlformats.org/officeDocument/2006/relationships/image" Target="../media/image331.png"/><Relationship Id="rId2" Type="http://schemas.openxmlformats.org/officeDocument/2006/relationships/notesSlide" Target="../notesSlides/notesSlide71.xml"/><Relationship Id="rId1" Type="http://schemas.openxmlformats.org/officeDocument/2006/relationships/slideLayout" Target="../slideLayouts/slideLayout815.xml"/><Relationship Id="rId4" Type="http://schemas.openxmlformats.org/officeDocument/2006/relationships/hyperlink" Target="https://www.chisel-lang.org/" TargetMode="External"/></Relationships>
</file>

<file path=ppt/slides/_rels/slide352.xml.rels><?xml version="1.0" encoding="UTF-8" standalone="yes"?>
<Relationships xmlns="http://schemas.openxmlformats.org/package/2006/relationships"><Relationship Id="rId3" Type="http://schemas.openxmlformats.org/officeDocument/2006/relationships/image" Target="../media/image319.png"/><Relationship Id="rId2" Type="http://schemas.openxmlformats.org/officeDocument/2006/relationships/notesSlide" Target="../notesSlides/notesSlide72.xml"/><Relationship Id="rId1" Type="http://schemas.openxmlformats.org/officeDocument/2006/relationships/slideLayout" Target="../slideLayouts/slideLayout815.xml"/><Relationship Id="rId4" Type="http://schemas.openxmlformats.org/officeDocument/2006/relationships/hyperlink" Target="https://arxiv.org/pdf/2109.12021.pdf" TargetMode="External"/></Relationships>
</file>

<file path=ppt/slides/_rels/slide353.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hyperlink" Target="https://github.com/CMU-SAFARI/Pythia" TargetMode="External"/><Relationship Id="rId1" Type="http://schemas.openxmlformats.org/officeDocument/2006/relationships/slideLayout" Target="../slideLayouts/slideLayout815.xml"/><Relationship Id="rId6" Type="http://schemas.openxmlformats.org/officeDocument/2006/relationships/image" Target="../media/image332.png"/><Relationship Id="rId5" Type="http://schemas.openxmlformats.org/officeDocument/2006/relationships/image" Target="../media/image326.png"/><Relationship Id="rId4" Type="http://schemas.openxmlformats.org/officeDocument/2006/relationships/image" Target="../media/image325.png"/></Relationships>
</file>

<file path=ppt/slides/_rels/slide354.xml.rels><?xml version="1.0" encoding="UTF-8" standalone="yes"?>
<Relationships xmlns="http://schemas.openxmlformats.org/package/2006/relationships"><Relationship Id="rId8" Type="http://schemas.openxmlformats.org/officeDocument/2006/relationships/image" Target="../media/image325.png"/><Relationship Id="rId3" Type="http://schemas.openxmlformats.org/officeDocument/2006/relationships/image" Target="../media/image320.jpeg"/><Relationship Id="rId7" Type="http://schemas.openxmlformats.org/officeDocument/2006/relationships/image" Target="../media/image324.png"/><Relationship Id="rId2" Type="http://schemas.openxmlformats.org/officeDocument/2006/relationships/notesSlide" Target="../notesSlides/notesSlide73.xml"/><Relationship Id="rId1" Type="http://schemas.openxmlformats.org/officeDocument/2006/relationships/slideLayout" Target="../slideLayouts/slideLayout818.xml"/><Relationship Id="rId6" Type="http://schemas.openxmlformats.org/officeDocument/2006/relationships/image" Target="../media/image323.png"/><Relationship Id="rId5" Type="http://schemas.openxmlformats.org/officeDocument/2006/relationships/image" Target="../media/image322.tiff"/><Relationship Id="rId10" Type="http://schemas.openxmlformats.org/officeDocument/2006/relationships/hyperlink" Target="https://github.com/CMU-SAFARI/Pythia" TargetMode="External"/><Relationship Id="rId4" Type="http://schemas.openxmlformats.org/officeDocument/2006/relationships/image" Target="../media/image321.png"/><Relationship Id="rId9" Type="http://schemas.openxmlformats.org/officeDocument/2006/relationships/image" Target="../media/image326.png"/></Relationships>
</file>

<file path=ppt/slides/_rels/slide355.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9.png"/></Relationships>
</file>

<file path=ppt/slides/_rels/slide356.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57.xml.rels><?xml version="1.0" encoding="UTF-8" standalone="yes"?>
<Relationships xmlns="http://schemas.openxmlformats.org/package/2006/relationships"><Relationship Id="rId3" Type="http://schemas.openxmlformats.org/officeDocument/2006/relationships/image" Target="../media/image334.png"/><Relationship Id="rId2" Type="http://schemas.openxmlformats.org/officeDocument/2006/relationships/notesSlide" Target="../notesSlides/notesSlide74.xml"/><Relationship Id="rId1" Type="http://schemas.openxmlformats.org/officeDocument/2006/relationships/slideLayout" Target="../slideLayouts/slideLayout899.xml"/><Relationship Id="rId4" Type="http://schemas.openxmlformats.org/officeDocument/2006/relationships/image" Target="../media/image335.png"/></Relationships>
</file>

<file path=ppt/slides/_rels/slide358.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912.xml"/></Relationships>
</file>

<file path=ppt/slides/_rels/slide359.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notesSlide" Target="../notesSlides/notesSlide76.xml"/><Relationship Id="rId1" Type="http://schemas.openxmlformats.org/officeDocument/2006/relationships/slideLayout" Target="../slideLayouts/slideLayout912.xml"/></Relationships>
</file>

<file path=ppt/slides/_rels/slide360.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12.xml"/></Relationships>
</file>

<file path=ppt/slides/_rels/slide361.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12.xml"/></Relationships>
</file>

<file path=ppt/slides/_rels/slide362.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79.xml"/><Relationship Id="rId1" Type="http://schemas.openxmlformats.org/officeDocument/2006/relationships/slideLayout" Target="../slideLayouts/slideLayout912.xml"/></Relationships>
</file>

<file path=ppt/slides/_rels/slide363.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912.xml"/></Relationships>
</file>

<file path=ppt/slides/_rels/slide364.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912.xml"/></Relationships>
</file>

<file path=ppt/slides/_rels/slide365.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912.xml"/></Relationships>
</file>

<file path=ppt/slides/_rels/slide366.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83.xml"/><Relationship Id="rId1" Type="http://schemas.openxmlformats.org/officeDocument/2006/relationships/slideLayout" Target="../slideLayouts/slideLayout912.xml"/></Relationships>
</file>

<file path=ppt/slides/_rels/slide367.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12.xml"/></Relationships>
</file>

<file path=ppt/slides/_rels/slide368.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85.xml"/><Relationship Id="rId1" Type="http://schemas.openxmlformats.org/officeDocument/2006/relationships/slideLayout" Target="../slideLayouts/slideLayout912.xml"/></Relationships>
</file>

<file path=ppt/slides/_rels/slide369.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86.xml"/><Relationship Id="rId1" Type="http://schemas.openxmlformats.org/officeDocument/2006/relationships/slideLayout" Target="../slideLayouts/slideLayout912.xml"/></Relationships>
</file>

<file path=ppt/slides/_rels/slide370.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notesSlide" Target="../notesSlides/notesSlide87.xml"/><Relationship Id="rId1" Type="http://schemas.openxmlformats.org/officeDocument/2006/relationships/slideLayout" Target="../slideLayouts/slideLayout912.xml"/></Relationships>
</file>

<file path=ppt/slides/_rels/slide371.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88.xml"/><Relationship Id="rId1" Type="http://schemas.openxmlformats.org/officeDocument/2006/relationships/slideLayout" Target="../slideLayouts/slideLayout912.xml"/></Relationships>
</file>

<file path=ppt/slides/_rels/slide372.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912.xml"/></Relationships>
</file>

<file path=ppt/slides/_rels/slide373.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0.xml"/><Relationship Id="rId1" Type="http://schemas.openxmlformats.org/officeDocument/2006/relationships/slideLayout" Target="../slideLayouts/slideLayout912.xml"/></Relationships>
</file>

<file path=ppt/slides/_rels/slide374.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912.xml"/></Relationships>
</file>

<file path=ppt/slides/_rels/slide375.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92.xml"/><Relationship Id="rId1" Type="http://schemas.openxmlformats.org/officeDocument/2006/relationships/slideLayout" Target="../slideLayouts/slideLayout912.xml"/></Relationships>
</file>

<file path=ppt/slides/_rels/slide376.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93.xml"/><Relationship Id="rId1" Type="http://schemas.openxmlformats.org/officeDocument/2006/relationships/slideLayout" Target="../slideLayouts/slideLayout912.xml"/></Relationships>
</file>

<file path=ppt/slides/_rels/slide377.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94.xml"/><Relationship Id="rId1" Type="http://schemas.openxmlformats.org/officeDocument/2006/relationships/slideLayout" Target="../slideLayouts/slideLayout912.xml"/></Relationships>
</file>

<file path=ppt/slides/_rels/slide378.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5.xml"/><Relationship Id="rId1" Type="http://schemas.openxmlformats.org/officeDocument/2006/relationships/slideLayout" Target="../slideLayouts/slideLayout912.xml"/></Relationships>
</file>

<file path=ppt/slides/_rels/slide379.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notesSlide" Target="../notesSlides/notesSlide96.xml"/><Relationship Id="rId1" Type="http://schemas.openxmlformats.org/officeDocument/2006/relationships/slideLayout" Target="../slideLayouts/slideLayout912.xml"/></Relationships>
</file>

<file path=ppt/slides/_rels/slide380.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notesSlide" Target="../notesSlides/notesSlide97.xml"/><Relationship Id="rId1" Type="http://schemas.openxmlformats.org/officeDocument/2006/relationships/slideLayout" Target="../slideLayouts/slideLayout912.xml"/><Relationship Id="rId4" Type="http://schemas.openxmlformats.org/officeDocument/2006/relationships/image" Target="../media/image348.png"/></Relationships>
</file>

<file path=ppt/slides/_rels/slide381.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912.xml"/></Relationships>
</file>

<file path=ppt/slides/_rels/slide382.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5.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8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7.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88.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804.xml"/></Relationships>
</file>

<file path=ppt/slides/_rels/slide389.xml.rels><?xml version="1.0" encoding="UTF-8" standalone="yes"?>
<Relationships xmlns="http://schemas.openxmlformats.org/package/2006/relationships"><Relationship Id="rId2" Type="http://schemas.openxmlformats.org/officeDocument/2006/relationships/image" Target="../media/image350.png"/><Relationship Id="rId1" Type="http://schemas.openxmlformats.org/officeDocument/2006/relationships/slideLayout" Target="../slideLayouts/slideLayout804.xml"/></Relationships>
</file>

<file path=ppt/slides/_rels/slide390.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1.png"/></Relationships>
</file>

<file path=ppt/slides/_rels/slide391.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820.xml"/><Relationship Id="rId1" Type="http://schemas.openxmlformats.org/officeDocument/2006/relationships/tags" Target="../tags/tag6.xml"/><Relationship Id="rId6" Type="http://schemas.openxmlformats.org/officeDocument/2006/relationships/image" Target="../media/image354.jpeg"/><Relationship Id="rId5" Type="http://schemas.openxmlformats.org/officeDocument/2006/relationships/image" Target="../media/image353.png"/><Relationship Id="rId4" Type="http://schemas.openxmlformats.org/officeDocument/2006/relationships/image" Target="../media/image352.jpg"/></Relationships>
</file>

<file path=ppt/slides/_rels/slide392.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820.xml"/><Relationship Id="rId1" Type="http://schemas.openxmlformats.org/officeDocument/2006/relationships/tags" Target="../tags/tag7.xml"/></Relationships>
</file>

<file path=ppt/slides/_rels/slide393.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820.xml"/></Relationships>
</file>

<file path=ppt/slides/_rels/slide394.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841.xml"/></Relationships>
</file>

<file path=ppt/slides/_rels/slide395.xml.rels><?xml version="1.0" encoding="UTF-8" standalone="yes"?>
<Relationships xmlns="http://schemas.openxmlformats.org/package/2006/relationships"><Relationship Id="rId2" Type="http://schemas.openxmlformats.org/officeDocument/2006/relationships/image" Target="../media/image355.png"/><Relationship Id="rId1" Type="http://schemas.openxmlformats.org/officeDocument/2006/relationships/slideLayout" Target="../slideLayouts/slideLayout804.xml"/></Relationships>
</file>

<file path=ppt/slides/_rels/slide396.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1.png"/></Relationships>
</file>

<file path=ppt/slides/_rels/slide397.xml.rels><?xml version="1.0" encoding="UTF-8" standalone="yes"?>
<Relationships xmlns="http://schemas.openxmlformats.org/package/2006/relationships"><Relationship Id="rId8" Type="http://schemas.openxmlformats.org/officeDocument/2006/relationships/hyperlink" Target="https://youtu.be/M_0qvO97_hM"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LocalityDescriptor-Cross-Layer-GPU-Data-Locality-Abstraction_isca18-lightning-talk.pdf" TargetMode="External"/><Relationship Id="rId2" Type="http://schemas.openxmlformats.org/officeDocument/2006/relationships/hyperlink" Target="https://people.inf.ethz.ch/omutlu/pub/LocalityDescriptor-Cross-Layer-GPU-Data-Locality-Abstraction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LocalityDescriptor-Cross-Layer-GPU-Data-Locality-Abstraction_isca18-lightning-talk.pptx" TargetMode="External"/><Relationship Id="rId5" Type="http://schemas.openxmlformats.org/officeDocument/2006/relationships/hyperlink" Target="https://people.inf.ethz.ch/omutlu/pub/LocalityDescriptor-Cross-Layer-GPU-Data-Locality-Abstraction_isca18-talk.pdf" TargetMode="External"/><Relationship Id="rId4" Type="http://schemas.openxmlformats.org/officeDocument/2006/relationships/hyperlink" Target="https://people.inf.ethz.ch/omutlu/pub/LocalityDescriptor-Cross-Layer-GPU-Data-Locality-Abstraction_isca18-talk.pptx" TargetMode="External"/><Relationship Id="rId9" Type="http://schemas.openxmlformats.org/officeDocument/2006/relationships/image" Target="../media/image356.png"/></Relationships>
</file>

<file path=ppt/slides/_rels/slide398.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843.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00.xml.rels><?xml version="1.0" encoding="UTF-8" standalone="yes"?>
<Relationships xmlns="http://schemas.openxmlformats.org/package/2006/relationships"><Relationship Id="rId8" Type="http://schemas.openxmlformats.org/officeDocument/2006/relationships/image" Target="../media/image357.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401.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notesSlide" Target="../notesSlides/notesSlide104.xml"/><Relationship Id="rId1" Type="http://schemas.openxmlformats.org/officeDocument/2006/relationships/slideLayout" Target="../slideLayouts/slideLayout253.xml"/><Relationship Id="rId4" Type="http://schemas.openxmlformats.org/officeDocument/2006/relationships/image" Target="../media/image358.jpeg"/></Relationships>
</file>

<file path=ppt/slides/_rels/slide402.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734.xml"/></Relationships>
</file>

<file path=ppt/slides/_rels/slide403.xml.rels><?xml version="1.0" encoding="UTF-8" standalone="yes"?>
<Relationships xmlns="http://schemas.openxmlformats.org/package/2006/relationships"><Relationship Id="rId8" Type="http://schemas.openxmlformats.org/officeDocument/2006/relationships/image" Target="../media/image357.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404.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405.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406.xml.rels><?xml version="1.0" encoding="UTF-8" standalone="yes"?>
<Relationships xmlns="http://schemas.openxmlformats.org/package/2006/relationships"><Relationship Id="rId3" Type="http://schemas.openxmlformats.org/officeDocument/2006/relationships/image" Target="../media/image359.png"/><Relationship Id="rId2" Type="http://schemas.openxmlformats.org/officeDocument/2006/relationships/notesSlide" Target="../notesSlides/notesSlide106.xml"/><Relationship Id="rId1" Type="http://schemas.openxmlformats.org/officeDocument/2006/relationships/slideLayout" Target="../slideLayouts/slideLayout854.xml"/><Relationship Id="rId4" Type="http://schemas.openxmlformats.org/officeDocument/2006/relationships/image" Target="../media/image360.png"/></Relationships>
</file>

<file path=ppt/slides/_rels/slide407.xml.rels><?xml version="1.0" encoding="UTF-8" standalone="yes"?>
<Relationships xmlns="http://schemas.openxmlformats.org/package/2006/relationships"><Relationship Id="rId3" Type="http://schemas.openxmlformats.org/officeDocument/2006/relationships/image" Target="../media/image361.png"/><Relationship Id="rId2" Type="http://schemas.openxmlformats.org/officeDocument/2006/relationships/notesSlide" Target="../notesSlides/notesSlide107.xml"/><Relationship Id="rId1" Type="http://schemas.openxmlformats.org/officeDocument/2006/relationships/slideLayout" Target="../slideLayouts/slideLayout854.xml"/><Relationship Id="rId4" Type="http://schemas.openxmlformats.org/officeDocument/2006/relationships/image" Target="../media/image362.png"/></Relationships>
</file>

<file path=ppt/slides/_rels/slide408.xml.rels><?xml version="1.0" encoding="UTF-8" standalone="yes"?>
<Relationships xmlns="http://schemas.openxmlformats.org/package/2006/relationships"><Relationship Id="rId3" Type="http://schemas.openxmlformats.org/officeDocument/2006/relationships/image" Target="../media/image361.png"/><Relationship Id="rId2" Type="http://schemas.openxmlformats.org/officeDocument/2006/relationships/notesSlide" Target="../notesSlides/notesSlide108.xml"/><Relationship Id="rId1" Type="http://schemas.openxmlformats.org/officeDocument/2006/relationships/slideLayout" Target="../slideLayouts/slideLayout854.xml"/><Relationship Id="rId4" Type="http://schemas.openxmlformats.org/officeDocument/2006/relationships/image" Target="../media/image363.png"/></Relationships>
</file>

<file path=ppt/slides/_rels/slide409.xml.rels><?xml version="1.0" encoding="UTF-8" standalone="yes"?>
<Relationships xmlns="http://schemas.openxmlformats.org/package/2006/relationships"><Relationship Id="rId3" Type="http://schemas.openxmlformats.org/officeDocument/2006/relationships/image" Target="../media/image364.png"/><Relationship Id="rId2" Type="http://schemas.openxmlformats.org/officeDocument/2006/relationships/notesSlide" Target="../notesSlides/notesSlide109.xml"/><Relationship Id="rId1" Type="http://schemas.openxmlformats.org/officeDocument/2006/relationships/slideLayout" Target="../slideLayouts/slideLayout854.xml"/><Relationship Id="rId4" Type="http://schemas.openxmlformats.org/officeDocument/2006/relationships/image" Target="../media/image361.png"/></Relationships>
</file>

<file path=ppt/slides/_rels/slide410.xml.rels><?xml version="1.0" encoding="UTF-8" standalone="yes"?>
<Relationships xmlns="http://schemas.openxmlformats.org/package/2006/relationships"><Relationship Id="rId3" Type="http://schemas.openxmlformats.org/officeDocument/2006/relationships/image" Target="../media/image361.png"/><Relationship Id="rId2" Type="http://schemas.openxmlformats.org/officeDocument/2006/relationships/notesSlide" Target="../notesSlides/notesSlide110.xml"/><Relationship Id="rId1" Type="http://schemas.openxmlformats.org/officeDocument/2006/relationships/slideLayout" Target="../slideLayouts/slideLayout854.xml"/></Relationships>
</file>

<file path=ppt/slides/_rels/slide411.xml.rels><?xml version="1.0" encoding="UTF-8" standalone="yes"?>
<Relationships xmlns="http://schemas.openxmlformats.org/package/2006/relationships"><Relationship Id="rId3" Type="http://schemas.openxmlformats.org/officeDocument/2006/relationships/hyperlink" Target="http://www.microarch.org/micro52/" TargetMode="External"/><Relationship Id="rId7" Type="http://schemas.openxmlformats.org/officeDocument/2006/relationships/image" Target="../media/image365.png"/><Relationship Id="rId2" Type="http://schemas.openxmlformats.org/officeDocument/2006/relationships/hyperlink" Target="https://people.inf.ethz.ch/omutlu/pub/EDEN-efficient-DNN-inference-with-approximate-memory_micro19.pdf" TargetMode="External"/><Relationship Id="rId1" Type="http://schemas.openxmlformats.org/officeDocument/2006/relationships/slideLayout" Target="../slideLayouts/slideLayout2.xml"/><Relationship Id="rId6" Type="http://schemas.openxmlformats.org/officeDocument/2006/relationships/hyperlink" Target="https://www.youtube.com/watch?v=oS-bKY75gXQ" TargetMode="External"/><Relationship Id="rId5" Type="http://schemas.openxmlformats.org/officeDocument/2006/relationships/hyperlink" Target="https://people.inf.ethz.ch/omutlu/pub/EDEN-efficient-DNN-inference-with-approximate-memory_micro19-lightning-talk.pdf" TargetMode="External"/><Relationship Id="rId4" Type="http://schemas.openxmlformats.org/officeDocument/2006/relationships/hyperlink" Target="https://people.inf.ethz.ch/omutlu/pub/EDEN-efficient-DNN-inference-with-approximate-memory_micro19-lightning-talk.pptx" TargetMode="External"/></Relationships>
</file>

<file path=ppt/slides/_rels/slide412.xml.rels><?xml version="1.0" encoding="UTF-8" standalone="yes"?>
<Relationships xmlns="http://schemas.openxmlformats.org/package/2006/relationships"><Relationship Id="rId8" Type="http://schemas.openxmlformats.org/officeDocument/2006/relationships/hyperlink" Target="https://people.inf.ethz.ch/omutlu/pub/SMASH-sparse-matrix-software-hardware-acceleration_micro19-poster.pptx" TargetMode="External"/><Relationship Id="rId3" Type="http://schemas.openxmlformats.org/officeDocument/2006/relationships/hyperlink" Target="http://www.microarch.org/micro52/" TargetMode="External"/><Relationship Id="rId7" Type="http://schemas.openxmlformats.org/officeDocument/2006/relationships/hyperlink" Target="https://people.inf.ethz.ch/omutlu/pub/SMASH-sparse-matrix-software-hardware-acceleration_micro19-lightning-talk.pdf" TargetMode="External"/><Relationship Id="rId12" Type="http://schemas.openxmlformats.org/officeDocument/2006/relationships/image" Target="../media/image366.png"/><Relationship Id="rId2" Type="http://schemas.openxmlformats.org/officeDocument/2006/relationships/hyperlink" Target="https://people.inf.ethz.ch/omutlu/pub/SMASH-sparse-matrix-software-hardware-acceleration_micro19.pdf" TargetMode="External"/><Relationship Id="rId1" Type="http://schemas.openxmlformats.org/officeDocument/2006/relationships/slideLayout" Target="../slideLayouts/slideLayout2.xml"/><Relationship Id="rId6" Type="http://schemas.openxmlformats.org/officeDocument/2006/relationships/hyperlink" Target="https://people.inf.ethz.ch/omutlu/pub/SMASH-sparse-matrix-software-hardware-acceleration_micro19-lightning-talk.pptx" TargetMode="External"/><Relationship Id="rId11" Type="http://schemas.openxmlformats.org/officeDocument/2006/relationships/hyperlink" Target="https://www.youtube.com/watch?v=LWYVQ3o_SdU" TargetMode="External"/><Relationship Id="rId5" Type="http://schemas.openxmlformats.org/officeDocument/2006/relationships/hyperlink" Target="https://people.inf.ethz.ch/omutlu/pub/SMASH-sparse-matrix-software-hardware-acceleration_micro19-talk.pdf" TargetMode="External"/><Relationship Id="rId10" Type="http://schemas.openxmlformats.org/officeDocument/2006/relationships/hyperlink" Target="https://www.youtube.com/watch?v=VN0PQ5zgLGg" TargetMode="External"/><Relationship Id="rId4" Type="http://schemas.openxmlformats.org/officeDocument/2006/relationships/hyperlink" Target="https://people.inf.ethz.ch/omutlu/pub/SMASH-sparse-matrix-software-hardware-acceleration_micro19-talk.pptx" TargetMode="External"/><Relationship Id="rId9" Type="http://schemas.openxmlformats.org/officeDocument/2006/relationships/hyperlink" Target="https://people.inf.ethz.ch/omutlu/pub/SMASH-sparse-matrix-software-hardware-acceleration_micro19-poster.pdf" TargetMode="External"/></Relationships>
</file>

<file path=ppt/slides/_rels/slide413.xml.rels><?xml version="1.0" encoding="UTF-8" standalone="yes"?>
<Relationships xmlns="http://schemas.openxmlformats.org/package/2006/relationships"><Relationship Id="rId8" Type="http://schemas.openxmlformats.org/officeDocument/2006/relationships/hyperlink" Target="https://people.inf.ethz.ch/omutlu/pub/VBI-virtual-block-interface_isca20-ARM-Research-Summit-poster.pptx" TargetMode="External"/><Relationship Id="rId13" Type="http://schemas.openxmlformats.org/officeDocument/2006/relationships/image" Target="../media/image367.png"/><Relationship Id="rId3" Type="http://schemas.openxmlformats.org/officeDocument/2006/relationships/hyperlink" Target="http://iscaconf.org/isca2020/" TargetMode="External"/><Relationship Id="rId7" Type="http://schemas.openxmlformats.org/officeDocument/2006/relationships/hyperlink" Target="https://people.inf.ethz.ch/omutlu/pub/VBI-virtual-block-interface_isca20-lightning-talk.pdf" TargetMode="External"/><Relationship Id="rId12" Type="http://schemas.openxmlformats.org/officeDocument/2006/relationships/hyperlink" Target="https://www.youtube.com/watch?v=PPR7YrBi7IQ" TargetMode="External"/><Relationship Id="rId2" Type="http://schemas.openxmlformats.org/officeDocument/2006/relationships/hyperlink" Target="https://people.inf.ethz.ch/omutlu/pub/VBI-virtual-block-interface_isca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VBI-virtual-block-interface_isca20-lightning-talk.pptx" TargetMode="External"/><Relationship Id="rId11" Type="http://schemas.openxmlformats.org/officeDocument/2006/relationships/hyperlink" Target="https://youtu.be/04l-Zlaue0k" TargetMode="External"/><Relationship Id="rId5" Type="http://schemas.openxmlformats.org/officeDocument/2006/relationships/hyperlink" Target="https://people.inf.ethz.ch/omutlu/pub/VBI-virtual-block-interface_isca20-talk.pdf" TargetMode="External"/><Relationship Id="rId10" Type="http://schemas.openxmlformats.org/officeDocument/2006/relationships/hyperlink" Target="https://www.youtube.com/watch?v=7c6LgVrCwPo" TargetMode="External"/><Relationship Id="rId4" Type="http://schemas.openxmlformats.org/officeDocument/2006/relationships/hyperlink" Target="https://people.inf.ethz.ch/omutlu/pub/VBI-virtual-block-interface_isca20-talk.pptx" TargetMode="External"/><Relationship Id="rId9" Type="http://schemas.openxmlformats.org/officeDocument/2006/relationships/hyperlink" Target="https://people.inf.ethz.ch/omutlu/pub/VBI-virtual-block-interface_isca20-ARM-Research-Summit-poster.pdf" TargetMode="External"/></Relationships>
</file>

<file path=ppt/slides/_rels/slide414.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592.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7.png"/></Relationships>
</file>

<file path=ppt/slides/_rels/slide415.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592.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416.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417.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592.xml"/><Relationship Id="rId4" Type="http://schemas.openxmlformats.org/officeDocument/2006/relationships/image" Target="../media/image203.png"/></Relationships>
</file>

<file path=ppt/slides/_rels/slide418.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19.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4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3.xml.rels><?xml version="1.0" encoding="UTF-8" standalone="yes"?>
<Relationships xmlns="http://schemas.openxmlformats.org/package/2006/relationships"><Relationship Id="rId2" Type="http://schemas.openxmlformats.org/officeDocument/2006/relationships/image" Target="../media/image368.png"/><Relationship Id="rId1" Type="http://schemas.openxmlformats.org/officeDocument/2006/relationships/slideLayout" Target="../slideLayouts/slideLayout236.xml"/></Relationships>
</file>

<file path=ppt/slides/_rels/slide424.xml.rels><?xml version="1.0" encoding="UTF-8" standalone="yes"?>
<Relationships xmlns="http://schemas.openxmlformats.org/package/2006/relationships"><Relationship Id="rId3" Type="http://schemas.openxmlformats.org/officeDocument/2006/relationships/image" Target="../media/image369.png"/><Relationship Id="rId2" Type="http://schemas.openxmlformats.org/officeDocument/2006/relationships/image" Target="../media/image368.png"/><Relationship Id="rId1" Type="http://schemas.openxmlformats.org/officeDocument/2006/relationships/slideLayout" Target="../slideLayouts/slideLayout236.xml"/></Relationships>
</file>

<file path=ppt/slides/_rels/slide425.xml.rels><?xml version="1.0" encoding="UTF-8" standalone="yes"?>
<Relationships xmlns="http://schemas.openxmlformats.org/package/2006/relationships"><Relationship Id="rId3" Type="http://schemas.openxmlformats.org/officeDocument/2006/relationships/image" Target="../media/image369.png"/><Relationship Id="rId2" Type="http://schemas.openxmlformats.org/officeDocument/2006/relationships/image" Target="../media/image368.png"/><Relationship Id="rId1" Type="http://schemas.openxmlformats.org/officeDocument/2006/relationships/slideLayout" Target="../slideLayouts/slideLayout236.xml"/><Relationship Id="rId4" Type="http://schemas.openxmlformats.org/officeDocument/2006/relationships/image" Target="../media/image370.png"/></Relationships>
</file>

<file path=ppt/slides/_rels/slide426.xml.rels><?xml version="1.0" encoding="UTF-8" standalone="yes"?>
<Relationships xmlns="http://schemas.openxmlformats.org/package/2006/relationships"><Relationship Id="rId2" Type="http://schemas.openxmlformats.org/officeDocument/2006/relationships/image" Target="../media/image371.png"/><Relationship Id="rId1" Type="http://schemas.openxmlformats.org/officeDocument/2006/relationships/slideLayout" Target="../slideLayouts/slideLayout653.xml"/></Relationships>
</file>

<file path=ppt/slides/_rels/slide427.xml.rels><?xml version="1.0" encoding="UTF-8" standalone="yes"?>
<Relationships xmlns="http://schemas.openxmlformats.org/package/2006/relationships"><Relationship Id="rId3" Type="http://schemas.openxmlformats.org/officeDocument/2006/relationships/image" Target="../media/image373.png"/><Relationship Id="rId2" Type="http://schemas.openxmlformats.org/officeDocument/2006/relationships/image" Target="../media/image372.png"/><Relationship Id="rId1" Type="http://schemas.openxmlformats.org/officeDocument/2006/relationships/slideLayout" Target="../slideLayouts/slideLayout653.xml"/></Relationships>
</file>

<file path=ppt/slides/_rels/slide428.xml.rels><?xml version="1.0" encoding="UTF-8" standalone="yes"?>
<Relationships xmlns="http://schemas.openxmlformats.org/package/2006/relationships"><Relationship Id="rId2" Type="http://schemas.openxmlformats.org/officeDocument/2006/relationships/image" Target="../media/image374.jpeg"/><Relationship Id="rId1" Type="http://schemas.openxmlformats.org/officeDocument/2006/relationships/slideLayout" Target="../slideLayouts/slideLayout236.xml"/></Relationships>
</file>

<file path=ppt/slides/_rels/slide429.xml.rels><?xml version="1.0" encoding="UTF-8" standalone="yes"?>
<Relationships xmlns="http://schemas.openxmlformats.org/package/2006/relationships"><Relationship Id="rId2" Type="http://schemas.openxmlformats.org/officeDocument/2006/relationships/image" Target="../media/image375.jpeg"/><Relationship Id="rId1" Type="http://schemas.openxmlformats.org/officeDocument/2006/relationships/slideLayout" Target="../slideLayouts/slideLayout236.xml"/></Relationships>
</file>

<file path=ppt/slides/_rels/slide430.xml.rels><?xml version="1.0" encoding="UTF-8" standalone="yes"?>
<Relationships xmlns="http://schemas.openxmlformats.org/package/2006/relationships"><Relationship Id="rId3" Type="http://schemas.openxmlformats.org/officeDocument/2006/relationships/image" Target="../media/image377.jpeg"/><Relationship Id="rId2" Type="http://schemas.openxmlformats.org/officeDocument/2006/relationships/image" Target="../media/image376.jpeg"/><Relationship Id="rId1" Type="http://schemas.openxmlformats.org/officeDocument/2006/relationships/slideLayout" Target="../slideLayouts/slideLayout653.xml"/></Relationships>
</file>

<file path=ppt/slides/_rels/slide431.xml.rels><?xml version="1.0" encoding="UTF-8" standalone="yes"?>
<Relationships xmlns="http://schemas.openxmlformats.org/package/2006/relationships"><Relationship Id="rId2" Type="http://schemas.openxmlformats.org/officeDocument/2006/relationships/image" Target="../media/image378.jpeg"/><Relationship Id="rId1" Type="http://schemas.openxmlformats.org/officeDocument/2006/relationships/slideLayout" Target="../slideLayouts/slideLayout665.xml"/></Relationships>
</file>

<file path=ppt/slides/_rels/slide432.xml.rels><?xml version="1.0" encoding="UTF-8" standalone="yes"?>
<Relationships xmlns="http://schemas.openxmlformats.org/package/2006/relationships"><Relationship Id="rId3" Type="http://schemas.openxmlformats.org/officeDocument/2006/relationships/image" Target="../media/image380.jpeg"/><Relationship Id="rId2" Type="http://schemas.openxmlformats.org/officeDocument/2006/relationships/image" Target="../media/image379.jpeg"/><Relationship Id="rId1" Type="http://schemas.openxmlformats.org/officeDocument/2006/relationships/slideLayout" Target="../slideLayouts/slideLayout236.xml"/><Relationship Id="rId4" Type="http://schemas.openxmlformats.org/officeDocument/2006/relationships/hyperlink" Target="https://commons.wikimedia.org/w/index.php?curid=31493356" TargetMode="External"/></Relationships>
</file>

<file path=ppt/slides/_rels/slide433.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81.png"/><Relationship Id="rId1" Type="http://schemas.openxmlformats.org/officeDocument/2006/relationships/slideLayout" Target="../slideLayouts/slideLayout653.xml"/></Relationships>
</file>

<file path=ppt/slides/_rels/slide434.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653.xml"/></Relationships>
</file>

<file path=ppt/slides/_rels/slide435.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124.xml"/></Relationships>
</file>

<file path=ppt/slides/_rels/slide436.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625.xml"/></Relationships>
</file>

<file path=ppt/slides/_rels/slide437.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hyperlink" Target="https://people.inf.ethz.ch/omutlu/" TargetMode="External"/><Relationship Id="rId1" Type="http://schemas.openxmlformats.org/officeDocument/2006/relationships/slideLayout" Target="../slideLayouts/slideLayout677.xml"/><Relationship Id="rId5" Type="http://schemas.openxmlformats.org/officeDocument/2006/relationships/image" Target="../media/image383.png"/><Relationship Id="rId4" Type="http://schemas.openxmlformats.org/officeDocument/2006/relationships/hyperlink" Target="https://people.inf.ethz.ch/omutlu/projects.htm" TargetMode="External"/></Relationships>
</file>

<file path=ppt/slides/_rels/slide438.xml.rels><?xml version="1.0" encoding="UTF-8" standalone="yes"?>
<Relationships xmlns="http://schemas.openxmlformats.org/package/2006/relationships"><Relationship Id="rId8" Type="http://schemas.openxmlformats.org/officeDocument/2006/relationships/image" Target="../media/image120.jpeg"/><Relationship Id="rId3" Type="http://schemas.openxmlformats.org/officeDocument/2006/relationships/image" Target="../media/image384.png"/><Relationship Id="rId7" Type="http://schemas.openxmlformats.org/officeDocument/2006/relationships/image" Target="../media/image387.jpeg"/><Relationship Id="rId2" Type="http://schemas.openxmlformats.org/officeDocument/2006/relationships/notesSlide" Target="../notesSlides/notesSlide113.xml"/><Relationship Id="rId1" Type="http://schemas.openxmlformats.org/officeDocument/2006/relationships/slideLayout" Target="../slideLayouts/slideLayout6.xml"/><Relationship Id="rId6" Type="http://schemas.openxmlformats.org/officeDocument/2006/relationships/image" Target="../media/image386.png"/><Relationship Id="rId5" Type="http://schemas.openxmlformats.org/officeDocument/2006/relationships/image" Target="../media/image385.jpeg"/><Relationship Id="rId10" Type="http://schemas.openxmlformats.org/officeDocument/2006/relationships/image" Target="../media/image388.png"/><Relationship Id="rId4" Type="http://schemas.microsoft.com/office/2007/relationships/hdphoto" Target="../media/hdphoto4.wdp"/><Relationship Id="rId9" Type="http://schemas.openxmlformats.org/officeDocument/2006/relationships/image" Target="../media/image121.png"/></Relationships>
</file>

<file path=ppt/slides/_rels/slide439.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9.png"/><Relationship Id="rId1" Type="http://schemas.openxmlformats.org/officeDocument/2006/relationships/slideLayout" Target="../slideLayouts/slideLayout689.xml"/><Relationship Id="rId6" Type="http://schemas.openxmlformats.org/officeDocument/2006/relationships/hyperlink" Target="https://safari.ethz.ch/safari-newsletter-april-2020/" TargetMode="External"/><Relationship Id="rId5" Type="http://schemas.openxmlformats.org/officeDocument/2006/relationships/image" Target="../media/image390.jpeg"/><Relationship Id="rId4" Type="http://schemas.openxmlformats.org/officeDocument/2006/relationships/hyperlink" Target="http://www.safari.ethz.ch/" TargetMode="External"/></Relationships>
</file>

<file path=ppt/slides/_rels/slide444.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445.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446.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447.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448.xml.rels><?xml version="1.0" encoding="UTF-8" standalone="yes"?>
<Relationships xmlns="http://schemas.openxmlformats.org/package/2006/relationships"><Relationship Id="rId3" Type="http://schemas.openxmlformats.org/officeDocument/2006/relationships/image" Target="../media/image391.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49.xml.rels><?xml version="1.0" encoding="UTF-8" standalone="yes"?>
<Relationships xmlns="http://schemas.openxmlformats.org/package/2006/relationships"><Relationship Id="rId2" Type="http://schemas.openxmlformats.org/officeDocument/2006/relationships/hyperlink" Target="https://safari.ethz.ch/safari-alumni/" TargetMode="External"/><Relationship Id="rId1" Type="http://schemas.openxmlformats.org/officeDocument/2006/relationships/slideLayout" Target="../slideLayouts/slideLayout707.xml"/></Relationships>
</file>

<file path=ppt/slides/_rels/slide450.xml.rels><?xml version="1.0" encoding="UTF-8" standalone="yes"?>
<Relationships xmlns="http://schemas.openxmlformats.org/package/2006/relationships"><Relationship Id="rId1" Type="http://schemas.openxmlformats.org/officeDocument/2006/relationships/slideLayout" Target="../slideLayouts/slideLayout707.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52.xml.rels><?xml version="1.0" encoding="UTF-8" standalone="yes"?>
<Relationships xmlns="http://schemas.openxmlformats.org/package/2006/relationships"><Relationship Id="rId1" Type="http://schemas.openxmlformats.org/officeDocument/2006/relationships/slideLayout" Target="../slideLayouts/slideLayout780.xml"/></Relationships>
</file>

<file path=ppt/slides/_rels/slide453.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4.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5.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479.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6.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www.youtube.com/watch?v=LbC0EZY8yw4&amp;list=PL5Q2soXY2Zi_uej3aY39YB5pfW4SJ7LlN" TargetMode="External"/><Relationship Id="rId1" Type="http://schemas.openxmlformats.org/officeDocument/2006/relationships/slideLayout" Target="../slideLayouts/slideLayout479.xml"/><Relationship Id="rId5" Type="http://schemas.openxmlformats.org/officeDocument/2006/relationships/hyperlink" Target="https://www.youtube.com/onurmutlulectures" TargetMode="External"/><Relationship Id="rId4" Type="http://schemas.openxmlformats.org/officeDocument/2006/relationships/hyperlink" Target="https://www.youtube.com/watch?v=4yfkM_5EFgo&amp;list=PL5Q2soXY2Zi-Mnk1PxjEIG32HAGILkTOF" TargetMode="External"/></Relationships>
</file>

<file path=ppt/slides/_rels/slide457.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10.png"/><Relationship Id="rId1" Type="http://schemas.openxmlformats.org/officeDocument/2006/relationships/slideLayout" Target="../slideLayouts/slideLayout479.xml"/></Relationships>
</file>

<file path=ppt/slides/_rels/slide458.xml.rels><?xml version="1.0" encoding="UTF-8" standalone="yes"?>
<Relationships xmlns="http://schemas.openxmlformats.org/package/2006/relationships"><Relationship Id="rId3" Type="http://schemas.openxmlformats.org/officeDocument/2006/relationships/hyperlink" Target="https://www.youtube.com/watch?v=LbC0EZY8yw4&amp;list=PL5Q2soXY2Zi_uej3aY39YB5pfW4SJ7LlN" TargetMode="External"/><Relationship Id="rId2" Type="http://schemas.openxmlformats.org/officeDocument/2006/relationships/hyperlink" Target="https://safari.ethz.ch/digitaltechnik/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296.png"/></Relationships>
</file>

<file path=ppt/slides/_rels/slide459.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safari.ethz.ch/architecture/fall2020/doku.php?id=schedule" TargetMode="External"/><Relationship Id="rId1" Type="http://schemas.openxmlformats.org/officeDocument/2006/relationships/slideLayout" Target="../slideLayouts/slideLayout479.xml"/><Relationship Id="rId4" Type="http://schemas.openxmlformats.org/officeDocument/2006/relationships/image" Target="../media/image392.png"/></Relationships>
</file>

<file path=ppt/slides/_rels/slide460.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5.png"/></Relationships>
</file>

<file path=ppt/slides/_rels/slide461.xml.rels><?xml version="1.0" encoding="UTF-8" standalone="yes"?>
<Relationships xmlns="http://schemas.openxmlformats.org/package/2006/relationships"><Relationship Id="rId3" Type="http://schemas.openxmlformats.org/officeDocument/2006/relationships/hyperlink" Target="https://www.youtube.com/watch?v=t3m93ZpLOyw&amp;list=PL5Q2soXY2Zi_awYdjmWVIUegsbY7TPGW4" TargetMode="External"/><Relationship Id="rId2" Type="http://schemas.openxmlformats.org/officeDocument/2006/relationships/hyperlink" Target="https://safari.ethz.ch/architecture_seminar/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393.png"/></Relationships>
</file>

<file path=ppt/slides/_rels/slide462.xml.rels><?xml version="1.0" encoding="UTF-8" standalone="yes"?>
<Relationships xmlns="http://schemas.openxmlformats.org/package/2006/relationships"><Relationship Id="rId3" Type="http://schemas.openxmlformats.org/officeDocument/2006/relationships/hyperlink" Target="https://www.youtube.com/watch?v=4TcP297mdsI&amp;list=PL5Q2soXY2Zi_7UBNmC9B8Yr5JSwTG9yH4" TargetMode="External"/><Relationship Id="rId2" Type="http://schemas.openxmlformats.org/officeDocument/2006/relationships/hyperlink" Target="https://safari.ethz.ch/architecture_seminar/fall2021/doku.php?id=schedule" TargetMode="External"/><Relationship Id="rId1" Type="http://schemas.openxmlformats.org/officeDocument/2006/relationships/slideLayout" Target="../slideLayouts/slideLayout479.xml"/><Relationship Id="rId4" Type="http://schemas.openxmlformats.org/officeDocument/2006/relationships/image" Target="../media/image394.png"/></Relationships>
</file>

<file path=ppt/slides/_rels/slide463.xml.rels><?xml version="1.0" encoding="UTF-8" standalone="yes"?>
<Relationships xmlns="http://schemas.openxmlformats.org/package/2006/relationships"><Relationship Id="rId3" Type="http://schemas.openxmlformats.org/officeDocument/2006/relationships/image" Target="../media/image395.png"/><Relationship Id="rId2" Type="http://schemas.openxmlformats.org/officeDocument/2006/relationships/hyperlink" Target="https://safari.ethz.ch/projects_and_seminars/doku.php" TargetMode="External"/><Relationship Id="rId1" Type="http://schemas.openxmlformats.org/officeDocument/2006/relationships/slideLayout" Target="../slideLayouts/slideLayout479.xml"/></Relationships>
</file>

<file path=ppt/slides/_rels/slide464.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465.xml.rels><?xml version="1.0" encoding="UTF-8" standalone="yes"?>
<Relationships xmlns="http://schemas.openxmlformats.org/package/2006/relationships"><Relationship Id="rId8" Type="http://schemas.openxmlformats.org/officeDocument/2006/relationships/image" Target="../media/image401.tiff"/><Relationship Id="rId3" Type="http://schemas.openxmlformats.org/officeDocument/2006/relationships/image" Target="../media/image397.tiff"/><Relationship Id="rId7" Type="http://schemas.openxmlformats.org/officeDocument/2006/relationships/hyperlink" Target="https://safari.ethz.ch/safari-seminar-series/" TargetMode="External"/><Relationship Id="rId2" Type="http://schemas.openxmlformats.org/officeDocument/2006/relationships/image" Target="../media/image396.tiff"/><Relationship Id="rId1" Type="http://schemas.openxmlformats.org/officeDocument/2006/relationships/slideLayout" Target="../slideLayouts/slideLayout741.xml"/><Relationship Id="rId6" Type="http://schemas.openxmlformats.org/officeDocument/2006/relationships/image" Target="../media/image400.tiff"/><Relationship Id="rId11" Type="http://schemas.openxmlformats.org/officeDocument/2006/relationships/image" Target="../media/image404.png"/><Relationship Id="rId5" Type="http://schemas.openxmlformats.org/officeDocument/2006/relationships/image" Target="../media/image399.tiff"/><Relationship Id="rId10" Type="http://schemas.openxmlformats.org/officeDocument/2006/relationships/image" Target="../media/image403.tiff"/><Relationship Id="rId4" Type="http://schemas.openxmlformats.org/officeDocument/2006/relationships/image" Target="../media/image398.tiff"/><Relationship Id="rId9" Type="http://schemas.openxmlformats.org/officeDocument/2006/relationships/image" Target="../media/image402.tiff"/></Relationships>
</file>

<file path=ppt/slides/_rels/slide466.xml.rels><?xml version="1.0" encoding="UTF-8" standalone="yes"?>
<Relationships xmlns="http://schemas.openxmlformats.org/package/2006/relationships"><Relationship Id="rId3" Type="http://schemas.openxmlformats.org/officeDocument/2006/relationships/image" Target="../media/image405.png"/><Relationship Id="rId2" Type="http://schemas.openxmlformats.org/officeDocument/2006/relationships/hyperlink" Target="https://www.youtube.com/watch?v=D8Hjy2iU9l4&amp;list=PL5Q2soXY2Zi_tOTAYm--dYByNPL7JhwR9&amp;index=1" TargetMode="External"/><Relationship Id="rId1" Type="http://schemas.openxmlformats.org/officeDocument/2006/relationships/slideLayout" Target="../slideLayouts/slideLayout741.xml"/><Relationship Id="rId6" Type="http://schemas.openxmlformats.org/officeDocument/2006/relationships/image" Target="../media/image408.png"/><Relationship Id="rId5" Type="http://schemas.openxmlformats.org/officeDocument/2006/relationships/image" Target="../media/image407.png"/><Relationship Id="rId4" Type="http://schemas.openxmlformats.org/officeDocument/2006/relationships/image" Target="../media/image406.png"/></Relationships>
</file>

<file path=ppt/slides/_rels/slide467.xml.rels><?xml version="1.0" encoding="UTF-8" standalone="yes"?>
<Relationships xmlns="http://schemas.openxmlformats.org/package/2006/relationships"><Relationship Id="rId2" Type="http://schemas.openxmlformats.org/officeDocument/2006/relationships/hyperlink" Target="https://github.com/CMU-SAFARI" TargetMode="External"/><Relationship Id="rId1" Type="http://schemas.openxmlformats.org/officeDocument/2006/relationships/slideLayout" Target="../slideLayouts/slideLayout614.xml"/></Relationships>
</file>

<file path=ppt/slides/_rels/slide468.xml.rels><?xml version="1.0" encoding="UTF-8" standalone="yes"?>
<Relationships xmlns="http://schemas.openxmlformats.org/package/2006/relationships"><Relationship Id="rId3" Type="http://schemas.openxmlformats.org/officeDocument/2006/relationships/image" Target="../media/image391.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69.xml.rels><?xml version="1.0" encoding="UTF-8" standalone="yes"?>
<Relationships xmlns="http://schemas.openxmlformats.org/package/2006/relationships"><Relationship Id="rId3" Type="http://schemas.openxmlformats.org/officeDocument/2006/relationships/hyperlink" Target="https://github.com/CMU-SAFARI" TargetMode="External"/><Relationship Id="rId2" Type="http://schemas.openxmlformats.org/officeDocument/2006/relationships/image" Target="../media/image409.png"/><Relationship Id="rId1" Type="http://schemas.openxmlformats.org/officeDocument/2006/relationships/slideLayout" Target="../slideLayouts/slideLayout615.xml"/></Relationships>
</file>

<file path=ppt/slides/_rels/slide470.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125.xml"/></Relationships>
</file>

<file path=ppt/slides/_rels/slide471.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513.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72.xml.rels><?xml version="1.0" encoding="UTF-8" standalone="yes"?>
<Relationships xmlns="http://schemas.openxmlformats.org/package/2006/relationships"><Relationship Id="rId8" Type="http://schemas.openxmlformats.org/officeDocument/2006/relationships/hyperlink" Target="https://iscaconf.org/isca2021/" TargetMode="External"/><Relationship Id="rId3" Type="http://schemas.openxmlformats.org/officeDocument/2006/relationships/hyperlink" Target="https://en.iyte.edu.tr/" TargetMode="External"/><Relationship Id="rId7" Type="http://schemas.openxmlformats.org/officeDocument/2006/relationships/hyperlink" Target="https://sites.google.com/wisc.edu/uarch2021" TargetMode="External"/><Relationship Id="rId2" Type="http://schemas.openxmlformats.org/officeDocument/2006/relationships/hyperlink" Target="https://people.inf.ethz.ch/omutlu/pub/onur-IYTE-Guest-Lecture-16-October-2020-afterlecture.pptx" TargetMode="External"/><Relationship Id="rId1" Type="http://schemas.openxmlformats.org/officeDocument/2006/relationships/slideLayout" Target="../slideLayouts/slideLayout513.xml"/><Relationship Id="rId6" Type="http://schemas.openxmlformats.org/officeDocument/2006/relationships/hyperlink" Target="https://people.inf.ethz.ch/omutlu/pub/onur-ISCA-UndergraduateMentoringWorkshopPanel-ApplyingToGradSchool-June-13-2021.pptx" TargetMode="External"/><Relationship Id="rId5" Type="http://schemas.openxmlformats.org/officeDocument/2006/relationships/hyperlink" Target="https://www.youtube.com/watch?v=xPzhXsFRxuw" TargetMode="External"/><Relationship Id="rId10" Type="http://schemas.openxmlformats.org/officeDocument/2006/relationships/hyperlink" Target="https://www.youtube.com/watch?v=83tlorht7Mc&amp;list=PL5Q2soXY2Zi8D_5MGV6EnXEJHnV2YFBJl&amp;index=54" TargetMode="External"/><Relationship Id="rId4" Type="http://schemas.openxmlformats.org/officeDocument/2006/relationships/hyperlink" Target="https://people.inf.ethz.ch/omutlu/pub/onur-IYTE-Guest-Lecture-16-October-2020-afterlecture.pdf" TargetMode="External"/><Relationship Id="rId9" Type="http://schemas.openxmlformats.org/officeDocument/2006/relationships/hyperlink" Target="https://people.inf.ethz.ch/omutlu/pub/onur-ISCA-UndergraduateMentoringWorkshopPanel-ApplyingToGradSchool-June-13-2021.pdf" TargetMode="External"/></Relationships>
</file>

<file path=ppt/slides/_rels/slide473.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474.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8.png"/><Relationship Id="rId1" Type="http://schemas.openxmlformats.org/officeDocument/2006/relationships/slideLayout" Target="../slideLayouts/slideLayout615.xml"/></Relationships>
</file>

<file path=ppt/slides/_rels/slide475.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 Id="rId4" Type="http://schemas.openxmlformats.org/officeDocument/2006/relationships/hyperlink" Target="https://www.youtube.com/onurmutlulectures" TargetMode="External"/></Relationships>
</file>

<file path=ppt/slides/_rels/slide476.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477.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10.png"/><Relationship Id="rId1" Type="http://schemas.openxmlformats.org/officeDocument/2006/relationships/slideLayout" Target="../slideLayouts/slideLayout490.xml"/></Relationships>
</file>

<file path=ppt/slides/_rels/slide478.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10.png"/><Relationship Id="rId1" Type="http://schemas.openxmlformats.org/officeDocument/2006/relationships/slideLayout" Target="../slideLayouts/slideLayout490.xml"/><Relationship Id="rId4" Type="http://schemas.openxmlformats.org/officeDocument/2006/relationships/image" Target="../media/image411.png"/></Relationships>
</file>

<file path=ppt/slides/_rels/slide479.xml.rels><?xml version="1.0" encoding="UTF-8" standalone="yes"?>
<Relationships xmlns="http://schemas.openxmlformats.org/package/2006/relationships"><Relationship Id="rId3" Type="http://schemas.openxmlformats.org/officeDocument/2006/relationships/image" Target="../media/image413.png"/><Relationship Id="rId2" Type="http://schemas.openxmlformats.org/officeDocument/2006/relationships/image" Target="../media/image412.png"/><Relationship Id="rId1" Type="http://schemas.openxmlformats.org/officeDocument/2006/relationships/slideLayout" Target="../slideLayouts/slideLayout490.xml"/><Relationship Id="rId4" Type="http://schemas.openxmlformats.org/officeDocument/2006/relationships/hyperlink" Target="https://science.sciencemag.org/content/368/6495/eaam9744" TargetMode="External"/></Relationships>
</file>

<file path=ppt/slides/_rels/slide480.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481.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8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26 February 2023</a:t>
            </a:r>
          </a:p>
          <a:p>
            <a:r>
              <a:rPr lang="en-US" sz="2200" dirty="0"/>
              <a:t>Real-World PIM Tutorial Opening Talk @ HPCA </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19416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503446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t>Data is increasing</a:t>
            </a:r>
          </a:p>
          <a:p>
            <a:pPr lvl="1"/>
            <a:r>
              <a:rPr lang="en-US" dirty="0"/>
              <a:t>We can generate more than we can process</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fld id="{323594FA-E141-4234-AE05-360401972BE7}" type="slidenum">
              <a:rPr lang="en-US" altLang="en-US" smtClean="0"/>
              <a:pPr/>
              <a:t>3</a:t>
            </a:fld>
            <a:endParaRPr lang="en-US" altLang="en-US"/>
          </a:p>
        </p:txBody>
      </p:sp>
    </p:spTree>
    <p:extLst>
      <p:ext uri="{BB962C8B-B14F-4D97-AF65-F5344CB8AC3E}">
        <p14:creationId xmlns:p14="http://schemas.microsoft.com/office/powerpoint/2010/main" val="15875550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45C2-D56A-F349-9D1D-3A399E622465}"/>
              </a:ext>
            </a:extLst>
          </p:cNvPr>
          <p:cNvSpPr>
            <a:spLocks noGrp="1"/>
          </p:cNvSpPr>
          <p:nvPr>
            <p:ph type="title"/>
          </p:nvPr>
        </p:nvSpPr>
        <p:spPr/>
        <p:txBody>
          <a:bodyPr/>
          <a:lstStyle/>
          <a:p>
            <a:r>
              <a:rPr lang="en-US" sz="3600" dirty="0"/>
              <a:t>Huge Demand for Performance &amp; Efficiency</a:t>
            </a:r>
          </a:p>
        </p:txBody>
      </p:sp>
      <p:sp>
        <p:nvSpPr>
          <p:cNvPr id="3" name="Content Placeholder 2">
            <a:extLst>
              <a:ext uri="{FF2B5EF4-FFF2-40B4-BE49-F238E27FC236}">
                <a16:creationId xmlns:a16="http://schemas.microsoft.com/office/drawing/2014/main" id="{ADC80964-3B8A-EB4B-90E3-4FAF562FC02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739E1-0CC7-ED4B-90C7-E21FEA675B4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576AFB4-569C-7941-BC9F-F91503D373B6}"/>
              </a:ext>
            </a:extLst>
          </p:cNvPr>
          <p:cNvPicPr>
            <a:picLocks noChangeAspect="1"/>
          </p:cNvPicPr>
          <p:nvPr/>
        </p:nvPicPr>
        <p:blipFill>
          <a:blip r:embed="rId2"/>
          <a:stretch>
            <a:fillRect/>
          </a:stretch>
        </p:blipFill>
        <p:spPr>
          <a:xfrm>
            <a:off x="0" y="1133228"/>
            <a:ext cx="9144000" cy="5115172"/>
          </a:xfrm>
          <a:prstGeom prst="rect">
            <a:avLst/>
          </a:prstGeom>
        </p:spPr>
      </p:pic>
      <p:sp>
        <p:nvSpPr>
          <p:cNvPr id="6" name="TextBox 5">
            <a:extLst>
              <a:ext uri="{FF2B5EF4-FFF2-40B4-BE49-F238E27FC236}">
                <a16:creationId xmlns:a16="http://schemas.microsoft.com/office/drawing/2014/main" id="{1F3EA380-E863-364E-AE27-A90C0B722468}"/>
              </a:ext>
            </a:extLst>
          </p:cNvPr>
          <p:cNvSpPr txBox="1"/>
          <p:nvPr/>
        </p:nvSpPr>
        <p:spPr>
          <a:xfrm>
            <a:off x="2438400" y="6462299"/>
            <a:ext cx="3801041"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https://</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youtu.be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/Bh13Idwcb0Q?t=283</a:t>
            </a:r>
          </a:p>
        </p:txBody>
      </p:sp>
    </p:spTree>
    <p:extLst>
      <p:ext uri="{BB962C8B-B14F-4D97-AF65-F5344CB8AC3E}">
        <p14:creationId xmlns:p14="http://schemas.microsoft.com/office/powerpoint/2010/main" val="17660925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solidFill>
                  <a:srgbClr val="006633"/>
                </a:solidFill>
              </a:rPr>
              <a:t>Data is Key for Future Workloads</a:t>
            </a:r>
            <a:endParaRPr lang="en-US" dirty="0"/>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Tree>
    <p:extLst>
      <p:ext uri="{BB962C8B-B14F-4D97-AF65-F5344CB8AC3E}">
        <p14:creationId xmlns:p14="http://schemas.microsoft.com/office/powerpoint/2010/main" val="36201144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t>Data Overwhelms Modern Machines </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
        <p:nvSpPr>
          <p:cNvPr id="26" name="Rectangle 25"/>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49864499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22C30508-BBE9-0049-8B62-499400F76D8D}"/>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is Key for Future Workloads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Tree>
    <p:extLst>
      <p:ext uri="{BB962C8B-B14F-4D97-AF65-F5344CB8AC3E}">
        <p14:creationId xmlns:p14="http://schemas.microsoft.com/office/powerpoint/2010/main" val="1318679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850848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p:txBody>
          <a:bodyPr/>
          <a:lstStyle/>
          <a:p>
            <a:pPr lvl="0">
              <a:defRPr/>
            </a:pPr>
            <a:r>
              <a:rPr lang="en-US" dirty="0">
                <a:solidFill>
                  <a:srgbClr val="006633"/>
                </a:solidFill>
              </a:rPr>
              <a:t>Data is Key for Future Workloads</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3540686"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high-throughput sequencing (HTS)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spTree>
    <p:extLst>
      <p:ext uri="{BB962C8B-B14F-4D97-AF65-F5344CB8AC3E}">
        <p14:creationId xmlns:p14="http://schemas.microsoft.com/office/powerpoint/2010/main" val="78683253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name="Visio" r:id="rId5" imgW="2695276" imgH="2509932" progId="Visio.Drawing.11">
                  <p:embed/>
                </p:oleObj>
              </mc:Choice>
              <mc:Fallback>
                <p:oleObj name="Visio" r:id="rId5" imgW="2695276" imgH="2509932" progId="Visio.Drawing.11">
                  <p:embed/>
                  <p:pic>
                    <p:nvPicPr>
                      <p:cNvPr id="2" name="Object 1"/>
                      <p:cNvPicPr/>
                      <p:nvPr/>
                    </p:nvPicPr>
                    <p:blipFill>
                      <a:blip r:embed="rId6"/>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name="Visio" r:id="rId7" imgW="3859122" imgH="1695796" progId="Visio.Drawing.11">
                  <p:embed/>
                </p:oleObj>
              </mc:Choice>
              <mc:Fallback>
                <p:oleObj name="Visio" r:id="rId7" imgW="3859122" imgH="1695796" progId="Visio.Drawing.11">
                  <p:embed/>
                  <p:pic>
                    <p:nvPicPr>
                      <p:cNvPr id="23" name="Object 22"/>
                      <p:cNvPicPr/>
                      <p:nvPr/>
                    </p:nvPicPr>
                    <p:blipFill>
                      <a:blip r:embed="rId8"/>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
        <p:nvSpPr>
          <p:cNvPr id="22" name="Rectangle 21">
            <a:extLst>
              <a:ext uri="{FF2B5EF4-FFF2-40B4-BE49-F238E27FC236}">
                <a16:creationId xmlns:a16="http://schemas.microsoft.com/office/drawing/2014/main" id="{14CFF81F-F748-1245-84EF-EB79E2E2F17A}"/>
              </a:ext>
            </a:extLst>
          </p:cNvPr>
          <p:cNvSpPr/>
          <p:nvPr/>
        </p:nvSpPr>
        <p:spPr>
          <a:xfrm>
            <a:off x="0" y="4077072"/>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30158720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D96F-9ED3-0E4C-BF7F-86EEEFB09540}"/>
              </a:ext>
            </a:extLst>
          </p:cNvPr>
          <p:cNvSpPr>
            <a:spLocks noGrp="1"/>
          </p:cNvSpPr>
          <p:nvPr>
            <p:ph type="title"/>
          </p:nvPr>
        </p:nvSpPr>
        <p:spPr>
          <a:xfrm>
            <a:off x="-36512" y="152400"/>
            <a:ext cx="9599984" cy="1066800"/>
          </a:xfrm>
        </p:spPr>
        <p:txBody>
          <a:bodyPr/>
          <a:lstStyle/>
          <a:p>
            <a:r>
              <a:rPr lang="en-US"/>
              <a:t>We Need Faster &amp; Scalable Genome Analysis</a:t>
            </a:r>
          </a:p>
        </p:txBody>
      </p:sp>
      <p:sp>
        <p:nvSpPr>
          <p:cNvPr id="4" name="Slide Number Placeholder 3">
            <a:extLst>
              <a:ext uri="{FF2B5EF4-FFF2-40B4-BE49-F238E27FC236}">
                <a16:creationId xmlns:a16="http://schemas.microsoft.com/office/drawing/2014/main" id="{6071BB7E-7845-6244-9D6F-DC2B6B02D6D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Content Placeholder 5">
            <a:extLst>
              <a:ext uri="{FF2B5EF4-FFF2-40B4-BE49-F238E27FC236}">
                <a16:creationId xmlns:a16="http://schemas.microsoft.com/office/drawing/2014/main" id="{9D8BA7B5-6057-0749-8D04-0E229A51C619}"/>
              </a:ext>
            </a:extLst>
          </p:cNvPr>
          <p:cNvPicPr>
            <a:picLocks noChangeAspect="1"/>
          </p:cNvPicPr>
          <p:nvPr/>
        </p:nvPicPr>
        <p:blipFill rotWithShape="1">
          <a:blip r:embed="rId3">
            <a:extLst>
              <a:ext uri="{28A0092B-C50C-407E-A947-70E740481C1C}">
                <a14:useLocalDpi xmlns:a14="http://schemas.microsoft.com/office/drawing/2010/main" val="0"/>
              </a:ext>
            </a:extLst>
          </a:blip>
          <a:srcRect t="17717" r="23484" b="7611"/>
          <a:stretch/>
        </p:blipFill>
        <p:spPr>
          <a:xfrm>
            <a:off x="741198" y="1024625"/>
            <a:ext cx="3423714" cy="2088232"/>
          </a:xfrm>
          <a:prstGeom prst="rect">
            <a:avLst/>
          </a:prstGeom>
        </p:spPr>
      </p:pic>
      <p:pic>
        <p:nvPicPr>
          <p:cNvPr id="7" name="Picture 6">
            <a:extLst>
              <a:ext uri="{FF2B5EF4-FFF2-40B4-BE49-F238E27FC236}">
                <a16:creationId xmlns:a16="http://schemas.microsoft.com/office/drawing/2014/main" id="{A3B519A5-07C0-6A4A-B80F-C4828F13C08E}"/>
              </a:ext>
            </a:extLst>
          </p:cNvPr>
          <p:cNvPicPr>
            <a:picLocks noChangeAspect="1"/>
          </p:cNvPicPr>
          <p:nvPr/>
        </p:nvPicPr>
        <p:blipFill>
          <a:blip r:embed="rId4"/>
          <a:stretch>
            <a:fillRect/>
          </a:stretch>
        </p:blipFill>
        <p:spPr>
          <a:xfrm rot="5400000">
            <a:off x="5686509" y="1014038"/>
            <a:ext cx="2156459" cy="2131671"/>
          </a:xfrm>
          <a:prstGeom prst="rect">
            <a:avLst/>
          </a:prstGeom>
        </p:spPr>
      </p:pic>
      <p:sp>
        <p:nvSpPr>
          <p:cNvPr id="9" name="Rectangle 8">
            <a:extLst>
              <a:ext uri="{FF2B5EF4-FFF2-40B4-BE49-F238E27FC236}">
                <a16:creationId xmlns:a16="http://schemas.microsoft.com/office/drawing/2014/main" id="{79A357C3-037A-FF4C-9649-5150C5A41046}"/>
              </a:ext>
            </a:extLst>
          </p:cNvPr>
          <p:cNvSpPr/>
          <p:nvPr/>
        </p:nvSpPr>
        <p:spPr>
          <a:xfrm>
            <a:off x="4932040" y="3112857"/>
            <a:ext cx="4103801"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presence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relative abundance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of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microbes</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 sample</a:t>
            </a:r>
          </a:p>
        </p:txBody>
      </p:sp>
      <p:sp>
        <p:nvSpPr>
          <p:cNvPr id="10" name="Rectangle 9">
            <a:extLst>
              <a:ext uri="{FF2B5EF4-FFF2-40B4-BE49-F238E27FC236}">
                <a16:creationId xmlns:a16="http://schemas.microsoft.com/office/drawing/2014/main" id="{B76B1D94-3169-C94C-81E6-31FAA4873F93}"/>
              </a:ext>
            </a:extLst>
          </p:cNvPr>
          <p:cNvSpPr/>
          <p:nvPr/>
        </p:nvSpPr>
        <p:spPr>
          <a:xfrm>
            <a:off x="539552" y="3131676"/>
            <a:ext cx="3923928"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evolution, …</a:t>
            </a:r>
          </a:p>
        </p:txBody>
      </p:sp>
      <p:sp>
        <p:nvSpPr>
          <p:cNvPr id="13" name="Rectangle 12">
            <a:extLst>
              <a:ext uri="{FF2B5EF4-FFF2-40B4-BE49-F238E27FC236}">
                <a16:creationId xmlns:a16="http://schemas.microsoft.com/office/drawing/2014/main" id="{3A223A29-6644-0347-8D71-6121991CBC37}"/>
              </a:ext>
            </a:extLst>
          </p:cNvPr>
          <p:cNvSpPr/>
          <p:nvPr/>
        </p:nvSpPr>
        <p:spPr>
          <a:xfrm>
            <a:off x="144016" y="5879013"/>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Rapid surveillance of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6" name="Picture 15">
            <a:extLst>
              <a:ext uri="{FF2B5EF4-FFF2-40B4-BE49-F238E27FC236}">
                <a16:creationId xmlns:a16="http://schemas.microsoft.com/office/drawing/2014/main" id="{065DED78-1DA1-334F-BE4E-C478633C9CCD}"/>
              </a:ext>
            </a:extLst>
          </p:cNvPr>
          <p:cNvPicPr>
            <a:picLocks noChangeAspect="1"/>
          </p:cNvPicPr>
          <p:nvPr/>
        </p:nvPicPr>
        <p:blipFill>
          <a:blip r:embed="rId5"/>
          <a:stretch>
            <a:fillRect/>
          </a:stretch>
        </p:blipFill>
        <p:spPr>
          <a:xfrm>
            <a:off x="688528" y="3914154"/>
            <a:ext cx="3476384" cy="1955466"/>
          </a:xfrm>
          <a:prstGeom prst="rect">
            <a:avLst/>
          </a:prstGeom>
        </p:spPr>
      </p:pic>
      <p:sp>
        <p:nvSpPr>
          <p:cNvPr id="17" name="Rectangle 16">
            <a:extLst>
              <a:ext uri="{FF2B5EF4-FFF2-40B4-BE49-F238E27FC236}">
                <a16:creationId xmlns:a16="http://schemas.microsoft.com/office/drawing/2014/main" id="{7BC48378-27E6-E74D-8EEF-1E75F9F5206F}"/>
              </a:ext>
            </a:extLst>
          </p:cNvPr>
          <p:cNvSpPr/>
          <p:nvPr/>
        </p:nvSpPr>
        <p:spPr>
          <a:xfrm>
            <a:off x="5004544" y="5874281"/>
            <a:ext cx="40319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Developing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22" name="Picture 20" descr="Related image">
            <a:extLst>
              <a:ext uri="{FF2B5EF4-FFF2-40B4-BE49-F238E27FC236}">
                <a16:creationId xmlns:a16="http://schemas.microsoft.com/office/drawing/2014/main" id="{A207574E-145E-3846-B1F1-469104C3B010}"/>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72942" t="50853" r="8530" b="12146"/>
          <a:stretch/>
        </p:blipFill>
        <p:spPr bwMode="auto">
          <a:xfrm>
            <a:off x="5923875" y="4922839"/>
            <a:ext cx="625218"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0" descr="Related image">
            <a:extLst>
              <a:ext uri="{FF2B5EF4-FFF2-40B4-BE49-F238E27FC236}">
                <a16:creationId xmlns:a16="http://schemas.microsoft.com/office/drawing/2014/main" id="{66E8E7A2-C541-7E48-93B5-E3E2C2B8C2BA}"/>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28835" t="50853" r="50206" b="12146"/>
          <a:stretch/>
        </p:blipFill>
        <p:spPr bwMode="auto">
          <a:xfrm>
            <a:off x="6020445" y="3980147"/>
            <a:ext cx="707212"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0" descr="Related image">
            <a:extLst>
              <a:ext uri="{FF2B5EF4-FFF2-40B4-BE49-F238E27FC236}">
                <a16:creationId xmlns:a16="http://schemas.microsoft.com/office/drawing/2014/main" id="{042EC2D7-9036-5049-B7B0-A612D0C670DD}"/>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8740" t="50853" r="71287" b="12146"/>
          <a:stretch/>
        </p:blipFill>
        <p:spPr bwMode="auto">
          <a:xfrm>
            <a:off x="5635182" y="3899121"/>
            <a:ext cx="673957"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6" descr="Image result for medication icon">
            <a:extLst>
              <a:ext uri="{FF2B5EF4-FFF2-40B4-BE49-F238E27FC236}">
                <a16:creationId xmlns:a16="http://schemas.microsoft.com/office/drawing/2014/main" id="{E34AC37D-D314-9349-8E43-D3A56B0F7704}"/>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306" t="2057" r="6476" b="59543"/>
          <a:stretch/>
        </p:blipFill>
        <p:spPr bwMode="auto">
          <a:xfrm>
            <a:off x="7446864" y="5116655"/>
            <a:ext cx="653528" cy="6742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6" descr="Image result for medication icon">
            <a:extLst>
              <a:ext uri="{FF2B5EF4-FFF2-40B4-BE49-F238E27FC236}">
                <a16:creationId xmlns:a16="http://schemas.microsoft.com/office/drawing/2014/main" id="{8D68DAFE-2E59-6C43-A4FF-ADCD82611D5C}"/>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6663" t="2087" r="55824" b="60400"/>
          <a:stretch/>
        </p:blipFill>
        <p:spPr bwMode="auto">
          <a:xfrm>
            <a:off x="7301905" y="4219429"/>
            <a:ext cx="615574" cy="615574"/>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Arrow 28">
            <a:extLst>
              <a:ext uri="{FF2B5EF4-FFF2-40B4-BE49-F238E27FC236}">
                <a16:creationId xmlns:a16="http://schemas.microsoft.com/office/drawing/2014/main" id="{F9FEAE5E-C06E-0842-AD47-E10909BBE084}"/>
              </a:ext>
            </a:extLst>
          </p:cNvPr>
          <p:cNvSpPr/>
          <p:nvPr/>
        </p:nvSpPr>
        <p:spPr>
          <a:xfrm flipH="1">
            <a:off x="6806446" y="4413471"/>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4" name="Right Arrow 33">
            <a:extLst>
              <a:ext uri="{FF2B5EF4-FFF2-40B4-BE49-F238E27FC236}">
                <a16:creationId xmlns:a16="http://schemas.microsoft.com/office/drawing/2014/main" id="{559D13C8-7445-4B4C-9F01-68BBD716A138}"/>
              </a:ext>
            </a:extLst>
          </p:cNvPr>
          <p:cNvSpPr/>
          <p:nvPr/>
        </p:nvSpPr>
        <p:spPr>
          <a:xfrm flipH="1">
            <a:off x="6810216" y="5342806"/>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5" name="Rectangle 34">
            <a:extLst>
              <a:ext uri="{FF2B5EF4-FFF2-40B4-BE49-F238E27FC236}">
                <a16:creationId xmlns:a16="http://schemas.microsoft.com/office/drawing/2014/main" id="{470B46ED-CFE3-1B42-9238-85E51E7AF537}"/>
              </a:ext>
            </a:extLst>
          </p:cNvPr>
          <p:cNvSpPr/>
          <p:nvPr/>
        </p:nvSpPr>
        <p:spPr>
          <a:xfrm>
            <a:off x="2267744" y="6434284"/>
            <a:ext cx="49685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And, many, many other applications …</a:t>
            </a:r>
          </a:p>
        </p:txBody>
      </p:sp>
    </p:spTree>
    <p:extLst>
      <p:ext uri="{BB962C8B-B14F-4D97-AF65-F5344CB8AC3E}">
        <p14:creationId xmlns:p14="http://schemas.microsoft.com/office/powerpoint/2010/main" val="291652558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lvl="0">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lang="en-US" dirty="0">
                <a:hlinkClick r:id="rId2"/>
              </a:rPr>
              <a:t>Open arxiv.org</a:t>
            </a:r>
            <a:r>
              <a:rPr lang="en-US">
                <a:hlinkClick r:id="rId2"/>
              </a:rPr>
              <a:t> version</a:t>
            </a:r>
            <a:r>
              <a:rPr lang="en-US"/>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2549106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8" name="Rectangle 7">
            <a:extLst>
              <a:ext uri="{FF2B5EF4-FFF2-40B4-BE49-F238E27FC236}">
                <a16:creationId xmlns:a16="http://schemas.microsoft.com/office/drawing/2014/main" id="{94FFF0AC-581D-AF4A-867C-DE5B8FA734E1}"/>
              </a:ext>
            </a:extLst>
          </p:cNvPr>
          <p:cNvSpPr/>
          <p:nvPr/>
        </p:nvSpPr>
        <p:spPr>
          <a:xfrm>
            <a:off x="0" y="5068079"/>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55905253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2D40-9A40-294C-821D-C9F551A98E1F}"/>
              </a:ext>
            </a:extLst>
          </p:cNvPr>
          <p:cNvSpPr>
            <a:spLocks noGrp="1"/>
          </p:cNvSpPr>
          <p:nvPr>
            <p:ph type="title"/>
          </p:nvPr>
        </p:nvSpPr>
        <p:spPr>
          <a:xfrm>
            <a:off x="35496" y="152400"/>
            <a:ext cx="9167936" cy="1066800"/>
          </a:xfrm>
        </p:spPr>
        <p:txBody>
          <a:bodyPr/>
          <a:lstStyle/>
          <a:p>
            <a:r>
              <a:rPr lang="en-US" dirty="0"/>
              <a:t> Problems with (Genome) Analysis Today</a:t>
            </a:r>
          </a:p>
        </p:txBody>
      </p:sp>
      <p:sp>
        <p:nvSpPr>
          <p:cNvPr id="3" name="Slide Number Placeholder 2">
            <a:extLst>
              <a:ext uri="{FF2B5EF4-FFF2-40B4-BE49-F238E27FC236}">
                <a16:creationId xmlns:a16="http://schemas.microsoft.com/office/drawing/2014/main" id="{54630187-28DD-9546-9969-9F24222B654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4" name="Group 3">
            <a:extLst>
              <a:ext uri="{FF2B5EF4-FFF2-40B4-BE49-F238E27FC236}">
                <a16:creationId xmlns:a16="http://schemas.microsoft.com/office/drawing/2014/main" id="{E5A101C6-D963-4545-B3BF-32EF1B31EC2F}"/>
              </a:ext>
            </a:extLst>
          </p:cNvPr>
          <p:cNvGrpSpPr/>
          <p:nvPr/>
        </p:nvGrpSpPr>
        <p:grpSpPr>
          <a:xfrm>
            <a:off x="918833" y="1487851"/>
            <a:ext cx="2830933" cy="2402638"/>
            <a:chOff x="4343037" y="3937719"/>
            <a:chExt cx="2445779" cy="1954638"/>
          </a:xfrm>
        </p:grpSpPr>
        <p:pic>
          <p:nvPicPr>
            <p:cNvPr id="5" name="Picture 4">
              <a:extLst>
                <a:ext uri="{FF2B5EF4-FFF2-40B4-BE49-F238E27FC236}">
                  <a16:creationId xmlns:a16="http://schemas.microsoft.com/office/drawing/2014/main" id="{AE77F47A-D91D-8C49-8B2B-7D114F7FC6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6" name="Picture 5">
              <a:extLst>
                <a:ext uri="{FF2B5EF4-FFF2-40B4-BE49-F238E27FC236}">
                  <a16:creationId xmlns:a16="http://schemas.microsoft.com/office/drawing/2014/main" id="{C59962F5-2E69-B348-8CF4-AB2C4E8979B8}"/>
                </a:ext>
              </a:extLst>
            </p:cNvPr>
            <p:cNvPicPr>
              <a:picLocks noChangeAspect="1"/>
            </p:cNvPicPr>
            <p:nvPr/>
          </p:nvPicPr>
          <p:blipFill rotWithShape="1">
            <a:blip r:embed="rId3"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7" name="Picture 6">
              <a:extLst>
                <a:ext uri="{FF2B5EF4-FFF2-40B4-BE49-F238E27FC236}">
                  <a16:creationId xmlns:a16="http://schemas.microsoft.com/office/drawing/2014/main" id="{CF679DEA-9351-BA4B-A1F0-552F1291553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8" name="Text Box 20" descr="90%">
            <a:extLst>
              <a:ext uri="{FF2B5EF4-FFF2-40B4-BE49-F238E27FC236}">
                <a16:creationId xmlns:a16="http://schemas.microsoft.com/office/drawing/2014/main" id="{A802DAD3-ACBC-534D-95D3-1045421DFE0B}"/>
              </a:ext>
            </a:extLst>
          </p:cNvPr>
          <p:cNvSpPr txBox="1">
            <a:spLocks noChangeArrowheads="1"/>
          </p:cNvSpPr>
          <p:nvPr/>
        </p:nvSpPr>
        <p:spPr bwMode="auto">
          <a:xfrm>
            <a:off x="899592" y="4005064"/>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Special-Purpose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Generation</a:t>
            </a:r>
          </a:p>
        </p:txBody>
      </p:sp>
      <p:sp>
        <p:nvSpPr>
          <p:cNvPr id="9" name="Line 15">
            <a:extLst>
              <a:ext uri="{FF2B5EF4-FFF2-40B4-BE49-F238E27FC236}">
                <a16:creationId xmlns:a16="http://schemas.microsoft.com/office/drawing/2014/main" id="{92AD9E27-F44D-F440-8D0E-43BB6C91B087}"/>
              </a:ext>
            </a:extLst>
          </p:cNvPr>
          <p:cNvSpPr>
            <a:spLocks noChangeShapeType="1"/>
          </p:cNvSpPr>
          <p:nvPr/>
        </p:nvSpPr>
        <p:spPr bwMode="auto">
          <a:xfrm flipH="1">
            <a:off x="4093339" y="3143428"/>
            <a:ext cx="982715" cy="0"/>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0" name="Picture 9">
            <a:extLst>
              <a:ext uri="{FF2B5EF4-FFF2-40B4-BE49-F238E27FC236}">
                <a16:creationId xmlns:a16="http://schemas.microsoft.com/office/drawing/2014/main" id="{A98FBFE4-7E5C-BB48-892C-374ED0A83A23}"/>
              </a:ext>
            </a:extLst>
          </p:cNvPr>
          <p:cNvPicPr>
            <a:picLocks noChangeAspect="1"/>
          </p:cNvPicPr>
          <p:nvPr/>
        </p:nvPicPr>
        <p:blipFill>
          <a:blip r:embed="rId5"/>
          <a:stretch>
            <a:fillRect/>
          </a:stretch>
        </p:blipFill>
        <p:spPr>
          <a:xfrm>
            <a:off x="5353733" y="2180190"/>
            <a:ext cx="2016224" cy="2016224"/>
          </a:xfrm>
          <a:prstGeom prst="rect">
            <a:avLst/>
          </a:prstGeom>
        </p:spPr>
      </p:pic>
      <p:sp>
        <p:nvSpPr>
          <p:cNvPr id="11" name="Text Box 20" descr="90%">
            <a:extLst>
              <a:ext uri="{FF2B5EF4-FFF2-40B4-BE49-F238E27FC236}">
                <a16:creationId xmlns:a16="http://schemas.microsoft.com/office/drawing/2014/main" id="{C0521839-D35E-E242-8EC9-AB75DD55C357}"/>
              </a:ext>
            </a:extLst>
          </p:cNvPr>
          <p:cNvSpPr txBox="1">
            <a:spLocks noChangeArrowheads="1"/>
          </p:cNvSpPr>
          <p:nvPr/>
        </p:nvSpPr>
        <p:spPr bwMode="auto">
          <a:xfrm>
            <a:off x="4932040" y="3962497"/>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General-Purpose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Analysis</a:t>
            </a:r>
          </a:p>
        </p:txBody>
      </p:sp>
      <p:sp>
        <p:nvSpPr>
          <p:cNvPr id="12" name="Line 15">
            <a:extLst>
              <a:ext uri="{FF2B5EF4-FFF2-40B4-BE49-F238E27FC236}">
                <a16:creationId xmlns:a16="http://schemas.microsoft.com/office/drawing/2014/main" id="{FA4115C1-BC57-9A42-BB17-9423BC135CC1}"/>
              </a:ext>
            </a:extLst>
          </p:cNvPr>
          <p:cNvSpPr>
            <a:spLocks noChangeShapeType="1"/>
          </p:cNvSpPr>
          <p:nvPr/>
        </p:nvSpPr>
        <p:spPr bwMode="auto">
          <a:xfrm flipH="1">
            <a:off x="4090741" y="3346708"/>
            <a:ext cx="982714" cy="508223"/>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3" name="Line 15">
            <a:extLst>
              <a:ext uri="{FF2B5EF4-FFF2-40B4-BE49-F238E27FC236}">
                <a16:creationId xmlns:a16="http://schemas.microsoft.com/office/drawing/2014/main" id="{7730E787-E4D8-8144-BA30-E8D5145213DF}"/>
              </a:ext>
            </a:extLst>
          </p:cNvPr>
          <p:cNvSpPr>
            <a:spLocks noChangeShapeType="1"/>
          </p:cNvSpPr>
          <p:nvPr/>
        </p:nvSpPr>
        <p:spPr bwMode="auto">
          <a:xfrm flipH="1" flipV="1">
            <a:off x="4090742" y="2523560"/>
            <a:ext cx="985313" cy="399811"/>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4" name="Picture 13">
            <a:extLst>
              <a:ext uri="{FF2B5EF4-FFF2-40B4-BE49-F238E27FC236}">
                <a16:creationId xmlns:a16="http://schemas.microsoft.com/office/drawing/2014/main" id="{9BA03765-45CD-944B-B578-84948DA26504}"/>
              </a:ext>
            </a:extLst>
          </p:cNvPr>
          <p:cNvPicPr>
            <a:picLocks noChangeAspect="1"/>
          </p:cNvPicPr>
          <p:nvPr/>
        </p:nvPicPr>
        <p:blipFill rotWithShape="1">
          <a:blip r:embed="rId6"/>
          <a:srcRect r="-5153" b="30267"/>
          <a:stretch/>
        </p:blipFill>
        <p:spPr>
          <a:xfrm>
            <a:off x="5872655" y="2617993"/>
            <a:ext cx="585093" cy="525435"/>
          </a:xfrm>
          <a:prstGeom prst="rect">
            <a:avLst/>
          </a:prstGeom>
        </p:spPr>
      </p:pic>
      <p:sp>
        <p:nvSpPr>
          <p:cNvPr id="15" name="TextBox 14">
            <a:extLst>
              <a:ext uri="{FF2B5EF4-FFF2-40B4-BE49-F238E27FC236}">
                <a16:creationId xmlns:a16="http://schemas.microsoft.com/office/drawing/2014/main" id="{8E85EC62-DB59-024F-AEF7-95137CD1711B}"/>
              </a:ext>
            </a:extLst>
          </p:cNvPr>
          <p:cNvSpPr txBox="1"/>
          <p:nvPr/>
        </p:nvSpPr>
        <p:spPr>
          <a:xfrm>
            <a:off x="228600" y="4932457"/>
            <a:ext cx="8159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6633"/>
                </a:solidFill>
                <a:effectLst/>
                <a:uLnTx/>
                <a:uFillTx/>
                <a:latin typeface="Comic Sans MS" panose="030F0902030302020204" pitchFamily="66" charset="0"/>
                <a:ea typeface="+mn-ea"/>
                <a:cs typeface="+mn-cs"/>
              </a:rPr>
              <a:t>FAST                        </a:t>
            </a:r>
            <a:r>
              <a:rPr kumimoji="0" lang="en-US" sz="3200" b="1" i="0" u="none" strike="noStrike" kern="1200" cap="none" spc="0" normalizeH="0" baseline="0" noProof="0" dirty="0">
                <a:ln>
                  <a:noFill/>
                </a:ln>
                <a:solidFill>
                  <a:srgbClr val="FF0000"/>
                </a:solidFill>
                <a:effectLst/>
                <a:uLnTx/>
                <a:uFillTx/>
                <a:latin typeface="Comic Sans MS" panose="030F0902030302020204" pitchFamily="66" charset="0"/>
                <a:ea typeface="+mn-ea"/>
                <a:cs typeface="+mn-cs"/>
              </a:rPr>
              <a:t>SLOW</a:t>
            </a:r>
          </a:p>
        </p:txBody>
      </p:sp>
      <p:sp>
        <p:nvSpPr>
          <p:cNvPr id="16" name="TextBox 15">
            <a:extLst>
              <a:ext uri="{FF2B5EF4-FFF2-40B4-BE49-F238E27FC236}">
                <a16:creationId xmlns:a16="http://schemas.microsoft.com/office/drawing/2014/main" id="{D4423DC6-1026-4355-C667-D4D1A1F16D6F}"/>
              </a:ext>
            </a:extLst>
          </p:cNvPr>
          <p:cNvSpPr txBox="1"/>
          <p:nvPr/>
        </p:nvSpPr>
        <p:spPr>
          <a:xfrm>
            <a:off x="2051720" y="5661248"/>
            <a:ext cx="49920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Slow and inefficient processing capability</a:t>
            </a:r>
          </a:p>
        </p:txBody>
      </p:sp>
      <p:sp>
        <p:nvSpPr>
          <p:cNvPr id="17" name="TextBox 16">
            <a:extLst>
              <a:ext uri="{FF2B5EF4-FFF2-40B4-BE49-F238E27FC236}">
                <a16:creationId xmlns:a16="http://schemas.microsoft.com/office/drawing/2014/main" id="{64086A96-D354-3059-9C64-A176A6002A90}"/>
              </a:ext>
            </a:extLst>
          </p:cNvPr>
          <p:cNvSpPr txBox="1"/>
          <p:nvPr/>
        </p:nvSpPr>
        <p:spPr>
          <a:xfrm>
            <a:off x="1295302" y="6460492"/>
            <a:ext cx="706885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This picture is similar for many “data generators &amp; analyzers” today</a:t>
            </a:r>
          </a:p>
        </p:txBody>
      </p:sp>
      <p:sp>
        <p:nvSpPr>
          <p:cNvPr id="18" name="Line 15">
            <a:extLst>
              <a:ext uri="{FF2B5EF4-FFF2-40B4-BE49-F238E27FC236}">
                <a16:creationId xmlns:a16="http://schemas.microsoft.com/office/drawing/2014/main" id="{925427A8-7454-B0ED-2AB3-4F8B14F32BAC}"/>
              </a:ext>
            </a:extLst>
          </p:cNvPr>
          <p:cNvSpPr>
            <a:spLocks noChangeShapeType="1"/>
          </p:cNvSpPr>
          <p:nvPr/>
        </p:nvSpPr>
        <p:spPr bwMode="auto">
          <a:xfrm flipH="1" flipV="1">
            <a:off x="4090740" y="1981407"/>
            <a:ext cx="982713" cy="724645"/>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 name="TextBox 18">
            <a:extLst>
              <a:ext uri="{FF2B5EF4-FFF2-40B4-BE49-F238E27FC236}">
                <a16:creationId xmlns:a16="http://schemas.microsoft.com/office/drawing/2014/main" id="{BBBEAA23-69D8-C5D9-EC3B-5818B11D43E9}"/>
              </a:ext>
            </a:extLst>
          </p:cNvPr>
          <p:cNvSpPr txBox="1"/>
          <p:nvPr/>
        </p:nvSpPr>
        <p:spPr>
          <a:xfrm>
            <a:off x="2339752" y="5960939"/>
            <a:ext cx="409919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Large amounts of data movement</a:t>
            </a:r>
          </a:p>
        </p:txBody>
      </p:sp>
    </p:spTree>
    <p:extLst>
      <p:ext uri="{BB962C8B-B14F-4D97-AF65-F5344CB8AC3E}">
        <p14:creationId xmlns:p14="http://schemas.microsoft.com/office/powerpoint/2010/main" val="2508520012"/>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fld id="{323594FA-E141-4234-AE05-360401972BE7}" type="slidenum">
              <a:rPr lang="en-US" altLang="en-US" smtClean="0"/>
              <a:pPr/>
              <a:t>15</a:t>
            </a:fld>
            <a:endParaRPr lang="en-US" altLang="en-US"/>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402824150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p:txBody>
          <a:bodyPr/>
          <a:lstStyle/>
          <a:p>
            <a:r>
              <a:rPr lang="en-US" dirty="0"/>
              <a:t>Beginner Reading on Genome Analysis</a:t>
            </a:r>
          </a:p>
        </p:txBody>
      </p:sp>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Mohammed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Alser</a:t>
            </a:r>
            <a:r>
              <a:rPr kumimoji="0" lang="en-US" sz="1800" b="0" i="0" u="none" strike="noStrike" kern="1200" cap="none" spc="0" normalizeH="0" baseline="0" noProof="0" dirty="0">
                <a:ln>
                  <a:noFill/>
                </a:ln>
                <a:solidFill>
                  <a:srgbClr val="000000"/>
                </a:solidFill>
                <a:effectLst/>
                <a:uLnTx/>
                <a:uFillTx/>
                <a:latin typeface="Tahoma"/>
                <a:ea typeface="+mn-ea"/>
                <a:cs typeface="+mn-cs"/>
              </a:rPr>
              <a:t>, Joel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Lindegger</a:t>
            </a:r>
            <a:r>
              <a:rPr kumimoji="0" lang="en-US" sz="1800" b="0" i="0" u="none" strike="noStrike" kern="1200" cap="none" spc="0" normalizeH="0" baseline="0" noProof="0" dirty="0">
                <a:ln>
                  <a:noFill/>
                </a:ln>
                <a:solidFill>
                  <a:srgbClr val="000000"/>
                </a:solidFill>
                <a:effectLst/>
                <a:uLnTx/>
                <a:uFillTx/>
                <a:latin typeface="Tahoma"/>
                <a:ea typeface="+mn-ea"/>
                <a:cs typeface="+mn-cs"/>
              </a:rPr>
              <a:t>,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Firtina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Nour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Almadhoun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Haiyu</a:t>
            </a:r>
            <a:r>
              <a:rPr kumimoji="0" lang="en-US" sz="1800" b="0" i="0" u="none" strike="noStrike" kern="1200" cap="none" spc="0" normalizeH="0" baseline="0" noProof="0" dirty="0">
                <a:ln>
                  <a:noFill/>
                </a:ln>
                <a:solidFill>
                  <a:srgbClr val="000000"/>
                </a:solidFill>
                <a:effectLst/>
                <a:uLnTx/>
                <a:uFillTx/>
                <a:latin typeface="Tahoma"/>
                <a:ea typeface="+mn-ea"/>
                <a:cs typeface="+mn-cs"/>
              </a:rPr>
              <a:t> Mao, Gagandeep Singh, Juan Gomez-Luna,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Onur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Mutlu</a:t>
            </a: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2"/>
              </a:rPr>
              <a:t>From Molecules to Genomic Variations to Scientific Discovery:    Intelligent Algorithms and Architectures for Intelligent Genome Analysis</a:t>
            </a: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Computational and Structural Biotechnology Journal,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p:txBody>
      </p:sp>
      <p:pic>
        <p:nvPicPr>
          <p:cNvPr id="10" name="Content Placeholder 9">
            <a:extLst>
              <a:ext uri="{FF2B5EF4-FFF2-40B4-BE49-F238E27FC236}">
                <a16:creationId xmlns:a16="http://schemas.microsoft.com/office/drawing/2014/main" id="{F45D9B22-CAE4-6040-89EE-CD3A1307D8E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2852936"/>
            <a:ext cx="9144000" cy="3413760"/>
          </a:xfrm>
        </p:spPr>
      </p:pic>
      <p:sp>
        <p:nvSpPr>
          <p:cNvPr id="6" name="TextBox 5">
            <a:extLst>
              <a:ext uri="{FF2B5EF4-FFF2-40B4-BE49-F238E27FC236}">
                <a16:creationId xmlns:a16="http://schemas.microsoft.com/office/drawing/2014/main" id="{3CBD41D2-621F-D5F9-13B4-D39C618AB2B6}"/>
              </a:ext>
            </a:extLst>
          </p:cNvPr>
          <p:cNvSpPr txBox="1"/>
          <p:nvPr/>
        </p:nvSpPr>
        <p:spPr>
          <a:xfrm>
            <a:off x="1557121"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https://arxiv.org/pdf/2205.07957.pdf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3405615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Near-Memory Analytics</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5180139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sz="3600"/>
              <a:t>Near-Memory Acceleration</a:t>
            </a:r>
            <a:r>
              <a:rPr lang="en-US" sz="3600"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196240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sz="3600"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4675017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38583582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p:txBody>
          <a:bodyPr/>
          <a:lstStyle/>
          <a:p>
            <a:r>
              <a:rPr lang="en-US" dirty="0"/>
              <a:t>In-Storage Genome Filtering </a:t>
            </a:r>
            <a:r>
              <a:rPr lang="en-US" sz="3000" b="1" dirty="0">
                <a:solidFill>
                  <a:srgbClr val="006633"/>
                </a:solidFill>
              </a:rPr>
              <a:t>[ASPLOS 2022]</a:t>
            </a:r>
            <a:r>
              <a:rPr lang="en-US"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980728"/>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Video</a:t>
            </a:r>
            <a:r>
              <a:rPr lang="en-US" sz="1600" dirty="0"/>
              <a:t> (90 seconds)]</a:t>
            </a:r>
            <a:br>
              <a:rPr lang="en-US" sz="1600" dirty="0"/>
            </a:br>
            <a:r>
              <a:rPr lang="en-US" sz="1600" dirty="0"/>
              <a:t>[</a:t>
            </a:r>
            <a:r>
              <a:rPr lang="en-US" sz="1600" dirty="0">
                <a:hlinkClick r:id="rId9"/>
              </a:rPr>
              <a:t>Talk Video</a:t>
            </a:r>
            <a:r>
              <a:rPr lang="en-US" sz="1600" dirty="0"/>
              <a:t> (17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10"/>
          <a:stretch>
            <a:fillRect/>
          </a:stretch>
        </p:blipFill>
        <p:spPr>
          <a:xfrm>
            <a:off x="0" y="4293096"/>
            <a:ext cx="9144000" cy="2009981"/>
          </a:xfrm>
          <a:prstGeom prst="rect">
            <a:avLst/>
          </a:prstGeom>
        </p:spPr>
      </p:pic>
    </p:spTree>
    <p:extLst>
      <p:ext uri="{BB962C8B-B14F-4D97-AF65-F5344CB8AC3E}">
        <p14:creationId xmlns:p14="http://schemas.microsoft.com/office/powerpoint/2010/main" val="362093580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3597569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a:xfrm>
            <a:off x="228600" y="1219200"/>
            <a:ext cx="8610600" cy="5029200"/>
          </a:xfrm>
        </p:spPr>
        <p:txBody>
          <a:body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Haiyu Mao, Mohammed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Alser</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Mohammad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Sadrosadati</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Can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Firtina</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Akanksha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Baranwal</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Damla</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Senol</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Cali, Aditya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Manglik</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Nour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Almadhoun</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Alserr</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and </a:t>
            </a:r>
            <a:r>
              <a:rPr kumimoji="0" lang="en-US" sz="1600" b="0" i="0" strike="noStrike" kern="0" cap="none" spc="0" normalizeH="0" baseline="0" noProof="0" dirty="0">
                <a:ln>
                  <a:noFill/>
                </a:ln>
                <a:solidFill>
                  <a:srgbClr val="000000"/>
                </a:solidFill>
                <a:effectLst/>
                <a:uLnTx/>
                <a:uFillTx/>
                <a:latin typeface="Times" pitchFamily="2" charset="0"/>
                <a:ea typeface="+mn-ea"/>
                <a:cs typeface="+mn-cs"/>
              </a:rPr>
              <a:t>Onur Mutlu</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1" i="0" u="none" strike="noStrike" kern="0" cap="none" spc="0" normalizeH="0" baseline="0" noProof="0" dirty="0">
                <a:ln>
                  <a:noFill/>
                </a:ln>
                <a:solidFill>
                  <a:srgbClr val="0000FF"/>
                </a:solidFill>
                <a:effectLst/>
                <a:uLnTx/>
                <a:uFillTx/>
                <a:latin typeface="Times" pitchFamily="2" charset="0"/>
                <a:ea typeface="+mn-ea"/>
                <a:cs typeface="+mn-cs"/>
                <a:hlinkClick r:id="rId2">
                  <a:extLst>
                    <a:ext uri="{A12FA001-AC4F-418D-AE19-62706E023703}">
                      <ahyp:hlinkClr xmlns:ahyp="http://schemas.microsoft.com/office/drawing/2018/hyperlinkcolor" val="tx"/>
                    </a:ext>
                  </a:extLst>
                </a:hlinkClick>
              </a:rPr>
              <a:t>"GenPIP: In-Memory Acceleration of Genome Analysis via Tight Integration of Basecalling and Read Mapping"</a:t>
            </a:r>
            <a:br>
              <a:rPr kumimoji="0" lang="en-US" sz="1600" b="0" i="0" u="none" strike="noStrike" kern="0" cap="none" spc="0" normalizeH="0" baseline="0" noProof="0" dirty="0">
                <a:ln>
                  <a:noFill/>
                </a:ln>
                <a:solidFill>
                  <a:srgbClr val="0000FF"/>
                </a:solidFill>
                <a:effectLst/>
                <a:uLnTx/>
                <a:uFillTx/>
                <a:latin typeface="Times" pitchFamily="2" charset="0"/>
                <a:ea typeface="+mn-ea"/>
                <a:cs typeface="+mn-cs"/>
              </a:rPr>
            </a:b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Proceedings of the </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hlinkClick r:id="rId3"/>
              </a:rPr>
              <a:t>55th International Symposium on Microarchitecture</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1" i="1" u="none" strike="noStrike" kern="0" cap="none" spc="0" normalizeH="0" baseline="0" noProof="0" dirty="0">
                <a:ln>
                  <a:noFill/>
                </a:ln>
                <a:solidFill>
                  <a:srgbClr val="000000"/>
                </a:solidFill>
                <a:effectLst/>
                <a:uLnTx/>
                <a:uFillTx/>
                <a:latin typeface="Times" pitchFamily="2" charset="0"/>
                <a:ea typeface="+mn-ea"/>
                <a:cs typeface="+mn-cs"/>
              </a:rPr>
              <a:t>MICRO</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Chicago, IL, USA, October 2022.</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4"/>
              </a:rPr>
              <a:t>Slides (pptx)</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5"/>
              </a:rPr>
              <a:t>(pdf)</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6"/>
              </a:rPr>
              <a:t>Longer Lecture Slides (pptx)</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7"/>
              </a:rPr>
              <a:t>(pdf)</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8"/>
              </a:rPr>
              <a:t>Lecture Video</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(25 minutes)]</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9"/>
              </a:rPr>
              <a:t>arXiv version</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10"/>
          <a:stretch>
            <a:fillRect/>
          </a:stretch>
        </p:blipFill>
        <p:spPr>
          <a:xfrm>
            <a:off x="-26775" y="4074329"/>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05905945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DFCC-CCCB-1E23-F22E-A65CD0142B6A}"/>
              </a:ext>
            </a:extLst>
          </p:cNvPr>
          <p:cNvSpPr>
            <a:spLocks noGrp="1"/>
          </p:cNvSpPr>
          <p:nvPr>
            <p:ph type="title"/>
          </p:nvPr>
        </p:nvSpPr>
        <p:spPr/>
        <p:txBody>
          <a:bodyPr/>
          <a:lstStyle/>
          <a:p>
            <a:r>
              <a:rPr lang="en-US" dirty="0"/>
              <a:t>Designing &amp; Accelerating </a:t>
            </a:r>
            <a:r>
              <a:rPr lang="en-US" dirty="0" err="1"/>
              <a:t>Basecallers</a:t>
            </a:r>
            <a:endParaRPr lang="en-US" dirty="0"/>
          </a:p>
        </p:txBody>
      </p:sp>
      <p:sp>
        <p:nvSpPr>
          <p:cNvPr id="3" name="Content Placeholder 2">
            <a:extLst>
              <a:ext uri="{FF2B5EF4-FFF2-40B4-BE49-F238E27FC236}">
                <a16:creationId xmlns:a16="http://schemas.microsoft.com/office/drawing/2014/main" id="{F2145380-609F-1545-CAB0-2DEC6E98E3B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BA85EDC8-269D-5D0A-48A7-6A53D48D64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51E87435-35BD-FF7B-908C-F92AA2E391C9}"/>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https://arxiv.org/pdf/2211.03079.pdf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A97EE5A2-5932-7DB6-F1A7-0DAF5CE37BD1}"/>
              </a:ext>
            </a:extLst>
          </p:cNvPr>
          <p:cNvPicPr>
            <a:picLocks noChangeAspect="1"/>
          </p:cNvPicPr>
          <p:nvPr/>
        </p:nvPicPr>
        <p:blipFill>
          <a:blip r:embed="rId3"/>
          <a:stretch>
            <a:fillRect/>
          </a:stretch>
        </p:blipFill>
        <p:spPr>
          <a:xfrm>
            <a:off x="685800" y="1522776"/>
            <a:ext cx="7772400" cy="3812447"/>
          </a:xfrm>
          <a:prstGeom prst="rect">
            <a:avLst/>
          </a:prstGeom>
        </p:spPr>
      </p:pic>
    </p:spTree>
    <p:extLst>
      <p:ext uri="{BB962C8B-B14F-4D97-AF65-F5344CB8AC3E}">
        <p14:creationId xmlns:p14="http://schemas.microsoft.com/office/powerpoint/2010/main" val="339601466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422007854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solidFill>
                  <a:srgbClr val="FFC000"/>
                </a:solidFill>
                <a:hlinkClick r:id="rId2"/>
              </a:rPr>
              <a:t>Slides (pptx)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56C4B3FF-961C-8E4D-8E32-9A70FB45E8F8}"/>
              </a:ext>
            </a:extLst>
          </p:cNvPr>
          <p:cNvPicPr>
            <a:picLocks noChangeAspect="1"/>
          </p:cNvPicPr>
          <p:nvPr/>
        </p:nvPicPr>
        <p:blipFill>
          <a:blip r:embed="rId7"/>
          <a:stretch>
            <a:fillRect/>
          </a:stretch>
        </p:blipFill>
        <p:spPr>
          <a:xfrm>
            <a:off x="1399080" y="2507031"/>
            <a:ext cx="6345839" cy="4315761"/>
          </a:xfrm>
          <a:prstGeom prst="rect">
            <a:avLst/>
          </a:prstGeom>
        </p:spPr>
      </p:pic>
      <p:sp>
        <p:nvSpPr>
          <p:cNvPr id="5" name="TextBox 4">
            <a:extLst>
              <a:ext uri="{FF2B5EF4-FFF2-40B4-BE49-F238E27FC236}">
                <a16:creationId xmlns:a16="http://schemas.microsoft.com/office/drawing/2014/main" id="{25539279-48A3-BE4E-B6C7-1E37C771F1BB}"/>
              </a:ext>
            </a:extLst>
          </p:cNvPr>
          <p:cNvSpPr txBox="1"/>
          <p:nvPr/>
        </p:nvSpPr>
        <p:spPr>
          <a:xfrm>
            <a:off x="2788947" y="6541128"/>
            <a:ext cx="3566104" cy="276999"/>
          </a:xfrm>
          <a:prstGeom prst="rect">
            <a:avLst/>
          </a:prstGeom>
          <a:noFill/>
        </p:spPr>
        <p:txBody>
          <a:bodyPr wrap="none" rtlCol="0">
            <a:spAutoFit/>
          </a:bodyPr>
          <a:lstStyle/>
          <a:p>
            <a:r>
              <a:rPr lang="en-US" sz="1200" dirty="0">
                <a:solidFill>
                  <a:srgbClr val="0432FF"/>
                </a:solidFill>
                <a:hlinkClick r:id="rId5">
                  <a:extLst>
                    <a:ext uri="{A12FA001-AC4F-418D-AE19-62706E023703}">
                      <ahyp:hlinkClr xmlns:ahyp="http://schemas.microsoft.com/office/drawing/2018/hyperlinkcolor" val="tx"/>
                    </a:ext>
                  </a:extLst>
                </a:hlinkClick>
              </a:rPr>
              <a:t>https://www.youtube.com/watch?v=r7sn41lH-4A</a:t>
            </a:r>
            <a:r>
              <a:rPr lang="en-US" sz="1200" dirty="0">
                <a:solidFill>
                  <a:srgbClr val="0432FF"/>
                </a:solidFill>
              </a:rPr>
              <a:t> </a:t>
            </a:r>
          </a:p>
        </p:txBody>
      </p:sp>
    </p:spTree>
    <p:extLst>
      <p:ext uri="{BB962C8B-B14F-4D97-AF65-F5344CB8AC3E}">
        <p14:creationId xmlns:p14="http://schemas.microsoft.com/office/powerpoint/2010/main" val="1815776210"/>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5AF3F-9751-EA0C-E57E-7EC85307F734}"/>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E4F49197-0EFA-14C6-7682-C1BC3D938087}"/>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F4E83210-44B8-FA3D-53BB-5CC8FB583C3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E8A6BA-C088-9441-9826-2C0854D7F91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mn-ea"/>
              <a:cs typeface="Arial" panose="020B0604020202020204" pitchFamily="34" charset="0"/>
            </a:endParaRPr>
          </a:p>
        </p:txBody>
      </p:sp>
      <p:pic>
        <p:nvPicPr>
          <p:cNvPr id="5" name="Picture 4">
            <a:extLst>
              <a:ext uri="{FF2B5EF4-FFF2-40B4-BE49-F238E27FC236}">
                <a16:creationId xmlns:a16="http://schemas.microsoft.com/office/drawing/2014/main" id="{C4AC3A35-D050-6C98-30F5-80450BFCD985}"/>
              </a:ext>
            </a:extLst>
          </p:cNvPr>
          <p:cNvPicPr>
            <a:picLocks noChangeAspect="1"/>
          </p:cNvPicPr>
          <p:nvPr/>
        </p:nvPicPr>
        <p:blipFill>
          <a:blip r:embed="rId2"/>
          <a:stretch>
            <a:fillRect/>
          </a:stretch>
        </p:blipFill>
        <p:spPr>
          <a:xfrm>
            <a:off x="498492" y="1061027"/>
            <a:ext cx="8147016" cy="5193723"/>
          </a:xfrm>
          <a:prstGeom prst="rect">
            <a:avLst/>
          </a:prstGeom>
        </p:spPr>
      </p:pic>
      <p:sp>
        <p:nvSpPr>
          <p:cNvPr id="6" name="TextBox 5">
            <a:extLst>
              <a:ext uri="{FF2B5EF4-FFF2-40B4-BE49-F238E27FC236}">
                <a16:creationId xmlns:a16="http://schemas.microsoft.com/office/drawing/2014/main" id="{5DAD2BAD-6CD3-086B-3017-07353E4E4B79}"/>
              </a:ext>
            </a:extLst>
          </p:cNvPr>
          <p:cNvSpPr txBox="1"/>
          <p:nvPr/>
        </p:nvSpPr>
        <p:spPr>
          <a:xfrm>
            <a:off x="1569945" y="6471823"/>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https://www.youtube.com/watch?v=NCagwf0ivT0</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227502245"/>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17441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Overwhelms Modern Machines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Storage/memory capability</a:t>
            </a:r>
          </a:p>
          <a:p>
            <a:endParaRPr lang="en-US" dirty="0"/>
          </a:p>
          <a:p>
            <a:endParaRPr lang="en-US" dirty="0"/>
          </a:p>
          <a:p>
            <a:r>
              <a:rPr lang="en-US" dirty="0"/>
              <a:t>Communication capability</a:t>
            </a:r>
          </a:p>
          <a:p>
            <a:endParaRPr lang="en-US" dirty="0"/>
          </a:p>
          <a:p>
            <a:endParaRPr lang="en-US" dirty="0"/>
          </a:p>
          <a:p>
            <a:r>
              <a:rPr lang="en-US" dirty="0"/>
              <a:t>Computation capability</a:t>
            </a:r>
          </a:p>
          <a:p>
            <a:endParaRPr lang="en-US" dirty="0"/>
          </a:p>
          <a:p>
            <a:endParaRPr lang="en-US" dirty="0"/>
          </a:p>
          <a:p>
            <a:r>
              <a:rPr lang="en-US" dirty="0">
                <a:solidFill>
                  <a:srgbClr val="0000FF"/>
                </a:solidFill>
              </a:rPr>
              <a:t>Greatly impacts robustness, energy, performance, cost</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133860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a:defRPr/>
            </a:pPr>
            <a:fld id="{8E574D81-B5DE-384D-B24B-566C679AE608}" type="slidenum">
              <a:rPr lang="en-US" smtClean="0"/>
              <a:pPr>
                <a:defRPr/>
              </a:pPr>
              <a:t>30</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r>
              <a:rPr lang="en-US" sz="1400" dirty="0">
                <a:solidFill>
                  <a:srgbClr val="000000"/>
                </a:solidFill>
              </a:rPr>
              <a:t>Burks, Goldstein, von Neumann, “</a:t>
            </a:r>
            <a:r>
              <a:rPr lang="en-US" sz="1400" dirty="0">
                <a:solidFill>
                  <a:srgbClr val="0000FF"/>
                </a:solidFill>
              </a:rPr>
              <a:t>Preliminary discussion of the</a:t>
            </a:r>
          </a:p>
          <a:p>
            <a:r>
              <a:rPr lang="en-US" sz="1400" dirty="0">
                <a:solidFill>
                  <a:srgbClr val="0000FF"/>
                </a:solidFill>
              </a:rPr>
              <a:t>logical design of an electronic computing instrument</a:t>
            </a:r>
            <a:r>
              <a:rPr lang="en-US" sz="1400" dirty="0">
                <a:solidFill>
                  <a:srgbClr val="000000"/>
                </a:solidFill>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r>
              <a:rPr lang="en-US" sz="1000" dirty="0">
                <a:solidFill>
                  <a:srgbClr val="000000"/>
                </a:solidFill>
              </a:rPr>
              <a:t>Image source: https://lbsitbytes2010.wordpress.com/2013/03/29/john-von-neumann-roll-no-15/</a:t>
            </a:r>
          </a:p>
        </p:txBody>
      </p:sp>
      <p:sp>
        <p:nvSpPr>
          <p:cNvPr id="10" name="AutoShape 25">
            <a:extLst>
              <a:ext uri="{FF2B5EF4-FFF2-40B4-BE49-F238E27FC236}">
                <a16:creationId xmlns:a16="http://schemas.microsoft.com/office/drawing/2014/main" id="{D9E911D2-E77B-FF4B-9489-176C3DB04621}"/>
              </a:ext>
            </a:extLst>
          </p:cNvPr>
          <p:cNvSpPr>
            <a:spLocks noChangeArrowheads="1"/>
          </p:cNvSpPr>
          <p:nvPr/>
        </p:nvSpPr>
        <p:spPr bwMode="auto">
          <a:xfrm>
            <a:off x="1475656" y="3862079"/>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9018404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A1460DFD-7FBB-C847-BDB7-45C727A8D8F6}"/>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2121544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763000" cy="1066800"/>
          </a:xfrm>
        </p:spPr>
        <p:txBody>
          <a:bodyPr/>
          <a:lstStyle/>
          <a:p>
            <a:r>
              <a:rPr lang="en-US" dirty="0"/>
              <a:t>Deeper and Larger Memory Hierarchies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stretch>
            <a:fillRect/>
          </a:stretch>
        </p:blipFill>
        <p:spPr>
          <a:xfrm>
            <a:off x="57981" y="1399401"/>
            <a:ext cx="6722200" cy="4433327"/>
          </a:xfrm>
          <a:prstGeom prst="rect">
            <a:avLst/>
          </a:prstGeom>
        </p:spPr>
      </p:pic>
      <p:sp>
        <p:nvSpPr>
          <p:cNvPr id="6" name="Rectangle 5"/>
          <p:cNvSpPr/>
          <p:nvPr/>
        </p:nvSpPr>
        <p:spPr>
          <a:xfrm>
            <a:off x="192974" y="6520190"/>
            <a:ext cx="8493826" cy="26161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https://wccftech.com/amd-ryzen-5000-zen-3-vermeer-undressed-high-res-die-shots-close-ups-pictured-detailed/</a:t>
            </a:r>
          </a:p>
        </p:txBody>
      </p:sp>
      <p:sp>
        <p:nvSpPr>
          <p:cNvPr id="7" name="TextBox 6"/>
          <p:cNvSpPr txBox="1"/>
          <p:nvPr/>
        </p:nvSpPr>
        <p:spPr>
          <a:xfrm>
            <a:off x="1873702" y="6047457"/>
            <a:ext cx="3258234"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AMD Ryzen 5000, 2020</a:t>
            </a:r>
          </a:p>
        </p:txBody>
      </p:sp>
      <p:sp>
        <p:nvSpPr>
          <p:cNvPr id="9" name="TextBox 8"/>
          <p:cNvSpPr txBox="1"/>
          <p:nvPr/>
        </p:nvSpPr>
        <p:spPr>
          <a:xfrm>
            <a:off x="7086600" y="1432441"/>
            <a:ext cx="2499952" cy="446276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 Count: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cores/16 threads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L1 Caches: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KB</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per 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512 KB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ectangle 39">
            <a:extLst>
              <a:ext uri="{FF2B5EF4-FFF2-40B4-BE49-F238E27FC236}">
                <a16:creationId xmlns:a16="http://schemas.microsoft.com/office/drawing/2014/main" id="{E43B13E5-F680-354D-8F66-3B88FCFE528C}"/>
              </a:ext>
            </a:extLst>
          </p:cNvPr>
          <p:cNvSpPr>
            <a:spLocks noChangeArrowheads="1"/>
          </p:cNvSpPr>
          <p:nvPr/>
        </p:nvSpPr>
        <p:spPr bwMode="auto">
          <a:xfrm rot="5400000">
            <a:off x="1543157" y="1924098"/>
            <a:ext cx="3711767" cy="4022321"/>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1951968"/>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a:t>AMD’s 3D Last Level Cache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600" b="0" i="0" u="none" strike="noStrike" kern="1200" cap="none" spc="0" normalizeH="0" baseline="0" noProof="0" dirty="0">
              <a:ln>
                <a:noFill/>
              </a:ln>
              <a:solidFill>
                <a:srgbClr val="000000"/>
              </a:solidFill>
              <a:effectLst/>
              <a:uLnTx/>
              <a:uFillTx/>
              <a:latin typeface="Garamond" charset="0"/>
              <a:ea typeface="ＭＳ Ｐゴシック"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87233" y="6459379"/>
            <a:ext cx="1946367"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https://youtu.be/gqAYMx34euU</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187233" y="6611779"/>
            <a:ext cx="6019800" cy="24622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https://www.tech-critter.com/amd-keynote-computex-2021/</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6B457267-7C22-2546-AC36-075A3FCB4F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6339" y="1143000"/>
            <a:ext cx="2321095" cy="1605524"/>
          </a:xfrm>
          <a:prstGeom prst="rect">
            <a:avLst/>
          </a:prstGeom>
        </p:spPr>
      </p:pic>
      <p:sp>
        <p:nvSpPr>
          <p:cNvPr id="15" name="TextBox 14">
            <a:extLst>
              <a:ext uri="{FF2B5EF4-FFF2-40B4-BE49-F238E27FC236}">
                <a16:creationId xmlns:a16="http://schemas.microsoft.com/office/drawing/2014/main" id="{C64E69AA-9F57-594C-94FD-1C2F8CE71CE7}"/>
              </a:ext>
            </a:extLst>
          </p:cNvPr>
          <p:cNvSpPr txBox="1"/>
          <p:nvPr/>
        </p:nvSpPr>
        <p:spPr>
          <a:xfrm>
            <a:off x="189215" y="2720681"/>
            <a:ext cx="1831886" cy="276999"/>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https://community.microcenter.com/discussion/5134/comparing-zen-3-to-zen-2</a:t>
            </a:r>
            <a:endPar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7" name="Picture 16">
            <a:extLst>
              <a:ext uri="{FF2B5EF4-FFF2-40B4-BE49-F238E27FC236}">
                <a16:creationId xmlns:a16="http://schemas.microsoft.com/office/drawing/2014/main" id="{F0E1BA0A-A982-F949-9AD7-117233B424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3086073"/>
            <a:ext cx="7081838" cy="3238527"/>
          </a:xfrm>
          <a:prstGeom prst="rect">
            <a:avLst/>
          </a:prstGeom>
        </p:spPr>
      </p:pic>
      <p:sp>
        <p:nvSpPr>
          <p:cNvPr id="18" name="TextBox 17">
            <a:extLst>
              <a:ext uri="{FF2B5EF4-FFF2-40B4-BE49-F238E27FC236}">
                <a16:creationId xmlns:a16="http://schemas.microsoft.com/office/drawing/2014/main" id="{54D4E1FF-4B6E-B549-A45F-DEC4188FF16D}"/>
              </a:ext>
            </a:extLst>
          </p:cNvPr>
          <p:cNvSpPr txBox="1"/>
          <p:nvPr/>
        </p:nvSpPr>
        <p:spPr>
          <a:xfrm>
            <a:off x="5075226" y="1905000"/>
            <a:ext cx="4068774" cy="107721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Additional 64 MB L3 cache die</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stacked on top of the processor die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Connected using Through Silicon Vias (TSVs)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Total of 96 MB L3 cache</a:t>
            </a:r>
          </a:p>
        </p:txBody>
      </p:sp>
      <p:sp>
        <p:nvSpPr>
          <p:cNvPr id="19" name="TextBox 18">
            <a:extLst>
              <a:ext uri="{FF2B5EF4-FFF2-40B4-BE49-F238E27FC236}">
                <a16:creationId xmlns:a16="http://schemas.microsoft.com/office/drawing/2014/main" id="{A81D9142-3631-7D49-9D01-95EB2AD2E5B2}"/>
              </a:ext>
            </a:extLst>
          </p:cNvPr>
          <p:cNvSpPr txBox="1"/>
          <p:nvPr/>
        </p:nvSpPr>
        <p:spPr>
          <a:xfrm>
            <a:off x="2667000" y="1048434"/>
            <a:ext cx="5736412" cy="64633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AMD increases the L3 size of their 8-core Zen 3 processors from 32 MB to 96 MB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9428858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72A-7A5D-D742-AA80-43A4ED0F6C5B}"/>
              </a:ext>
            </a:extLst>
          </p:cNvPr>
          <p:cNvSpPr>
            <a:spLocks noGrp="1"/>
          </p:cNvSpPr>
          <p:nvPr>
            <p:ph type="title"/>
          </p:nvPr>
        </p:nvSpPr>
        <p:spPr>
          <a:xfrm>
            <a:off x="228600" y="152400"/>
            <a:ext cx="8991600" cy="1066800"/>
          </a:xfrm>
        </p:spPr>
        <p:txBody>
          <a:bodyPr/>
          <a:lstStyle/>
          <a:p>
            <a:r>
              <a:rPr lang="en-US" dirty="0"/>
              <a:t>Deeper and Larger Memory Hierarchies</a:t>
            </a:r>
          </a:p>
        </p:txBody>
      </p:sp>
      <p:sp>
        <p:nvSpPr>
          <p:cNvPr id="4" name="Slide Number Placeholder 3">
            <a:extLst>
              <a:ext uri="{FF2B5EF4-FFF2-40B4-BE49-F238E27FC236}">
                <a16:creationId xmlns:a16="http://schemas.microsoft.com/office/drawing/2014/main" id="{9D6B463F-D9A5-F246-AEBF-B6E35DCE8C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CD3246B-4504-6A44-A3C6-3AD1B220008A}"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2" descr="Logical structure of the IBM POWER10 processor">
            <a:extLst>
              <a:ext uri="{FF2B5EF4-FFF2-40B4-BE49-F238E27FC236}">
                <a16:creationId xmlns:a16="http://schemas.microsoft.com/office/drawing/2014/main" id="{6ADD481E-19DE-9A41-BC9C-3EE0A79F12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990600"/>
            <a:ext cx="5679107" cy="54712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5642F6-54C9-E34D-85DE-D198E153BB67}"/>
              </a:ext>
            </a:extLst>
          </p:cNvPr>
          <p:cNvSpPr txBox="1"/>
          <p:nvPr/>
        </p:nvSpPr>
        <p:spPr>
          <a:xfrm>
            <a:off x="738673" y="6498451"/>
            <a:ext cx="7243843"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1200" b="0" i="0" u="none" strike="noStrike" kern="1200" cap="none" spc="0" normalizeH="0" baseline="0" noProof="0" err="1">
                <a:ln>
                  <a:noFill/>
                </a:ln>
                <a:solidFill>
                  <a:srgbClr val="000000"/>
                </a:solidFill>
                <a:effectLst/>
                <a:uLnTx/>
                <a:uFillTx/>
                <a:latin typeface="Arial" panose="020B0604020202020204" pitchFamily="34" charset="0"/>
                <a:ea typeface="ＭＳ Ｐゴシック" panose="020B0600070205080204" pitchFamily="34" charset="-128"/>
                <a:cs typeface="+mn-cs"/>
              </a:rPr>
              <a:t>www.it-techblog.de</a:t>
            </a: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/ibm-power10-prozessor-mehr-speicher-mehr-tempo-mehr-sicherheit/09/2020/</a:t>
            </a:r>
          </a:p>
        </p:txBody>
      </p:sp>
      <p:sp>
        <p:nvSpPr>
          <p:cNvPr id="7" name="TextBox 6">
            <a:extLst>
              <a:ext uri="{FF2B5EF4-FFF2-40B4-BE49-F238E27FC236}">
                <a16:creationId xmlns:a16="http://schemas.microsoft.com/office/drawing/2014/main" id="{DA78BC4D-1A2D-3F42-9A30-04C1B7FB7A52}"/>
              </a:ext>
            </a:extLst>
          </p:cNvPr>
          <p:cNvSpPr txBox="1"/>
          <p:nvPr/>
        </p:nvSpPr>
        <p:spPr>
          <a:xfrm>
            <a:off x="7304291" y="1065539"/>
            <a:ext cx="1915909"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IBM POWER10,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2020</a:t>
            </a:r>
          </a:p>
        </p:txBody>
      </p:sp>
      <p:sp>
        <p:nvSpPr>
          <p:cNvPr id="8" name="Rectangle 39">
            <a:extLst>
              <a:ext uri="{FF2B5EF4-FFF2-40B4-BE49-F238E27FC236}">
                <a16:creationId xmlns:a16="http://schemas.microsoft.com/office/drawing/2014/main" id="{354C51D2-A9DE-7B4B-8BF6-162BD3236CB0}"/>
              </a:ext>
            </a:extLst>
          </p:cNvPr>
          <p:cNvSpPr>
            <a:spLocks noChangeArrowheads="1"/>
          </p:cNvSpPr>
          <p:nvPr/>
        </p:nvSpPr>
        <p:spPr bwMode="auto">
          <a:xfrm rot="5400000">
            <a:off x="3581398" y="289560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 name="Rectangle 39">
            <a:extLst>
              <a:ext uri="{FF2B5EF4-FFF2-40B4-BE49-F238E27FC236}">
                <a16:creationId xmlns:a16="http://schemas.microsoft.com/office/drawing/2014/main" id="{9F37681C-67D9-8347-A15E-41A123016402}"/>
              </a:ext>
            </a:extLst>
          </p:cNvPr>
          <p:cNvSpPr>
            <a:spLocks noChangeArrowheads="1"/>
          </p:cNvSpPr>
          <p:nvPr/>
        </p:nvSpPr>
        <p:spPr bwMode="auto">
          <a:xfrm rot="5400000">
            <a:off x="3601552" y="56887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11DAAC93-B839-BF47-AAD1-4D6898B3644F}"/>
              </a:ext>
            </a:extLst>
          </p:cNvPr>
          <p:cNvSpPr txBox="1"/>
          <p:nvPr/>
        </p:nvSpPr>
        <p:spPr>
          <a:xfrm>
            <a:off x="7239000" y="2166640"/>
            <a:ext cx="2499952" cy="378565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15-16</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 threads/core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 MB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120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05635845"/>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Deeper and Larger Memory Hierarchies</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Tree>
    <p:extLst>
      <p:ext uri="{BB962C8B-B14F-4D97-AF65-F5344CB8AC3E}">
        <p14:creationId xmlns:p14="http://schemas.microsoft.com/office/powerpoint/2010/main" val="386001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p:bldP spid="1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800" b="0" i="0" u="none" strike="noStrike" kern="0" cap="none" spc="0" normalizeH="0" baseline="0" noProof="0" dirty="0">
                <a:ln>
                  <a:noFill/>
                </a:ln>
                <a:solidFill>
                  <a:srgbClr val="006633"/>
                </a:solidFill>
                <a:effectLst/>
                <a:uLnTx/>
                <a:uFillTx/>
                <a:latin typeface="Garamond"/>
                <a:ea typeface="+mj-ea"/>
                <a:cs typeface="+mj-cs"/>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2798802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
        <p:nvSpPr>
          <p:cNvPr id="9" name="Title 1">
            <a:extLst>
              <a:ext uri="{FF2B5EF4-FFF2-40B4-BE49-F238E27FC236}">
                <a16:creationId xmlns:a16="http://schemas.microsoft.com/office/drawing/2014/main" id="{CADAED7D-7FD9-2A42-BDA3-4593BF0DF855}"/>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600" kern="0" dirty="0">
                <a:solidFill>
                  <a:srgbClr val="006633"/>
                </a:solidFill>
              </a:rPr>
              <a:t>Data Movement Overwhelms Modern Machines </a:t>
            </a:r>
          </a:p>
        </p:txBody>
      </p:sp>
    </p:spTree>
    <p:extLst>
      <p:ext uri="{BB962C8B-B14F-4D97-AF65-F5344CB8AC3E}">
        <p14:creationId xmlns:p14="http://schemas.microsoft.com/office/powerpoint/2010/main" val="1935982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Axiom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000" dirty="0">
                <a:solidFill>
                  <a:srgbClr val="0000FF"/>
                </a:solidFill>
              </a:rPr>
              <a:t>An Intelligent Architecture</a:t>
            </a:r>
          </a:p>
          <a:p>
            <a:pPr marL="0" indent="0" algn="ctr">
              <a:buNone/>
            </a:pPr>
            <a:r>
              <a:rPr lang="en-US" sz="6000" dirty="0">
                <a:solidFill>
                  <a:srgbClr val="FF0000"/>
                </a:solidFill>
              </a:rPr>
              <a:t>Handles Data Well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54071191"/>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A2A0-7490-744D-B60D-81215B72FEBB}"/>
              </a:ext>
            </a:extLst>
          </p:cNvPr>
          <p:cNvSpPr>
            <a:spLocks noGrp="1"/>
          </p:cNvSpPr>
          <p:nvPr>
            <p:ph type="title"/>
          </p:nvPr>
        </p:nvSpPr>
        <p:spPr/>
        <p:txBody>
          <a:bodyPr/>
          <a:lstStyle/>
          <a:p>
            <a:r>
              <a:rPr lang="en-US" dirty="0"/>
              <a:t>How to Handle Data Well</a:t>
            </a:r>
          </a:p>
        </p:txBody>
      </p:sp>
      <p:sp>
        <p:nvSpPr>
          <p:cNvPr id="3" name="Content Placeholder 2">
            <a:extLst>
              <a:ext uri="{FF2B5EF4-FFF2-40B4-BE49-F238E27FC236}">
                <a16:creationId xmlns:a16="http://schemas.microsoft.com/office/drawing/2014/main" id="{F9739C49-7CA6-0A4F-B6A6-39271AEA7AD4}"/>
              </a:ext>
            </a:extLst>
          </p:cNvPr>
          <p:cNvSpPr>
            <a:spLocks noGrp="1"/>
          </p:cNvSpPr>
          <p:nvPr>
            <p:ph idx="1"/>
          </p:nvPr>
        </p:nvSpPr>
        <p:spPr>
          <a:xfrm>
            <a:off x="228600" y="1196752"/>
            <a:ext cx="8610600" cy="4876800"/>
          </a:xfrm>
        </p:spPr>
        <p:txBody>
          <a:bodyPr/>
          <a:lstStyle/>
          <a:p>
            <a:r>
              <a:rPr lang="en-US" b="1" dirty="0">
                <a:solidFill>
                  <a:srgbClr val="0000FF"/>
                </a:solidFill>
              </a:rPr>
              <a:t>Ensure data does not overwhelm </a:t>
            </a:r>
            <a:r>
              <a:rPr lang="en-US" dirty="0">
                <a:solidFill>
                  <a:srgbClr val="0000FF"/>
                </a:solidFill>
              </a:rPr>
              <a:t>the components</a:t>
            </a:r>
          </a:p>
          <a:p>
            <a:pPr lvl="1"/>
            <a:r>
              <a:rPr lang="en-US" dirty="0"/>
              <a:t>via intelligent algorithms, architectures &amp; system designs: algorithm-architecture-devices</a:t>
            </a:r>
          </a:p>
          <a:p>
            <a:pPr lvl="1"/>
            <a:endParaRPr lang="en-US" dirty="0"/>
          </a:p>
          <a:p>
            <a:pPr lvl="1"/>
            <a:endParaRPr lang="en-US" dirty="0"/>
          </a:p>
          <a:p>
            <a:r>
              <a:rPr lang="en-US" b="1" dirty="0">
                <a:solidFill>
                  <a:srgbClr val="0000FF"/>
                </a:solidFill>
              </a:rPr>
              <a:t>Take advantage of </a:t>
            </a:r>
            <a:r>
              <a:rPr lang="en-US" dirty="0">
                <a:solidFill>
                  <a:srgbClr val="0000FF"/>
                </a:solidFill>
              </a:rPr>
              <a:t>vast amounts of </a:t>
            </a:r>
            <a:r>
              <a:rPr lang="en-US" b="1" dirty="0">
                <a:solidFill>
                  <a:srgbClr val="0000FF"/>
                </a:solidFill>
              </a:rPr>
              <a:t>data</a:t>
            </a:r>
            <a:r>
              <a:rPr lang="en-US" dirty="0">
                <a:solidFill>
                  <a:srgbClr val="0000FF"/>
                </a:solidFill>
              </a:rPr>
              <a:t> and metadata</a:t>
            </a:r>
          </a:p>
          <a:p>
            <a:pPr lvl="1"/>
            <a:r>
              <a:rPr lang="en-US" dirty="0"/>
              <a:t>to improve architectural &amp; system-level decisions </a:t>
            </a:r>
          </a:p>
          <a:p>
            <a:pPr lvl="1"/>
            <a:endParaRPr lang="en-US" dirty="0"/>
          </a:p>
          <a:p>
            <a:pPr lvl="1"/>
            <a:endParaRPr lang="en-US" dirty="0"/>
          </a:p>
          <a:p>
            <a:r>
              <a:rPr lang="en-US" b="1" dirty="0">
                <a:solidFill>
                  <a:srgbClr val="0000FF"/>
                </a:solidFill>
              </a:rPr>
              <a:t>Understand and exploit </a:t>
            </a:r>
            <a:r>
              <a:rPr lang="en-US" dirty="0">
                <a:solidFill>
                  <a:srgbClr val="0000FF"/>
                </a:solidFill>
              </a:rPr>
              <a:t>properties of (different) </a:t>
            </a:r>
            <a:r>
              <a:rPr lang="en-US" b="1" dirty="0">
                <a:solidFill>
                  <a:srgbClr val="0000FF"/>
                </a:solidFill>
              </a:rPr>
              <a:t>data</a:t>
            </a:r>
          </a:p>
          <a:p>
            <a:pPr lvl="1"/>
            <a:r>
              <a:rPr lang="en-US" dirty="0"/>
              <a:t>to improve algorithms &amp; architectures in various metrics</a:t>
            </a:r>
          </a:p>
          <a:p>
            <a:endParaRPr lang="en-US" dirty="0"/>
          </a:p>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3523FF48-EF17-B147-BE03-650132864BE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52709411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Computing Systems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Are</a:t>
            </a:r>
            <a:r>
              <a:rPr lang="en-US" dirty="0">
                <a:solidFill>
                  <a:srgbClr val="0000FF"/>
                </a:solidFill>
              </a:rPr>
              <a:t> </a:t>
            </a:r>
            <a:r>
              <a:rPr lang="en-US" dirty="0">
                <a:solidFill>
                  <a:srgbClr val="FF0000"/>
                </a:solidFill>
              </a:rPr>
              <a:t>processor-centric</a:t>
            </a:r>
            <a:r>
              <a:rPr lang="en-US" dirty="0">
                <a:solidFill>
                  <a:srgbClr val="0432FF"/>
                </a:solidFill>
              </a:rPr>
              <a:t> vs. </a:t>
            </a:r>
            <a:r>
              <a:rPr lang="en-US" b="1" dirty="0">
                <a:solidFill>
                  <a:srgbClr val="0432FF"/>
                </a:solidFill>
              </a:rPr>
              <a:t>data-centric</a:t>
            </a:r>
          </a:p>
          <a:p>
            <a:pPr lvl="1"/>
            <a:endParaRPr lang="en-US" dirty="0"/>
          </a:p>
          <a:p>
            <a:pPr lvl="1"/>
            <a:endParaRPr lang="en-US" dirty="0"/>
          </a:p>
          <a:p>
            <a:endParaRPr lang="en-US" dirty="0"/>
          </a:p>
          <a:p>
            <a:r>
              <a:rPr lang="en-US" dirty="0"/>
              <a:t>Make </a:t>
            </a:r>
            <a:r>
              <a:rPr lang="en-US" dirty="0">
                <a:solidFill>
                  <a:srgbClr val="FF0000"/>
                </a:solidFill>
              </a:rPr>
              <a:t>designer-dictated </a:t>
            </a:r>
            <a:r>
              <a:rPr lang="en-US" dirty="0">
                <a:solidFill>
                  <a:srgbClr val="0432FF"/>
                </a:solidFill>
              </a:rPr>
              <a:t>decisions vs. </a:t>
            </a:r>
            <a:r>
              <a:rPr lang="en-US" b="1" dirty="0">
                <a:solidFill>
                  <a:srgbClr val="0432FF"/>
                </a:solidFill>
              </a:rPr>
              <a:t>data-driven</a:t>
            </a:r>
            <a:endParaRPr lang="en-US" dirty="0">
              <a:solidFill>
                <a:srgbClr val="0432FF"/>
              </a:solidFill>
            </a:endParaRPr>
          </a:p>
          <a:p>
            <a:pPr lvl="1"/>
            <a:endParaRPr lang="en-US" dirty="0"/>
          </a:p>
          <a:p>
            <a:pPr lvl="1"/>
            <a:endParaRPr lang="en-US" dirty="0"/>
          </a:p>
          <a:p>
            <a:endParaRPr lang="en-US" dirty="0"/>
          </a:p>
          <a:p>
            <a:r>
              <a:rPr lang="en-US" dirty="0"/>
              <a:t>Make </a:t>
            </a:r>
            <a:r>
              <a:rPr lang="en-US" dirty="0">
                <a:solidFill>
                  <a:srgbClr val="FF0000"/>
                </a:solidFill>
              </a:rPr>
              <a:t>component-based myopic </a:t>
            </a:r>
            <a:r>
              <a:rPr lang="en-US" dirty="0">
                <a:solidFill>
                  <a:srgbClr val="0000FF"/>
                </a:solidFill>
              </a:rPr>
              <a:t>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39700758"/>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25407870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839420221"/>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59520990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60376"/>
            <a:ext cx="7924800" cy="1752600"/>
          </a:xfrm>
        </p:spPr>
        <p:txBody>
          <a:bodyPr/>
          <a:lstStyle/>
          <a:p>
            <a:pPr algn="ctr"/>
            <a:r>
              <a:rPr lang="en-US" dirty="0"/>
              <a:t>Data-Centric (Memory-Centric)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fld id="{7341D3D9-3FE8-4025-BF66-8DAB1ABB951F}" type="slidenum">
              <a:rPr lang="en-US" altLang="en-US" smtClean="0">
                <a:solidFill>
                  <a:srgbClr val="000000"/>
                </a:solidFill>
              </a:rPr>
              <a:pPr/>
              <a:t>44</a:t>
            </a:fld>
            <a:endParaRPr lang="en-US" altLang="en-US">
              <a:solidFill>
                <a:srgbClr val="000000"/>
              </a:solidFill>
            </a:endParaRPr>
          </a:p>
        </p:txBody>
      </p:sp>
    </p:spTree>
    <p:extLst>
      <p:ext uri="{BB962C8B-B14F-4D97-AF65-F5344CB8AC3E}">
        <p14:creationId xmlns:p14="http://schemas.microsoft.com/office/powerpoint/2010/main" val="611465672"/>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6DD-E071-084E-A698-25D80E2E22EA}"/>
              </a:ext>
            </a:extLst>
          </p:cNvPr>
          <p:cNvSpPr>
            <a:spLocks noGrp="1"/>
          </p:cNvSpPr>
          <p:nvPr>
            <p:ph type="title"/>
          </p:nvPr>
        </p:nvSpPr>
        <p:spPr/>
        <p:txBody>
          <a:bodyPr/>
          <a:lstStyle/>
          <a:p>
            <a:r>
              <a:rPr lang="en-US" dirty="0"/>
              <a:t>Data-Centric Architectures: Properties</a:t>
            </a:r>
          </a:p>
        </p:txBody>
      </p:sp>
      <p:sp>
        <p:nvSpPr>
          <p:cNvPr id="3" name="Content Placeholder 2">
            <a:extLst>
              <a:ext uri="{FF2B5EF4-FFF2-40B4-BE49-F238E27FC236}">
                <a16:creationId xmlns:a16="http://schemas.microsoft.com/office/drawing/2014/main" id="{B14915FF-65F1-9148-84F8-D897101D7352}"/>
              </a:ext>
            </a:extLst>
          </p:cNvPr>
          <p:cNvSpPr>
            <a:spLocks noGrp="1"/>
          </p:cNvSpPr>
          <p:nvPr>
            <p:ph idx="1"/>
          </p:nvPr>
        </p:nvSpPr>
        <p:spPr>
          <a:xfrm>
            <a:off x="228600" y="1124744"/>
            <a:ext cx="8807896" cy="5123656"/>
          </a:xfrm>
        </p:spPr>
        <p:txBody>
          <a:bodyPr/>
          <a:lstStyle/>
          <a:p>
            <a:r>
              <a:rPr lang="en-US" b="1" dirty="0">
                <a:solidFill>
                  <a:srgbClr val="0000FF"/>
                </a:solidFill>
              </a:rPr>
              <a:t>Process data where it resides </a:t>
            </a:r>
            <a:r>
              <a:rPr lang="en-US" dirty="0">
                <a:solidFill>
                  <a:srgbClr val="0000FF"/>
                </a:solidFill>
              </a:rPr>
              <a:t>(where it makes sense)</a:t>
            </a:r>
          </a:p>
          <a:p>
            <a:pPr lvl="1"/>
            <a:r>
              <a:rPr lang="en-US" dirty="0"/>
              <a:t>Processing in and near memory &amp; sensor structures</a:t>
            </a:r>
          </a:p>
          <a:p>
            <a:pPr marL="0" indent="0">
              <a:buNone/>
            </a:pPr>
            <a:endParaRPr lang="en-US" b="1" dirty="0">
              <a:solidFill>
                <a:srgbClr val="0000FF"/>
              </a:solidFill>
            </a:endParaRPr>
          </a:p>
          <a:p>
            <a:pPr marL="0" indent="0">
              <a:buNone/>
            </a:pPr>
            <a:endParaRPr lang="en-US" b="1" dirty="0">
              <a:solidFill>
                <a:srgbClr val="0000FF"/>
              </a:solidFill>
            </a:endParaRPr>
          </a:p>
          <a:p>
            <a:r>
              <a:rPr lang="en-US" b="1" dirty="0">
                <a:solidFill>
                  <a:srgbClr val="0000FF"/>
                </a:solidFill>
              </a:rPr>
              <a:t>Low-latency &amp; low-energy data access</a:t>
            </a:r>
          </a:p>
          <a:p>
            <a:pPr marL="344487" lvl="1" indent="0">
              <a:buNone/>
            </a:pPr>
            <a:endParaRPr lang="en-US" dirty="0"/>
          </a:p>
          <a:p>
            <a:pPr marL="344487" lvl="1" indent="0">
              <a:buNone/>
            </a:pPr>
            <a:endParaRPr lang="en-US" dirty="0"/>
          </a:p>
          <a:p>
            <a:r>
              <a:rPr lang="en-US" b="1" dirty="0">
                <a:solidFill>
                  <a:srgbClr val="0000FF"/>
                </a:solidFill>
              </a:rPr>
              <a:t>Low-cost data storage &amp; processing</a:t>
            </a:r>
          </a:p>
          <a:p>
            <a:pPr lvl="1"/>
            <a:r>
              <a:rPr lang="en-US" dirty="0"/>
              <a:t>High capacity memory at low cost: hybrid memory, compression</a:t>
            </a:r>
          </a:p>
          <a:p>
            <a:pPr lvl="1"/>
            <a:endParaRPr lang="en-US" dirty="0"/>
          </a:p>
          <a:p>
            <a:r>
              <a:rPr lang="en-US" b="1" dirty="0">
                <a:solidFill>
                  <a:srgbClr val="0000FF"/>
                </a:solidFill>
              </a:rPr>
              <a:t>Intelligent data management</a:t>
            </a:r>
          </a:p>
          <a:p>
            <a:pPr lvl="1"/>
            <a:r>
              <a:rPr lang="en-US" dirty="0"/>
              <a:t>Intelligent controllers handling robustness, security, cost, perf.</a:t>
            </a:r>
          </a:p>
          <a:p>
            <a:endParaRPr lang="en-US" dirty="0"/>
          </a:p>
        </p:txBody>
      </p:sp>
      <p:sp>
        <p:nvSpPr>
          <p:cNvPr id="4" name="Slide Number Placeholder 3">
            <a:extLst>
              <a:ext uri="{FF2B5EF4-FFF2-40B4-BE49-F238E27FC236}">
                <a16:creationId xmlns:a16="http://schemas.microsoft.com/office/drawing/2014/main" id="{0F1F47AA-F773-7243-876F-B38D973B454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F2DDA778-26A3-A449-9FF9-F9A4D7854DF7}"/>
              </a:ext>
            </a:extLst>
          </p:cNvPr>
          <p:cNvSpPr>
            <a:spLocks noChangeArrowheads="1"/>
          </p:cNvSpPr>
          <p:nvPr/>
        </p:nvSpPr>
        <p:spPr bwMode="auto">
          <a:xfrm>
            <a:off x="539552" y="1124744"/>
            <a:ext cx="7920880" cy="480566"/>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249683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Processing Data </a:t>
            </a:r>
            <a:br>
              <a:rPr lang="en-US" dirty="0"/>
            </a:br>
            <a:r>
              <a:rPr lang="en-US" dirty="0"/>
              <a:t>	        Where It Makes Sense</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34413268"/>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Process Data Where It Makes Sense </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5" name="Rectangle 39">
            <a:extLst>
              <a:ext uri="{FF2B5EF4-FFF2-40B4-BE49-F238E27FC236}">
                <a16:creationId xmlns:a16="http://schemas.microsoft.com/office/drawing/2014/main" id="{71AD81D4-F29E-78E6-F541-517C58C8DC66}"/>
              </a:ext>
            </a:extLst>
          </p:cNvPr>
          <p:cNvSpPr>
            <a:spLocks noChangeArrowheads="1"/>
          </p:cNvSpPr>
          <p:nvPr/>
        </p:nvSpPr>
        <p:spPr bwMode="auto">
          <a:xfrm rot="5400000">
            <a:off x="4317705" y="-3213695"/>
            <a:ext cx="534558" cy="9035225"/>
          </a:xfrm>
          <a:prstGeom prst="rect">
            <a:avLst/>
          </a:prstGeom>
          <a:noFill/>
          <a:ln w="50800">
            <a:solidFill>
              <a:srgbClr val="FFC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TextBox 15">
            <a:extLst>
              <a:ext uri="{FF2B5EF4-FFF2-40B4-BE49-F238E27FC236}">
                <a16:creationId xmlns:a16="http://schemas.microsoft.com/office/drawing/2014/main" id="{B793D85F-140C-F27C-6FA0-DFE552ECD580}"/>
              </a:ext>
            </a:extLst>
          </p:cNvPr>
          <p:cNvSpPr txBox="1"/>
          <p:nvPr/>
        </p:nvSpPr>
        <p:spPr>
          <a:xfrm>
            <a:off x="4104204" y="1108594"/>
            <a:ext cx="103105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C000"/>
                </a:solidFill>
                <a:effectLst/>
                <a:uLnTx/>
                <a:uFillTx/>
                <a:latin typeface="Arial" panose="020B0604020202020204" pitchFamily="34" charset="0"/>
                <a:ea typeface="ＭＳ Ｐゴシック" panose="020B0600070205080204" pitchFamily="34" charset="-128"/>
                <a:cs typeface="+mn-cs"/>
              </a:rPr>
              <a:t>Sensors</a:t>
            </a:r>
          </a:p>
        </p:txBody>
      </p:sp>
    </p:spTree>
    <p:extLst>
      <p:ext uri="{BB962C8B-B14F-4D97-AF65-F5344CB8AC3E}">
        <p14:creationId xmlns:p14="http://schemas.microsoft.com/office/powerpoint/2010/main" val="420471630"/>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0DC6A04-D80E-184D-BC07-63C1F510EF16}"/>
              </a:ext>
            </a:extLst>
          </p:cNvPr>
          <p:cNvSpPr>
            <a:spLocks noGrp="1"/>
          </p:cNvSpPr>
          <p:nvPr>
            <p:ph idx="1"/>
          </p:nvPr>
        </p:nvSpPr>
        <p:spPr>
          <a:xfrm>
            <a:off x="169011" y="936172"/>
            <a:ext cx="8894602" cy="5293805"/>
          </a:xfrm>
        </p:spPr>
        <p:txBody>
          <a:bodyPr/>
          <a:lstStyle/>
          <a:p>
            <a:r>
              <a:rPr lang="en-US" dirty="0"/>
              <a:t>Kautz, “</a:t>
            </a:r>
            <a:r>
              <a:rPr lang="en-US" dirty="0">
                <a:solidFill>
                  <a:srgbClr val="0000FF"/>
                </a:solidFill>
              </a:rPr>
              <a:t>Cellular Logic-in-Memory Arrays</a:t>
            </a:r>
            <a:r>
              <a:rPr lang="en-US" dirty="0"/>
              <a:t>”, IEEE TC 1969.</a:t>
            </a:r>
          </a:p>
        </p:txBody>
      </p:sp>
      <p:sp>
        <p:nvSpPr>
          <p:cNvPr id="8" name="TextBox 7">
            <a:extLst>
              <a:ext uri="{FF2B5EF4-FFF2-40B4-BE49-F238E27FC236}">
                <a16:creationId xmlns:a16="http://schemas.microsoft.com/office/drawing/2014/main" id="{B249EA16-0367-EB43-921A-3C42949CA66E}"/>
              </a:ext>
            </a:extLst>
          </p:cNvPr>
          <p:cNvSpPr txBox="1"/>
          <p:nvPr/>
        </p:nvSpPr>
        <p:spPr>
          <a:xfrm>
            <a:off x="3384816" y="6557759"/>
            <a:ext cx="2374368"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https://doi.org/10.1109/T-C.1969.222754</a:t>
            </a:r>
            <a:endPar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628C4192-E29D-E24F-8502-741864FE95A5}"/>
              </a:ext>
            </a:extLst>
          </p:cNvPr>
          <p:cNvPicPr>
            <a:picLocks noChangeAspect="1"/>
          </p:cNvPicPr>
          <p:nvPr/>
        </p:nvPicPr>
        <p:blipFill>
          <a:blip r:embed="rId3"/>
          <a:stretch>
            <a:fillRect/>
          </a:stretch>
        </p:blipFill>
        <p:spPr>
          <a:xfrm>
            <a:off x="93840" y="1545034"/>
            <a:ext cx="7422488" cy="1614853"/>
          </a:xfrm>
          <a:prstGeom prst="rect">
            <a:avLst/>
          </a:prstGeom>
          <a:ln>
            <a:noFill/>
          </a:ln>
        </p:spPr>
      </p:pic>
      <p:pic>
        <p:nvPicPr>
          <p:cNvPr id="4" name="Picture 3">
            <a:extLst>
              <a:ext uri="{FF2B5EF4-FFF2-40B4-BE49-F238E27FC236}">
                <a16:creationId xmlns:a16="http://schemas.microsoft.com/office/drawing/2014/main" id="{415F294C-7C0D-9C40-83D9-362BA2329E1C}"/>
              </a:ext>
            </a:extLst>
          </p:cNvPr>
          <p:cNvPicPr>
            <a:picLocks noChangeAspect="1"/>
          </p:cNvPicPr>
          <p:nvPr/>
        </p:nvPicPr>
        <p:blipFill>
          <a:blip r:embed="rId4"/>
          <a:stretch>
            <a:fillRect/>
          </a:stretch>
        </p:blipFill>
        <p:spPr>
          <a:xfrm>
            <a:off x="750743" y="3159887"/>
            <a:ext cx="3821257" cy="3260576"/>
          </a:xfrm>
          <a:prstGeom prst="rect">
            <a:avLst/>
          </a:prstGeom>
          <a:ln>
            <a:noFill/>
          </a:ln>
        </p:spPr>
      </p:pic>
      <p:pic>
        <p:nvPicPr>
          <p:cNvPr id="5" name="Picture 4">
            <a:extLst>
              <a:ext uri="{FF2B5EF4-FFF2-40B4-BE49-F238E27FC236}">
                <a16:creationId xmlns:a16="http://schemas.microsoft.com/office/drawing/2014/main" id="{B83F4E44-82BE-F649-AE47-8490FABD910C}"/>
              </a:ext>
            </a:extLst>
          </p:cNvPr>
          <p:cNvPicPr>
            <a:picLocks noChangeAspect="1"/>
          </p:cNvPicPr>
          <p:nvPr/>
        </p:nvPicPr>
        <p:blipFill>
          <a:blip r:embed="rId5"/>
          <a:stretch>
            <a:fillRect/>
          </a:stretch>
        </p:blipFill>
        <p:spPr>
          <a:xfrm>
            <a:off x="5127130" y="3594249"/>
            <a:ext cx="3289819" cy="2460750"/>
          </a:xfrm>
          <a:prstGeom prst="rect">
            <a:avLst/>
          </a:prstGeom>
          <a:noFill/>
          <a:ln>
            <a:noFill/>
          </a:ln>
        </p:spPr>
      </p:pic>
      <p:sp>
        <p:nvSpPr>
          <p:cNvPr id="9" name="Title 1">
            <a:extLst>
              <a:ext uri="{FF2B5EF4-FFF2-40B4-BE49-F238E27FC236}">
                <a16:creationId xmlns:a16="http://schemas.microsoft.com/office/drawing/2014/main" id="{5EFFEB3E-E419-4F42-ACDC-B356AE150896}"/>
              </a:ext>
            </a:extLst>
          </p:cNvPr>
          <p:cNvSpPr>
            <a:spLocks noGrp="1"/>
          </p:cNvSpPr>
          <p:nvPr>
            <p:ph type="title"/>
          </p:nvPr>
        </p:nvSpPr>
        <p:spPr>
          <a:xfrm>
            <a:off x="228600" y="152400"/>
            <a:ext cx="8610600" cy="1066800"/>
          </a:xfrm>
        </p:spPr>
        <p:txBody>
          <a:bodyPr/>
          <a:lstStyle/>
          <a:p>
            <a:r>
              <a:rPr lang="en-US" dirty="0"/>
              <a:t>Processing in/near Memory: An Old Idea</a:t>
            </a:r>
          </a:p>
        </p:txBody>
      </p:sp>
    </p:spTree>
    <p:extLst>
      <p:ext uri="{BB962C8B-B14F-4D97-AF65-F5344CB8AC3E}">
        <p14:creationId xmlns:p14="http://schemas.microsoft.com/office/powerpoint/2010/main" val="457640188"/>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169-91D1-9547-8D20-ED078F3E578F}"/>
              </a:ext>
            </a:extLst>
          </p:cNvPr>
          <p:cNvSpPr>
            <a:spLocks noGrp="1"/>
          </p:cNvSpPr>
          <p:nvPr>
            <p:ph type="title"/>
          </p:nvPr>
        </p:nvSpPr>
        <p:spPr/>
        <p:txBody>
          <a:bodyPr/>
          <a:lstStyle/>
          <a:p>
            <a:r>
              <a:rPr lang="en-US" dirty="0"/>
              <a:t>Processing in/near Memory: An Old Idea</a:t>
            </a:r>
          </a:p>
        </p:txBody>
      </p:sp>
      <p:sp>
        <p:nvSpPr>
          <p:cNvPr id="3" name="Content Placeholder 2">
            <a:extLst>
              <a:ext uri="{FF2B5EF4-FFF2-40B4-BE49-F238E27FC236}">
                <a16:creationId xmlns:a16="http://schemas.microsoft.com/office/drawing/2014/main" id="{270ED294-5647-F94B-A57E-CA0F09C77014}"/>
              </a:ext>
            </a:extLst>
          </p:cNvPr>
          <p:cNvSpPr>
            <a:spLocks noGrp="1"/>
          </p:cNvSpPr>
          <p:nvPr>
            <p:ph idx="1"/>
          </p:nvPr>
        </p:nvSpPr>
        <p:spPr>
          <a:xfrm>
            <a:off x="228600" y="1219200"/>
            <a:ext cx="8610600" cy="5029200"/>
          </a:xfrm>
        </p:spPr>
        <p:txBody>
          <a:bodyPr/>
          <a:lstStyle/>
          <a:p>
            <a:r>
              <a:rPr lang="en-US" dirty="0"/>
              <a:t>Stone, “</a:t>
            </a:r>
            <a:r>
              <a:rPr lang="en-US" dirty="0">
                <a:solidFill>
                  <a:srgbClr val="0000FF"/>
                </a:solidFill>
              </a:rPr>
              <a:t>A Logic-in-Memory Computer,</a:t>
            </a:r>
            <a:r>
              <a:rPr lang="en-US" dirty="0"/>
              <a:t>” IEEE TC 1970.</a:t>
            </a:r>
          </a:p>
        </p:txBody>
      </p:sp>
      <p:sp>
        <p:nvSpPr>
          <p:cNvPr id="4" name="Slide Number Placeholder 3">
            <a:extLst>
              <a:ext uri="{FF2B5EF4-FFF2-40B4-BE49-F238E27FC236}">
                <a16:creationId xmlns:a16="http://schemas.microsoft.com/office/drawing/2014/main" id="{A832AF82-6637-2C44-8C3C-BCD2E1584B2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122" name="Picture 2" descr="https://lh4.googleusercontent.com/U1R3vifukrki6oE_6n0P6HEXhr0-6hnFc-YEWOmKgJErOZXD7VhesI797XMOeMxkM-noaFtXVfpS4SZ7WoDIcJ-N4M2SciBhN8Bh5H1JW9tYfXt6vybr78FdMyDrURzG_C9R2mlSuS8">
            <a:extLst>
              <a:ext uri="{FF2B5EF4-FFF2-40B4-BE49-F238E27FC236}">
                <a16:creationId xmlns:a16="http://schemas.microsoft.com/office/drawing/2014/main" id="{31087902-35DE-004D-94F5-7D884184D7E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36" y="2259569"/>
            <a:ext cx="9144000" cy="347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7DE9C9-2D44-EB4D-B6C3-44873EE82368}"/>
              </a:ext>
            </a:extLst>
          </p:cNvPr>
          <p:cNvSpPr txBox="1"/>
          <p:nvPr/>
        </p:nvSpPr>
        <p:spPr>
          <a:xfrm>
            <a:off x="1475656" y="6467135"/>
            <a:ext cx="663194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https://safari.ethz.ch/architecture/fall2020/lib/exe/fetch.php?media=stone_logic_in_memory_1970.pdf</a:t>
            </a:r>
            <a:r>
              <a:rPr kumimoji="0" lang="en-US" sz="11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695535859"/>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a:xfrm>
            <a:off x="228600" y="1219200"/>
            <a:ext cx="8915400" cy="5029200"/>
          </a:xfrm>
        </p:spPr>
        <p:txBody>
          <a:bodyPr/>
          <a:lstStyle/>
          <a:p>
            <a:r>
              <a:rPr lang="en-US" b="1" dirty="0">
                <a:solidFill>
                  <a:srgbClr val="FF0000"/>
                </a:solidFill>
              </a:rPr>
              <a:t>Huge problems with Memory Technology</a:t>
            </a:r>
          </a:p>
          <a:p>
            <a:pPr lvl="1"/>
            <a:r>
              <a:rPr lang="en-US" dirty="0">
                <a:solidFill>
                  <a:srgbClr val="0000FF"/>
                </a:solidFill>
              </a:rPr>
              <a:t>Memory technology scaling is not going well </a:t>
            </a:r>
            <a:r>
              <a:rPr lang="en-US" dirty="0">
                <a:solidFill>
                  <a:srgbClr val="0000FF"/>
                </a:solidFill>
                <a:sym typeface="Wingdings" pitchFamily="2" charset="2"/>
              </a:rPr>
              <a:t>(e.g., RowHammer)</a:t>
            </a:r>
            <a:endParaRPr lang="en-US" dirty="0">
              <a:solidFill>
                <a:srgbClr val="0000FF"/>
              </a:solidFill>
            </a:endParaRPr>
          </a:p>
          <a:p>
            <a:pPr lvl="1"/>
            <a:r>
              <a:rPr lang="en-US" dirty="0">
                <a:solidFill>
                  <a:srgbClr val="C00000"/>
                </a:solidFill>
                <a:sym typeface="Wingdings"/>
              </a:rPr>
              <a:t>Many scaling issues demand intelligence in memory</a:t>
            </a:r>
          </a:p>
          <a:p>
            <a:pPr marL="0" indent="0">
              <a:buNone/>
            </a:pPr>
            <a:endParaRPr lang="en-US" dirty="0">
              <a:solidFill>
                <a:srgbClr val="FF0000"/>
              </a:solidFill>
            </a:endParaRPr>
          </a:p>
          <a:p>
            <a:r>
              <a:rPr lang="en-US" b="1" dirty="0">
                <a:solidFill>
                  <a:srgbClr val="FF0000"/>
                </a:solidFill>
              </a:rPr>
              <a:t>Huge demand from Applications &amp; Systems</a:t>
            </a:r>
          </a:p>
          <a:p>
            <a:pPr lvl="1"/>
            <a:r>
              <a:rPr lang="en-US" dirty="0">
                <a:solidFill>
                  <a:srgbClr val="0000FF"/>
                </a:solidFill>
              </a:rPr>
              <a:t>Data access bottleneck</a:t>
            </a:r>
          </a:p>
          <a:p>
            <a:pPr lvl="1"/>
            <a:r>
              <a:rPr lang="en-US" dirty="0">
                <a:solidFill>
                  <a:srgbClr val="0000FF"/>
                </a:solidFill>
              </a:rPr>
              <a:t>Energy &amp; power bottlenecks</a:t>
            </a:r>
          </a:p>
          <a:p>
            <a:pPr lvl="1"/>
            <a:r>
              <a:rPr lang="en-US" dirty="0">
                <a:solidFill>
                  <a:srgbClr val="0000FF"/>
                </a:solidFill>
              </a:rPr>
              <a:t>Data movement energy dominates computation energy</a:t>
            </a:r>
          </a:p>
          <a:p>
            <a:pPr lvl="1"/>
            <a:r>
              <a:rPr lang="en-US" dirty="0">
                <a:solidFill>
                  <a:srgbClr val="0000FF"/>
                </a:solidFill>
              </a:rPr>
              <a:t>Need all at the same time: performance, energy, sustainability</a:t>
            </a:r>
          </a:p>
          <a:p>
            <a:pPr lvl="1"/>
            <a:r>
              <a:rPr lang="en-US" dirty="0">
                <a:solidFill>
                  <a:srgbClr val="C00000"/>
                </a:solidFill>
              </a:rPr>
              <a:t>We can improve all metrics by minimizing data movement</a:t>
            </a:r>
          </a:p>
          <a:p>
            <a:pPr lvl="1"/>
            <a:endParaRPr lang="en-US" dirty="0">
              <a:solidFill>
                <a:srgbClr val="0000FF"/>
              </a:solidFill>
            </a:endParaRPr>
          </a:p>
          <a:p>
            <a:r>
              <a:rPr lang="en-US" b="1" dirty="0">
                <a:solidFill>
                  <a:srgbClr val="FF0000"/>
                </a:solidFill>
              </a:rPr>
              <a:t>Designs are squeezed in the middle</a:t>
            </a:r>
          </a:p>
          <a:p>
            <a:pPr lvl="1"/>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9898873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dirty="0"/>
              <a:t>Processing-in-Memory Landscape Today</a:t>
            </a:r>
            <a:endParaRPr lang="en-US" sz="3800" dirty="0"/>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456307" y="6495760"/>
            <a:ext cx="408637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And, many other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3843453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6" grpId="0"/>
      <p:bldP spid="18"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9397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432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8"/>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996186685"/>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 Memory Scales, It Becomes Unreliable</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981778" y="2908446"/>
            <a:ext cx="1526103" cy="2358594"/>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t>Intuition:</a:t>
            </a:r>
            <a:b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quadratic</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increase in</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capacity</a:t>
            </a:r>
          </a:p>
        </p:txBody>
      </p:sp>
      <p:pic>
        <p:nvPicPr>
          <p:cNvPr id="6" name="Picture 5"/>
          <p:cNvPicPr>
            <a:picLocks noChangeAspect="1"/>
          </p:cNvPicPr>
          <p:nvPr/>
        </p:nvPicPr>
        <p:blipFill>
          <a:blip r:embed="rId2"/>
          <a:stretch>
            <a:fillRect/>
          </a:stretch>
        </p:blipFill>
        <p:spPr>
          <a:xfrm>
            <a:off x="1634751" y="1844824"/>
            <a:ext cx="4953473" cy="4968552"/>
          </a:xfrm>
          <a:prstGeom prst="rect">
            <a:avLst/>
          </a:prstGeom>
        </p:spPr>
      </p:pic>
    </p:spTree>
    <p:extLst>
      <p:ext uri="{BB962C8B-B14F-4D97-AF65-F5344CB8AC3E}">
        <p14:creationId xmlns:p14="http://schemas.microsoft.com/office/powerpoint/2010/main" val="379852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2081487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A3D9-EC17-41D9-8B96-EE62BE342AE1}"/>
              </a:ext>
            </a:extLst>
          </p:cNvPr>
          <p:cNvSpPr>
            <a:spLocks noGrp="1"/>
          </p:cNvSpPr>
          <p:nvPr>
            <p:ph type="title"/>
          </p:nvPr>
        </p:nvSpPr>
        <p:spPr/>
        <p:txBody>
          <a:bodyPr>
            <a:normAutofit/>
          </a:bodyPr>
          <a:lstStyle/>
          <a:p>
            <a:r>
              <a:rPr lang="en-US" dirty="0"/>
              <a:t>Memory Testing Infrastructures</a:t>
            </a:r>
            <a:endParaRPr lang="en-CH" dirty="0"/>
          </a:p>
        </p:txBody>
      </p:sp>
      <p:pic>
        <p:nvPicPr>
          <p:cNvPr id="5" name="Content Placeholder 3">
            <a:extLst>
              <a:ext uri="{FF2B5EF4-FFF2-40B4-BE49-F238E27FC236}">
                <a16:creationId xmlns:a16="http://schemas.microsoft.com/office/drawing/2014/main" id="{548B492A-05CC-4587-B391-DD570B1C545C}"/>
              </a:ext>
            </a:extLst>
          </p:cNvPr>
          <p:cNvPicPr>
            <a:picLocks noGrp="1" noChangeAspect="1"/>
          </p:cNvPicPr>
          <p:nvPr>
            <p:ph idx="1"/>
          </p:nvPr>
        </p:nvPicPr>
        <p:blipFill>
          <a:blip r:embed="rId3"/>
          <a:stretch>
            <a:fillRect/>
          </a:stretch>
        </p:blipFill>
        <p:spPr>
          <a:xfrm>
            <a:off x="37622" y="1659451"/>
            <a:ext cx="9060657" cy="3762180"/>
          </a:xfrm>
          <a:prstGeom prst="rect">
            <a:avLst/>
          </a:prstGeom>
        </p:spPr>
      </p:pic>
      <p:sp>
        <p:nvSpPr>
          <p:cNvPr id="3" name="TextBox 2">
            <a:extLst>
              <a:ext uri="{FF2B5EF4-FFF2-40B4-BE49-F238E27FC236}">
                <a16:creationId xmlns:a16="http://schemas.microsoft.com/office/drawing/2014/main" id="{9EF20CD0-3F62-4A8C-A3EC-6EAFC6DD8CE6}"/>
              </a:ext>
            </a:extLst>
          </p:cNvPr>
          <p:cNvSpPr txBox="1"/>
          <p:nvPr/>
        </p:nvSpPr>
        <p:spPr>
          <a:xfrm>
            <a:off x="152400" y="5421631"/>
            <a:ext cx="52578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mbria" panose="02040503050406030204"/>
                <a:ea typeface="+mn-ea"/>
                <a:cs typeface="+mn-cs"/>
              </a:rPr>
              <a:t>* SoftMC [Hassan+, HPCA’17] enhanced for DDR4</a:t>
            </a:r>
            <a:endParaRPr kumimoji="0" lang="en-CH" sz="1800" b="0" i="1" u="none" strike="noStrike" kern="1200" cap="none" spc="0" normalizeH="0" baseline="0" noProof="0" dirty="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2503440490"/>
      </p:ext>
    </p:extLst>
  </p:cSld>
  <p:clrMapOvr>
    <a:masterClrMapping/>
  </p:clrMapOvr>
  <mc:AlternateContent xmlns:mc="http://schemas.openxmlformats.org/markup-compatibility/2006" xmlns:p14="http://schemas.microsoft.com/office/powerpoint/2010/main">
    <mc:Choice Requires="p14">
      <p:transition spd="slow" p14:dur="2000" advTm="4512"/>
    </mc:Choice>
    <mc:Fallback xmlns="">
      <p:transition spd="slow" advTm="4512"/>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Updated </a:t>
            </a:r>
            <a:r>
              <a:rPr lang="en-US" b="1" dirty="0"/>
              <a:t>Memory Testing Infrastructure</a:t>
            </a:r>
          </a:p>
        </p:txBody>
      </p:sp>
      <p:sp>
        <p:nvSpPr>
          <p:cNvPr id="5" name="Rectangle 4">
            <a:extLst>
              <a:ext uri="{FF2B5EF4-FFF2-40B4-BE49-F238E27FC236}">
                <a16:creationId xmlns:a16="http://schemas.microsoft.com/office/drawing/2014/main" id="{C4B6A481-3754-4809-844E-019BD3000795}"/>
              </a:ext>
            </a:extLst>
          </p:cNvPr>
          <p:cNvSpPr/>
          <p:nvPr/>
        </p:nvSpPr>
        <p:spPr>
          <a:xfrm>
            <a:off x="189560" y="764929"/>
            <a:ext cx="8954439" cy="424732"/>
          </a:xfrm>
          <a:prstGeom prst="rect">
            <a:avLst/>
          </a:prstGeom>
        </p:spPr>
        <p:txBody>
          <a:bodyPr wrap="square">
            <a:spAutoFit/>
          </a:bodyPr>
          <a:lstStyle/>
          <a:p>
            <a:pPr marL="11113" marR="0" lvl="1" indent="0" algn="l" defTabSz="914400" rtl="0" eaLnBrk="1" fontAlgn="auto" latinLnBrk="0" hangingPunct="1">
              <a:lnSpc>
                <a:spcPct val="90000"/>
              </a:lnSpc>
              <a:spcBef>
                <a:spcPts val="40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FPGA-based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SoftMC</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(Xilinx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Virtex</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UltraScale</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XCU200)</a:t>
            </a:r>
            <a:endParaRPr kumimoji="0" lang="en-US" sz="26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29" name="Rectangle 28">
            <a:extLst>
              <a:ext uri="{FF2B5EF4-FFF2-40B4-BE49-F238E27FC236}">
                <a16:creationId xmlns:a16="http://schemas.microsoft.com/office/drawing/2014/main" id="{BCD3BA7F-EDA0-8441-BD22-05681B4A6C9B}"/>
              </a:ext>
            </a:extLst>
          </p:cNvPr>
          <p:cNvSpPr/>
          <p:nvPr/>
        </p:nvSpPr>
        <p:spPr>
          <a:xfrm>
            <a:off x="-2199" y="5060168"/>
            <a:ext cx="9144000" cy="13583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Fine-grained control over </a:t>
            </a:r>
            <a:r>
              <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DRAM commands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timing (</a:t>
            </a:r>
            <a:r>
              <a:rPr kumimoji="0" lang="en-US" sz="2800" b="1" i="0" u="none" strike="noStrike" kern="1200" cap="none" spc="0" normalizeH="0" baseline="0" noProof="0" dirty="0">
                <a:ln>
                  <a:noFill/>
                </a:ln>
                <a:solidFill>
                  <a:srgbClr val="4472C4">
                    <a:lumMod val="75000"/>
                  </a:srgbClr>
                </a:solidFill>
                <a:effectLst/>
                <a:uLnTx/>
                <a:uFillTx/>
                <a:latin typeface="Cambria"/>
                <a:ea typeface="Cambria"/>
                <a:cs typeface="+mn-cs"/>
              </a:rPr>
              <a:t>±1.5ns</a:t>
            </a: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2800" b="1" i="0" u="none" strike="noStrike" kern="1200" cap="none" spc="0" normalizeH="0" baseline="0" noProof="0" dirty="0">
                <a:ln>
                  <a:noFill/>
                </a:ln>
                <a:solidFill>
                  <a:srgbClr val="C55910"/>
                </a:solidFill>
                <a:effectLst/>
                <a:uLnTx/>
                <a:uFillTx/>
                <a:latin typeface="Cambria" panose="02040503050406030204" pitchFamily="18" charset="0"/>
                <a:ea typeface="+mn-ea"/>
                <a:cs typeface="+mn-cs"/>
              </a:rPr>
              <a:t>temperature (</a:t>
            </a:r>
            <a:r>
              <a:rPr kumimoji="0" lang="en-US" sz="2800" b="1" i="0" u="none" strike="noStrike" kern="1200" cap="none" spc="0" normalizeH="0" baseline="0" noProof="0" dirty="0">
                <a:ln>
                  <a:noFill/>
                </a:ln>
                <a:solidFill>
                  <a:srgbClr val="C55910"/>
                </a:solidFill>
                <a:effectLst/>
                <a:uLnTx/>
                <a:uFillTx/>
                <a:latin typeface="Cambria"/>
                <a:ea typeface="Cambria"/>
                <a:cs typeface="+mn-cs"/>
              </a:rPr>
              <a:t>±0.1°C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and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voltage (</a:t>
            </a:r>
            <a:r>
              <a:rPr kumimoji="0" lang="en-US" sz="2800" b="1" i="0" u="none" strike="noStrike" kern="1200" cap="none" spc="0" normalizeH="0" baseline="0" noProof="0" dirty="0">
                <a:ln>
                  <a:noFill/>
                </a:ln>
                <a:solidFill>
                  <a:srgbClr val="C00000"/>
                </a:solidFill>
                <a:effectLst/>
                <a:uLnTx/>
                <a:uFillTx/>
                <a:latin typeface="Cambria"/>
                <a:ea typeface="Cambria"/>
                <a:cs typeface="+mn-cs"/>
              </a:rPr>
              <a:t>±1mV</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
            </a:r>
          </a:p>
        </p:txBody>
      </p:sp>
      <p:pic>
        <p:nvPicPr>
          <p:cNvPr id="33" name="base">
            <a:extLst>
              <a:ext uri="{FF2B5EF4-FFF2-40B4-BE49-F238E27FC236}">
                <a16:creationId xmlns:a16="http://schemas.microsoft.com/office/drawing/2014/main" id="{7487625E-2C30-489B-609B-2C1BB57141D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7" name="heaterpad">
            <a:extLst>
              <a:ext uri="{FF2B5EF4-FFF2-40B4-BE49-F238E27FC236}">
                <a16:creationId xmlns:a16="http://schemas.microsoft.com/office/drawing/2014/main" id="{DEB91CE5-C725-F6CE-EA42-ACF396E972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5" name="tempctrl">
            <a:extLst>
              <a:ext uri="{FF2B5EF4-FFF2-40B4-BE49-F238E27FC236}">
                <a16:creationId xmlns:a16="http://schemas.microsoft.com/office/drawing/2014/main" id="{43426E4E-2726-0CB0-E2FF-B88138178AC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3" name="end">
            <a:extLst>
              <a:ext uri="{FF2B5EF4-FFF2-40B4-BE49-F238E27FC236}">
                <a16:creationId xmlns:a16="http://schemas.microsoft.com/office/drawing/2014/main" id="{571EDCD6-41C8-0E49-DC95-EB27D3AB6B0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0" y="1189661"/>
            <a:ext cx="9144000" cy="3787455"/>
          </a:xfrm>
          <a:prstGeom prst="rect">
            <a:avLst/>
          </a:prstGeom>
        </p:spPr>
      </p:pic>
      <p:sp>
        <p:nvSpPr>
          <p:cNvPr id="3" name="TextBox 2">
            <a:extLst>
              <a:ext uri="{FF2B5EF4-FFF2-40B4-BE49-F238E27FC236}">
                <a16:creationId xmlns:a16="http://schemas.microsoft.com/office/drawing/2014/main" id="{3E96627C-A99C-6D0A-8659-49724FE4A50F}"/>
              </a:ext>
            </a:extLst>
          </p:cNvPr>
          <p:cNvSpPr txBox="1"/>
          <p:nvPr/>
        </p:nvSpPr>
        <p:spPr>
          <a:xfrm>
            <a:off x="1268730" y="6418551"/>
            <a:ext cx="7315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Hassan et al.,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7"/>
              </a:rPr>
              <a:t>SoftMC: A Flexible and Practical Open-Source Infrastructure for Enabling Experimental DRAM Studies</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 HPCA, 2017. [Available on GitHub: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https://</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github.com</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/CMU-SAFARI/</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SoftMC</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p>
        </p:txBody>
      </p:sp>
      <p:sp>
        <p:nvSpPr>
          <p:cNvPr id="4" name="TextBox 3">
            <a:extLst>
              <a:ext uri="{FF2B5EF4-FFF2-40B4-BE49-F238E27FC236}">
                <a16:creationId xmlns:a16="http://schemas.microsoft.com/office/drawing/2014/main" id="{31218E4B-2F28-0576-8AA2-B3772529CC17}"/>
              </a:ext>
            </a:extLst>
          </p:cNvPr>
          <p:cNvSpPr txBox="1"/>
          <p:nvPr/>
        </p:nvSpPr>
        <p:spPr>
          <a:xfrm>
            <a:off x="4183380" y="1759518"/>
            <a:ext cx="3000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652592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 Curious Phenomenon </a:t>
            </a:r>
            <a:r>
              <a:rPr lang="en-US" sz="3000" b="1" dirty="0"/>
              <a:t>[Kim et al., ISCA 2014]</a:t>
            </a:r>
          </a:p>
        </p:txBody>
      </p:sp>
      <p:sp>
        <p:nvSpPr>
          <p:cNvPr id="3" name="Content Placeholder 2"/>
          <p:cNvSpPr>
            <a:spLocks noGrp="1"/>
          </p:cNvSpPr>
          <p:nvPr>
            <p:ph idx="1"/>
          </p:nvPr>
        </p:nvSpPr>
        <p:spPr>
          <a:xfrm>
            <a:off x="228600" y="1288504"/>
            <a:ext cx="8610600" cy="4876800"/>
          </a:xfrm>
        </p:spPr>
        <p:txBody>
          <a:bodyPr/>
          <a:lstStyle/>
          <a:p>
            <a:endParaRPr lang="en-US" dirty="0"/>
          </a:p>
          <a:p>
            <a:pPr marL="0" indent="0">
              <a:buNone/>
            </a:pPr>
            <a:endParaRPr lang="en-US" dirty="0"/>
          </a:p>
          <a:p>
            <a:pPr marL="0" indent="0" algn="ctr">
              <a:buNone/>
            </a:pPr>
            <a:r>
              <a:rPr lang="en-US" sz="4400" dirty="0"/>
              <a:t>One can </a:t>
            </a:r>
          </a:p>
          <a:p>
            <a:pPr marL="0" indent="0" algn="ctr">
              <a:buNone/>
            </a:pPr>
            <a:r>
              <a:rPr lang="en-US" sz="4400" dirty="0">
                <a:solidFill>
                  <a:srgbClr val="0000FF"/>
                </a:solidFill>
              </a:rPr>
              <a:t>predictably</a:t>
            </a:r>
            <a:r>
              <a:rPr lang="en-US" sz="4400" dirty="0"/>
              <a:t> </a:t>
            </a:r>
            <a:r>
              <a:rPr lang="en-US" sz="4400" dirty="0">
                <a:solidFill>
                  <a:srgbClr val="FF0000"/>
                </a:solidFill>
              </a:rPr>
              <a:t>induce errors </a:t>
            </a:r>
          </a:p>
          <a:p>
            <a:pPr marL="0" indent="0" algn="ctr">
              <a:buNone/>
            </a:pPr>
            <a:r>
              <a:rPr lang="en-US" sz="4400" dirty="0"/>
              <a:t>in </a:t>
            </a:r>
            <a:r>
              <a:rPr lang="en-US" sz="4400" dirty="0">
                <a:solidFill>
                  <a:srgbClr val="0000FF"/>
                </a:solidFill>
              </a:rPr>
              <a:t>most</a:t>
            </a:r>
            <a:r>
              <a:rPr lang="en-US" sz="4400" dirty="0"/>
              <a:t> DRAM </a:t>
            </a:r>
            <a:r>
              <a:rPr lang="en-US" sz="4400" dirty="0">
                <a:solidFill>
                  <a:srgbClr val="0000FF"/>
                </a:solidFill>
              </a:rPr>
              <a:t>memory</a:t>
            </a:r>
            <a:r>
              <a:rPr lang="en-US" sz="4400" dirty="0"/>
              <a:t>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a:extLst>
              <a:ext uri="{FF2B5EF4-FFF2-40B4-BE49-F238E27FC236}">
                <a16:creationId xmlns:a16="http://schemas.microsoft.com/office/drawing/2014/main" id="{74DB61AD-6F6C-BFFD-F5E3-D83AE6F5B82F}"/>
              </a:ext>
            </a:extLst>
          </p:cNvPr>
          <p:cNvSpPr/>
          <p:nvPr/>
        </p:nvSpPr>
        <p:spPr>
          <a:xfrm>
            <a:off x="107504" y="5857527"/>
            <a:ext cx="921702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Kim+, “</a:t>
            </a:r>
            <a:r>
              <a:rPr kumimoji="0" lang="en-US" sz="1400" b="0" i="0" u="none" strike="noStrike" kern="1200" cap="none" spc="0" normalizeH="0" baseline="0" noProof="0" dirty="0">
                <a:ln>
                  <a:noFill/>
                </a:ln>
                <a:solidFill>
                  <a:srgbClr val="0000FF"/>
                </a:solidFill>
                <a:effectLst/>
                <a:uLnTx/>
                <a:uFillTx/>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ISCA 2014.</a:t>
            </a:r>
          </a:p>
        </p:txBody>
      </p:sp>
    </p:spTree>
    <p:extLst>
      <p:ext uri="{BB962C8B-B14F-4D97-AF65-F5344CB8AC3E}">
        <p14:creationId xmlns:p14="http://schemas.microsoft.com/office/powerpoint/2010/main" val="16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12" y="404664"/>
            <a:ext cx="9144000" cy="6057900"/>
          </a:xfrm>
          <a:prstGeom prst="rect">
            <a:avLst/>
          </a:prstGeom>
        </p:spPr>
      </p:pic>
    </p:spTree>
    <p:extLst>
      <p:ext uri="{BB962C8B-B14F-4D97-AF65-F5344CB8AC3E}">
        <p14:creationId xmlns:p14="http://schemas.microsoft.com/office/powerpoint/2010/main" val="1793095058"/>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 Wordline</a:t>
            </a: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2" name="Slide Number Placeholder 2"/>
          <p:cNvSpPr>
            <a:spLocks noGrp="1"/>
          </p:cNvSpPr>
          <p:nvPr>
            <p:ph type="sldNum" sz="quarter" idx="10"/>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63EFCF5-C8B9-AF45-B0E3-7DB4F7D988EA}" type="slidenum">
              <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endParaRP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Memory is Prone to Disturbance Errors</a:t>
            </a:r>
          </a:p>
        </p:txBody>
      </p:sp>
      <p:sp>
        <p:nvSpPr>
          <p:cNvPr id="30" name="Rectangle 29"/>
          <p:cNvSpPr/>
          <p:nvPr/>
        </p:nvSpPr>
        <p:spPr>
          <a:xfrm>
            <a:off x="107950" y="6239053"/>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3"/>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2874993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62000" y="2057399"/>
            <a:ext cx="2147590" cy="1295400"/>
            <a:chOff x="914400" y="2095500"/>
            <a:chExt cx="2147590" cy="1295400"/>
          </a:xfrm>
        </p:grpSpPr>
        <p:pic>
          <p:nvPicPr>
            <p:cNvPr id="7" name="Picture 6"/>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8" name="Picture 7"/>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9" name="Picture 8"/>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10" name="Picture 9"/>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11" name="Picture 10"/>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12" name="Picture 11"/>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13" name="Picture 12"/>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14" name="Picture 13"/>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15" name="Picture 14"/>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6" name="X"/>
          <p:cNvSpPr/>
          <p:nvPr/>
        </p:nvSpPr>
        <p:spPr>
          <a:xfrm>
            <a:off x="762000"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86%</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(37/43)</a:t>
            </a:r>
          </a:p>
        </p:txBody>
      </p:sp>
      <p:grpSp>
        <p:nvGrpSpPr>
          <p:cNvPr id="17" name="Group 16"/>
          <p:cNvGrpSpPr/>
          <p:nvPr/>
        </p:nvGrpSpPr>
        <p:grpSpPr>
          <a:xfrm>
            <a:off x="3498205" y="2057400"/>
            <a:ext cx="2147590" cy="1295400"/>
            <a:chOff x="914400" y="2095500"/>
            <a:chExt cx="2147590" cy="1295400"/>
          </a:xfrm>
        </p:grpSpPr>
        <p:pic>
          <p:nvPicPr>
            <p:cNvPr id="19" name="Picture 1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20" name="Picture 1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21" name="Picture 2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22" name="Picture 21"/>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23" name="Picture 22"/>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24" name="Picture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25" name="Picture 2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26" name="Picture 25"/>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27" name="Picture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18" name="X"/>
          <p:cNvSpPr/>
          <p:nvPr/>
        </p:nvSpPr>
        <p:spPr>
          <a:xfrm>
            <a:off x="3498205"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83%</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(45/54)</a:t>
            </a:r>
          </a:p>
        </p:txBody>
      </p:sp>
      <p:grpSp>
        <p:nvGrpSpPr>
          <p:cNvPr id="29" name="Group 28"/>
          <p:cNvGrpSpPr/>
          <p:nvPr/>
        </p:nvGrpSpPr>
        <p:grpSpPr>
          <a:xfrm>
            <a:off x="6248400" y="2057399"/>
            <a:ext cx="2147590" cy="1295400"/>
            <a:chOff x="914400" y="2095500"/>
            <a:chExt cx="2147590" cy="1295400"/>
          </a:xfrm>
        </p:grpSpPr>
        <p:pic>
          <p:nvPicPr>
            <p:cNvPr id="31" name="Picture 30"/>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32" name="Picture 31"/>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33" name="Picture 32"/>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34" name="Picture 33"/>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35" name="Picture 34"/>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36" name="Picture 35"/>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37" name="Picture 36"/>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38" name="Picture 37"/>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39" name="Picture 38"/>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30" name="X"/>
          <p:cNvSpPr/>
          <p:nvPr/>
        </p:nvSpPr>
        <p:spPr>
          <a:xfrm>
            <a:off x="6248400" y="2057398"/>
            <a:ext cx="2147590" cy="1066801"/>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88%</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(28/32)</a:t>
            </a:r>
          </a:p>
        </p:txBody>
      </p:sp>
      <p:sp>
        <p:nvSpPr>
          <p:cNvPr id="41" name="Rectangle 40"/>
          <p:cNvSpPr/>
          <p:nvPr/>
        </p:nvSpPr>
        <p:spPr>
          <a:xfrm>
            <a:off x="609602"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5B9BD5"/>
                </a:solidFill>
                <a:effectLst/>
                <a:uLnTx/>
                <a:uFillTx/>
                <a:latin typeface="Calibri Light"/>
                <a:ea typeface="+mn-ea"/>
                <a:cs typeface="+mn-cs"/>
              </a:rPr>
              <a:t>A</a:t>
            </a:r>
            <a:r>
              <a:rPr kumimoji="0" lang="en-US" sz="4000" b="1" i="0" u="none" strike="noStrike" kern="1200" cap="none" spc="0" normalizeH="0" baseline="0" noProof="0">
                <a:ln>
                  <a:noFill/>
                </a:ln>
                <a:solidFill>
                  <a:srgbClr val="5B9BD5"/>
                </a:solidFill>
                <a:effectLst/>
                <a:uLnTx/>
                <a:uFillTx/>
                <a:latin typeface="Calibri Light"/>
                <a:ea typeface="+mn-ea"/>
                <a:cs typeface="+mn-cs"/>
              </a:rPr>
              <a:t> </a:t>
            </a:r>
            <a:r>
              <a:rPr kumimoji="0" lang="en-US" sz="3200" b="0" i="0" u="none" strike="noStrike" kern="1200" cap="none" spc="0" normalizeH="0" baseline="0" noProof="0">
                <a:ln>
                  <a:noFill/>
                </a:ln>
                <a:solidFill>
                  <a:srgbClr val="5B9BD5"/>
                </a:solidFill>
                <a:effectLst/>
                <a:uLnTx/>
                <a:uFillTx/>
                <a:latin typeface="Calibri Light"/>
                <a:ea typeface="+mn-ea"/>
                <a:cs typeface="+mn-cs"/>
              </a:rPr>
              <a:t>company</a:t>
            </a:r>
            <a:endParaRPr kumimoji="0" lang="en-US" sz="4000" b="0" i="0" u="none" strike="noStrike" kern="1200" cap="none" spc="0" normalizeH="0" baseline="0" noProof="0">
              <a:ln>
                <a:noFill/>
              </a:ln>
              <a:solidFill>
                <a:srgbClr val="5B9BD5"/>
              </a:solidFill>
              <a:effectLst/>
              <a:uLnTx/>
              <a:uFillTx/>
              <a:latin typeface="Calibri Light"/>
              <a:ea typeface="+mn-ea"/>
              <a:cs typeface="+mn-cs"/>
            </a:endParaRPr>
          </a:p>
        </p:txBody>
      </p:sp>
      <p:sp>
        <p:nvSpPr>
          <p:cNvPr id="42" name="Rectangle 41"/>
          <p:cNvSpPr/>
          <p:nvPr/>
        </p:nvSpPr>
        <p:spPr>
          <a:xfrm>
            <a:off x="3352801" y="1066801"/>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ED7D31"/>
                </a:solidFill>
                <a:effectLst/>
                <a:uLnTx/>
                <a:uFillTx/>
                <a:latin typeface="Calibri Light"/>
                <a:ea typeface="+mn-ea"/>
                <a:cs typeface="+mn-cs"/>
              </a:rPr>
              <a:t>B</a:t>
            </a:r>
            <a:r>
              <a:rPr kumimoji="0" lang="en-US" sz="4000" b="0" i="0" u="none" strike="noStrike" kern="1200" cap="none" spc="0" normalizeH="0" baseline="0" noProof="0">
                <a:ln>
                  <a:noFill/>
                </a:ln>
                <a:solidFill>
                  <a:srgbClr val="ED7D31"/>
                </a:solidFill>
                <a:effectLst/>
                <a:uLnTx/>
                <a:uFillTx/>
                <a:latin typeface="Calibri Light"/>
                <a:ea typeface="+mn-ea"/>
                <a:cs typeface="+mn-cs"/>
              </a:rPr>
              <a:t> </a:t>
            </a:r>
            <a:r>
              <a:rPr kumimoji="0" lang="en-US" sz="3200" b="0" i="0" u="none" strike="noStrike" kern="1200" cap="none" spc="0" normalizeH="0" baseline="0" noProof="0">
                <a:ln>
                  <a:noFill/>
                </a:ln>
                <a:solidFill>
                  <a:srgbClr val="ED7D31"/>
                </a:solidFill>
                <a:effectLst/>
                <a:uLnTx/>
                <a:uFillTx/>
                <a:latin typeface="Calibri Light"/>
                <a:ea typeface="+mn-ea"/>
                <a:cs typeface="+mn-cs"/>
              </a:rPr>
              <a:t>company</a:t>
            </a:r>
            <a:endParaRPr kumimoji="0" lang="en-US" sz="4000" b="0" i="0" u="none" strike="noStrike" kern="1200" cap="none" spc="0" normalizeH="0" baseline="0" noProof="0">
              <a:ln>
                <a:noFill/>
              </a:ln>
              <a:solidFill>
                <a:srgbClr val="ED7D31"/>
              </a:solidFill>
              <a:effectLst/>
              <a:uLnTx/>
              <a:uFillTx/>
              <a:latin typeface="Calibri Light"/>
              <a:ea typeface="+mn-ea"/>
              <a:cs typeface="+mn-cs"/>
            </a:endParaRPr>
          </a:p>
        </p:txBody>
      </p:sp>
      <p:sp>
        <p:nvSpPr>
          <p:cNvPr id="43" name="Rectangle 42"/>
          <p:cNvSpPr/>
          <p:nvPr/>
        </p:nvSpPr>
        <p:spPr>
          <a:xfrm>
            <a:off x="6096001"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70AD47"/>
                </a:solidFill>
                <a:effectLst/>
                <a:uLnTx/>
                <a:uFillTx/>
                <a:latin typeface="Calibri Light"/>
                <a:ea typeface="+mn-ea"/>
                <a:cs typeface="+mn-cs"/>
              </a:rPr>
              <a:t>C </a:t>
            </a:r>
            <a:r>
              <a:rPr kumimoji="0" lang="en-US" sz="3200" b="0" i="0" u="none" strike="noStrike" kern="1200" cap="none" spc="0" normalizeH="0" baseline="0" noProof="0">
                <a:ln>
                  <a:noFill/>
                </a:ln>
                <a:solidFill>
                  <a:srgbClr val="70AD47"/>
                </a:solidFill>
                <a:effectLst/>
                <a:uLnTx/>
                <a:uFillTx/>
                <a:latin typeface="Calibri Light"/>
                <a:ea typeface="+mn-ea"/>
                <a:cs typeface="+mn-cs"/>
              </a:rPr>
              <a:t>company</a:t>
            </a:r>
            <a:endParaRPr kumimoji="0" lang="en-US" sz="4000" b="0" i="0" u="none" strike="noStrike" kern="1200" cap="none" spc="0" normalizeH="0" baseline="0" noProof="0">
              <a:ln>
                <a:noFill/>
              </a:ln>
              <a:solidFill>
                <a:srgbClr val="70AD47"/>
              </a:solidFill>
              <a:effectLst/>
              <a:uLnTx/>
              <a:uFillTx/>
              <a:latin typeface="Calibri Light"/>
              <a:ea typeface="+mn-ea"/>
              <a:cs typeface="+mn-cs"/>
            </a:endParaRPr>
          </a:p>
        </p:txBody>
      </p:sp>
      <p:sp>
        <p:nvSpPr>
          <p:cNvPr id="45" name="X"/>
          <p:cNvSpPr/>
          <p:nvPr/>
        </p:nvSpPr>
        <p:spPr>
          <a:xfrm>
            <a:off x="7480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1.0×10</a:t>
            </a:r>
            <a:r>
              <a:rPr kumimoji="0" lang="en-US" sz="4400" b="1" i="0" u="none" strike="noStrike" kern="1200" cap="none" spc="0" normalizeH="0" baseline="3000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7</a:t>
            </a:r>
            <a: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errors </a:t>
            </a:r>
          </a:p>
        </p:txBody>
      </p:sp>
      <p:sp>
        <p:nvSpPr>
          <p:cNvPr id="46" name="X"/>
          <p:cNvSpPr/>
          <p:nvPr/>
        </p:nvSpPr>
        <p:spPr>
          <a:xfrm>
            <a:off x="3484215"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2.7×10</a:t>
            </a:r>
            <a:r>
              <a:rPr kumimoji="0" lang="en-US" sz="4400" b="1" i="0" u="none" strike="noStrike" kern="1200" cap="none" spc="0" normalizeH="0" baseline="3000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6</a:t>
            </a:r>
            <a:br>
              <a:rPr kumimoji="0" lang="en-US" sz="3600" b="0"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errors </a:t>
            </a:r>
          </a:p>
        </p:txBody>
      </p:sp>
      <p:sp>
        <p:nvSpPr>
          <p:cNvPr id="47" name="X"/>
          <p:cNvSpPr/>
          <p:nvPr/>
        </p:nvSpPr>
        <p:spPr>
          <a:xfrm>
            <a:off x="62344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3.3×10</a:t>
            </a:r>
            <a:r>
              <a:rPr kumimoji="0" lang="en-US" sz="4400" b="1" i="0" u="none" strike="noStrike" kern="1200" cap="none" spc="0" normalizeH="0" baseline="3000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5</a:t>
            </a:r>
            <a: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errors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48" name="Title 1"/>
          <p:cNvSpPr>
            <a:spLocks noGrp="1"/>
          </p:cNvSpPr>
          <p:nvPr>
            <p:ph type="title"/>
          </p:nvPr>
        </p:nvSpPr>
        <p:spPr>
          <a:xfrm>
            <a:off x="228600" y="-27384"/>
            <a:ext cx="8610600" cy="1066800"/>
          </a:xfrm>
        </p:spPr>
        <p:txBody>
          <a:bodyPr/>
          <a:lstStyle/>
          <a:p>
            <a:r>
              <a:rPr lang="en-US" sz="4400" b="0" dirty="0">
                <a:solidFill>
                  <a:srgbClr val="1A5712"/>
                </a:solidFill>
                <a:latin typeface="Garamond" charset="0"/>
                <a:ea typeface="ＭＳ Ｐゴシック" charset="0"/>
                <a:cs typeface="ＭＳ Ｐゴシック" charset="0"/>
              </a:rPr>
              <a:t>Most DRAM Modules Are Vulnerable</a:t>
            </a:r>
          </a:p>
        </p:txBody>
      </p:sp>
      <p:sp>
        <p:nvSpPr>
          <p:cNvPr id="44" name="Rectangle 43"/>
          <p:cNvSpPr/>
          <p:nvPr/>
        </p:nvSpPr>
        <p:spPr>
          <a:xfrm>
            <a:off x="107950" y="6165304"/>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5"/>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154677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Title 1"/>
          <p:cNvSpPr>
            <a:spLocks noGrp="1"/>
          </p:cNvSpPr>
          <p:nvPr>
            <p:ph type="title"/>
          </p:nvPr>
        </p:nvSpPr>
        <p:spPr/>
        <p:txBody>
          <a:bodyPr/>
          <a:lstStyle/>
          <a:p>
            <a:r>
              <a:rPr lang="en-US" dirty="0">
                <a:latin typeface="Garamond" charset="0"/>
              </a:rPr>
              <a:t>The RowHammer Vulnerability</a:t>
            </a:r>
          </a:p>
        </p:txBody>
      </p:sp>
      <p:sp>
        <p:nvSpPr>
          <p:cNvPr id="231426" name="Content Placeholder 2"/>
          <p:cNvSpPr>
            <a:spLocks noGrp="1"/>
          </p:cNvSpPr>
          <p:nvPr>
            <p:ph idx="1"/>
          </p:nvPr>
        </p:nvSpPr>
        <p:spPr>
          <a:xfrm>
            <a:off x="228600" y="1115020"/>
            <a:ext cx="8610600" cy="5194300"/>
          </a:xfrm>
        </p:spPr>
        <p:txBody>
          <a:bodyPr/>
          <a:lstStyle/>
          <a:p>
            <a:pPr marL="0" indent="0" algn="ctr">
              <a:buNone/>
            </a:pPr>
            <a:r>
              <a:rPr lang="en-US" sz="3200" dirty="0">
                <a:solidFill>
                  <a:srgbClr val="0000FF"/>
                </a:solidFill>
                <a:latin typeface="Tahoma" charset="0"/>
              </a:rPr>
              <a:t>A simple hardware failure mechanism </a:t>
            </a:r>
          </a:p>
          <a:p>
            <a:pPr marL="0" indent="0" algn="ctr">
              <a:buNone/>
            </a:pPr>
            <a:r>
              <a:rPr lang="en-US" sz="3200" dirty="0">
                <a:solidFill>
                  <a:srgbClr val="0000FF"/>
                </a:solidFill>
                <a:latin typeface="Tahoma" charset="0"/>
              </a:rPr>
              <a:t>can create a widespread </a:t>
            </a:r>
          </a:p>
          <a:p>
            <a:pPr marL="0" indent="0" algn="ctr">
              <a:buNone/>
            </a:pPr>
            <a:r>
              <a:rPr lang="en-US" sz="3200" dirty="0">
                <a:solidFill>
                  <a:srgbClr val="FF0000"/>
                </a:solidFill>
                <a:latin typeface="Tahoma" charset="0"/>
              </a:rPr>
              <a:t>system security vulnerability</a:t>
            </a:r>
          </a:p>
        </p:txBody>
      </p:sp>
      <p:sp>
        <p:nvSpPr>
          <p:cNvPr id="23040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2E3B1D-8F75-8B42-8367-02A3C0FD41CB}"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46413"/>
            <a:ext cx="9144000" cy="381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931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b="1" dirty="0"/>
              <a:t>The Story of RowHammer </a:t>
            </a:r>
            <a:r>
              <a:rPr lang="en-US" dirty="0"/>
              <a:t>Tutorial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lgn="l">
              <a:buNone/>
            </a:pPr>
            <a:r>
              <a:rPr lang="en-US" sz="1600" b="0" i="0" dirty="0">
                <a:solidFill>
                  <a:srgbClr val="000000"/>
                </a:solidFill>
                <a:effectLst/>
              </a:rPr>
              <a:t>Onur Mutlu,</a:t>
            </a:r>
            <a:br>
              <a:rPr lang="en-US" sz="1600" b="0" i="0" dirty="0">
                <a:solidFill>
                  <a:srgbClr val="000000"/>
                </a:solidFill>
                <a:effectLst/>
              </a:rPr>
            </a:br>
            <a:r>
              <a:rPr lang="en-US" sz="1600" b="1" i="0" dirty="0">
                <a:solidFill>
                  <a:srgbClr val="0432FF"/>
                </a:solidFill>
                <a:effectLst/>
                <a:hlinkClick r:id="rId2">
                  <a:extLst>
                    <a:ext uri="{A12FA001-AC4F-418D-AE19-62706E023703}">
                      <ahyp:hlinkClr xmlns:ahyp="http://schemas.microsoft.com/office/drawing/2018/hyperlinkcolor" val="tx"/>
                    </a:ext>
                  </a:extLst>
                </a:hlinkClick>
              </a:rPr>
              <a:t>"Security Aspects of DRAM: The Story of RowHammer"</a:t>
            </a:r>
            <a:br>
              <a:rPr lang="en-US" sz="1600" b="0" i="0" dirty="0">
                <a:solidFill>
                  <a:srgbClr val="000000"/>
                </a:solidFill>
                <a:effectLst/>
              </a:rPr>
            </a:br>
            <a:r>
              <a:rPr lang="en-US" sz="1600" b="0" i="1" dirty="0">
                <a:solidFill>
                  <a:srgbClr val="000000"/>
                </a:solidFill>
                <a:effectLst/>
              </a:rPr>
              <a:t>Invited Tutorial at </a:t>
            </a:r>
            <a:r>
              <a:rPr lang="en-US" sz="1600" b="0" i="1" dirty="0">
                <a:solidFill>
                  <a:srgbClr val="000000"/>
                </a:solidFill>
                <a:effectLst/>
                <a:hlinkClick r:id="rId3"/>
              </a:rPr>
              <a:t>14th IEEE Electron Devices Society International Memory Workshop</a:t>
            </a:r>
            <a:r>
              <a:rPr lang="en-US" sz="1600" b="0" i="1" dirty="0">
                <a:solidFill>
                  <a:srgbClr val="000000"/>
                </a:solidFill>
                <a:effectLst/>
              </a:rPr>
              <a:t> (</a:t>
            </a:r>
            <a:r>
              <a:rPr lang="en-US" sz="1600" b="1" i="1" dirty="0">
                <a:solidFill>
                  <a:srgbClr val="000000"/>
                </a:solidFill>
                <a:effectLst/>
              </a:rPr>
              <a:t>IMW</a:t>
            </a:r>
            <a:r>
              <a:rPr lang="en-US" sz="1600" b="0" i="1" dirty="0">
                <a:solidFill>
                  <a:srgbClr val="000000"/>
                </a:solidFill>
                <a:effectLst/>
              </a:rPr>
              <a:t>)</a:t>
            </a:r>
            <a:r>
              <a:rPr lang="en-US" sz="1600" b="0" i="0" dirty="0">
                <a:solidFill>
                  <a:srgbClr val="000000"/>
                </a:solidFill>
                <a:effectLst/>
              </a:rPr>
              <a:t>, Dresden, Germany, May 2022.</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2"/>
              </a:rPr>
              <a:t>Slides (pptx)</a:t>
            </a:r>
            <a:r>
              <a:rPr lang="en-US" sz="1600" b="0" i="0" dirty="0">
                <a:solidFill>
                  <a:srgbClr val="000000"/>
                </a:solidFill>
                <a:effectLst/>
                <a:hlinkClick r:id="rId4"/>
              </a:rPr>
              <a:t>(pdf)</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5"/>
              </a:rPr>
              <a:t>Tutorial Video</a:t>
            </a:r>
            <a:r>
              <a:rPr lang="en-US" sz="1600" b="0" i="0" dirty="0">
                <a:solidFill>
                  <a:srgbClr val="000000"/>
                </a:solidFill>
                <a:effectLst/>
              </a:rPr>
              <a:t> (57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799B286E-F79B-FDB9-56D1-AB444EE3327C}"/>
              </a:ext>
            </a:extLst>
          </p:cNvPr>
          <p:cNvPicPr>
            <a:picLocks noChangeAspect="1"/>
          </p:cNvPicPr>
          <p:nvPr/>
        </p:nvPicPr>
        <p:blipFill>
          <a:blip r:embed="rId6"/>
          <a:stretch>
            <a:fillRect/>
          </a:stretch>
        </p:blipFill>
        <p:spPr>
          <a:xfrm>
            <a:off x="1331640" y="2488351"/>
            <a:ext cx="6178042" cy="4287099"/>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2483768" y="6546850"/>
            <a:ext cx="371358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https://www.youtube.com/watch?v=37hWglkQRG0</a:t>
            </a:r>
            <a:r>
              <a:rPr kumimoji="0" lang="en-US" sz="1200"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997162544"/>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b="1" dirty="0"/>
              <a:t>10 Years of RowHammer </a:t>
            </a:r>
            <a:r>
              <a:rPr lang="en-US" dirty="0"/>
              <a:t>in 20 Minutes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"The Story of RowHammer"</a:t>
            </a:r>
            <a:br>
              <a:rPr lang="en-US" sz="1600" dirty="0">
                <a:solidFill>
                  <a:srgbClr val="0000FF"/>
                </a:solidFill>
              </a:rPr>
            </a:br>
            <a:r>
              <a:rPr lang="en-US" sz="1600" i="1" dirty="0"/>
              <a:t>Invited Talk at the </a:t>
            </a:r>
            <a:r>
              <a:rPr lang="en-US" sz="1600" i="1" dirty="0">
                <a:hlinkClick r:id="rId3"/>
              </a:rPr>
              <a:t>Workshop on Robust and Safe Software 2.0 (</a:t>
            </a:r>
            <a:r>
              <a:rPr lang="en-US" sz="1600" b="1" i="1" dirty="0">
                <a:hlinkClick r:id="rId3"/>
              </a:rPr>
              <a:t>RSS2</a:t>
            </a:r>
            <a:r>
              <a:rPr lang="en-US" sz="1600" i="1" dirty="0">
                <a:hlinkClick r:id="rId3"/>
              </a:rPr>
              <a:t>)</a:t>
            </a:r>
            <a:r>
              <a:rPr lang="en-US" sz="1600" dirty="0"/>
              <a:t>, held with </a:t>
            </a:r>
            <a:r>
              <a:rPr lang="en-US" sz="1600" i="1" dirty="0">
                <a:hlinkClick r:id="rId4"/>
              </a:rPr>
              <a:t>the 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28 February 2022.</a:t>
            </a:r>
            <a:br>
              <a:rPr lang="en-US" sz="1600" dirty="0"/>
            </a:br>
            <a:r>
              <a:rPr lang="en-US" sz="1600" dirty="0"/>
              <a:t>[</a:t>
            </a:r>
            <a:r>
              <a:rPr lang="en-US" sz="1600" dirty="0">
                <a:hlinkClick r:id="rId2"/>
              </a:rPr>
              <a:t>Slides (pptx)</a:t>
            </a:r>
            <a:r>
              <a:rPr lang="en-US" sz="1600" dirty="0"/>
              <a:t> </a:t>
            </a:r>
            <a:r>
              <a:rPr lang="en-US" sz="1600" dirty="0">
                <a:hlinkClick r:id="rId5"/>
              </a:rPr>
              <a:t>(pdf)</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2E4723C9-FE25-9385-0C6B-05C68AF3F487}"/>
              </a:ext>
            </a:extLst>
          </p:cNvPr>
          <p:cNvPicPr>
            <a:picLocks noChangeAspect="1"/>
          </p:cNvPicPr>
          <p:nvPr/>
        </p:nvPicPr>
        <p:blipFill>
          <a:blip r:embed="rId6"/>
          <a:stretch>
            <a:fillRect/>
          </a:stretch>
        </p:blipFill>
        <p:spPr>
          <a:xfrm>
            <a:off x="1848524" y="2456204"/>
            <a:ext cx="5531788" cy="4347943"/>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3014425" y="6536377"/>
            <a:ext cx="357379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https://www.youtube.com/watch?v=ctKTRyi96Bk</a:t>
            </a: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645141593"/>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071630"/>
            <a:ext cx="9144000" cy="2359092"/>
          </a:xfrm>
          <a:prstGeom prst="rect">
            <a:avLst/>
          </a:prstGeom>
        </p:spPr>
      </p:pic>
      <p:sp>
        <p:nvSpPr>
          <p:cNvPr id="8" name="Content Placeholder 2"/>
          <p:cNvSpPr>
            <a:spLocks noGrp="1"/>
          </p:cNvSpPr>
          <p:nvPr>
            <p:ph idx="1"/>
          </p:nvPr>
        </p:nvSpPr>
        <p:spPr>
          <a:xfrm>
            <a:off x="228600" y="548680"/>
            <a:ext cx="8915400" cy="5153025"/>
          </a:xfrm>
        </p:spPr>
        <p:txBody>
          <a:bodyPr/>
          <a:lstStyle/>
          <a:p>
            <a:endParaRPr lang="en-US" dirty="0"/>
          </a:p>
          <a:p>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a:t>
            </a: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1970812447"/>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3" name="Picture 2"/>
          <p:cNvPicPr>
            <a:picLocks noChangeAspect="1"/>
          </p:cNvPicPr>
          <p:nvPr/>
        </p:nvPicPr>
        <p:blipFill>
          <a:blip r:embed="rId2"/>
          <a:stretch>
            <a:fillRect/>
          </a:stretch>
        </p:blipFill>
        <p:spPr>
          <a:xfrm>
            <a:off x="15324" y="3789040"/>
            <a:ext cx="9144000" cy="2046514"/>
          </a:xfrm>
          <a:prstGeom prst="rect">
            <a:avLst/>
          </a:prstGeom>
        </p:spPr>
      </p:pic>
      <p:sp>
        <p:nvSpPr>
          <p:cNvPr id="5" name="Rectangle 4"/>
          <p:cNvSpPr/>
          <p:nvPr/>
        </p:nvSpPr>
        <p:spPr>
          <a:xfrm>
            <a:off x="1115616" y="6519446"/>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solidFill>
                  <a:srgbClr val="0000FF"/>
                </a:solidFill>
                <a:hlinkClick r:id="rId3">
                  <a:extLst>
                    <a:ext uri="{A12FA001-AC4F-418D-AE19-62706E023703}">
                      <ahyp:hlinkClr xmlns:ahyp="http://schemas.microsoft.com/office/drawing/2018/hyperlinkcolor" val="tx"/>
                    </a:ext>
                  </a:extLst>
                </a:hlinkClick>
              </a:rPr>
              <a:t>"The RowHammer Problem and Other Issues We May Face as Memory Becomes Denser"</a:t>
            </a:r>
            <a:r>
              <a:rPr lang="en-US" sz="2000" dirty="0">
                <a:solidFill>
                  <a:srgbClr val="0000FF"/>
                </a:solidFill>
              </a:rPr>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3972560843"/>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a:t>
            </a:r>
            <a:r>
              <a:rPr lang="en-US" sz="2000" dirty="0" err="1"/>
              <a:t>Jeremie</a:t>
            </a:r>
            <a:r>
              <a:rPr lang="en-US" sz="2000" dirty="0"/>
              <a:t> Kim,</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(1 </a:t>
            </a:r>
            <a:r>
              <a:rPr lang="en-US" sz="2000" dirty="0" err="1"/>
              <a:t>hr</a:t>
            </a:r>
            <a:r>
              <a:rPr lang="en-US" sz="2000" dirty="0"/>
              <a:t> 15 minutes, with Q&amp;A)]</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3396749188"/>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b="1" dirty="0">
                <a:solidFill>
                  <a:srgbClr val="0000FF"/>
                </a:solidFill>
              </a:rPr>
              <a:t>Appears at ASP-DAC 2023</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00196C5-02F3-2C63-ED8C-CD164A3D875F}"/>
              </a:ext>
            </a:extLst>
          </p:cNvPr>
          <p:cNvSpPr txBox="1"/>
          <p:nvPr/>
        </p:nvSpPr>
        <p:spPr>
          <a:xfrm>
            <a:off x="2422284" y="6488668"/>
            <a:ext cx="4742004" cy="369332"/>
          </a:xfrm>
          <a:prstGeom prst="rect">
            <a:avLst/>
          </a:prstGeom>
          <a:noFill/>
        </p:spPr>
        <p:txBody>
          <a:bodyPr wrap="none" rtlCol="0">
            <a:spAutoFit/>
          </a:bodyPr>
          <a:lstStyle/>
          <a:p>
            <a:r>
              <a:rPr lang="en-US" b="1" dirty="0">
                <a:solidFill>
                  <a:srgbClr val="0000FF"/>
                </a:solidFill>
                <a:hlinkClick r:id="rId2">
                  <a:extLst>
                    <a:ext uri="{A12FA001-AC4F-418D-AE19-62706E023703}">
                      <ahyp:hlinkClr xmlns:ahyp="http://schemas.microsoft.com/office/drawing/2018/hyperlinkcolor" val="tx"/>
                    </a:ext>
                  </a:extLst>
                </a:hlinkClick>
              </a:rPr>
              <a:t>https://arxiv.org/pdf/2211.07613.pdf</a:t>
            </a:r>
            <a:r>
              <a:rPr lang="en-US" b="1" dirty="0">
                <a:solidFill>
                  <a:srgbClr val="0000FF"/>
                </a:solidFill>
              </a:rPr>
              <a:t> </a:t>
            </a:r>
          </a:p>
        </p:txBody>
      </p:sp>
      <p:pic>
        <p:nvPicPr>
          <p:cNvPr id="7" name="Picture 6">
            <a:extLst>
              <a:ext uri="{FF2B5EF4-FFF2-40B4-BE49-F238E27FC236}">
                <a16:creationId xmlns:a16="http://schemas.microsoft.com/office/drawing/2014/main" id="{EAD12868-A861-EB93-7A79-3523C1F7950F}"/>
              </a:ext>
            </a:extLst>
          </p:cNvPr>
          <p:cNvPicPr>
            <a:picLocks noChangeAspect="1"/>
          </p:cNvPicPr>
          <p:nvPr/>
        </p:nvPicPr>
        <p:blipFill>
          <a:blip r:embed="rId3"/>
          <a:stretch>
            <a:fillRect/>
          </a:stretch>
        </p:blipFill>
        <p:spPr>
          <a:xfrm>
            <a:off x="172294" y="2744520"/>
            <a:ext cx="8792194" cy="1548576"/>
          </a:xfrm>
          <a:prstGeom prst="rect">
            <a:avLst/>
          </a:prstGeom>
        </p:spPr>
      </p:pic>
    </p:spTree>
    <p:extLst>
      <p:ext uri="{BB962C8B-B14F-4D97-AF65-F5344CB8AC3E}">
        <p14:creationId xmlns:p14="http://schemas.microsoft.com/office/powerpoint/2010/main" val="885539986"/>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Hybrid Memory Enables Better Scaling</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CPU</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13658" y="4365104"/>
            <a:ext cx="8253863"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&amp;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516085804"/>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28355251"/>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40271"/>
            <a:ext cx="8610600" cy="5153025"/>
          </a:xfrm>
        </p:spPr>
        <p:txBody>
          <a:bodyPr/>
          <a:lstStyle/>
          <a:p>
            <a:r>
              <a:rPr lang="en-US" sz="1500" dirty="0"/>
              <a:t>A. </a:t>
            </a:r>
            <a:r>
              <a:rPr lang="en-US" sz="1500" dirty="0" err="1"/>
              <a:t>Giray</a:t>
            </a:r>
            <a:r>
              <a:rPr lang="en-US" sz="1500" dirty="0"/>
              <a:t> </a:t>
            </a:r>
            <a:r>
              <a:rPr lang="en-US" sz="1500" dirty="0" err="1"/>
              <a:t>Yaglikci</a:t>
            </a:r>
            <a:r>
              <a:rPr lang="en-US" sz="1500" dirty="0"/>
              <a:t>, Minesh Patel, </a:t>
            </a:r>
            <a:r>
              <a:rPr lang="en-US" sz="1500" dirty="0" err="1"/>
              <a:t>Jeremie</a:t>
            </a:r>
            <a:r>
              <a:rPr lang="en-US" sz="1500" dirty="0"/>
              <a:t> S. Kim, </a:t>
            </a:r>
            <a:r>
              <a:rPr lang="en-US" sz="1500" dirty="0" err="1"/>
              <a:t>Roknoddin</a:t>
            </a:r>
            <a:r>
              <a:rPr lang="en-US" sz="1500" dirty="0"/>
              <a:t> Azizi, </a:t>
            </a:r>
            <a:r>
              <a:rPr lang="en-US" sz="1500" dirty="0" err="1"/>
              <a:t>Ataberk</a:t>
            </a:r>
            <a:r>
              <a:rPr lang="en-US" sz="1500" dirty="0"/>
              <a:t> </a:t>
            </a:r>
            <a:r>
              <a:rPr lang="en-US" sz="1500" dirty="0" err="1"/>
              <a:t>Olgun</a:t>
            </a:r>
            <a:r>
              <a:rPr lang="en-US" sz="1500" dirty="0"/>
              <a:t>, Lois </a:t>
            </a:r>
            <a:r>
              <a:rPr lang="en-US" sz="1500" dirty="0" err="1"/>
              <a:t>Orosa</a:t>
            </a:r>
            <a:r>
              <a:rPr lang="en-US" sz="1500" dirty="0"/>
              <a:t>, Hasan Hassan, </a:t>
            </a:r>
            <a:r>
              <a:rPr lang="en-US" sz="1500" dirty="0" err="1"/>
              <a:t>Jisung</a:t>
            </a:r>
            <a:r>
              <a:rPr lang="en-US" sz="1500" dirty="0"/>
              <a:t> Park, Konstantinos </a:t>
            </a:r>
            <a:r>
              <a:rPr lang="en-US" sz="1500" dirty="0" err="1"/>
              <a:t>Kanellopoulos</a:t>
            </a:r>
            <a:r>
              <a:rPr lang="en-US" sz="1500" dirty="0"/>
              <a:t>, Taha </a:t>
            </a:r>
            <a:r>
              <a:rPr lang="en-US" sz="1500" dirty="0" err="1"/>
              <a:t>Shahroodi</a:t>
            </a:r>
            <a:r>
              <a:rPr lang="en-US" sz="1500" dirty="0"/>
              <a:t>, </a:t>
            </a:r>
            <a:r>
              <a:rPr lang="en-US" sz="1500" dirty="0" err="1"/>
              <a:t>Saugata</a:t>
            </a:r>
            <a:r>
              <a:rPr lang="en-US" sz="1500" dirty="0"/>
              <a:t>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"BlockHammer: Preventing RowHammer at Low Cost by Blacklisting Rapidly-Accessed DRAM Rows"</a:t>
            </a:r>
            <a:br>
              <a:rPr lang="en-US" sz="1500" dirty="0"/>
            </a:br>
            <a:r>
              <a:rPr lang="en-US" sz="1500" i="1" dirty="0"/>
              <a:t>Proceedings of the </a:t>
            </a:r>
            <a:r>
              <a:rPr lang="en-US" sz="1500" i="1" dirty="0">
                <a:hlinkClick r:id="rId3"/>
              </a:rPr>
              <a:t>27th International Symposium on High-Performance Computer Architecture</a:t>
            </a:r>
            <a:r>
              <a:rPr lang="en-US" sz="1500" i="1" dirty="0"/>
              <a:t> (</a:t>
            </a:r>
            <a:r>
              <a:rPr lang="en-US" sz="1500" b="1" i="1" dirty="0"/>
              <a:t>HPCA</a:t>
            </a:r>
            <a:r>
              <a:rPr lang="en-US" sz="1500" i="1" dirty="0"/>
              <a:t>)</a:t>
            </a:r>
            <a:r>
              <a:rPr lang="en-US" sz="1500" dirty="0"/>
              <a:t>, Virtual, February-March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Short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Intel Hardware Security Academic Awards Short Talk Slides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(22 minutes)]</a:t>
            </a:r>
            <a:br>
              <a:rPr lang="en-US" sz="1500" dirty="0"/>
            </a:br>
            <a:r>
              <a:rPr lang="en-US" sz="1500" dirty="0"/>
              <a:t>[</a:t>
            </a:r>
            <a:r>
              <a:rPr lang="en-US" sz="1500" dirty="0">
                <a:hlinkClick r:id="rId11"/>
              </a:rPr>
              <a:t>Short Talk Video</a:t>
            </a:r>
            <a:r>
              <a:rPr lang="en-US" sz="1500" dirty="0"/>
              <a:t> (7 minutes)]</a:t>
            </a:r>
            <a:br>
              <a:rPr lang="en-US" sz="1500" dirty="0"/>
            </a:br>
            <a:r>
              <a:rPr lang="en-US" sz="1500" dirty="0"/>
              <a:t>[</a:t>
            </a:r>
            <a:r>
              <a:rPr lang="en-US" sz="1500" dirty="0">
                <a:hlinkClick r:id="rId12"/>
              </a:rPr>
              <a:t>Intel Hardware Security Academic Awards Short Talk Video</a:t>
            </a:r>
            <a:r>
              <a:rPr lang="en-US" sz="1500" dirty="0"/>
              <a:t> (2 minutes)]</a:t>
            </a:r>
            <a:br>
              <a:rPr lang="en-US" sz="1500" dirty="0"/>
            </a:br>
            <a:r>
              <a:rPr lang="en-US" sz="1500" dirty="0"/>
              <a:t>[</a:t>
            </a:r>
            <a:r>
              <a:rPr lang="en-US" sz="1500" dirty="0">
                <a:hlinkClick r:id="rId13"/>
              </a:rPr>
              <a:t>BlockHammer Source Code</a:t>
            </a:r>
            <a:r>
              <a:rPr lang="en-US" sz="1500" dirty="0"/>
              <a:t>]</a:t>
            </a:r>
            <a:br>
              <a:rPr lang="en-US" sz="1500" dirty="0"/>
            </a:br>
            <a:r>
              <a:rPr lang="en-US" sz="1500" b="1" i="1" dirty="0">
                <a:solidFill>
                  <a:srgbClr val="FF0000"/>
                </a:solidFill>
              </a:rPr>
              <a:t>Intel Hardware Security Academic Award Finalist (one of 4 finalists out of 34 nominations)</a:t>
            </a:r>
            <a:endParaRPr lang="en-US" sz="1500" dirty="0">
              <a:solidFill>
                <a:srgbClr val="FF0000"/>
              </a:solidFill>
            </a:endParaRPr>
          </a:p>
          <a:p>
            <a:pPr marL="0" indent="0">
              <a:buNone/>
            </a:pPr>
            <a:endParaRPr lang="en-US" sz="15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808D06FD-75D7-A34F-BBF6-07F7398B757B}"/>
              </a:ext>
            </a:extLst>
          </p:cNvPr>
          <p:cNvPicPr>
            <a:picLocks noChangeAspect="1"/>
          </p:cNvPicPr>
          <p:nvPr/>
        </p:nvPicPr>
        <p:blipFill>
          <a:blip r:embed="rId14"/>
          <a:stretch>
            <a:fillRect/>
          </a:stretch>
        </p:blipFill>
        <p:spPr>
          <a:xfrm>
            <a:off x="0" y="5027328"/>
            <a:ext cx="9144000" cy="1498016"/>
          </a:xfrm>
          <a:prstGeom prst="rect">
            <a:avLst/>
          </a:prstGeom>
        </p:spPr>
      </p:pic>
    </p:spTree>
    <p:extLst>
      <p:ext uri="{BB962C8B-B14F-4D97-AF65-F5344CB8AC3E}">
        <p14:creationId xmlns:p14="http://schemas.microsoft.com/office/powerpoint/2010/main" val="2270139674"/>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Industry Is Writing Papers About It, Too</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spTree>
    <p:extLst>
      <p:ext uri="{BB962C8B-B14F-4D97-AF65-F5344CB8AC3E}">
        <p14:creationId xmlns:p14="http://schemas.microsoft.com/office/powerpoint/2010/main" val="11199951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Call for Intelligent Memory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pic>
        <p:nvPicPr>
          <p:cNvPr id="8" name="Picture 7"/>
          <p:cNvPicPr>
            <a:picLocks noChangeAspect="1"/>
          </p:cNvPicPr>
          <p:nvPr/>
        </p:nvPicPr>
        <p:blipFill>
          <a:blip r:embed="rId3"/>
          <a:stretch>
            <a:fillRect/>
          </a:stretch>
        </p:blipFill>
        <p:spPr>
          <a:xfrm>
            <a:off x="0" y="2204864"/>
            <a:ext cx="9144000" cy="3045377"/>
          </a:xfrm>
          <a:prstGeom prst="rect">
            <a:avLst/>
          </a:prstGeom>
        </p:spPr>
      </p:pic>
    </p:spTree>
    <p:extLst>
      <p:ext uri="{BB962C8B-B14F-4D97-AF65-F5344CB8AC3E}">
        <p14:creationId xmlns:p14="http://schemas.microsoft.com/office/powerpoint/2010/main" val="1064891533"/>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Another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08721"/>
            <a:ext cx="8610600" cy="5339680"/>
          </a:xfrm>
        </p:spPr>
        <p:txBody>
          <a:bodyPr/>
          <a:lstStyle/>
          <a:p>
            <a:r>
              <a:rPr lang="en-US" sz="1700" dirty="0"/>
              <a:t>Minesh Patel, Geraldo F. de Oliveira Jr.,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"HARP: Practically and Effectively Identifying Uncorrectable Errors in Memory Chips That Use On-Die Error-Correcting Codes"</a:t>
            </a:r>
            <a:br>
              <a:rPr lang="en-US" sz="1700" dirty="0"/>
            </a:br>
            <a:r>
              <a:rPr lang="en-US" sz="1700" i="1" dirty="0"/>
              <a:t>Proceedings of the </a:t>
            </a:r>
            <a:r>
              <a:rPr lang="en-US" sz="1700" i="1" dirty="0">
                <a:hlinkClick r:id="rId3"/>
              </a:rPr>
              <a:t>54th International Symposium on Microarchitecture</a:t>
            </a:r>
            <a:r>
              <a:rPr lang="en-US" sz="1700" i="1" dirty="0"/>
              <a:t> (</a:t>
            </a:r>
            <a:r>
              <a:rPr lang="en-US" sz="1700" b="1" i="1" dirty="0"/>
              <a:t>MICRO</a:t>
            </a:r>
            <a:r>
              <a:rPr lang="en-US" sz="1700" i="1" dirty="0"/>
              <a:t>)</a:t>
            </a:r>
            <a:r>
              <a:rPr lang="en-US" sz="1700" dirty="0"/>
              <a:t>, Virtual, October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Lightning Talk Slides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Talk Video</a:t>
            </a:r>
            <a:r>
              <a:rPr lang="en-US" sz="1700" dirty="0"/>
              <a:t> (20 minutes)]</a:t>
            </a:r>
            <a:br>
              <a:rPr lang="en-US" sz="1700" dirty="0"/>
            </a:br>
            <a:r>
              <a:rPr lang="en-US" sz="1700" dirty="0"/>
              <a:t>[</a:t>
            </a:r>
            <a:r>
              <a:rPr lang="en-US" sz="1700" dirty="0">
                <a:hlinkClick r:id="rId11"/>
              </a:rPr>
              <a:t>Lightning Talk Video</a:t>
            </a:r>
            <a:r>
              <a:rPr lang="en-US" sz="1700" dirty="0"/>
              <a:t> (1.5 minutes)]</a:t>
            </a:r>
            <a:br>
              <a:rPr lang="en-US" sz="1700" dirty="0"/>
            </a:br>
            <a:r>
              <a:rPr lang="en-US" sz="1700" dirty="0"/>
              <a:t>[</a:t>
            </a:r>
            <a:r>
              <a:rPr lang="en-US" sz="1700" dirty="0">
                <a:hlinkClick r:id="rId12"/>
              </a:rPr>
              <a:t>HARP Source Code (Officially Artifact Evaluated with All Badges)</a:t>
            </a:r>
            <a:r>
              <a:rPr lang="en-US" sz="1700" dirty="0"/>
              <a:t>]</a:t>
            </a:r>
            <a:br>
              <a:rPr lang="en-US" sz="1700" dirty="0"/>
            </a:br>
            <a:endParaRPr lang="en-US" sz="17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05D8B64E-794F-4F4B-9AF2-3651B2BA0DEB}"/>
              </a:ext>
            </a:extLst>
          </p:cNvPr>
          <p:cNvPicPr>
            <a:picLocks noChangeAspect="1"/>
          </p:cNvPicPr>
          <p:nvPr/>
        </p:nvPicPr>
        <p:blipFill>
          <a:blip r:embed="rId13"/>
          <a:stretch>
            <a:fillRect/>
          </a:stretch>
        </p:blipFill>
        <p:spPr>
          <a:xfrm>
            <a:off x="329732" y="4021220"/>
            <a:ext cx="8325048" cy="2795541"/>
          </a:xfrm>
          <a:prstGeom prst="rect">
            <a:avLst/>
          </a:prstGeom>
        </p:spPr>
      </p:pic>
    </p:spTree>
    <p:extLst>
      <p:ext uri="{BB962C8B-B14F-4D97-AF65-F5344CB8AC3E}">
        <p14:creationId xmlns:p14="http://schemas.microsoft.com/office/powerpoint/2010/main" val="1768082431"/>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489403648"/>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2879967634"/>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Intel </a:t>
            </a:r>
            <a:r>
              <a:rPr lang="en-US" dirty="0" err="1"/>
              <a:t>Optane</a:t>
            </a:r>
            <a:r>
              <a:rPr lang="en-US" dirty="0"/>
              <a:t> Persistent Memory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p:txBody>
          <a:bodyPr/>
          <a:lstStyle/>
          <a:p>
            <a:r>
              <a:rPr lang="en-US" dirty="0"/>
              <a:t>Non-volatile main memory</a:t>
            </a:r>
          </a:p>
          <a:p>
            <a:r>
              <a:rPr lang="en-US" dirty="0"/>
              <a:t>Based on 3D-XPoint Technology</a:t>
            </a:r>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BCE39BC-334D-7544-8D1A-61F20B2D7312}"/>
              </a:ext>
            </a:extLst>
          </p:cNvPr>
          <p:cNvPicPr>
            <a:picLocks noChangeAspect="1"/>
          </p:cNvPicPr>
          <p:nvPr/>
        </p:nvPicPr>
        <p:blipFill>
          <a:blip r:embed="rId2"/>
          <a:stretch>
            <a:fillRect/>
          </a:stretch>
        </p:blipFill>
        <p:spPr>
          <a:xfrm>
            <a:off x="228600" y="2912311"/>
            <a:ext cx="8554528" cy="2133600"/>
          </a:xfrm>
          <a:prstGeom prst="rect">
            <a:avLst/>
          </a:prstGeom>
        </p:spPr>
      </p:pic>
      <p:sp>
        <p:nvSpPr>
          <p:cNvPr id="6" name="TextBox 5">
            <a:extLst>
              <a:ext uri="{FF2B5EF4-FFF2-40B4-BE49-F238E27FC236}">
                <a16:creationId xmlns:a16="http://schemas.microsoft.com/office/drawing/2014/main" id="{C433FB3A-2443-7440-B501-876FDC60EE2F}"/>
              </a:ext>
            </a:extLst>
          </p:cNvPr>
          <p:cNvSpPr txBox="1"/>
          <p:nvPr/>
        </p:nvSpPr>
        <p:spPr>
          <a:xfrm>
            <a:off x="1395080" y="6510254"/>
            <a:ext cx="726468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https://www.storagereview.com/intel_optane_dc_persistent_memory_module_pmm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01251479"/>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20200" cy="1066800"/>
          </a:xfrm>
        </p:spPr>
        <p:txBody>
          <a:bodyPr/>
          <a:lstStyle/>
          <a:p>
            <a:r>
              <a:rPr lang="en-US" sz="3200" dirty="0"/>
              <a:t>Emerging Memories Also Need Intelligent Controllers</a:t>
            </a:r>
          </a:p>
        </p:txBody>
      </p:sp>
      <p:sp>
        <p:nvSpPr>
          <p:cNvPr id="3" name="Content Placeholder 2"/>
          <p:cNvSpPr>
            <a:spLocks noGrp="1"/>
          </p:cNvSpPr>
          <p:nvPr>
            <p:ph idx="1"/>
          </p:nvPr>
        </p:nvSpPr>
        <p:spPr>
          <a:xfrm>
            <a:off x="0" y="997527"/>
            <a:ext cx="9144000" cy="5193723"/>
          </a:xfrm>
        </p:spPr>
        <p:txBody>
          <a:bodyPr/>
          <a:lstStyle/>
          <a:p>
            <a:r>
              <a:rPr lang="en-US" sz="1900" dirty="0"/>
              <a:t>Benjamin C. Lee, Engin Ipek, Onur Mutlu, and Doug Burger,</a:t>
            </a:r>
            <a:br>
              <a:rPr lang="en-US" sz="1900" dirty="0"/>
            </a:br>
            <a:r>
              <a:rPr lang="en-US" sz="1900" b="1" dirty="0">
                <a:solidFill>
                  <a:srgbClr val="0000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1900" dirty="0">
                <a:solidFill>
                  <a:srgbClr val="0000FF"/>
                </a:solidFill>
              </a:rPr>
            </a:br>
            <a:r>
              <a:rPr lang="en-US" sz="1900" i="1" dirty="0"/>
              <a:t>Proceedings of the </a:t>
            </a:r>
            <a:r>
              <a:rPr lang="en-US" sz="1900" i="1" dirty="0">
                <a:hlinkClick r:id="rId3"/>
              </a:rPr>
              <a:t>36th International Symposium on Computer Architecture</a:t>
            </a:r>
            <a:r>
              <a:rPr lang="en-US" sz="1900" i="1" dirty="0"/>
              <a:t> (</a:t>
            </a:r>
            <a:r>
              <a:rPr lang="en-US" sz="1900" b="1" i="1" dirty="0"/>
              <a:t>ISCA</a:t>
            </a:r>
            <a:r>
              <a:rPr lang="en-US" sz="1900" i="1" dirty="0"/>
              <a:t>)</a:t>
            </a:r>
            <a:r>
              <a:rPr lang="en-US" sz="1900" dirty="0"/>
              <a:t>, pages 2-13, Austin, TX, June 2009. </a:t>
            </a:r>
            <a:r>
              <a:rPr lang="en-US" sz="1900" dirty="0">
                <a:hlinkClick r:id="rId4"/>
              </a:rPr>
              <a:t>Slides (pdf)</a:t>
            </a:r>
            <a:br>
              <a:rPr lang="en-US" sz="1900" dirty="0"/>
            </a:br>
            <a:r>
              <a:rPr lang="en-US" sz="1900" b="1" i="1" dirty="0">
                <a:solidFill>
                  <a:srgbClr val="FF0000"/>
                </a:solidFill>
              </a:rPr>
              <a:t>One of the 13 computer architecture papers of 2009 selected as Top Picks by IEEE Micro. Selected as a CACM Research Highlight.           2022 Persistent Impact Prize.</a:t>
            </a:r>
          </a:p>
          <a:p>
            <a:endParaRPr lang="en-US" sz="1900" dirty="0">
              <a:solidFill>
                <a:srgbClr val="FF0000"/>
              </a:solidFill>
            </a:endParaRPr>
          </a:p>
          <a:p>
            <a:pPr marL="0" indent="0">
              <a:buNone/>
            </a:pPr>
            <a:br>
              <a:rPr lang="en-US" sz="1900" dirty="0"/>
            </a:br>
            <a:endParaRPr lang="en-US" sz="1900" dirty="0"/>
          </a:p>
          <a:p>
            <a:endParaRPr lang="en-US" sz="19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1794625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Takeaway</a:t>
            </a:r>
          </a:p>
        </p:txBody>
      </p:sp>
      <p:sp>
        <p:nvSpPr>
          <p:cNvPr id="3" name="Content Placeholder 2"/>
          <p:cNvSpPr>
            <a:spLocks noGrp="1"/>
          </p:cNvSpPr>
          <p:nvPr>
            <p:ph idx="1"/>
          </p:nvPr>
        </p:nvSpPr>
        <p:spPr>
          <a:xfrm>
            <a:off x="0" y="1268760"/>
            <a:ext cx="9144000" cy="2376264"/>
          </a:xfrm>
        </p:spPr>
        <p:txBody>
          <a:bodyPr/>
          <a:lstStyle/>
          <a:p>
            <a:pPr marL="0" indent="0" algn="ctr">
              <a:buNone/>
            </a:pPr>
            <a:r>
              <a:rPr lang="en-US" sz="6400" dirty="0">
                <a:solidFill>
                  <a:srgbClr val="0000FF"/>
                </a:solidFill>
              </a:rPr>
              <a:t>Intelligent </a:t>
            </a:r>
          </a:p>
          <a:p>
            <a:pPr marL="0" indent="0" algn="ctr">
              <a:buNone/>
            </a:pPr>
            <a:r>
              <a:rPr lang="en-US" sz="6400" dirty="0">
                <a:solidFill>
                  <a:srgbClr val="0000FF"/>
                </a:solidFill>
              </a:rPr>
              <a:t>Memory Controllers</a:t>
            </a:r>
          </a:p>
          <a:p>
            <a:pPr marL="0" indent="0" algn="ctr">
              <a:buNone/>
            </a:pPr>
            <a:r>
              <a:rPr lang="en-US" sz="6400" dirty="0">
                <a:solidFill>
                  <a:srgbClr val="FF0000"/>
                </a:solidFill>
              </a:rPr>
              <a:t>Can Avoid Many Failures</a:t>
            </a:r>
          </a:p>
          <a:p>
            <a:pPr marL="0" indent="0" algn="ctr">
              <a:buNone/>
            </a:pPr>
            <a:r>
              <a:rPr lang="en-US" sz="6400" dirty="0">
                <a:solidFill>
                  <a:srgbClr val="FF0000"/>
                </a:solidFill>
              </a:rPr>
              <a:t>&amp; Enable Better Scaling</a:t>
            </a:r>
          </a:p>
          <a:p>
            <a:pPr marL="0" indent="0" algn="ctr">
              <a:buNone/>
            </a:pPr>
            <a:endParaRPr lang="en-US" sz="6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26221906"/>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90076480"/>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a:p>
            <a:r>
              <a:rPr lang="en-US" b="1" dirty="0">
                <a:solidFill>
                  <a:srgbClr val="FF0000"/>
                </a:solidFill>
              </a:rPr>
              <a:t>Pull from Systems and Applications</a:t>
            </a:r>
          </a:p>
          <a:p>
            <a:pPr lvl="1"/>
            <a:r>
              <a:rPr lang="en-US" dirty="0">
                <a:solidFill>
                  <a:srgbClr val="0000FF"/>
                </a:solidFill>
              </a:rPr>
              <a:t>Data access is the major system and application bottleneck</a:t>
            </a:r>
          </a:p>
          <a:p>
            <a:pPr lvl="1"/>
            <a:r>
              <a:rPr lang="en-US" dirty="0">
                <a:solidFill>
                  <a:srgbClr val="0000FF"/>
                </a:solidFill>
              </a:rPr>
              <a:t>Systems are energy &amp; power limited</a:t>
            </a:r>
          </a:p>
          <a:p>
            <a:pPr lvl="1"/>
            <a:r>
              <a:rPr lang="en-US" dirty="0">
                <a:solidFill>
                  <a:srgbClr val="0000FF"/>
                </a:solidFill>
              </a:rPr>
              <a:t>Data movement much more energy-hungry than computation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091033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Three Key Systems &amp; Application Trends</a:t>
            </a:r>
          </a:p>
        </p:txBody>
      </p:sp>
      <p:sp>
        <p:nvSpPr>
          <p:cNvPr id="3" name="Content Placeholder 2"/>
          <p:cNvSpPr>
            <a:spLocks noGrp="1"/>
          </p:cNvSpPr>
          <p:nvPr>
            <p:ph idx="1"/>
          </p:nvPr>
        </p:nvSpPr>
        <p:spPr>
          <a:xfrm>
            <a:off x="228600" y="1403629"/>
            <a:ext cx="8610600" cy="5193723"/>
          </a:xfrm>
        </p:spPr>
        <p:txBody>
          <a:bodyPr/>
          <a:lstStyle/>
          <a:p>
            <a:pPr marL="0" indent="0">
              <a:buNone/>
            </a:pPr>
            <a:r>
              <a:rPr lang="en-US" sz="3200" dirty="0">
                <a:solidFill>
                  <a:srgbClr val="0000FF"/>
                </a:solidFill>
              </a:rPr>
              <a:t>1. Data access is the major bottleneck</a:t>
            </a:r>
          </a:p>
          <a:p>
            <a:pPr lvl="1"/>
            <a:r>
              <a:rPr lang="en-US" dirty="0"/>
              <a:t>Applications are increasingly data hungry</a:t>
            </a:r>
          </a:p>
          <a:p>
            <a:pPr lvl="1"/>
            <a:endParaRPr lang="en-US" dirty="0"/>
          </a:p>
          <a:p>
            <a:pPr lvl="1"/>
            <a:endParaRPr lang="en-US" dirty="0"/>
          </a:p>
          <a:p>
            <a:pPr marL="0" indent="0">
              <a:buNone/>
            </a:pPr>
            <a:r>
              <a:rPr lang="en-US" sz="3200" dirty="0">
                <a:solidFill>
                  <a:srgbClr val="0000FF"/>
                </a:solidFill>
              </a:rPr>
              <a:t>2. Energy consumption is a key limiter</a:t>
            </a:r>
          </a:p>
          <a:p>
            <a:endParaRPr lang="en-US" dirty="0"/>
          </a:p>
          <a:p>
            <a:endParaRPr lang="en-US" dirty="0"/>
          </a:p>
          <a:p>
            <a:pPr marL="0" indent="0">
              <a:buNone/>
            </a:pPr>
            <a:r>
              <a:rPr lang="en-US" sz="3200" dirty="0">
                <a:solidFill>
                  <a:srgbClr val="0000FF"/>
                </a:solidFill>
              </a:rPr>
              <a:t>3. Data movement energy dominates compute</a:t>
            </a:r>
          </a:p>
          <a:p>
            <a:pPr lvl="1"/>
            <a:r>
              <a:rPr lang="en-US" dirty="0"/>
              <a:t>Especially true for off-chip to on-chip movement</a:t>
            </a:r>
          </a:p>
          <a:p>
            <a:pPr marL="344487" lvl="1"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472823029"/>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21836005"/>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54491690"/>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179512" y="1412776"/>
            <a:ext cx="8712968" cy="2088232"/>
          </a:xfrm>
        </p:spPr>
        <p:txBody>
          <a:bodyPr/>
          <a:lstStyle/>
          <a:p>
            <a:pPr marL="0" indent="0" algn="ctr">
              <a:buNone/>
            </a:pPr>
            <a:r>
              <a:rPr lang="en-US" sz="6400" dirty="0">
                <a:solidFill>
                  <a:srgbClr val="FF0000"/>
                </a:solidFill>
              </a:rPr>
              <a:t>High Performance,</a:t>
            </a:r>
          </a:p>
          <a:p>
            <a:pPr marL="0" indent="0" algn="ctr">
              <a:buNone/>
            </a:pPr>
            <a:r>
              <a:rPr lang="en-US" sz="6400" dirty="0">
                <a:solidFill>
                  <a:srgbClr val="0000FF"/>
                </a:solidFill>
              </a:rPr>
              <a:t>Energy Efficient,</a:t>
            </a:r>
          </a:p>
          <a:p>
            <a:pPr marL="0" indent="0" algn="ctr">
              <a:buNone/>
            </a:pPr>
            <a:r>
              <a:rPr lang="en-US" sz="6400" dirty="0">
                <a:solidFill>
                  <a:srgbClr val="FF0000"/>
                </a:solidFill>
              </a:rPr>
              <a:t>Sustainable</a:t>
            </a:r>
          </a:p>
          <a:p>
            <a:pPr marL="0" indent="0" algn="ctr">
              <a:buNone/>
            </a:pPr>
            <a:r>
              <a:rPr lang="en-US" sz="6400" dirty="0"/>
              <a:t>(All at the Same Time)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56635961"/>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23284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0223846"/>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879978655"/>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6" descr="barcelona-die-photo-color.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619672" y="386104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dimm.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0800000" flipV="1">
            <a:off x="3491880" y="5733256"/>
            <a:ext cx="2304256" cy="549297"/>
          </a:xfrm>
          <a:prstGeom prst="rect">
            <a:avLst/>
          </a:prstGeom>
        </p:spPr>
      </p:pic>
      <p:pic>
        <p:nvPicPr>
          <p:cNvPr id="8" name="Picture 23" descr="http://i.ehow.com/images/a04/ac/qb/format-hard-drive-xp-800X800.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rot="20433856">
            <a:off x="6233024" y="4297936"/>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11" name="Picture 1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12" name="TextBox 11"/>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772862399"/>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Processor centric</a:t>
            </a:r>
          </a:p>
          <a:p>
            <a:endParaRPr lang="en-US" dirty="0">
              <a:solidFill>
                <a:srgbClr val="FF0000"/>
              </a:solidFill>
            </a:endParaRPr>
          </a:p>
          <a:p>
            <a:r>
              <a:rPr lang="en-US" dirty="0">
                <a:solidFill>
                  <a:srgbClr val="FF0000"/>
                </a:solidFill>
              </a:rPr>
              <a:t>All data processed in the processor </a:t>
            </a:r>
            <a:r>
              <a:rPr lang="en-US" dirty="0">
                <a:sym typeface="Wingdings"/>
              </a:rPr>
              <a:t> </a:t>
            </a:r>
            <a:r>
              <a:rPr lang="en-US" dirty="0">
                <a:solidFill>
                  <a:srgbClr val="0000FF"/>
                </a:solidFill>
                <a:sym typeface="Wingdings"/>
              </a:rPr>
              <a:t>at great system cost</a:t>
            </a:r>
            <a:endParaRPr lang="en-US" dirty="0">
              <a:solidFill>
                <a:srgbClr val="0000FF"/>
              </a:solidFill>
            </a:endParaRP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4197391332"/>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29C9-C5BC-B34A-B25A-0F6966BBE6B6}"/>
              </a:ext>
            </a:extLst>
          </p:cNvPr>
          <p:cNvSpPr>
            <a:spLocks noGrp="1"/>
          </p:cNvSpPr>
          <p:nvPr>
            <p:ph type="title"/>
          </p:nvPr>
        </p:nvSpPr>
        <p:spPr/>
        <p:txBody>
          <a:bodyPr/>
          <a:lstStyle/>
          <a:p>
            <a:r>
              <a:rPr lang="en-US" sz="4400" dirty="0">
                <a:solidFill>
                  <a:srgbClr val="1A5712"/>
                </a:solidFill>
              </a:rPr>
              <a:t>It</a:t>
            </a:r>
            <a:r>
              <a:rPr lang="fr-FR" sz="4400" dirty="0">
                <a:solidFill>
                  <a:srgbClr val="1A5712"/>
                </a:solidFill>
              </a:rPr>
              <a:t>’</a:t>
            </a:r>
            <a:r>
              <a:rPr lang="en-US" sz="4400" dirty="0">
                <a:solidFill>
                  <a:srgbClr val="1A5712"/>
                </a:solidFill>
              </a:rPr>
              <a:t>s the Memory, Stupid!</a:t>
            </a:r>
          </a:p>
        </p:txBody>
      </p:sp>
      <p:sp>
        <p:nvSpPr>
          <p:cNvPr id="3" name="Content Placeholder 2">
            <a:extLst>
              <a:ext uri="{FF2B5EF4-FFF2-40B4-BE49-F238E27FC236}">
                <a16:creationId xmlns:a16="http://schemas.microsoft.com/office/drawing/2014/main" id="{E795C7EF-C03C-8C4A-8FAD-799B8EE3A4AE}"/>
              </a:ext>
            </a:extLst>
          </p:cNvPr>
          <p:cNvSpPr>
            <a:spLocks noGrp="1"/>
          </p:cNvSpPr>
          <p:nvPr>
            <p:ph idx="1"/>
          </p:nvPr>
        </p:nvSpPr>
        <p:spPr>
          <a:xfrm>
            <a:off x="228600" y="997529"/>
            <a:ext cx="8915400" cy="5193723"/>
          </a:xfrm>
        </p:spPr>
        <p:txBody>
          <a:bodyPr/>
          <a:lstStyle/>
          <a:p>
            <a:r>
              <a:rPr lang="en-US" dirty="0"/>
              <a:t>“</a:t>
            </a:r>
            <a:r>
              <a:rPr lang="en-US" sz="2800" b="1" dirty="0">
                <a:solidFill>
                  <a:srgbClr val="0000FF"/>
                </a:solidFill>
              </a:rPr>
              <a:t>It</a:t>
            </a:r>
            <a:r>
              <a:rPr lang="fr-FR" sz="2800" b="1" dirty="0">
                <a:solidFill>
                  <a:srgbClr val="0000FF"/>
                </a:solidFill>
              </a:rPr>
              <a:t>’</a:t>
            </a:r>
            <a:r>
              <a:rPr lang="en-US" sz="2800" b="1" dirty="0">
                <a:solidFill>
                  <a:srgbClr val="0000FF"/>
                </a:solidFill>
              </a:rPr>
              <a:t>s the Memory, Stupid!</a:t>
            </a:r>
            <a:r>
              <a:rPr lang="en-US" dirty="0"/>
              <a:t>” (Richard Sites, MPR, 1996)</a:t>
            </a:r>
          </a:p>
          <a:p>
            <a:endParaRPr lang="en-US" dirty="0"/>
          </a:p>
        </p:txBody>
      </p:sp>
      <p:sp>
        <p:nvSpPr>
          <p:cNvPr id="4" name="Slide Number Placeholder 3">
            <a:extLst>
              <a:ext uri="{FF2B5EF4-FFF2-40B4-BE49-F238E27FC236}">
                <a16:creationId xmlns:a16="http://schemas.microsoft.com/office/drawing/2014/main" id="{A72E6E78-3DDD-9C4C-A5E7-9CE593547FDF}"/>
              </a:ext>
            </a:extLst>
          </p:cNvPr>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91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791728D2-2746-8246-9859-889F4D12822D}"/>
              </a:ext>
            </a:extLst>
          </p:cNvPr>
          <p:cNvPicPr>
            <a:picLocks noChangeAspect="1"/>
          </p:cNvPicPr>
          <p:nvPr/>
        </p:nvPicPr>
        <p:blipFill>
          <a:blip r:embed="rId2"/>
          <a:stretch>
            <a:fillRect/>
          </a:stretch>
        </p:blipFill>
        <p:spPr>
          <a:xfrm>
            <a:off x="1511424" y="1767874"/>
            <a:ext cx="5868888" cy="3173294"/>
          </a:xfrm>
          <a:prstGeom prst="rect">
            <a:avLst/>
          </a:prstGeom>
        </p:spPr>
      </p:pic>
      <p:sp>
        <p:nvSpPr>
          <p:cNvPr id="6" name="TextBox 5">
            <a:extLst>
              <a:ext uri="{FF2B5EF4-FFF2-40B4-BE49-F238E27FC236}">
                <a16:creationId xmlns:a16="http://schemas.microsoft.com/office/drawing/2014/main" id="{C4FFB468-0E15-E34B-ABDB-0D1808EAC96F}"/>
              </a:ext>
            </a:extLst>
          </p:cNvPr>
          <p:cNvSpPr txBox="1"/>
          <p:nvPr/>
        </p:nvSpPr>
        <p:spPr>
          <a:xfrm>
            <a:off x="1699751" y="6516415"/>
            <a:ext cx="53436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http://cva.stanford.edu/classes/cs99s/papers/architects_look_to_future.pdf</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15EC73D8-45B5-DC76-9AD1-050AF0ACB06D}"/>
              </a:ext>
            </a:extLst>
          </p:cNvPr>
          <p:cNvPicPr>
            <a:picLocks noChangeAspect="1"/>
          </p:cNvPicPr>
          <p:nvPr/>
        </p:nvPicPr>
        <p:blipFill>
          <a:blip r:embed="rId4"/>
          <a:stretch>
            <a:fillRect/>
          </a:stretch>
        </p:blipFill>
        <p:spPr>
          <a:xfrm>
            <a:off x="1362832" y="5445028"/>
            <a:ext cx="6017480" cy="861660"/>
          </a:xfrm>
          <a:prstGeom prst="rect">
            <a:avLst/>
          </a:prstGeom>
        </p:spPr>
      </p:pic>
    </p:spTree>
    <p:extLst>
      <p:ext uri="{BB962C8B-B14F-4D97-AF65-F5344CB8AC3E}">
        <p14:creationId xmlns:p14="http://schemas.microsoft.com/office/powerpoint/2010/main" val="2122929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a:t>
            </a:r>
          </a:p>
        </p:txBody>
      </p:sp>
      <p:pic>
        <p:nvPicPr>
          <p:cNvPr id="10" name="Picture 9"/>
          <p:cNvPicPr>
            <a:picLocks noChangeAspect="1"/>
          </p:cNvPicPr>
          <p:nvPr/>
        </p:nvPicPr>
        <p:blipFill>
          <a:blip r:embed="rId2"/>
          <a:stretch>
            <a:fillRect/>
          </a:stretch>
        </p:blipFill>
        <p:spPr>
          <a:xfrm>
            <a:off x="203200" y="1268760"/>
            <a:ext cx="8724900" cy="4775200"/>
          </a:xfrm>
          <a:prstGeom prst="rect">
            <a:avLst/>
          </a:prstGeom>
        </p:spPr>
      </p:pic>
      <p:sp>
        <p:nvSpPr>
          <p:cNvPr id="6" name="AutoShape 25"/>
          <p:cNvSpPr>
            <a:spLocks noChangeArrowheads="1"/>
          </p:cNvSpPr>
          <p:nvPr/>
        </p:nvSpPr>
        <p:spPr bwMode="auto">
          <a:xfrm>
            <a:off x="2123728" y="3212976"/>
            <a:ext cx="201622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TextBox 7"/>
          <p:cNvSpPr txBox="1"/>
          <p:nvPr/>
        </p:nvSpPr>
        <p:spPr>
          <a:xfrm>
            <a:off x="107504" y="6496146"/>
            <a:ext cx="8871173"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000000"/>
                </a:solidFill>
                <a:effectLst/>
                <a:uLnTx/>
                <a:uFillTx/>
                <a:latin typeface="Tahoma"/>
                <a:ea typeface="+mn-ea"/>
                <a:cs typeface="+mn-cs"/>
              </a:rPr>
              <a:t>Mutlu+, “</a:t>
            </a:r>
            <a:r>
              <a:rPr kumimoji="0" lang="en-US" sz="1250" b="0" i="0" u="none" strike="noStrike" kern="1200" cap="none" spc="0" normalizeH="0" baseline="0" noProof="0" dirty="0">
                <a:ln>
                  <a:noFill/>
                </a:ln>
                <a:solidFill>
                  <a:srgbClr val="0000FF"/>
                </a:solidFill>
                <a:effectLst/>
                <a:uLnTx/>
                <a:uFillTx/>
                <a:latin typeface="Tahoma"/>
                <a:ea typeface="+mn-ea"/>
                <a:cs typeface="+mn-cs"/>
              </a:rPr>
              <a:t>Runahead Execution: An Alternative to Very Large Instruction Windows for Out-of-Order Processors</a:t>
            </a:r>
            <a:r>
              <a:rPr kumimoji="0" lang="en-US" sz="1250" b="0" i="0" u="none" strike="noStrike" kern="1200" cap="none" spc="0" normalizeH="0" baseline="0" noProof="0" dirty="0">
                <a:ln>
                  <a:noFill/>
                </a:ln>
                <a:solidFill>
                  <a:srgbClr val="000000"/>
                </a:solidFill>
                <a:effectLst/>
                <a:uLnTx/>
                <a:uFillTx/>
                <a:latin typeface="Tahoma"/>
                <a:ea typeface="+mn-ea"/>
                <a:cs typeface="+mn-cs"/>
              </a:rPr>
              <a:t>,” HPCA 2003.</a:t>
            </a:r>
          </a:p>
        </p:txBody>
      </p:sp>
    </p:spTree>
    <p:extLst>
      <p:ext uri="{BB962C8B-B14F-4D97-AF65-F5344CB8AC3E}">
        <p14:creationId xmlns:p14="http://schemas.microsoft.com/office/powerpoint/2010/main" val="70247596"/>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Performance Perspective</a:t>
            </a:r>
          </a:p>
        </p:txBody>
      </p:sp>
      <p:sp>
        <p:nvSpPr>
          <p:cNvPr id="3" name="Content Placeholder 2"/>
          <p:cNvSpPr>
            <a:spLocks noGrp="1"/>
          </p:cNvSpPr>
          <p:nvPr>
            <p:ph idx="1"/>
          </p:nvPr>
        </p:nvSpPr>
        <p:spPr>
          <a:xfrm>
            <a:off x="228600" y="997529"/>
            <a:ext cx="8915400" cy="5193723"/>
          </a:xfrm>
        </p:spPr>
        <p:txBody>
          <a:bodyPr/>
          <a:lstStyle/>
          <a:p>
            <a:r>
              <a:rPr lang="en-US" sz="1800" dirty="0"/>
              <a:t>Onur Mutlu, Jared Stark, Chris Wilkerson, and Yale N. </a:t>
            </a:r>
            <a:r>
              <a:rPr lang="en-US" sz="1800" dirty="0" err="1"/>
              <a:t>Patt</a:t>
            </a:r>
            <a:r>
              <a:rPr lang="en-US" sz="1800" dirty="0"/>
              <a:t>, </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"Runahead Execution: An Alternative to Very Large Instruction Windows for Out-of-order Processors"</a:t>
            </a:r>
            <a:br>
              <a:rPr lang="en-US" sz="1800" dirty="0">
                <a:solidFill>
                  <a:srgbClr val="0432FF"/>
                </a:solidFill>
              </a:rPr>
            </a:br>
            <a:r>
              <a:rPr lang="en-US" sz="1800" i="1" dirty="0"/>
              <a:t>Proceedings of the </a:t>
            </a:r>
            <a:r>
              <a:rPr lang="en-US" sz="1800" i="1" dirty="0">
                <a:hlinkClick r:id="rId3"/>
              </a:rPr>
              <a:t>9th International Symposium on High-Performance Computer Architecture</a:t>
            </a:r>
            <a:r>
              <a:rPr lang="en-US" sz="1800" i="1" dirty="0"/>
              <a:t> (</a:t>
            </a:r>
            <a:r>
              <a:rPr lang="en-US" sz="1800" b="1" i="1" dirty="0"/>
              <a:t>HPCA</a:t>
            </a:r>
            <a:r>
              <a:rPr lang="en-US" sz="1800" i="1" dirty="0"/>
              <a:t>)</a:t>
            </a:r>
            <a:r>
              <a:rPr lang="en-US" sz="1800" dirty="0"/>
              <a:t>, pages 129-140, Anaheim, CA, February 2003. </a:t>
            </a:r>
            <a:r>
              <a:rPr lang="en-US" sz="1800" dirty="0">
                <a:hlinkClick r:id="rId4"/>
              </a:rPr>
              <a:t>Slides (pdf)</a:t>
            </a:r>
            <a:r>
              <a:rPr lang="en-US" sz="1800" dirty="0"/>
              <a:t> </a:t>
            </a:r>
            <a:r>
              <a:rPr lang="en-US" sz="1800" b="1" i="1" dirty="0"/>
              <a:t> </a:t>
            </a:r>
          </a:p>
          <a:p>
            <a:pPr marL="327025" lvl="1" indent="0">
              <a:buNone/>
            </a:pPr>
            <a:r>
              <a:rPr lang="en-US" sz="1600" b="1" i="1" dirty="0">
                <a:solidFill>
                  <a:srgbClr val="FF0000"/>
                </a:solidFill>
              </a:rPr>
              <a:t>One of the 15 computer arch. papers of 2003 selected as Top Picks by IEEE Micro.</a:t>
            </a:r>
            <a:br>
              <a:rPr lang="en-US" sz="1600" dirty="0">
                <a:solidFill>
                  <a:srgbClr val="FF0000"/>
                </a:solidFill>
              </a:rPr>
            </a:br>
            <a:r>
              <a:rPr lang="en-US" sz="1600" b="1" i="1" dirty="0">
                <a:solidFill>
                  <a:srgbClr val="FF0000"/>
                </a:solidFill>
              </a:rPr>
              <a:t>HPCA Test of Time Award (awarded in 2021).</a:t>
            </a:r>
            <a:endParaRPr lang="en-US" sz="1600" dirty="0">
              <a:solidFill>
                <a:srgbClr val="FF0000"/>
              </a:solidFill>
            </a:endParaRPr>
          </a:p>
          <a:p>
            <a:pPr marL="0" indent="0">
              <a:buNone/>
            </a:pPr>
            <a:br>
              <a:rPr lang="en-US" sz="1800" dirty="0"/>
            </a:br>
            <a:endParaRPr lang="en-US" sz="1800" dirty="0"/>
          </a:p>
          <a:p>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93</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p:cNvPicPr>
            <a:picLocks noChangeAspect="1"/>
          </p:cNvPicPr>
          <p:nvPr/>
        </p:nvPicPr>
        <p:blipFill>
          <a:blip r:embed="rId5"/>
          <a:stretch>
            <a:fillRect/>
          </a:stretch>
        </p:blipFill>
        <p:spPr>
          <a:xfrm>
            <a:off x="0" y="3828774"/>
            <a:ext cx="9144000" cy="2495826"/>
          </a:xfrm>
          <a:prstGeom prst="rect">
            <a:avLst/>
          </a:prstGeom>
        </p:spPr>
      </p:pic>
    </p:spTree>
    <p:extLst>
      <p:ext uri="{BB962C8B-B14F-4D97-AF65-F5344CB8AC3E}">
        <p14:creationId xmlns:p14="http://schemas.microsoft.com/office/powerpoint/2010/main" val="542891243"/>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4500458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pic>
        <p:nvPicPr>
          <p:cNvPr id="8" name="Picture 7"/>
          <p:cNvPicPr>
            <a:picLocks noChangeAspect="1"/>
          </p:cNvPicPr>
          <p:nvPr/>
        </p:nvPicPr>
        <p:blipFill>
          <a:blip r:embed="rId2"/>
          <a:stretch>
            <a:fillRect/>
          </a:stretch>
        </p:blipFill>
        <p:spPr>
          <a:xfrm>
            <a:off x="179511" y="1732974"/>
            <a:ext cx="8581113" cy="4360322"/>
          </a:xfrm>
          <a:prstGeom prst="rect">
            <a:avLst/>
          </a:prstGeom>
        </p:spPr>
      </p:pic>
    </p:spTree>
    <p:extLst>
      <p:ext uri="{BB962C8B-B14F-4D97-AF65-F5344CB8AC3E}">
        <p14:creationId xmlns:p14="http://schemas.microsoft.com/office/powerpoint/2010/main" val="3298148118"/>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683549"/>
            <a:ext cx="8915400" cy="5193723"/>
          </a:xfrm>
        </p:spPr>
        <p:txBody>
          <a:bodyPr/>
          <a:lstStyle/>
          <a:p>
            <a:endParaRPr lang="en-US" dirty="0">
              <a:solidFill>
                <a:srgbClr val="FF0000"/>
              </a:solidFill>
            </a:endParaRPr>
          </a:p>
          <a:p>
            <a:r>
              <a:rPr lang="en-US" dirty="0">
                <a:solidFill>
                  <a:srgbClr val="FF0000"/>
                </a:solidFill>
              </a:rPr>
              <a:t>Grossly-imbalanced systems</a:t>
            </a:r>
          </a:p>
          <a:p>
            <a:pPr lvl="1"/>
            <a:r>
              <a:rPr lang="en-US" dirty="0"/>
              <a:t>Processing done only in </a:t>
            </a:r>
            <a:r>
              <a:rPr lang="en-US" b="1" dirty="0"/>
              <a:t>one</a:t>
            </a:r>
            <a:r>
              <a:rPr lang="en-US" dirty="0"/>
              <a:t> </a:t>
            </a:r>
            <a:r>
              <a:rPr lang="en-US" b="1" dirty="0"/>
              <a:t>place</a:t>
            </a:r>
          </a:p>
          <a:p>
            <a:pPr lvl="1"/>
            <a:r>
              <a:rPr lang="en-US" dirty="0"/>
              <a:t>All else just stores and moves data: </a:t>
            </a:r>
            <a:r>
              <a:rPr lang="en-US" b="1" dirty="0"/>
              <a:t>data moves a lot</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marL="0" indent="0">
              <a:buNone/>
            </a:pPr>
            <a:endParaRPr lang="en-US" dirty="0">
              <a:solidFill>
                <a:srgbClr val="FF0000"/>
              </a:solidFill>
            </a:endParaRPr>
          </a:p>
          <a:p>
            <a:r>
              <a:rPr lang="en-US" dirty="0">
                <a:solidFill>
                  <a:srgbClr val="FF0000"/>
                </a:solidFill>
              </a:rPr>
              <a:t>Overly complex and bloated processor (and accelerators)</a:t>
            </a:r>
          </a:p>
          <a:p>
            <a:pPr lvl="1"/>
            <a:r>
              <a:rPr lang="en-US" dirty="0"/>
              <a:t>To tolerate data access from memory</a:t>
            </a:r>
          </a:p>
          <a:p>
            <a:pPr lvl="1"/>
            <a:r>
              <a:rPr lang="en-US" dirty="0"/>
              <a:t>Complex hierarchies and mechanisms </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167686934"/>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10" name="TextBox 9">
            <a:extLst>
              <a:ext uri="{FF2B5EF4-FFF2-40B4-BE49-F238E27FC236}">
                <a16:creationId xmlns:a16="http://schemas.microsoft.com/office/drawing/2014/main" id="{6CFFCC99-3452-BA49-AB68-C679680D9811}"/>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2706181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The Energy Perspective</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208220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695855351"/>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spTree>
    <p:extLst>
      <p:ext uri="{BB962C8B-B14F-4D97-AF65-F5344CB8AC3E}">
        <p14:creationId xmlns:p14="http://schemas.microsoft.com/office/powerpoint/2010/main" val="97128948"/>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cxnSp>
        <p:nvCxnSpPr>
          <p:cNvPr id="7" name="Straight Arrow Connector 6">
            <a:extLst>
              <a:ext uri="{FF2B5EF4-FFF2-40B4-BE49-F238E27FC236}">
                <a16:creationId xmlns:a16="http://schemas.microsoft.com/office/drawing/2014/main" id="{F1008893-8A27-9240-93C2-6EECFADC9969}"/>
              </a:ext>
            </a:extLst>
          </p:cNvPr>
          <p:cNvCxnSpPr>
            <a:cxnSpLocks/>
          </p:cNvCxnSpPr>
          <p:nvPr/>
        </p:nvCxnSpPr>
        <p:spPr>
          <a:xfrm flipV="1">
            <a:off x="1905000" y="1676400"/>
            <a:ext cx="6477000" cy="28956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8F94A4-B4A7-C941-9E76-8E5F06CE95CE}"/>
              </a:ext>
            </a:extLst>
          </p:cNvPr>
          <p:cNvSpPr/>
          <p:nvPr/>
        </p:nvSpPr>
        <p:spPr>
          <a:xfrm>
            <a:off x="7848600" y="1129460"/>
            <a:ext cx="1176925"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6400X</a:t>
            </a:r>
            <a:endParaRPr kumimoji="0" lang="en-US" sz="24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CC7F9D75-0F0F-1055-1031-865FCB768539}"/>
              </a:ext>
            </a:extLst>
          </p:cNvPr>
          <p:cNvSpPr txBox="1"/>
          <p:nvPr/>
        </p:nvSpPr>
        <p:spPr>
          <a:xfrm>
            <a:off x="0" y="5623500"/>
            <a:ext cx="9144000" cy="1261884"/>
          </a:xfrm>
          <a:prstGeom prst="rect">
            <a:avLst/>
          </a:prstGeom>
          <a:solidFill>
            <a:srgbClr val="FF66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6400X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simple integer addition </a:t>
            </a:r>
          </a:p>
        </p:txBody>
      </p:sp>
    </p:spTree>
    <p:extLst>
      <p:ext uri="{BB962C8B-B14F-4D97-AF65-F5344CB8AC3E}">
        <p14:creationId xmlns:p14="http://schemas.microsoft.com/office/powerpoint/2010/main" val="2734386006"/>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3" name="Content Placeholder 2"/>
          <p:cNvSpPr>
            <a:spLocks noGrp="1"/>
          </p:cNvSpPr>
          <p:nvPr>
            <p:ph idx="1"/>
          </p:nvPr>
        </p:nvSpPr>
        <p:spPr>
          <a:xfrm>
            <a:off x="228600" y="1052736"/>
            <a:ext cx="8610600" cy="4876800"/>
          </a:xfrm>
        </p:spPr>
        <p:txBody>
          <a:bodyPr/>
          <a:lstStyle/>
          <a:p>
            <a:r>
              <a:rPr lang="en-US" dirty="0">
                <a:solidFill>
                  <a:srgbClr val="FF0000"/>
                </a:solidFill>
                <a:cs typeface="Adobe Garamond Pro"/>
              </a:rPr>
              <a:t>Data movement </a:t>
            </a:r>
            <a:r>
              <a:rPr lang="en-US" dirty="0">
                <a:solidFill>
                  <a:schemeClr val="tx2"/>
                </a:solidFill>
                <a:cs typeface="Adobe Garamond Pro"/>
              </a:rPr>
              <a:t>is a major system energy bottleneck</a:t>
            </a:r>
          </a:p>
          <a:p>
            <a:pPr lvl="1"/>
            <a:r>
              <a:rPr lang="en-US" sz="2000" dirty="0">
                <a:cs typeface="Adobe Garamond Pro"/>
              </a:rPr>
              <a:t>Comprises </a:t>
            </a:r>
            <a:r>
              <a:rPr lang="en-US" sz="2000" dirty="0">
                <a:solidFill>
                  <a:srgbClr val="0000FF"/>
                </a:solidFill>
                <a:cs typeface="Adobe Garamond Pro"/>
              </a:rPr>
              <a:t>41%</a:t>
            </a:r>
            <a:r>
              <a:rPr lang="en-US" sz="2000" dirty="0">
                <a:cs typeface="Adobe Garamond Pro"/>
              </a:rPr>
              <a:t> of mobile system energy during web browsing [2]</a:t>
            </a:r>
          </a:p>
          <a:p>
            <a:pPr lvl="1"/>
            <a:r>
              <a:rPr lang="en-US" sz="2000" dirty="0">
                <a:cs typeface="Adobe Garamond Pro"/>
              </a:rPr>
              <a:t>Costs </a:t>
            </a:r>
            <a:r>
              <a:rPr lang="en-US" sz="2000" dirty="0">
                <a:solidFill>
                  <a:srgbClr val="0000FF"/>
                </a:solidFill>
                <a:cs typeface="Adobe Garamond Pro"/>
              </a:rPr>
              <a:t>~115 </a:t>
            </a:r>
            <a:r>
              <a:rPr lang="en-US" sz="2000" dirty="0">
                <a:cs typeface="Adobe Garamond Pro"/>
              </a:rPr>
              <a:t>times as much energy as an ADD operation [1, 2]</a:t>
            </a:r>
          </a:p>
          <a:p>
            <a:endParaRPr lang="en-US" dirty="0">
              <a:solidFill>
                <a:schemeClr val="tx2"/>
              </a:solidFill>
              <a:cs typeface="Adobe Garamond Pro"/>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8072" y="2555875"/>
            <a:ext cx="7452320" cy="2817341"/>
          </a:xfrm>
          <a:prstGeom prst="rect">
            <a:avLst/>
          </a:prstGeom>
        </p:spPr>
      </p:pic>
      <p:sp>
        <p:nvSpPr>
          <p:cNvPr id="6" name="TextBox 5"/>
          <p:cNvSpPr txBox="1"/>
          <p:nvPr/>
        </p:nvSpPr>
        <p:spPr>
          <a:xfrm>
            <a:off x="35496" y="5805264"/>
            <a:ext cx="5918657"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[1]: Reducing data Movement Energy via Online Data Clustering and Encoding (MICRO’16)</a:t>
            </a:r>
          </a:p>
        </p:txBody>
      </p:sp>
      <p:sp>
        <p:nvSpPr>
          <p:cNvPr id="7" name="TextBox 6"/>
          <p:cNvSpPr txBox="1"/>
          <p:nvPr/>
        </p:nvSpPr>
        <p:spPr>
          <a:xfrm>
            <a:off x="76200" y="6033864"/>
            <a:ext cx="91141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[2]: Quantifying the energy cost of data movement for emerging smart phone workloads on mobile platforms (IISWC’14)</a:t>
            </a:r>
          </a:p>
        </p:txBody>
      </p:sp>
    </p:spTree>
    <p:extLst>
      <p:ext uri="{BB962C8B-B14F-4D97-AF65-F5344CB8AC3E}">
        <p14:creationId xmlns:p14="http://schemas.microsoft.com/office/powerpoint/2010/main" val="3460921291"/>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Waste in Mobile Devices</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solidFill>
                  <a:srgbClr val="0432FF"/>
                </a:solidFill>
              </a:rPr>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3897160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We Do Not Want to Move Data!</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9" name="TextBox 8">
            <a:extLst>
              <a:ext uri="{FF2B5EF4-FFF2-40B4-BE49-F238E27FC236}">
                <a16:creationId xmlns:a16="http://schemas.microsoft.com/office/drawing/2014/main" id="{AD8786B6-2FA5-F746-BEAB-9E9E6CF3FEAC}"/>
              </a:ext>
            </a:extLst>
          </p:cNvPr>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754386207"/>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a:t>
            </a:r>
            <a:r>
              <a:rPr lang="en-US" b="1" dirty="0"/>
              <a:t>Paradigm Shift </a:t>
            </a:r>
            <a:r>
              <a:rPr lang="en-US" dirty="0"/>
              <a:t>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529058262"/>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dirty="0">
                <a:latin typeface="Tahoma"/>
                <a:cs typeface="Tahoma"/>
              </a:rPr>
              <a:t>p</a:t>
            </a:r>
            <a:r>
              <a:rPr lang="en-US" sz="2200" dirty="0">
                <a:latin typeface="Tahoma"/>
                <a:cs typeface="Tahoma"/>
              </a:rPr>
              <a:t>rocessors </a:t>
            </a:r>
            <a:r>
              <a:rPr lang="en-US" dirty="0">
                <a:latin typeface="Tahoma"/>
                <a:cs typeface="Tahoma"/>
              </a:rPr>
              <a:t>&amp;</a:t>
            </a:r>
            <a:r>
              <a:rPr lang="en-US" sz="2200" dirty="0">
                <a:latin typeface="Tahoma"/>
                <a:cs typeface="Tahoma"/>
              </a:rPr>
              <a:t> communication units?</a:t>
            </a:r>
          </a:p>
          <a:p>
            <a:pPr lvl="1"/>
            <a:r>
              <a:rPr lang="en-US" dirty="0">
                <a:latin typeface="Tahoma"/>
                <a:cs typeface="Tahoma"/>
              </a:rPr>
              <a:t>s</a:t>
            </a:r>
            <a:r>
              <a:rPr lang="en-US" sz="2200" dirty="0">
                <a:latin typeface="Tahoma"/>
                <a:cs typeface="Tahoma"/>
              </a:rPr>
              <a:t>oftware &amp; hardware interfaces?</a:t>
            </a:r>
          </a:p>
          <a:p>
            <a:pPr lvl="1"/>
            <a:r>
              <a:rPr lang="en-US" sz="2200" dirty="0">
                <a:latin typeface="Tahoma"/>
                <a:cs typeface="Tahoma"/>
              </a:rPr>
              <a:t>system software, compilers, languages?</a:t>
            </a:r>
          </a:p>
          <a:p>
            <a:pPr lvl="1"/>
            <a:r>
              <a:rPr lang="en-US" sz="2200" dirty="0">
                <a:latin typeface="Tahoma"/>
                <a:cs typeface="Tahoma"/>
              </a:rPr>
              <a:t>algorithms &amp;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5014764" y="1386535"/>
            <a:ext cx="1069404" cy="2097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2" y="1530934"/>
            <a:ext cx="1368152"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6349151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
                                        </p:tgtEl>
                                        <p:attrNameLst>
                                          <p:attrName>style.visibility</p:attrName>
                                        </p:attrNameLst>
                                      </p:cBhvr>
                                      <p:to>
                                        <p:strVal val="visible"/>
                                      </p:to>
                                    </p:set>
                                  </p:childTnLst>
                                </p:cTn>
                              </p:par>
                            </p:childTnLst>
                          </p:cTn>
                        </p:par>
                        <p:par>
                          <p:cTn id="15" fill="hold">
                            <p:stCondLst>
                              <p:cond delay="500"/>
                            </p:stCondLst>
                            <p:childTnLst>
                              <p:par>
                                <p:cTn id="16" presetID="1" presetClass="entr" presetSubtype="0" fill="hold" grpId="0" nodeType="afterEffect">
                                  <p:stCondLst>
                                    <p:cond delay="0"/>
                                  </p:stCondLst>
                                  <p:childTnLst>
                                    <p:set>
                                      <p:cBhvr>
                                        <p:cTn id="17" dur="1" fill="hold">
                                          <p:stCondLst>
                                            <p:cond delay="499"/>
                                          </p:stCondLst>
                                        </p:cTn>
                                        <p:tgtEl>
                                          <p:spTgt spid="3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4"/>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36"/>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41"/>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4" grpId="0" autoUpdateAnimBg="0"/>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892590674"/>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1126066395"/>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343400"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a:t>
            </a:r>
            <a:r>
              <a:rPr lang="en-US" sz="1400" b="1" dirty="0"/>
              <a:t>Bachelor’s/Master’s </a:t>
            </a:r>
            <a:r>
              <a:rPr lang="en-US" sz="1400" dirty="0"/>
              <a:t>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991400881"/>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B52-F2B8-8348-BBF0-9CC3383732A5}"/>
              </a:ext>
            </a:extLst>
          </p:cNvPr>
          <p:cNvSpPr>
            <a:spLocks noGrp="1"/>
          </p:cNvSpPr>
          <p:nvPr>
            <p:ph type="ctrTitle"/>
          </p:nvPr>
        </p:nvSpPr>
        <p:spPr>
          <a:xfrm>
            <a:off x="660343" y="1412776"/>
            <a:ext cx="7924800" cy="1752600"/>
          </a:xfrm>
        </p:spPr>
        <p:txBody>
          <a:bodyPr/>
          <a:lstStyle/>
          <a:p>
            <a:pPr algn="ctr"/>
            <a:r>
              <a:rPr lang="en-US" dirty="0"/>
              <a:t>We Need to Think Differently from the Past Approaches</a:t>
            </a:r>
          </a:p>
        </p:txBody>
      </p:sp>
      <p:sp>
        <p:nvSpPr>
          <p:cNvPr id="3" name="Subtitle 2">
            <a:extLst>
              <a:ext uri="{FF2B5EF4-FFF2-40B4-BE49-F238E27FC236}">
                <a16:creationId xmlns:a16="http://schemas.microsoft.com/office/drawing/2014/main" id="{C9E3E67C-D070-004D-ADD7-E5EC7486AAB3}"/>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ADEE094-EFFB-5A43-AF3E-891771815A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28238693"/>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2849959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Approach 1: Processing Using Memory</a:t>
            </a:r>
          </a:p>
        </p:txBody>
      </p:sp>
      <p:sp>
        <p:nvSpPr>
          <p:cNvPr id="3" name="Content Placeholder 2"/>
          <p:cNvSpPr>
            <a:spLocks noGrp="1"/>
          </p:cNvSpPr>
          <p:nvPr>
            <p:ph idx="1"/>
          </p:nvPr>
        </p:nvSpPr>
        <p:spPr>
          <a:xfrm>
            <a:off x="0" y="969640"/>
            <a:ext cx="9144000" cy="5123656"/>
          </a:xfrm>
        </p:spPr>
        <p:txBody>
          <a:bodyPr/>
          <a:lstStyle/>
          <a:p>
            <a:r>
              <a:rPr lang="en-US" dirty="0"/>
              <a:t>Take advantage of operational principles of memory to perform </a:t>
            </a:r>
            <a:r>
              <a:rPr lang="en-US" dirty="0">
                <a:solidFill>
                  <a:srgbClr val="0000FF"/>
                </a:solidFill>
              </a:rPr>
              <a:t>bulk data movement and computation in memory</a:t>
            </a:r>
            <a:endParaRPr lang="en-US" dirty="0"/>
          </a:p>
          <a:p>
            <a:pPr lvl="1"/>
            <a:r>
              <a:rPr lang="en-US" dirty="0"/>
              <a:t>Can </a:t>
            </a:r>
            <a:r>
              <a:rPr lang="en-US" dirty="0">
                <a:solidFill>
                  <a:srgbClr val="FF0000"/>
                </a:solidFill>
              </a:rPr>
              <a:t>exploit internal connectivity </a:t>
            </a:r>
            <a:r>
              <a:rPr lang="en-US" dirty="0"/>
              <a:t>to move data</a:t>
            </a:r>
          </a:p>
          <a:p>
            <a:pPr lvl="1"/>
            <a:r>
              <a:rPr lang="en-US" dirty="0"/>
              <a:t>Can </a:t>
            </a:r>
            <a:r>
              <a:rPr lang="en-US" dirty="0">
                <a:solidFill>
                  <a:srgbClr val="FF0000"/>
                </a:solidFill>
              </a:rPr>
              <a:t>exploit analog computation capability</a:t>
            </a:r>
          </a:p>
          <a:p>
            <a:pPr lvl="1"/>
            <a:r>
              <a:rPr lang="en-US" dirty="0"/>
              <a:t>…</a:t>
            </a:r>
          </a:p>
          <a:p>
            <a:pPr lvl="1"/>
            <a:endParaRPr lang="en-US" dirty="0"/>
          </a:p>
          <a:p>
            <a:r>
              <a:rPr lang="en-US" dirty="0"/>
              <a:t>Examples: </a:t>
            </a:r>
            <a:r>
              <a:rPr lang="en-US" dirty="0" err="1"/>
              <a:t>RowClone</a:t>
            </a:r>
            <a:r>
              <a:rPr lang="en-US" dirty="0"/>
              <a:t>, In-DRAM AND/OR, Gather/Scatter DRAM</a:t>
            </a:r>
          </a:p>
          <a:p>
            <a:pPr lvl="1"/>
            <a:r>
              <a:rPr lang="en-US" altLang="ja-JP" sz="1800" dirty="0">
                <a:solidFill>
                  <a:srgbClr val="0000FF"/>
                </a:solidFill>
                <a:latin typeface="Tahoma" charset="0"/>
                <a:ea typeface="ＭＳ Ｐゴシック"/>
                <a:hlinkClick r:id="rId2"/>
              </a:rPr>
              <a:t>RowClone: Fast and Efficient In-DRAM Copy and Initialization of Bulk Data</a:t>
            </a:r>
            <a:r>
              <a:rPr lang="en-US" altLang="ja-JP" sz="1800" dirty="0">
                <a:solidFill>
                  <a:srgbClr val="000000"/>
                </a:solidFill>
                <a:latin typeface="Tahoma" charset="0"/>
                <a:ea typeface="ＭＳ Ｐゴシック"/>
              </a:rPr>
              <a:t> (</a:t>
            </a:r>
            <a:r>
              <a:rPr lang="en-US" altLang="ja-JP" sz="1800" dirty="0">
                <a:solidFill>
                  <a:srgbClr val="0000FF"/>
                </a:solidFill>
                <a:latin typeface="Tahoma" charset="0"/>
                <a:ea typeface="ＭＳ Ｐゴシック"/>
              </a:rPr>
              <a:t>Seshadri et al., MICRO 2013</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solidFill>
                  <a:srgbClr val="0000FF"/>
                </a:solidFill>
                <a:hlinkClick r:id="rId3"/>
              </a:rPr>
              <a:t>Fast Bulk Bitwise AND and OR in DRAM</a:t>
            </a:r>
            <a:r>
              <a:rPr lang="en-US" sz="1800" dirty="0"/>
              <a:t> (</a:t>
            </a:r>
            <a:r>
              <a:rPr lang="en-US" sz="1800" dirty="0">
                <a:solidFill>
                  <a:srgbClr val="0000FF"/>
                </a:solidFill>
              </a:rPr>
              <a:t>Seshadri et al., IEEE CAL 2015</a:t>
            </a:r>
            <a:r>
              <a:rPr lang="en-US" sz="1800" dirty="0"/>
              <a:t>)</a:t>
            </a:r>
          </a:p>
          <a:p>
            <a:pPr lvl="1"/>
            <a:r>
              <a:rPr lang="en-US" sz="1800" dirty="0">
                <a:hlinkClick r:id="rId4"/>
              </a:rPr>
              <a:t>Gather-Scatter DRAM: In-DRAM Address Translation to Improve the Spatial Locality of Non-unit Strided Accesses</a:t>
            </a:r>
            <a:r>
              <a:rPr lang="en-US" sz="1800" dirty="0"/>
              <a:t> </a:t>
            </a:r>
            <a:r>
              <a:rPr lang="en-US" altLang="ja-JP" sz="1800" dirty="0">
                <a:solidFill>
                  <a:srgbClr val="000000"/>
                </a:solidFill>
                <a:latin typeface="Tahoma" charset="0"/>
                <a:ea typeface="ＭＳ Ｐゴシック"/>
              </a:rPr>
              <a:t>(</a:t>
            </a:r>
            <a:r>
              <a:rPr lang="en-US" altLang="ja-JP" sz="1800" dirty="0" err="1">
                <a:solidFill>
                  <a:srgbClr val="0000FF"/>
                </a:solidFill>
                <a:latin typeface="Tahoma" charset="0"/>
                <a:ea typeface="ＭＳ Ｐゴシック"/>
              </a:rPr>
              <a:t>Seshadri</a:t>
            </a:r>
            <a:r>
              <a:rPr lang="en-US" altLang="ja-JP" sz="1800" dirty="0">
                <a:solidFill>
                  <a:srgbClr val="0000FF"/>
                </a:solidFill>
                <a:latin typeface="Tahoma" charset="0"/>
                <a:ea typeface="ＭＳ Ｐゴシック"/>
              </a:rPr>
              <a:t> et al., MICRO 2015</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hlinkClick r:id="rId5"/>
              </a:rPr>
              <a:t>"Ambit: In-Memory Accelerator for Bulk Bitwise Operations Using Commodity DRAM Technology”</a:t>
            </a:r>
            <a:r>
              <a:rPr lang="en-US" sz="1800" dirty="0"/>
              <a:t> </a:t>
            </a:r>
            <a:r>
              <a:rPr lang="en-US" altLang="ja-JP" sz="1800" dirty="0">
                <a:solidFill>
                  <a:srgbClr val="000000"/>
                </a:solidFill>
                <a:latin typeface="Tahoma" charset="0"/>
                <a:ea typeface="ＭＳ Ｐゴシック"/>
              </a:rPr>
              <a:t>(</a:t>
            </a:r>
            <a:r>
              <a:rPr lang="en-US" altLang="ja-JP" sz="1800" dirty="0">
                <a:solidFill>
                  <a:srgbClr val="0000FF"/>
                </a:solidFill>
                <a:latin typeface="Tahoma" charset="0"/>
                <a:ea typeface="ＭＳ Ｐゴシック"/>
              </a:rPr>
              <a:t>Seshadri et al., MICRO 2017</a:t>
            </a:r>
            <a:r>
              <a:rPr lang="en-US" altLang="ja-JP" sz="1800" dirty="0">
                <a:solidFill>
                  <a:srgbClr val="000000"/>
                </a:solidFill>
                <a:latin typeface="Tahoma" charset="0"/>
                <a:ea typeface="ＭＳ Ｐゴシック"/>
              </a:rPr>
              <a:t>)</a:t>
            </a:r>
            <a:endParaRPr lang="en-US" sz="1800" dirty="0">
              <a:solidFill>
                <a:srgbClr val="000000"/>
              </a:solidFill>
            </a:endParaRPr>
          </a:p>
          <a:p>
            <a:pPr lvl="1"/>
            <a:endParaRPr lang="en-US" sz="1800" dirty="0"/>
          </a:p>
          <a:p>
            <a:pPr lvl="1"/>
            <a:endParaRPr lang="en-US" dirty="0"/>
          </a:p>
          <a:p>
            <a:pPr lvl="2"/>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845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p:cNvGrpSpPr/>
          <p:nvPr/>
        </p:nvGrpSpPr>
        <p:grpSpPr>
          <a:xfrm>
            <a:off x="539552" y="1772816"/>
            <a:ext cx="1613800" cy="1828800"/>
            <a:chOff x="914400" y="1828800"/>
            <a:chExt cx="1613800" cy="1828800"/>
          </a:xfrm>
        </p:grpSpPr>
        <p:sp>
          <p:nvSpPr>
            <p:cNvPr id="33" name="Wave 32"/>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p:cNvGrpSpPr/>
          <p:nvPr/>
        </p:nvGrpSpPr>
        <p:grpSpPr>
          <a:xfrm>
            <a:off x="2627784" y="1556792"/>
            <a:ext cx="3324949" cy="2234863"/>
            <a:chOff x="2752707" y="1853625"/>
            <a:chExt cx="3324949" cy="2234863"/>
          </a:xfrm>
        </p:grpSpPr>
        <p:sp>
          <p:nvSpPr>
            <p:cNvPr id="37" name="Rounded Rectangle 36"/>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p:cNvGrpSpPr/>
          <p:nvPr/>
        </p:nvGrpSpPr>
        <p:grpSpPr>
          <a:xfrm>
            <a:off x="457200" y="4038600"/>
            <a:ext cx="2669320" cy="2245043"/>
            <a:chOff x="720979" y="4038600"/>
            <a:chExt cx="2669320" cy="2245043"/>
          </a:xfrm>
        </p:grpSpPr>
        <p:pic>
          <p:nvPicPr>
            <p:cNvPr id="40" name="Picture 39"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4038600"/>
              <a:ext cx="1219200" cy="1219200"/>
            </a:xfrm>
            <a:prstGeom prst="rect">
              <a:avLst/>
            </a:prstGeom>
          </p:spPr>
        </p:pic>
        <p:sp>
          <p:nvSpPr>
            <p:cNvPr id="41" name="TextBox 40"/>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81200" y="4038600"/>
              <a:ext cx="1219200" cy="1219200"/>
            </a:xfrm>
            <a:prstGeom prst="rect">
              <a:avLst/>
            </a:prstGeom>
          </p:spPr>
        </p:pic>
      </p:grpSp>
      <p:grpSp>
        <p:nvGrpSpPr>
          <p:cNvPr id="43" name="Group 42"/>
          <p:cNvGrpSpPr/>
          <p:nvPr/>
        </p:nvGrpSpPr>
        <p:grpSpPr>
          <a:xfrm>
            <a:off x="6228184" y="1772816"/>
            <a:ext cx="2752677" cy="1930052"/>
            <a:chOff x="6043903" y="1803748"/>
            <a:chExt cx="2752677" cy="1930052"/>
          </a:xfrm>
        </p:grpSpPr>
        <p:grpSp>
          <p:nvGrpSpPr>
            <p:cNvPr id="44" name="Group 43"/>
            <p:cNvGrpSpPr/>
            <p:nvPr/>
          </p:nvGrpSpPr>
          <p:grpSpPr>
            <a:xfrm>
              <a:off x="6043903" y="1905000"/>
              <a:ext cx="2752677" cy="1828800"/>
              <a:chOff x="6043903" y="1905000"/>
              <a:chExt cx="2752677" cy="1828800"/>
            </a:xfrm>
          </p:grpSpPr>
          <p:sp>
            <p:nvSpPr>
              <p:cNvPr id="46" name="Rounded Rectangle 45"/>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p:cNvGrpSpPr/>
          <p:nvPr/>
        </p:nvGrpSpPr>
        <p:grpSpPr>
          <a:xfrm>
            <a:off x="3733800" y="4267200"/>
            <a:ext cx="2901756" cy="1600200"/>
            <a:chOff x="4768685" y="4267200"/>
            <a:chExt cx="2901756" cy="1600200"/>
          </a:xfrm>
        </p:grpSpPr>
        <p:sp>
          <p:nvSpPr>
            <p:cNvPr id="51" name="Rounded Rectangle 50"/>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8774994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6" grpId="0" animBg="1"/>
      <p:bldP spid="57" grpId="0" animBg="1"/>
      <p:bldP spid="58" grpId="0"/>
      <p:bldP spid="3"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18269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51703" y="1218763"/>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21779970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8234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546265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473-7E21-7436-74E0-F287D60C1EE3}"/>
              </a:ext>
            </a:extLst>
          </p:cNvPr>
          <p:cNvSpPr>
            <a:spLocks noGrp="1"/>
          </p:cNvSpPr>
          <p:nvPr>
            <p:ph type="title"/>
          </p:nvPr>
        </p:nvSpPr>
        <p:spPr/>
        <p:txBody>
          <a:bodyPr/>
          <a:lstStyle/>
          <a:p>
            <a:r>
              <a:rPr lang="en-US" dirty="0" err="1"/>
              <a:t>RowClone</a:t>
            </a:r>
            <a:r>
              <a:rPr lang="en-US" dirty="0"/>
              <a:t> in Off-the-Shelf DRAM Chips</a:t>
            </a:r>
          </a:p>
        </p:txBody>
      </p:sp>
      <p:sp>
        <p:nvSpPr>
          <p:cNvPr id="3" name="Content Placeholder 2">
            <a:extLst>
              <a:ext uri="{FF2B5EF4-FFF2-40B4-BE49-F238E27FC236}">
                <a16:creationId xmlns:a16="http://schemas.microsoft.com/office/drawing/2014/main" id="{7A7D763B-460D-5047-4208-B36908168001}"/>
              </a:ext>
            </a:extLst>
          </p:cNvPr>
          <p:cNvSpPr>
            <a:spLocks noGrp="1"/>
          </p:cNvSpPr>
          <p:nvPr>
            <p:ph idx="1"/>
          </p:nvPr>
        </p:nvSpPr>
        <p:spPr>
          <a:xfrm>
            <a:off x="228600" y="1259613"/>
            <a:ext cx="8610600" cy="5193723"/>
          </a:xfrm>
        </p:spPr>
        <p:txBody>
          <a:bodyPr/>
          <a:lstStyle/>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endParaRPr lang="en-US" dirty="0"/>
          </a:p>
        </p:txBody>
      </p:sp>
      <p:sp>
        <p:nvSpPr>
          <p:cNvPr id="4" name="Slide Number Placeholder 3">
            <a:extLst>
              <a:ext uri="{FF2B5EF4-FFF2-40B4-BE49-F238E27FC236}">
                <a16:creationId xmlns:a16="http://schemas.microsoft.com/office/drawing/2014/main" id="{3C325695-C676-E649-2556-7B4EBA3C429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9B549C4D-0B83-D49C-F0C2-209B18BDE865}"/>
              </a:ext>
            </a:extLst>
          </p:cNvPr>
          <p:cNvPicPr>
            <a:picLocks noChangeAspect="1"/>
          </p:cNvPicPr>
          <p:nvPr/>
        </p:nvPicPr>
        <p:blipFill>
          <a:blip r:embed="rId2"/>
          <a:stretch>
            <a:fillRect/>
          </a:stretch>
        </p:blipFill>
        <p:spPr>
          <a:xfrm>
            <a:off x="104254" y="2780928"/>
            <a:ext cx="9004250" cy="1856690"/>
          </a:xfrm>
          <a:prstGeom prst="rect">
            <a:avLst/>
          </a:prstGeom>
        </p:spPr>
      </p:pic>
      <p:sp>
        <p:nvSpPr>
          <p:cNvPr id="6" name="TextBox 5">
            <a:extLst>
              <a:ext uri="{FF2B5EF4-FFF2-40B4-BE49-F238E27FC236}">
                <a16:creationId xmlns:a16="http://schemas.microsoft.com/office/drawing/2014/main" id="{5AB4E02B-07B2-089A-22A9-BFD691DD9A68}"/>
              </a:ext>
            </a:extLst>
          </p:cNvPr>
          <p:cNvSpPr txBox="1"/>
          <p:nvPr/>
        </p:nvSpPr>
        <p:spPr>
          <a:xfrm>
            <a:off x="1966210" y="6453336"/>
            <a:ext cx="513538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mn-ea"/>
                <a:cs typeface="+mn-cs"/>
                <a:hlinkClick r:id="rId3"/>
              </a:rPr>
              <a:t>https://parallel.princeton.edu/papers/micro19-gao.pdf</a:t>
            </a:r>
            <a:r>
              <a:rPr kumimoji="0" lang="en-US" sz="16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500444770"/>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p:txBody>
          <a:bodyPr/>
          <a:lstStyle/>
          <a:p>
            <a:r>
              <a:rPr lang="en-US" dirty="0"/>
              <a:t>Real Processing Using 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0" y="997527"/>
            <a:ext cx="9468544" cy="5193723"/>
          </a:xfrm>
        </p:spPr>
        <p:txBody>
          <a:bodyPr/>
          <a:lstStyle/>
          <a:p>
            <a:r>
              <a:rPr lang="en-US" dirty="0">
                <a:solidFill>
                  <a:srgbClr val="FF0000"/>
                </a:solidFill>
              </a:rPr>
              <a:t>End-to-end </a:t>
            </a:r>
            <a:r>
              <a:rPr lang="en-US" dirty="0" err="1">
                <a:solidFill>
                  <a:srgbClr val="FF0000"/>
                </a:solidFill>
              </a:rPr>
              <a:t>RowClone</a:t>
            </a:r>
            <a:r>
              <a:rPr lang="en-US" dirty="0">
                <a:solidFill>
                  <a:srgbClr val="FF0000"/>
                </a:solidFill>
              </a:rPr>
              <a:t> &amp; TRNG using off-the-shelf DRAM chips</a:t>
            </a:r>
          </a:p>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indent="0" algn="ct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a:extLst>
              <a:ext uri="{FF2B5EF4-FFF2-40B4-BE49-F238E27FC236}">
                <a16:creationId xmlns:a16="http://schemas.microsoft.com/office/drawing/2014/main" id="{4968A077-68D5-B642-B9B4-2961262DEAA6}"/>
              </a:ext>
            </a:extLst>
          </p:cNvPr>
          <p:cNvPicPr>
            <a:picLocks noChangeAspect="1"/>
          </p:cNvPicPr>
          <p:nvPr/>
        </p:nvPicPr>
        <p:blipFill>
          <a:blip r:embed="rId5"/>
          <a:stretch>
            <a:fillRect/>
          </a:stretch>
        </p:blipFill>
        <p:spPr>
          <a:xfrm>
            <a:off x="0" y="2576267"/>
            <a:ext cx="9144000" cy="1788837"/>
          </a:xfrm>
          <a:prstGeom prst="rect">
            <a:avLst/>
          </a:prstGeom>
        </p:spPr>
      </p:pic>
    </p:spTree>
    <p:extLst>
      <p:ext uri="{BB962C8B-B14F-4D97-AF65-F5344CB8AC3E}">
        <p14:creationId xmlns:p14="http://schemas.microsoft.com/office/powerpoint/2010/main" val="2117094722"/>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20" name="TextBox 19">
            <a:extLst>
              <a:ext uri="{FF2B5EF4-FFF2-40B4-BE49-F238E27FC236}">
                <a16:creationId xmlns:a16="http://schemas.microsoft.com/office/drawing/2014/main" id="{71888F9C-ADAD-3C85-EDCD-C4077ADE1C71}"/>
              </a:ext>
            </a:extLst>
          </p:cNvPr>
          <p:cNvSpPr txBox="1"/>
          <p:nvPr/>
        </p:nvSpPr>
        <p:spPr>
          <a:xfrm>
            <a:off x="2286000" y="3002890"/>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21" name="Picture 20" descr="A picture containing text, electronics, computer&#10;&#10;Description automatically generated">
            <a:extLst>
              <a:ext uri="{FF2B5EF4-FFF2-40B4-BE49-F238E27FC236}">
                <a16:creationId xmlns:a16="http://schemas.microsoft.com/office/drawing/2014/main" id="{90A84942-0C58-EE06-5DCC-7EA31021A407}"/>
              </a:ext>
            </a:extLst>
          </p:cNvPr>
          <p:cNvPicPr>
            <a:picLocks noChangeAspect="1"/>
          </p:cNvPicPr>
          <p:nvPr/>
        </p:nvPicPr>
        <p:blipFill rotWithShape="1">
          <a:blip r:embed="rId5"/>
          <a:srcRect l="11013" r="18661"/>
          <a:stretch/>
        </p:blipFill>
        <p:spPr>
          <a:xfrm rot="5400000">
            <a:off x="2761306" y="-438353"/>
            <a:ext cx="3621387" cy="6858000"/>
          </a:xfrm>
          <a:prstGeom prst="rect">
            <a:avLst/>
          </a:prstGeom>
        </p:spPr>
      </p:pic>
      <p:sp>
        <p:nvSpPr>
          <p:cNvPr id="22" name="Freeform 21">
            <a:extLst>
              <a:ext uri="{FF2B5EF4-FFF2-40B4-BE49-F238E27FC236}">
                <a16:creationId xmlns:a16="http://schemas.microsoft.com/office/drawing/2014/main" id="{F43A5D1A-E45A-26F0-1E29-A341A2FDAFF3}"/>
              </a:ext>
            </a:extLst>
          </p:cNvPr>
          <p:cNvSpPr/>
          <p:nvPr/>
        </p:nvSpPr>
        <p:spPr>
          <a:xfrm>
            <a:off x="2950669" y="1187786"/>
            <a:ext cx="3588444" cy="1283234"/>
          </a:xfrm>
          <a:custGeom>
            <a:avLst/>
            <a:gdLst>
              <a:gd name="connsiteX0" fmla="*/ 0 w 3588444"/>
              <a:gd name="connsiteY0" fmla="*/ 23052 h 1283234"/>
              <a:gd name="connsiteX1" fmla="*/ 276625 w 3588444"/>
              <a:gd name="connsiteY1" fmla="*/ 1283234 h 1283234"/>
              <a:gd name="connsiteX2" fmla="*/ 3281082 w 3588444"/>
              <a:gd name="connsiteY2" fmla="*/ 1221762 h 1283234"/>
              <a:gd name="connsiteX3" fmla="*/ 3588444 w 3588444"/>
              <a:gd name="connsiteY3" fmla="*/ 0 h 1283234"/>
              <a:gd name="connsiteX4" fmla="*/ 0 w 3588444"/>
              <a:gd name="connsiteY4" fmla="*/ 23052 h 12832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8444" h="1283234">
                <a:moveTo>
                  <a:pt x="0" y="23052"/>
                </a:moveTo>
                <a:lnTo>
                  <a:pt x="276625" y="1283234"/>
                </a:lnTo>
                <a:lnTo>
                  <a:pt x="3281082" y="1221762"/>
                </a:lnTo>
                <a:lnTo>
                  <a:pt x="3588444" y="0"/>
                </a:lnTo>
                <a:lnTo>
                  <a:pt x="0" y="23052"/>
                </a:lnTo>
                <a:close/>
              </a:path>
            </a:pathLst>
          </a:custGeom>
          <a:noFill/>
          <a:ln w="38100">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a:extLst>
              <a:ext uri="{FF2B5EF4-FFF2-40B4-BE49-F238E27FC236}">
                <a16:creationId xmlns:a16="http://schemas.microsoft.com/office/drawing/2014/main" id="{A7A02C61-C625-DC0D-D2CF-B7212AA2C791}"/>
              </a:ext>
            </a:extLst>
          </p:cNvPr>
          <p:cNvSpPr/>
          <p:nvPr/>
        </p:nvSpPr>
        <p:spPr>
          <a:xfrm>
            <a:off x="2957639" y="1207030"/>
            <a:ext cx="1666959" cy="206347"/>
          </a:xfrm>
          <a:custGeom>
            <a:avLst/>
            <a:gdLst>
              <a:gd name="connsiteX0" fmla="*/ 0 w 1533441"/>
              <a:gd name="connsiteY0" fmla="*/ 0 h 206347"/>
              <a:gd name="connsiteX1" fmla="*/ 36414 w 1533441"/>
              <a:gd name="connsiteY1" fmla="*/ 206347 h 206347"/>
              <a:gd name="connsiteX2" fmla="*/ 1424198 w 1533441"/>
              <a:gd name="connsiteY2" fmla="*/ 206347 h 206347"/>
              <a:gd name="connsiteX3" fmla="*/ 1533441 w 1533441"/>
              <a:gd name="connsiteY3" fmla="*/ 12138 h 206347"/>
              <a:gd name="connsiteX4" fmla="*/ 0 w 1533441"/>
              <a:gd name="connsiteY4" fmla="*/ 0 h 20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3441" h="206347">
                <a:moveTo>
                  <a:pt x="0" y="0"/>
                </a:moveTo>
                <a:lnTo>
                  <a:pt x="36414" y="206347"/>
                </a:lnTo>
                <a:lnTo>
                  <a:pt x="1424198" y="206347"/>
                </a:lnTo>
                <a:lnTo>
                  <a:pt x="1533441" y="12138"/>
                </a:lnTo>
                <a:lnTo>
                  <a:pt x="0" y="0"/>
                </a:lnTo>
                <a:close/>
              </a:path>
            </a:pathLst>
          </a:custGeom>
          <a:solidFill>
            <a:srgbClr val="1E7E42"/>
          </a:solidFill>
          <a:ln>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Host Machine</a:t>
            </a:r>
          </a:p>
        </p:txBody>
      </p:sp>
      <p:sp>
        <p:nvSpPr>
          <p:cNvPr id="24" name="Freeform 23">
            <a:extLst>
              <a:ext uri="{FF2B5EF4-FFF2-40B4-BE49-F238E27FC236}">
                <a16:creationId xmlns:a16="http://schemas.microsoft.com/office/drawing/2014/main" id="{88B03DE1-9BDF-A27F-7BB8-8DB98C14839E}"/>
              </a:ext>
            </a:extLst>
          </p:cNvPr>
          <p:cNvSpPr/>
          <p:nvPr/>
        </p:nvSpPr>
        <p:spPr>
          <a:xfrm>
            <a:off x="1917700" y="2431906"/>
            <a:ext cx="5029200" cy="1339850"/>
          </a:xfrm>
          <a:custGeom>
            <a:avLst/>
            <a:gdLst>
              <a:gd name="connsiteX0" fmla="*/ 666750 w 5029200"/>
              <a:gd name="connsiteY0" fmla="*/ 95250 h 1339850"/>
              <a:gd name="connsiteX1" fmla="*/ 0 w 5029200"/>
              <a:gd name="connsiteY1" fmla="*/ 1339850 h 1339850"/>
              <a:gd name="connsiteX2" fmla="*/ 5029200 w 5029200"/>
              <a:gd name="connsiteY2" fmla="*/ 1270000 h 1339850"/>
              <a:gd name="connsiteX3" fmla="*/ 4356100 w 5029200"/>
              <a:gd name="connsiteY3" fmla="*/ 0 h 1339850"/>
              <a:gd name="connsiteX4" fmla="*/ 666750 w 5029200"/>
              <a:gd name="connsiteY4" fmla="*/ 95250 h 1339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9200" h="1339850">
                <a:moveTo>
                  <a:pt x="666750" y="95250"/>
                </a:moveTo>
                <a:lnTo>
                  <a:pt x="0" y="1339850"/>
                </a:lnTo>
                <a:lnTo>
                  <a:pt x="5029200" y="1270000"/>
                </a:lnTo>
                <a:lnTo>
                  <a:pt x="4356100" y="0"/>
                </a:lnTo>
                <a:lnTo>
                  <a:pt x="666750" y="95250"/>
                </a:lnTo>
                <a:close/>
              </a:path>
            </a:pathLst>
          </a:custGeom>
          <a:noFill/>
          <a:ln w="38100">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a:extLst>
              <a:ext uri="{FF2B5EF4-FFF2-40B4-BE49-F238E27FC236}">
                <a16:creationId xmlns:a16="http://schemas.microsoft.com/office/drawing/2014/main" id="{0B27AA9E-4C4B-D9AD-ADE1-3836514327AC}"/>
              </a:ext>
            </a:extLst>
          </p:cNvPr>
          <p:cNvSpPr/>
          <p:nvPr/>
        </p:nvSpPr>
        <p:spPr>
          <a:xfrm>
            <a:off x="2443795" y="2489618"/>
            <a:ext cx="1581993" cy="303451"/>
          </a:xfrm>
          <a:custGeom>
            <a:avLst/>
            <a:gdLst>
              <a:gd name="connsiteX0" fmla="*/ 0 w 1581993"/>
              <a:gd name="connsiteY0" fmla="*/ 303451 h 303451"/>
              <a:gd name="connsiteX1" fmla="*/ 1521302 w 1581993"/>
              <a:gd name="connsiteY1" fmla="*/ 283221 h 303451"/>
              <a:gd name="connsiteX2" fmla="*/ 1581993 w 1581993"/>
              <a:gd name="connsiteY2" fmla="*/ 0 h 303451"/>
              <a:gd name="connsiteX3" fmla="*/ 145656 w 1581993"/>
              <a:gd name="connsiteY3" fmla="*/ 32368 h 303451"/>
              <a:gd name="connsiteX4" fmla="*/ 0 w 1581993"/>
              <a:gd name="connsiteY4" fmla="*/ 303451 h 303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993" h="303451">
                <a:moveTo>
                  <a:pt x="0" y="303451"/>
                </a:moveTo>
                <a:lnTo>
                  <a:pt x="1521302" y="283221"/>
                </a:lnTo>
                <a:lnTo>
                  <a:pt x="1581993" y="0"/>
                </a:lnTo>
                <a:lnTo>
                  <a:pt x="145656" y="32368"/>
                </a:lnTo>
                <a:lnTo>
                  <a:pt x="0" y="303451"/>
                </a:lnTo>
                <a:close/>
              </a:path>
            </a:pathLst>
          </a:custGeom>
          <a:solidFill>
            <a:srgbClr val="006CBA"/>
          </a:solidFill>
          <a:ln>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FPGA Board</a:t>
            </a:r>
          </a:p>
        </p:txBody>
      </p:sp>
      <p:sp>
        <p:nvSpPr>
          <p:cNvPr id="26" name="Freeform 25">
            <a:extLst>
              <a:ext uri="{FF2B5EF4-FFF2-40B4-BE49-F238E27FC236}">
                <a16:creationId xmlns:a16="http://schemas.microsoft.com/office/drawing/2014/main" id="{25F84937-148A-0176-98A1-3C9A01C9E3CF}"/>
              </a:ext>
            </a:extLst>
          </p:cNvPr>
          <p:cNvSpPr/>
          <p:nvPr/>
        </p:nvSpPr>
        <p:spPr>
          <a:xfrm>
            <a:off x="4381500" y="2501756"/>
            <a:ext cx="615950" cy="450850"/>
          </a:xfrm>
          <a:custGeom>
            <a:avLst/>
            <a:gdLst>
              <a:gd name="connsiteX0" fmla="*/ 0 w 615950"/>
              <a:gd name="connsiteY0" fmla="*/ 450850 h 450850"/>
              <a:gd name="connsiteX1" fmla="*/ 9525 w 615950"/>
              <a:gd name="connsiteY1" fmla="*/ 171450 h 450850"/>
              <a:gd name="connsiteX2" fmla="*/ 57150 w 615950"/>
              <a:gd name="connsiteY2" fmla="*/ 171450 h 450850"/>
              <a:gd name="connsiteX3" fmla="*/ 85725 w 615950"/>
              <a:gd name="connsiteY3" fmla="*/ 44450 h 450850"/>
              <a:gd name="connsiteX4" fmla="*/ 273050 w 615950"/>
              <a:gd name="connsiteY4" fmla="*/ 0 h 450850"/>
              <a:gd name="connsiteX5" fmla="*/ 514350 w 615950"/>
              <a:gd name="connsiteY5" fmla="*/ 63500 h 450850"/>
              <a:gd name="connsiteX6" fmla="*/ 530225 w 615950"/>
              <a:gd name="connsiteY6" fmla="*/ 133350 h 450850"/>
              <a:gd name="connsiteX7" fmla="*/ 568325 w 615950"/>
              <a:gd name="connsiteY7" fmla="*/ 161925 h 450850"/>
              <a:gd name="connsiteX8" fmla="*/ 615950 w 615950"/>
              <a:gd name="connsiteY8" fmla="*/ 450850 h 450850"/>
              <a:gd name="connsiteX9" fmla="*/ 0 w 615950"/>
              <a:gd name="connsiteY9" fmla="*/ 450850 h 45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950" h="450850">
                <a:moveTo>
                  <a:pt x="0" y="450850"/>
                </a:moveTo>
                <a:lnTo>
                  <a:pt x="9525" y="171450"/>
                </a:lnTo>
                <a:lnTo>
                  <a:pt x="57150" y="171450"/>
                </a:lnTo>
                <a:lnTo>
                  <a:pt x="85725" y="44450"/>
                </a:lnTo>
                <a:lnTo>
                  <a:pt x="273050" y="0"/>
                </a:lnTo>
                <a:lnTo>
                  <a:pt x="514350" y="63500"/>
                </a:lnTo>
                <a:lnTo>
                  <a:pt x="530225" y="133350"/>
                </a:lnTo>
                <a:lnTo>
                  <a:pt x="568325" y="161925"/>
                </a:lnTo>
                <a:lnTo>
                  <a:pt x="615950" y="450850"/>
                </a:lnTo>
                <a:lnTo>
                  <a:pt x="0" y="450850"/>
                </a:lnTo>
                <a:close/>
              </a:path>
            </a:pathLst>
          </a:custGeom>
          <a:noFill/>
          <a:ln w="38100">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a:extLst>
              <a:ext uri="{FF2B5EF4-FFF2-40B4-BE49-F238E27FC236}">
                <a16:creationId xmlns:a16="http://schemas.microsoft.com/office/drawing/2014/main" id="{7538B207-8DD0-08B2-6BAE-7EF1510E36E5}"/>
              </a:ext>
            </a:extLst>
          </p:cNvPr>
          <p:cNvSpPr/>
          <p:nvPr/>
        </p:nvSpPr>
        <p:spPr>
          <a:xfrm>
            <a:off x="4624598" y="2952606"/>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a:extLst>
              <a:ext uri="{FF2B5EF4-FFF2-40B4-BE49-F238E27FC236}">
                <a16:creationId xmlns:a16="http://schemas.microsoft.com/office/drawing/2014/main" id="{00C60EA2-B2F3-02F0-9E0A-294DFB2FED87}"/>
              </a:ext>
            </a:extLst>
          </p:cNvPr>
          <p:cNvSpPr/>
          <p:nvPr/>
        </p:nvSpPr>
        <p:spPr>
          <a:xfrm rot="16200000">
            <a:off x="4466483" y="3110721"/>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9" name="Rectangle 28">
            <a:extLst>
              <a:ext uri="{FF2B5EF4-FFF2-40B4-BE49-F238E27FC236}">
                <a16:creationId xmlns:a16="http://schemas.microsoft.com/office/drawing/2014/main" id="{30D8093F-4D81-B331-FCCD-AD61838C4100}"/>
              </a:ext>
            </a:extLst>
          </p:cNvPr>
          <p:cNvSpPr/>
          <p:nvPr/>
        </p:nvSpPr>
        <p:spPr>
          <a:xfrm>
            <a:off x="2625725" y="3133581"/>
            <a:ext cx="1682642" cy="2730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RISC-V System</a:t>
            </a:r>
          </a:p>
        </p:txBody>
      </p:sp>
      <p:sp>
        <p:nvSpPr>
          <p:cNvPr id="30" name="Freeform 29">
            <a:extLst>
              <a:ext uri="{FF2B5EF4-FFF2-40B4-BE49-F238E27FC236}">
                <a16:creationId xmlns:a16="http://schemas.microsoft.com/office/drawing/2014/main" id="{60099585-B42B-89A3-2611-B48DC2F571FD}"/>
              </a:ext>
            </a:extLst>
          </p:cNvPr>
          <p:cNvSpPr/>
          <p:nvPr/>
        </p:nvSpPr>
        <p:spPr>
          <a:xfrm>
            <a:off x="5105400" y="2485881"/>
            <a:ext cx="819150" cy="695325"/>
          </a:xfrm>
          <a:custGeom>
            <a:avLst/>
            <a:gdLst>
              <a:gd name="connsiteX0" fmla="*/ 127000 w 819150"/>
              <a:gd name="connsiteY0" fmla="*/ 695325 h 695325"/>
              <a:gd name="connsiteX1" fmla="*/ 0 w 819150"/>
              <a:gd name="connsiteY1" fmla="*/ 31750 h 695325"/>
              <a:gd name="connsiteX2" fmla="*/ 581025 w 819150"/>
              <a:gd name="connsiteY2" fmla="*/ 0 h 695325"/>
              <a:gd name="connsiteX3" fmla="*/ 819150 w 819150"/>
              <a:gd name="connsiteY3" fmla="*/ 660400 h 695325"/>
              <a:gd name="connsiteX4" fmla="*/ 127000 w 819150"/>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0" h="695325">
                <a:moveTo>
                  <a:pt x="127000" y="695325"/>
                </a:moveTo>
                <a:lnTo>
                  <a:pt x="0" y="31750"/>
                </a:lnTo>
                <a:lnTo>
                  <a:pt x="581025" y="0"/>
                </a:lnTo>
                <a:lnTo>
                  <a:pt x="819150" y="660400"/>
                </a:lnTo>
                <a:lnTo>
                  <a:pt x="127000" y="695325"/>
                </a:lnTo>
                <a:close/>
              </a:path>
            </a:pathLst>
          </a:custGeom>
          <a:noFill/>
          <a:ln w="38100">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Rectangle 30">
            <a:extLst>
              <a:ext uri="{FF2B5EF4-FFF2-40B4-BE49-F238E27FC236}">
                <a16:creationId xmlns:a16="http://schemas.microsoft.com/office/drawing/2014/main" id="{ABFB4926-DE8D-C9DB-8A39-86B2CE615D7E}"/>
              </a:ext>
            </a:extLst>
          </p:cNvPr>
          <p:cNvSpPr/>
          <p:nvPr/>
        </p:nvSpPr>
        <p:spPr>
          <a:xfrm rot="21330135">
            <a:off x="5580549" y="3164734"/>
            <a:ext cx="45719" cy="321954"/>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2" name="Rectangle 31">
            <a:extLst>
              <a:ext uri="{FF2B5EF4-FFF2-40B4-BE49-F238E27FC236}">
                <a16:creationId xmlns:a16="http://schemas.microsoft.com/office/drawing/2014/main" id="{4333ED37-5FD2-AB80-5473-32379CD7C9EA}"/>
              </a:ext>
            </a:extLst>
          </p:cNvPr>
          <p:cNvSpPr/>
          <p:nvPr/>
        </p:nvSpPr>
        <p:spPr>
          <a:xfrm>
            <a:off x="4572000" y="3378572"/>
            <a:ext cx="2133644" cy="273050"/>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PiM-Enabled DIMM</a:t>
            </a:r>
          </a:p>
        </p:txBody>
      </p:sp>
    </p:spTree>
    <p:extLst>
      <p:ext uri="{BB962C8B-B14F-4D97-AF65-F5344CB8AC3E}">
        <p14:creationId xmlns:p14="http://schemas.microsoft.com/office/powerpoint/2010/main" val="1721868947"/>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pic>
        <p:nvPicPr>
          <p:cNvPr id="5" name="Picture 4">
            <a:extLst>
              <a:ext uri="{FF2B5EF4-FFF2-40B4-BE49-F238E27FC236}">
                <a16:creationId xmlns:a16="http://schemas.microsoft.com/office/drawing/2014/main" id="{09224E90-C360-B388-5097-BBE3A0F83251}"/>
              </a:ext>
            </a:extLst>
          </p:cNvPr>
          <p:cNvPicPr>
            <a:picLocks noChangeAspect="1"/>
          </p:cNvPicPr>
          <p:nvPr/>
        </p:nvPicPr>
        <p:blipFill>
          <a:blip r:embed="rId5"/>
          <a:stretch>
            <a:fillRect/>
          </a:stretch>
        </p:blipFill>
        <p:spPr>
          <a:xfrm>
            <a:off x="2222312" y="908720"/>
            <a:ext cx="4623175" cy="4548608"/>
          </a:xfrm>
          <a:prstGeom prst="rect">
            <a:avLst/>
          </a:prstGeom>
        </p:spPr>
      </p:pic>
    </p:spTree>
    <p:extLst>
      <p:ext uri="{BB962C8B-B14F-4D97-AF65-F5344CB8AC3E}">
        <p14:creationId xmlns:p14="http://schemas.microsoft.com/office/powerpoint/2010/main" val="3825696110"/>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04A71-19F9-9749-9FC4-F9ED50A72BD2}"/>
              </a:ext>
            </a:extLst>
          </p:cNvPr>
          <p:cNvSpPr>
            <a:spLocks noGrp="1"/>
          </p:cNvSpPr>
          <p:nvPr>
            <p:ph type="title"/>
          </p:nvPr>
        </p:nvSpPr>
        <p:spPr/>
        <p:txBody>
          <a:bodyPr>
            <a:noAutofit/>
          </a:bodyPr>
          <a:lstStyle/>
          <a:p>
            <a:r>
              <a:rPr lang="en-US" sz="2800" dirty="0"/>
              <a:t>Microbenchmark Copy/Initialization Throughput</a:t>
            </a:r>
            <a:endParaRPr lang="en-TR" sz="2800" dirty="0"/>
          </a:p>
        </p:txBody>
      </p:sp>
      <p:pic>
        <p:nvPicPr>
          <p:cNvPr id="9" name="Content Placeholder 8">
            <a:extLst>
              <a:ext uri="{FF2B5EF4-FFF2-40B4-BE49-F238E27FC236}">
                <a16:creationId xmlns:a16="http://schemas.microsoft.com/office/drawing/2014/main" id="{E051C46A-9C47-674C-AE42-9B3CBB0D112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75130" y="1331302"/>
            <a:ext cx="7576103" cy="3398821"/>
          </a:xfrm>
          <a:prstGeom prst="rect">
            <a:avLst/>
          </a:prstGeom>
        </p:spPr>
      </p:pic>
      <p:sp>
        <p:nvSpPr>
          <p:cNvPr id="7" name="Rectangle 6">
            <a:extLst>
              <a:ext uri="{FF2B5EF4-FFF2-40B4-BE49-F238E27FC236}">
                <a16:creationId xmlns:a16="http://schemas.microsoft.com/office/drawing/2014/main" id="{9A61C9F5-2C65-CE47-82B8-2FB7FC48B9D5}"/>
              </a:ext>
            </a:extLst>
          </p:cNvPr>
          <p:cNvSpPr/>
          <p:nvPr/>
        </p:nvSpPr>
        <p:spPr>
          <a:xfrm>
            <a:off x="237003" y="4930515"/>
            <a:ext cx="8652358" cy="1378425"/>
          </a:xfrm>
          <a:prstGeom prst="rect">
            <a:avLst/>
          </a:prstGeom>
          <a:solidFill>
            <a:schemeClr val="accent1">
              <a:lumMod val="40000"/>
              <a:lumOff val="60000"/>
            </a:schemeClr>
          </a:solid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In-DRAM Copy and Initialization </a:t>
            </a:r>
            <a:b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br>
            <a:r>
              <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rPr>
              <a:t>improve throughput by 119x </a:t>
            </a:r>
            <a:r>
              <a:rPr kumimoji="0" lang="en-TR" sz="3200" b="1" i="0" u="none" strike="noStrike" kern="1200" cap="none" spc="0" normalizeH="0" baseline="0" noProof="0">
                <a:ln>
                  <a:noFill/>
                </a:ln>
                <a:solidFill>
                  <a:srgbClr val="FF0000"/>
                </a:solidFill>
                <a:effectLst/>
                <a:uLnTx/>
                <a:uFillTx/>
                <a:latin typeface="Calibri" panose="020F0502020204030204"/>
                <a:ea typeface="+mn-ea"/>
                <a:cs typeface="+mn-cs"/>
              </a:rPr>
              <a:t>and 89x</a:t>
            </a:r>
            <a:endPar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81321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sz="3400" dirty="0"/>
              <a:t>Lecture on </a:t>
            </a:r>
            <a:r>
              <a:rPr lang="en-US" sz="3400" dirty="0" err="1"/>
              <a:t>RowClone</a:t>
            </a:r>
            <a:r>
              <a:rPr lang="en-US" sz="3400" dirty="0"/>
              <a:t> &amp; Processing using DRAM</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BBC5F87A-7D79-2748-8FC3-ED1DCFBCB44E}"/>
              </a:ext>
            </a:extLst>
          </p:cNvPr>
          <p:cNvSpPr txBox="1"/>
          <p:nvPr/>
        </p:nvSpPr>
        <p:spPr>
          <a:xfrm>
            <a:off x="755576" y="6534219"/>
            <a:ext cx="764093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https://www.youtube.com/watch?v=n6Pwg1qax_E&amp;list=PL5Q2soXY2Zi_7UBNmC9B8Yr5JSwTG9yH4&amp;index=4</a:t>
            </a:r>
            <a:r>
              <a:rPr kumimoji="0" lang="en-US" sz="1200" b="0" i="0" u="none" strike="noStrike" kern="1200" cap="none" spc="0" normalizeH="0" baseline="0" noProof="0" dirty="0">
                <a:ln>
                  <a:noFill/>
                </a:ln>
                <a:solidFill>
                  <a:srgbClr val="0432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04380BC8-733F-0B4F-B4D8-051CFB4C5038}"/>
              </a:ext>
            </a:extLst>
          </p:cNvPr>
          <p:cNvPicPr>
            <a:picLocks noChangeAspect="1"/>
          </p:cNvPicPr>
          <p:nvPr/>
        </p:nvPicPr>
        <p:blipFill>
          <a:blip r:embed="rId3"/>
          <a:stretch>
            <a:fillRect/>
          </a:stretch>
        </p:blipFill>
        <p:spPr>
          <a:xfrm>
            <a:off x="586780" y="928971"/>
            <a:ext cx="7848872" cy="5497264"/>
          </a:xfrm>
          <a:prstGeom prst="rect">
            <a:avLst/>
          </a:prstGeom>
        </p:spPr>
      </p:pic>
    </p:spTree>
    <p:extLst>
      <p:ext uri="{BB962C8B-B14F-4D97-AF65-F5344CB8AC3E}">
        <p14:creationId xmlns:p14="http://schemas.microsoft.com/office/powerpoint/2010/main" val="1590837180"/>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32137424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(Truly) In-Memory Computation	</a:t>
            </a:r>
          </a:p>
        </p:txBody>
      </p:sp>
      <p:sp>
        <p:nvSpPr>
          <p:cNvPr id="3" name="Content Placeholder 2"/>
          <p:cNvSpPr>
            <a:spLocks noGrp="1"/>
          </p:cNvSpPr>
          <p:nvPr>
            <p:ph idx="1"/>
          </p:nvPr>
        </p:nvSpPr>
        <p:spPr>
          <a:xfrm>
            <a:off x="228600" y="997527"/>
            <a:ext cx="8807896" cy="5193723"/>
          </a:xfrm>
        </p:spPr>
        <p:txBody>
          <a:bodyPr/>
          <a:lstStyle/>
          <a:p>
            <a:r>
              <a:rPr lang="en-US" dirty="0"/>
              <a:t>We can support </a:t>
            </a:r>
            <a:r>
              <a:rPr lang="en-US" dirty="0">
                <a:solidFill>
                  <a:srgbClr val="0000FF"/>
                </a:solidFill>
              </a:rPr>
              <a:t>in-DRAM AND, OR, NOT, MAJ</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r>
              <a:rPr lang="en-US" dirty="0">
                <a:solidFill>
                  <a:srgbClr val="FF0000"/>
                </a:solidFill>
              </a:rPr>
              <a:t>30-60X performance and energy improvement</a:t>
            </a:r>
          </a:p>
          <a:p>
            <a:pPr lvl="1"/>
            <a:r>
              <a:rPr lang="en-US" sz="2000" dirty="0"/>
              <a:t>Seshadri+, “</a:t>
            </a:r>
            <a:r>
              <a:rPr lang="en-US" sz="2000" dirty="0">
                <a:solidFill>
                  <a:schemeClr val="tx2">
                    <a:lumMod val="75000"/>
                  </a:schemeClr>
                </a:solidFill>
              </a:rPr>
              <a:t>Ambit: In-Memory Accelerator for Bulk Bitwise Operations Using Commodity DRAM Technology</a:t>
            </a:r>
            <a:r>
              <a:rPr lang="en-US" sz="2000" dirty="0"/>
              <a:t>,” MICRO 2017.</a:t>
            </a:r>
          </a:p>
          <a:p>
            <a:endParaRPr lang="en-US" dirty="0"/>
          </a:p>
          <a:p>
            <a:endParaRPr lang="en-US" dirty="0"/>
          </a:p>
          <a:p>
            <a:r>
              <a:rPr lang="en-US" dirty="0">
                <a:solidFill>
                  <a:srgbClr val="0000FF"/>
                </a:solidFill>
              </a:rPr>
              <a:t>New memory technologies </a:t>
            </a:r>
            <a:r>
              <a:rPr lang="en-US" dirty="0"/>
              <a:t>enable even more opportunities</a:t>
            </a:r>
          </a:p>
          <a:p>
            <a:pPr lvl="1"/>
            <a:r>
              <a:rPr lang="en-US" dirty="0"/>
              <a:t>Memristors, resistive RAM, phase change </a:t>
            </a:r>
            <a:r>
              <a:rPr lang="en-US" dirty="0" err="1"/>
              <a:t>mem</a:t>
            </a:r>
            <a:r>
              <a:rPr lang="en-US" dirty="0"/>
              <a:t>, STT-MRAM, </a:t>
            </a:r>
            <a:r>
              <a:rPr lang="is-IS" dirty="0"/>
              <a:t>…</a:t>
            </a:r>
            <a:endParaRPr lang="en-US" dirty="0"/>
          </a:p>
          <a:p>
            <a:pPr lvl="1"/>
            <a:r>
              <a:rPr lang="en-US" dirty="0"/>
              <a:t>Can operate on data </a:t>
            </a:r>
            <a:r>
              <a:rPr lang="en-US" dirty="0">
                <a:solidFill>
                  <a:srgbClr val="FF0000"/>
                </a:solidFill>
              </a:rPr>
              <a:t>with minimal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5332089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1450577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Bulk Bitwise Operations in Workloads</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7544" y="1052736"/>
            <a:ext cx="7802016" cy="5056203"/>
          </a:xfrm>
          <a:prstGeom prst="rect">
            <a:avLst/>
          </a:prstGeom>
        </p:spPr>
      </p:pic>
      <p:sp>
        <p:nvSpPr>
          <p:cNvPr id="6" name="Content Placeholder 25">
            <a:extLst>
              <a:ext uri="{FF2B5EF4-FFF2-40B4-BE49-F238E27FC236}">
                <a16:creationId xmlns:a16="http://schemas.microsoft.com/office/drawing/2014/main" id="{C856F173-0838-471E-B126-A6DE9BCD8758}"/>
              </a:ext>
            </a:extLst>
          </p:cNvPr>
          <p:cNvSpPr>
            <a:spLocks noGrp="1"/>
          </p:cNvSpPr>
          <p:nvPr>
            <p:ph idx="1"/>
          </p:nvPr>
        </p:nvSpPr>
        <p:spPr>
          <a:xfrm>
            <a:off x="5741912" y="6377401"/>
            <a:ext cx="8839200" cy="796015"/>
          </a:xfrm>
        </p:spPr>
        <p:txBody>
          <a:bodyPr>
            <a:normAutofit/>
          </a:bodyPr>
          <a:lstStyle/>
          <a:p>
            <a:pPr marL="0" indent="0">
              <a:buNone/>
            </a:pPr>
            <a:r>
              <a:rPr lang="en-US" sz="1200" dirty="0"/>
              <a:t>[1] Li and Patel, </a:t>
            </a:r>
            <a:r>
              <a:rPr lang="en-US" sz="1200" dirty="0" err="1"/>
              <a:t>BitWeaving</a:t>
            </a:r>
            <a:r>
              <a:rPr lang="en-US" sz="1200" dirty="0"/>
              <a:t>, SIGMOD 2013</a:t>
            </a:r>
          </a:p>
          <a:p>
            <a:pPr marL="0" indent="0">
              <a:buNone/>
            </a:pPr>
            <a:r>
              <a:rPr lang="en-US" sz="1200" dirty="0"/>
              <a:t>[2] Goodwin+, </a:t>
            </a:r>
            <a:r>
              <a:rPr lang="en-US" sz="1200" dirty="0" err="1"/>
              <a:t>BitFunnel</a:t>
            </a:r>
            <a:r>
              <a:rPr lang="en-US" sz="1200" dirty="0"/>
              <a:t>, SIGIR 2017</a:t>
            </a:r>
          </a:p>
        </p:txBody>
      </p:sp>
    </p:spTree>
    <p:extLst>
      <p:ext uri="{BB962C8B-B14F-4D97-AF65-F5344CB8AC3E}">
        <p14:creationId xmlns:p14="http://schemas.microsoft.com/office/powerpoint/2010/main" val="1655873725"/>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&gt;4-12X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3618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sz="1800" dirty="0"/>
              <a:t>Vivek Seshadri, </a:t>
            </a:r>
            <a:r>
              <a:rPr lang="en-US" sz="1800" dirty="0" err="1"/>
              <a:t>Donghyuk</a:t>
            </a:r>
            <a:r>
              <a:rPr lang="en-US" sz="1800" dirty="0"/>
              <a:t> Lee, Thomas Mullins, Hasan Hassan, </a:t>
            </a:r>
            <a:r>
              <a:rPr lang="en-US" sz="1800" dirty="0" err="1"/>
              <a:t>Amirali</a:t>
            </a:r>
            <a:r>
              <a:rPr lang="en-US" sz="1800" dirty="0"/>
              <a:t> </a:t>
            </a:r>
            <a:r>
              <a:rPr lang="en-US" sz="1800" dirty="0" err="1"/>
              <a:t>Boroumand</a:t>
            </a:r>
            <a:r>
              <a:rPr lang="en-US" sz="1800" dirty="0"/>
              <a:t>, </a:t>
            </a:r>
            <a:r>
              <a:rPr lang="en-US" sz="1800" dirty="0" err="1"/>
              <a:t>Jeremie</a:t>
            </a:r>
            <a:r>
              <a:rPr lang="en-US" sz="1800" dirty="0"/>
              <a:t> Kim, Michael A. </a:t>
            </a:r>
            <a:r>
              <a:rPr lang="en-US" sz="1800" dirty="0" err="1"/>
              <a:t>Kozuch</a:t>
            </a:r>
            <a:r>
              <a:rPr lang="en-US" sz="1800" dirty="0"/>
              <a:t>, Onur Mutlu, Phillip B. Gibbons, and Todd C. Mowry,</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br>
              <a:rPr lang="en-US" sz="1800" dirty="0">
                <a:solidFill>
                  <a:srgbClr val="0432FF"/>
                </a:solidFill>
              </a:rPr>
            </a:br>
            <a:r>
              <a:rPr lang="en-US" sz="1800" i="1" dirty="0"/>
              <a:t>Proceedings of the </a:t>
            </a:r>
            <a:r>
              <a:rPr lang="en-US" sz="1800" i="1" dirty="0">
                <a:hlinkClick r:id="rId3"/>
              </a:rPr>
              <a:t>50th International Symposium on Microarchitecture</a:t>
            </a:r>
            <a:r>
              <a:rPr lang="en-US" sz="1800" i="1" dirty="0"/>
              <a:t> (</a:t>
            </a:r>
            <a:r>
              <a:rPr lang="en-US" sz="1800" b="1" i="1" dirty="0"/>
              <a:t>MICRO</a:t>
            </a:r>
            <a:r>
              <a:rPr lang="en-US" sz="1800" i="1" dirty="0"/>
              <a:t>)</a:t>
            </a:r>
            <a:r>
              <a:rPr lang="en-US" sz="1800" dirty="0"/>
              <a:t>, Boston, MA, USA, October 2017.</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a:t>
            </a:r>
            <a:br>
              <a:rPr lang="en-US" sz="1800" dirty="0"/>
            </a:br>
            <a:br>
              <a:rPr lang="en-US" sz="1800" dirty="0"/>
            </a:br>
            <a:endParaRPr lang="en-US" sz="1800" dirty="0"/>
          </a:p>
          <a:p>
            <a:pPr lvl="1"/>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001095"/>
            <a:ext cx="9144000" cy="2092201"/>
          </a:xfrm>
          <a:prstGeom prst="rect">
            <a:avLst/>
          </a:prstGeom>
        </p:spPr>
      </p:pic>
    </p:spTree>
    <p:extLst>
      <p:ext uri="{BB962C8B-B14F-4D97-AF65-F5344CB8AC3E}">
        <p14:creationId xmlns:p14="http://schemas.microsoft.com/office/powerpoint/2010/main" val="4087564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In-DRAM Bulk Bitwise Execution</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3697855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105270720"/>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310312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AB7-AB37-0A4D-8C50-DBAC614EDDE9}"/>
              </a:ext>
            </a:extLst>
          </p:cNvPr>
          <p:cNvSpPr>
            <a:spLocks noGrp="1"/>
          </p:cNvSpPr>
          <p:nvPr>
            <p:ph type="title"/>
          </p:nvPr>
        </p:nvSpPr>
        <p:spPr/>
        <p:txBody>
          <a:bodyPr/>
          <a:lstStyle/>
          <a:p>
            <a:r>
              <a:rPr lang="en-US" sz="4400" dirty="0"/>
              <a:t>SIMDRAM Key Results</a:t>
            </a:r>
          </a:p>
        </p:txBody>
      </p:sp>
      <p:sp>
        <p:nvSpPr>
          <p:cNvPr id="3" name="Content Placeholder 2">
            <a:extLst>
              <a:ext uri="{FF2B5EF4-FFF2-40B4-BE49-F238E27FC236}">
                <a16:creationId xmlns:a16="http://schemas.microsoft.com/office/drawing/2014/main" id="{365FDE68-9981-7943-A013-F882D934F5CA}"/>
              </a:ext>
            </a:extLst>
          </p:cNvPr>
          <p:cNvSpPr>
            <a:spLocks noGrp="1"/>
          </p:cNvSpPr>
          <p:nvPr>
            <p:ph idx="1"/>
          </p:nvPr>
        </p:nvSpPr>
        <p:spPr>
          <a:xfrm>
            <a:off x="75991" y="911224"/>
            <a:ext cx="8987622" cy="5867329"/>
          </a:xfrm>
        </p:spPr>
        <p:txBody>
          <a:bodyPr/>
          <a:lstStyle/>
          <a:p>
            <a:pPr marL="0" indent="0">
              <a:buNone/>
            </a:pPr>
            <a:r>
              <a:rPr lang="en-US" sz="3200" dirty="0"/>
              <a:t>Evaluated on:</a:t>
            </a:r>
            <a:endParaRPr lang="en-US" sz="800" dirty="0"/>
          </a:p>
          <a:p>
            <a:pPr lvl="1"/>
            <a:r>
              <a:rPr lang="en-US" dirty="0">
                <a:solidFill>
                  <a:schemeClr val="accent1">
                    <a:lumMod val="75000"/>
                  </a:schemeClr>
                </a:solidFill>
              </a:rPr>
              <a:t>16 complex in-DRAM operations</a:t>
            </a:r>
          </a:p>
          <a:p>
            <a:pPr lvl="1"/>
            <a:r>
              <a:rPr lang="en-US" dirty="0">
                <a:solidFill>
                  <a:schemeClr val="accent1">
                    <a:lumMod val="75000"/>
                  </a:schemeClr>
                </a:solidFill>
              </a:rPr>
              <a:t>7 commonly-used real-world applications</a:t>
            </a:r>
          </a:p>
          <a:p>
            <a:pPr lvl="1"/>
            <a:endParaRPr lang="en-US" sz="1000" dirty="0">
              <a:solidFill>
                <a:schemeClr val="accent1">
                  <a:lumMod val="75000"/>
                </a:schemeClr>
              </a:solidFill>
            </a:endParaRPr>
          </a:p>
          <a:p>
            <a:pPr marL="0" indent="0">
              <a:buNone/>
            </a:pPr>
            <a:r>
              <a:rPr lang="en-US" b="1" dirty="0"/>
              <a:t>SIMDRAM provides:</a:t>
            </a:r>
          </a:p>
          <a:p>
            <a:pPr marL="0" indent="0">
              <a:buNone/>
            </a:pPr>
            <a:endParaRPr lang="en-US" sz="800" b="1" dirty="0"/>
          </a:p>
          <a:p>
            <a:r>
              <a:rPr lang="en-US" b="1" dirty="0">
                <a:solidFill>
                  <a:schemeClr val="accent6">
                    <a:lumMod val="75000"/>
                  </a:schemeClr>
                </a:solidFill>
              </a:rPr>
              <a:t>88×</a:t>
            </a:r>
            <a:r>
              <a:rPr lang="en-US" dirty="0">
                <a:solidFill>
                  <a:schemeClr val="accent6">
                    <a:lumMod val="75000"/>
                  </a:schemeClr>
                </a:solidFill>
              </a:rPr>
              <a:t> </a:t>
            </a:r>
            <a:r>
              <a:rPr lang="en-US" dirty="0"/>
              <a:t>and </a:t>
            </a:r>
            <a:r>
              <a:rPr lang="en-US" b="1" dirty="0">
                <a:solidFill>
                  <a:schemeClr val="accent6">
                    <a:lumMod val="75000"/>
                  </a:schemeClr>
                </a:solidFill>
              </a:rPr>
              <a:t>5.8×</a:t>
            </a:r>
            <a:r>
              <a:rPr lang="en-US" dirty="0"/>
              <a:t> the </a:t>
            </a:r>
            <a:r>
              <a:rPr lang="en-US" b="1" dirty="0">
                <a:solidFill>
                  <a:schemeClr val="accent1">
                    <a:lumMod val="75000"/>
                  </a:schemeClr>
                </a:solidFill>
              </a:rPr>
              <a:t>throughput</a:t>
            </a:r>
            <a:r>
              <a:rPr lang="en-US" dirty="0"/>
              <a:t> of a </a:t>
            </a:r>
            <a:r>
              <a:rPr lang="en-US" b="1" dirty="0">
                <a:solidFill>
                  <a:srgbClr val="C00000"/>
                </a:solidFill>
              </a:rPr>
              <a:t>CPU</a:t>
            </a:r>
            <a:r>
              <a:rPr lang="en-US" dirty="0"/>
              <a:t> and a</a:t>
            </a:r>
            <a:r>
              <a:rPr lang="en-US" b="1" dirty="0">
                <a:solidFill>
                  <a:srgbClr val="C00000"/>
                </a:solidFill>
              </a:rPr>
              <a:t> high-end GPU</a:t>
            </a:r>
            <a:r>
              <a:rPr lang="en-US" dirty="0"/>
              <a:t>, respectively, over </a:t>
            </a:r>
            <a:r>
              <a:rPr lang="en-US" b="1" dirty="0"/>
              <a:t>16 operations</a:t>
            </a:r>
          </a:p>
          <a:p>
            <a:endParaRPr lang="en-US" sz="800" b="1" dirty="0"/>
          </a:p>
          <a:p>
            <a:r>
              <a:rPr lang="en-US" b="1" dirty="0">
                <a:solidFill>
                  <a:schemeClr val="accent6">
                    <a:lumMod val="75000"/>
                  </a:schemeClr>
                </a:solidFill>
              </a:rPr>
              <a:t>257×</a:t>
            </a:r>
            <a:r>
              <a:rPr lang="en-US" dirty="0">
                <a:solidFill>
                  <a:schemeClr val="accent6">
                    <a:lumMod val="75000"/>
                  </a:schemeClr>
                </a:solidFill>
              </a:rPr>
              <a:t> </a:t>
            </a:r>
            <a:r>
              <a:rPr lang="en-US" dirty="0"/>
              <a:t>and </a:t>
            </a:r>
            <a:r>
              <a:rPr lang="en-US" b="1" dirty="0">
                <a:solidFill>
                  <a:schemeClr val="accent6">
                    <a:lumMod val="75000"/>
                  </a:schemeClr>
                </a:solidFill>
              </a:rPr>
              <a:t>31× </a:t>
            </a:r>
            <a:r>
              <a:rPr lang="en-US" dirty="0"/>
              <a:t>the </a:t>
            </a:r>
            <a:r>
              <a:rPr lang="en-US" b="1" dirty="0">
                <a:solidFill>
                  <a:schemeClr val="accent1">
                    <a:lumMod val="75000"/>
                  </a:schemeClr>
                </a:solidFill>
              </a:rPr>
              <a:t>energy efficiency</a:t>
            </a:r>
            <a:r>
              <a:rPr lang="en-US" dirty="0">
                <a:solidFill>
                  <a:schemeClr val="accent1">
                    <a:lumMod val="75000"/>
                  </a:schemeClr>
                </a:solidFill>
              </a:rPr>
              <a:t> </a:t>
            </a:r>
            <a:r>
              <a:rPr lang="en-US" dirty="0"/>
              <a:t>of a </a:t>
            </a:r>
            <a:r>
              <a:rPr lang="en-US" b="1" dirty="0">
                <a:solidFill>
                  <a:srgbClr val="C00000"/>
                </a:solidFill>
              </a:rPr>
              <a:t>CPU</a:t>
            </a:r>
            <a:r>
              <a:rPr lang="en-US" dirty="0"/>
              <a:t> and a </a:t>
            </a:r>
            <a:r>
              <a:rPr lang="en-US" b="1" dirty="0">
                <a:solidFill>
                  <a:srgbClr val="C00000"/>
                </a:solidFill>
              </a:rPr>
              <a:t>high-end GPU</a:t>
            </a:r>
            <a:r>
              <a:rPr lang="en-US" dirty="0"/>
              <a:t>, respectively, over</a:t>
            </a:r>
            <a:r>
              <a:rPr lang="en-US" b="1" dirty="0"/>
              <a:t> 16 operations</a:t>
            </a:r>
          </a:p>
          <a:p>
            <a:endParaRPr lang="en-US" sz="800" b="1" dirty="0"/>
          </a:p>
          <a:p>
            <a:r>
              <a:rPr lang="en-US" b="1" dirty="0">
                <a:solidFill>
                  <a:schemeClr val="accent6">
                    <a:lumMod val="75000"/>
                  </a:schemeClr>
                </a:solidFill>
              </a:rPr>
              <a:t>21× </a:t>
            </a:r>
            <a:r>
              <a:rPr lang="en-US" dirty="0"/>
              <a:t>and </a:t>
            </a:r>
            <a:r>
              <a:rPr lang="en-US" b="1" dirty="0">
                <a:solidFill>
                  <a:schemeClr val="accent6">
                    <a:lumMod val="75000"/>
                  </a:schemeClr>
                </a:solidFill>
              </a:rPr>
              <a:t>2.1×</a:t>
            </a:r>
            <a:r>
              <a:rPr lang="en-US" dirty="0"/>
              <a:t> the </a:t>
            </a:r>
            <a:r>
              <a:rPr lang="en-US" b="1" dirty="0">
                <a:solidFill>
                  <a:schemeClr val="accent1">
                    <a:lumMod val="75000"/>
                  </a:schemeClr>
                </a:solidFill>
              </a:rPr>
              <a:t>performance</a:t>
            </a:r>
            <a:r>
              <a:rPr lang="en-US" dirty="0"/>
              <a:t> of a </a:t>
            </a:r>
            <a:r>
              <a:rPr lang="en-US" b="1" dirty="0">
                <a:solidFill>
                  <a:srgbClr val="C00000"/>
                </a:solidFill>
              </a:rPr>
              <a:t>CPU</a:t>
            </a:r>
            <a:r>
              <a:rPr lang="en-US" dirty="0"/>
              <a:t> an a </a:t>
            </a:r>
            <a:r>
              <a:rPr lang="en-US" b="1" dirty="0">
                <a:solidFill>
                  <a:srgbClr val="C00000"/>
                </a:solidFill>
              </a:rPr>
              <a:t>high-end GPU</a:t>
            </a:r>
            <a:r>
              <a:rPr lang="en-US" dirty="0"/>
              <a:t>, over </a:t>
            </a:r>
            <a:r>
              <a:rPr lang="en-US" b="1" dirty="0"/>
              <a:t>seven real-world applications</a:t>
            </a:r>
          </a:p>
          <a:p>
            <a:endParaRPr lang="en-US" sz="3200" dirty="0">
              <a:solidFill>
                <a:schemeClr val="accent1">
                  <a:lumMod val="75000"/>
                </a:schemeClr>
              </a:solidFill>
            </a:endParaRPr>
          </a:p>
          <a:p>
            <a:endParaRPr lang="en-US" dirty="0"/>
          </a:p>
          <a:p>
            <a:endParaRPr lang="en-US" dirty="0"/>
          </a:p>
          <a:p>
            <a:endParaRPr lang="en-US" dirty="0"/>
          </a:p>
        </p:txBody>
      </p:sp>
    </p:spTree>
    <p:extLst>
      <p:ext uri="{BB962C8B-B14F-4D97-AF65-F5344CB8AC3E}">
        <p14:creationId xmlns:p14="http://schemas.microsoft.com/office/powerpoint/2010/main" val="356749620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SIMDRAM</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235607528"/>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FE2B-62C8-F048-5EED-E5C7C5402047}"/>
              </a:ext>
            </a:extLst>
          </p:cNvPr>
          <p:cNvSpPr>
            <a:spLocks noGrp="1"/>
          </p:cNvSpPr>
          <p:nvPr>
            <p:ph type="title"/>
          </p:nvPr>
        </p:nvSpPr>
        <p:spPr>
          <a:xfrm>
            <a:off x="228600" y="152400"/>
            <a:ext cx="9167936" cy="884238"/>
          </a:xfrm>
        </p:spPr>
        <p:txBody>
          <a:bodyPr/>
          <a:lstStyle/>
          <a:p>
            <a:r>
              <a:rPr lang="en-US" dirty="0"/>
              <a:t>In-DRAM Lookup-Table Based Execution</a:t>
            </a:r>
          </a:p>
        </p:txBody>
      </p:sp>
      <p:sp>
        <p:nvSpPr>
          <p:cNvPr id="3" name="Content Placeholder 2">
            <a:extLst>
              <a:ext uri="{FF2B5EF4-FFF2-40B4-BE49-F238E27FC236}">
                <a16:creationId xmlns:a16="http://schemas.microsoft.com/office/drawing/2014/main" id="{13895AE7-B5C5-A5B2-CE80-4C738F9DC9F4}"/>
              </a:ext>
            </a:extLst>
          </p:cNvPr>
          <p:cNvSpPr>
            <a:spLocks noGrp="1"/>
          </p:cNvSpPr>
          <p:nvPr>
            <p:ph idx="1"/>
          </p:nvPr>
        </p:nvSpPr>
        <p:spPr/>
        <p:txBody>
          <a:bodyPr/>
          <a:lstStyle/>
          <a:p>
            <a:r>
              <a:rPr lang="en-US" dirty="0">
                <a:solidFill>
                  <a:srgbClr val="0432FF"/>
                </a:solidFill>
              </a:rPr>
              <a:t>Appears at MICRO 2022</a:t>
            </a:r>
          </a:p>
          <a:p>
            <a:endParaRPr lang="en-US" dirty="0"/>
          </a:p>
        </p:txBody>
      </p:sp>
      <p:sp>
        <p:nvSpPr>
          <p:cNvPr id="4" name="Slide Number Placeholder 3">
            <a:extLst>
              <a:ext uri="{FF2B5EF4-FFF2-40B4-BE49-F238E27FC236}">
                <a16:creationId xmlns:a16="http://schemas.microsoft.com/office/drawing/2014/main" id="{F9CC08FC-8DC7-7D8C-1490-703F3B41A22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CF1BF39-3166-E5AA-31DA-AB32F2F13B3B}"/>
              </a:ext>
            </a:extLst>
          </p:cNvPr>
          <p:cNvPicPr>
            <a:picLocks noChangeAspect="1"/>
          </p:cNvPicPr>
          <p:nvPr/>
        </p:nvPicPr>
        <p:blipFill>
          <a:blip r:embed="rId2"/>
          <a:stretch>
            <a:fillRect/>
          </a:stretch>
        </p:blipFill>
        <p:spPr>
          <a:xfrm>
            <a:off x="-5751" y="2234979"/>
            <a:ext cx="9042247" cy="2778197"/>
          </a:xfrm>
          <a:prstGeom prst="rect">
            <a:avLst/>
          </a:prstGeom>
        </p:spPr>
      </p:pic>
      <p:sp>
        <p:nvSpPr>
          <p:cNvPr id="6" name="TextBox 5">
            <a:extLst>
              <a:ext uri="{FF2B5EF4-FFF2-40B4-BE49-F238E27FC236}">
                <a16:creationId xmlns:a16="http://schemas.microsoft.com/office/drawing/2014/main" id="{DDB1E472-B793-6F87-B750-2856953FBD40}"/>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https://arxiv.org/pdf/2104.07699.pdf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64361531"/>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3598824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554698021"/>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2845282171"/>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700" dirty="0"/>
          </a:p>
          <a:p>
            <a:r>
              <a:rPr lang="en-US" sz="1700" dirty="0"/>
              <a:t>F. </a:t>
            </a:r>
            <a:r>
              <a:rPr lang="en-US" sz="1700" dirty="0" err="1"/>
              <a:t>Nisa</a:t>
            </a:r>
            <a:r>
              <a:rPr lang="en-US" sz="1700" dirty="0"/>
              <a:t> </a:t>
            </a:r>
            <a:r>
              <a:rPr lang="en-US" sz="1700" dirty="0" err="1"/>
              <a:t>Bostanci</a:t>
            </a:r>
            <a:r>
              <a:rPr lang="en-US" sz="1700" dirty="0"/>
              <a:t>, </a:t>
            </a:r>
            <a:r>
              <a:rPr lang="en-US" sz="1700" dirty="0" err="1"/>
              <a:t>Ataberk</a:t>
            </a:r>
            <a:r>
              <a:rPr lang="en-US" sz="1700" dirty="0"/>
              <a:t> </a:t>
            </a:r>
            <a:r>
              <a:rPr lang="en-US" sz="1700" dirty="0" err="1"/>
              <a:t>Olgun</a:t>
            </a:r>
            <a:r>
              <a:rPr lang="en-US" sz="1700" dirty="0"/>
              <a:t>, Lois </a:t>
            </a:r>
            <a:r>
              <a:rPr lang="en-US" sz="1700" dirty="0" err="1"/>
              <a:t>Orosa</a:t>
            </a:r>
            <a:r>
              <a:rPr lang="en-US" sz="1700" dirty="0"/>
              <a:t>, A. </a:t>
            </a:r>
            <a:r>
              <a:rPr lang="en-US" sz="1700" dirty="0" err="1"/>
              <a:t>Giray</a:t>
            </a:r>
            <a:r>
              <a:rPr lang="en-US" sz="1700" dirty="0"/>
              <a:t> </a:t>
            </a:r>
            <a:r>
              <a:rPr lang="en-US" sz="1700" dirty="0" err="1"/>
              <a:t>Yaglikci</a:t>
            </a:r>
            <a:r>
              <a:rPr lang="en-US" sz="1700" dirty="0"/>
              <a:t>, </a:t>
            </a:r>
            <a:r>
              <a:rPr lang="en-US" sz="1700" dirty="0" err="1"/>
              <a:t>Jeremie</a:t>
            </a:r>
            <a:r>
              <a:rPr lang="en-US" sz="1700" dirty="0"/>
              <a:t> S. Kim, Hasan Hassan,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"DR-STRaNGe: End-to-End System Design for DRAM-based True Random Number Generators"</a:t>
            </a:r>
            <a:br>
              <a:rPr lang="en-US" sz="1700" dirty="0">
                <a:solidFill>
                  <a:srgbClr val="0000FF"/>
                </a:solidFill>
              </a:rPr>
            </a:br>
            <a:r>
              <a:rPr lang="en-US" sz="1700" i="1" dirty="0"/>
              <a:t>Proceedings of the </a:t>
            </a:r>
            <a:r>
              <a:rPr lang="en-US" sz="1700" i="1" dirty="0">
                <a:hlinkClick r:id="rId3"/>
              </a:rPr>
              <a:t>28th International Symposium on High-Performance Computer Architecture</a:t>
            </a:r>
            <a:r>
              <a:rPr lang="en-US" sz="1700" i="1" dirty="0"/>
              <a:t> (</a:t>
            </a:r>
            <a:r>
              <a:rPr lang="en-US" sz="1700" b="1" i="1" dirty="0"/>
              <a:t>HPCA</a:t>
            </a:r>
            <a:r>
              <a:rPr lang="en-US" sz="1700" i="1" dirty="0"/>
              <a:t>)</a:t>
            </a:r>
            <a:r>
              <a:rPr lang="en-US" sz="1700" dirty="0"/>
              <a:t>, Virtual, April 2022.</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p>
          <a:p>
            <a:pPr marL="0" indent="0">
              <a:buNone/>
            </a:pPr>
            <a:br>
              <a:rPr lang="en-US" sz="1700" dirty="0"/>
            </a:br>
            <a:br>
              <a:rPr lang="en-US" sz="1700" dirty="0"/>
            </a:br>
            <a:endParaRPr lang="en-US" sz="1700" dirty="0"/>
          </a:p>
        </p:txBody>
      </p:sp>
      <p:pic>
        <p:nvPicPr>
          <p:cNvPr id="3" name="Picture 2">
            <a:extLst>
              <a:ext uri="{FF2B5EF4-FFF2-40B4-BE49-F238E27FC236}">
                <a16:creationId xmlns:a16="http://schemas.microsoft.com/office/drawing/2014/main" id="{F6CE8127-50F1-6E46-970D-5C4BAC456EE8}"/>
              </a:ext>
            </a:extLst>
          </p:cNvPr>
          <p:cNvPicPr>
            <a:picLocks noChangeAspect="1"/>
          </p:cNvPicPr>
          <p:nvPr/>
        </p:nvPicPr>
        <p:blipFill>
          <a:blip r:embed="rId8"/>
          <a:stretch>
            <a:fillRect/>
          </a:stretch>
        </p:blipFill>
        <p:spPr>
          <a:xfrm>
            <a:off x="0" y="3717032"/>
            <a:ext cx="9144000" cy="2399168"/>
          </a:xfrm>
          <a:prstGeom prst="rect">
            <a:avLst/>
          </a:prstGeom>
        </p:spPr>
      </p:pic>
      <p:sp>
        <p:nvSpPr>
          <p:cNvPr id="6" name="TextBox 5">
            <a:extLst>
              <a:ext uri="{FF2B5EF4-FFF2-40B4-BE49-F238E27FC236}">
                <a16:creationId xmlns:a16="http://schemas.microsoft.com/office/drawing/2014/main" id="{E1372BCE-C8A6-2D4D-B9A1-E34D95C97AFB}"/>
              </a:ext>
            </a:extLst>
          </p:cNvPr>
          <p:cNvSpPr txBox="1"/>
          <p:nvPr/>
        </p:nvSpPr>
        <p:spPr>
          <a:xfrm>
            <a:off x="1779861" y="6438543"/>
            <a:ext cx="51684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https://arxiv.org/pdf/2201.01385.pdf</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325062805"/>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r>
              <a:rPr lang="en-US" dirty="0">
                <a:solidFill>
                  <a:srgbClr val="0432FF"/>
                </a:solidFill>
              </a:rPr>
              <a:t>Appears at MICRO 2022</a:t>
            </a: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141</a:t>
            </a:fld>
            <a:endParaRPr lang="en-US">
              <a:solidFill>
                <a:srgbClr val="000000"/>
              </a:solidFill>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2"/>
          <a:stretch>
            <a:fillRect/>
          </a:stretch>
        </p:blipFill>
        <p:spPr>
          <a:xfrm>
            <a:off x="28004" y="2780928"/>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3913872293"/>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EDAC-13D7-7C42-A02F-3B3F2CF4A126}"/>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18D34E14-8BC1-B241-8615-904193121A72}"/>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493DC83-9774-E64A-AD3E-B41DC92FF4B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56861CCF-B625-514B-BA14-C39CE0147261}"/>
              </a:ext>
            </a:extLst>
          </p:cNvPr>
          <p:cNvPicPr>
            <a:picLocks noChangeAspect="1"/>
          </p:cNvPicPr>
          <p:nvPr/>
        </p:nvPicPr>
        <p:blipFill>
          <a:blip r:embed="rId2"/>
          <a:stretch>
            <a:fillRect/>
          </a:stretch>
        </p:blipFill>
        <p:spPr>
          <a:xfrm>
            <a:off x="317500" y="2279650"/>
            <a:ext cx="8509000" cy="2298700"/>
          </a:xfrm>
          <a:prstGeom prst="rect">
            <a:avLst/>
          </a:prstGeom>
        </p:spPr>
      </p:pic>
      <p:sp>
        <p:nvSpPr>
          <p:cNvPr id="6" name="TextBox 5">
            <a:extLst>
              <a:ext uri="{FF2B5EF4-FFF2-40B4-BE49-F238E27FC236}">
                <a16:creationId xmlns:a16="http://schemas.microsoft.com/office/drawing/2014/main" id="{899872E1-1869-F847-B999-C5D5CD7A1EF8}"/>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442951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DB5D-8E51-DE49-BF67-76B367638925}"/>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25124316-2830-484F-BB65-053ECB5D473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B1998BC-50E3-A146-8B25-8F1D0C5A86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FCAC06A0-367A-9249-B9DA-8CE5B70A7F3C}"/>
              </a:ext>
            </a:extLst>
          </p:cNvPr>
          <p:cNvPicPr>
            <a:picLocks noChangeAspect="1"/>
          </p:cNvPicPr>
          <p:nvPr/>
        </p:nvPicPr>
        <p:blipFill>
          <a:blip r:embed="rId2"/>
          <a:stretch>
            <a:fillRect/>
          </a:stretch>
        </p:blipFill>
        <p:spPr>
          <a:xfrm>
            <a:off x="1416050" y="1371600"/>
            <a:ext cx="6235700" cy="4648200"/>
          </a:xfrm>
          <a:prstGeom prst="rect">
            <a:avLst/>
          </a:prstGeom>
        </p:spPr>
      </p:pic>
      <p:sp>
        <p:nvSpPr>
          <p:cNvPr id="7" name="TextBox 6">
            <a:extLst>
              <a:ext uri="{FF2B5EF4-FFF2-40B4-BE49-F238E27FC236}">
                <a16:creationId xmlns:a16="http://schemas.microsoft.com/office/drawing/2014/main" id="{E558D438-FA01-7D4D-A047-88371973D689}"/>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74625895"/>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Crossbar Array Operations</a:t>
            </a:r>
          </a:p>
        </p:txBody>
      </p:sp>
      <p:sp>
        <p:nvSpPr>
          <p:cNvPr id="3" name="Content Placeholder 2"/>
          <p:cNvSpPr>
            <a:spLocks noGrp="1"/>
          </p:cNvSpPr>
          <p:nvPr>
            <p:ph idx="1"/>
          </p:nvPr>
        </p:nvSpPr>
        <p:spPr>
          <a:xfrm>
            <a:off x="228600" y="997527"/>
            <a:ext cx="8807896" cy="5193723"/>
          </a:xfrm>
        </p:spPr>
        <p:txBody>
          <a:bodyPr/>
          <a:lstStyle/>
          <a:p>
            <a:r>
              <a:rPr lang="en-US" dirty="0">
                <a:solidFill>
                  <a:srgbClr val="0000FF"/>
                </a:solidFill>
              </a:rPr>
              <a:t>Some emerging NVM technologies have crossbar array structure</a:t>
            </a:r>
            <a:endParaRPr lang="en-US" dirty="0"/>
          </a:p>
          <a:p>
            <a:pPr lvl="1"/>
            <a:r>
              <a:rPr lang="en-US" dirty="0"/>
              <a:t>Memristors, resistive RAM, phase change </a:t>
            </a:r>
            <a:r>
              <a:rPr lang="en-US" dirty="0" err="1"/>
              <a:t>mem</a:t>
            </a:r>
            <a:r>
              <a:rPr lang="en-US" dirty="0"/>
              <a:t>, STT-MRAM, </a:t>
            </a:r>
            <a:r>
              <a:rPr lang="is-IS" dirty="0"/>
              <a:t>…</a:t>
            </a:r>
            <a:endParaRPr lang="en-US" dirty="0"/>
          </a:p>
          <a:p>
            <a:pPr lvl="1"/>
            <a:endParaRPr lang="en-US" dirty="0">
              <a:solidFill>
                <a:srgbClr val="FF0000"/>
              </a:solidFill>
            </a:endParaRPr>
          </a:p>
          <a:p>
            <a:r>
              <a:rPr lang="en-US" dirty="0">
                <a:solidFill>
                  <a:srgbClr val="0432FF"/>
                </a:solidFill>
              </a:rPr>
              <a:t>Crossbar arrays can be used to perform dot product operations using “analog computation capability”</a:t>
            </a:r>
          </a:p>
          <a:p>
            <a:pPr lvl="1"/>
            <a:r>
              <a:rPr lang="en-US" dirty="0"/>
              <a:t>Can operate on multiple pieces of data </a:t>
            </a:r>
            <a:r>
              <a:rPr lang="en-US" dirty="0">
                <a:solidFill>
                  <a:srgbClr val="FF0000"/>
                </a:solidFill>
              </a:rPr>
              <a:t>using </a:t>
            </a:r>
            <a:r>
              <a:rPr lang="en-US" dirty="0" err="1">
                <a:solidFill>
                  <a:srgbClr val="FF0000"/>
                </a:solidFill>
              </a:rPr>
              <a:t>Kirchoff’s</a:t>
            </a:r>
            <a:r>
              <a:rPr lang="en-US" dirty="0">
                <a:solidFill>
                  <a:srgbClr val="FF0000"/>
                </a:solidFill>
              </a:rPr>
              <a:t> laws</a:t>
            </a:r>
          </a:p>
          <a:p>
            <a:pPr lvl="2"/>
            <a:r>
              <a:rPr lang="en-US" dirty="0" err="1">
                <a:solidFill>
                  <a:srgbClr val="FF0000"/>
                </a:solidFill>
              </a:rPr>
              <a:t>Bitline</a:t>
            </a:r>
            <a:r>
              <a:rPr lang="en-US" dirty="0">
                <a:solidFill>
                  <a:srgbClr val="FF0000"/>
                </a:solidFill>
              </a:rPr>
              <a:t> current is a sum of products of </a:t>
            </a:r>
            <a:r>
              <a:rPr lang="en-US" dirty="0" err="1">
                <a:solidFill>
                  <a:srgbClr val="FF0000"/>
                </a:solidFill>
              </a:rPr>
              <a:t>wordline</a:t>
            </a:r>
            <a:r>
              <a:rPr lang="en-US" dirty="0">
                <a:solidFill>
                  <a:srgbClr val="FF0000"/>
                </a:solidFill>
              </a:rPr>
              <a:t> V x (1 / cell R)</a:t>
            </a:r>
          </a:p>
          <a:p>
            <a:pPr lvl="1"/>
            <a:r>
              <a:rPr lang="en-US" dirty="0"/>
              <a:t>Computation is in analog domain inside the crossbar array</a:t>
            </a:r>
          </a:p>
          <a:p>
            <a:pPr lvl="1"/>
            <a:endParaRPr lang="en-US" dirty="0"/>
          </a:p>
          <a:p>
            <a:r>
              <a:rPr lang="en-US" dirty="0">
                <a:solidFill>
                  <a:srgbClr val="0432FF"/>
                </a:solidFill>
              </a:rPr>
              <a:t>Need peripheral circuitry for D</a:t>
            </a:r>
            <a:r>
              <a:rPr lang="en-US" dirty="0">
                <a:solidFill>
                  <a:srgbClr val="0432FF"/>
                </a:solidFill>
                <a:sym typeface="Wingdings" pitchFamily="2" charset="2"/>
              </a:rPr>
              <a:t></a:t>
            </a:r>
            <a:r>
              <a:rPr lang="en-US" dirty="0">
                <a:solidFill>
                  <a:srgbClr val="0432FF"/>
                </a:solidFill>
              </a:rPr>
              <a:t>A and A</a:t>
            </a:r>
            <a:r>
              <a:rPr lang="en-US" dirty="0">
                <a:solidFill>
                  <a:srgbClr val="0432FF"/>
                </a:solidFill>
                <a:sym typeface="Wingdings" pitchFamily="2" charset="2"/>
              </a:rPr>
              <a:t></a:t>
            </a:r>
            <a:r>
              <a:rPr lang="en-US" dirty="0">
                <a:solidFill>
                  <a:srgbClr val="0432FF"/>
                </a:solidFill>
              </a:rPr>
              <a:t>D conversion of inputs and outputs</a:t>
            </a:r>
          </a:p>
          <a:p>
            <a:endParaRPr lang="en-US"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2041862447"/>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6F65-BE06-1044-BE5A-1B92DB8E3773}"/>
              </a:ext>
            </a:extLst>
          </p:cNvPr>
          <p:cNvSpPr>
            <a:spLocks noGrp="1"/>
          </p:cNvSpPr>
          <p:nvPr>
            <p:ph type="title"/>
          </p:nvPr>
        </p:nvSpPr>
        <p:spPr/>
        <p:txBody>
          <a:bodyPr/>
          <a:lstStyle/>
          <a:p>
            <a:r>
              <a:rPr kumimoji="1" lang="en-US" altLang="zh-CN" dirty="0"/>
              <a:t>Aside: In-Memory Crossbar Computation</a:t>
            </a:r>
            <a:endParaRPr lang="en-US" dirty="0"/>
          </a:p>
        </p:txBody>
      </p:sp>
      <p:sp>
        <p:nvSpPr>
          <p:cNvPr id="3" name="Content Placeholder 2">
            <a:extLst>
              <a:ext uri="{FF2B5EF4-FFF2-40B4-BE49-F238E27FC236}">
                <a16:creationId xmlns:a16="http://schemas.microsoft.com/office/drawing/2014/main" id="{09935668-E7C4-0548-832A-CD81E1B23F0C}"/>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1E3A805-0324-414A-BB66-648A37998F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E5ABF115-D8A1-8847-91A0-EF451FA6F821}"/>
              </a:ext>
            </a:extLst>
          </p:cNvPr>
          <p:cNvPicPr>
            <a:picLocks noChangeAspect="1"/>
          </p:cNvPicPr>
          <p:nvPr/>
        </p:nvPicPr>
        <p:blipFill>
          <a:blip r:embed="rId3"/>
          <a:stretch>
            <a:fillRect/>
          </a:stretch>
        </p:blipFill>
        <p:spPr>
          <a:xfrm>
            <a:off x="647700" y="1176338"/>
            <a:ext cx="7772400" cy="5067300"/>
          </a:xfrm>
          <a:prstGeom prst="rect">
            <a:avLst/>
          </a:prstGeom>
        </p:spPr>
      </p:pic>
      <p:sp>
        <p:nvSpPr>
          <p:cNvPr id="6" name="TextBox 5">
            <a:extLst>
              <a:ext uri="{FF2B5EF4-FFF2-40B4-BE49-F238E27FC236}">
                <a16:creationId xmlns:a16="http://schemas.microsoft.com/office/drawing/2014/main" id="{CADCE9C7-9298-FE40-854C-0DB9A60FE840}"/>
              </a:ext>
            </a:extLst>
          </p:cNvPr>
          <p:cNvSpPr txBox="1"/>
          <p:nvPr/>
        </p:nvSpPr>
        <p:spPr>
          <a:xfrm>
            <a:off x="2362200" y="6396038"/>
            <a:ext cx="4818691" cy="492443"/>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000000"/>
                </a:solidFill>
                <a:effectLst/>
                <a:uLnTx/>
                <a:uFillTx/>
                <a:latin typeface="Arial" charset="0"/>
                <a:ea typeface="ＭＳ Ｐゴシック" charset="-128"/>
                <a:cs typeface="+mn-cs"/>
              </a:rPr>
              <a:t>Shafiee</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a:t>
            </a: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ISAAC: A Convolutional Neural Network Accelerator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with In-Situ Analog Arithmetic in Crossbars</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ISCA 2016.</a:t>
            </a:r>
          </a:p>
        </p:txBody>
      </p:sp>
    </p:spTree>
    <p:extLst>
      <p:ext uri="{BB962C8B-B14F-4D97-AF65-F5344CB8AC3E}">
        <p14:creationId xmlns:p14="http://schemas.microsoft.com/office/powerpoint/2010/main" val="2510586962"/>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a:t>Aside: In-Memory Crossbar Computation</a:t>
            </a:r>
            <a:endParaRPr kumimoji="1" lang="zh-CN" altLang="en-US" dirty="0"/>
          </a:p>
        </p:txBody>
      </p:sp>
      <p:pic>
        <p:nvPicPr>
          <p:cNvPr id="5" name="图片 4"/>
          <p:cNvPicPr>
            <a:picLocks noChangeAspect="1"/>
          </p:cNvPicPr>
          <p:nvPr/>
        </p:nvPicPr>
        <p:blipFill>
          <a:blip r:embed="rId4"/>
          <a:stretch>
            <a:fillRect/>
          </a:stretch>
        </p:blipFill>
        <p:spPr>
          <a:xfrm>
            <a:off x="7345" y="2936585"/>
            <a:ext cx="2394612" cy="987092"/>
          </a:xfrm>
          <a:prstGeom prst="rect">
            <a:avLst/>
          </a:prstGeom>
        </p:spPr>
      </p:pic>
      <p:pic>
        <p:nvPicPr>
          <p:cNvPr id="6" name="图片 5"/>
          <p:cNvPicPr>
            <a:picLocks noChangeAspect="1"/>
          </p:cNvPicPr>
          <p:nvPr/>
        </p:nvPicPr>
        <p:blipFill>
          <a:blip r:embed="rId5"/>
          <a:stretch>
            <a:fillRect/>
          </a:stretch>
        </p:blipFill>
        <p:spPr>
          <a:xfrm>
            <a:off x="2371448" y="3262277"/>
            <a:ext cx="399943" cy="399943"/>
          </a:xfrm>
          <a:prstGeom prst="rect">
            <a:avLst/>
          </a:prstGeom>
        </p:spPr>
      </p:pic>
      <p:pic>
        <p:nvPicPr>
          <p:cNvPr id="7" name="图片 6"/>
          <p:cNvPicPr>
            <a:picLocks noChangeAspect="1"/>
          </p:cNvPicPr>
          <p:nvPr/>
        </p:nvPicPr>
        <p:blipFill>
          <a:blip r:embed="rId6"/>
          <a:stretch>
            <a:fillRect/>
          </a:stretch>
        </p:blipFill>
        <p:spPr>
          <a:xfrm>
            <a:off x="3099405" y="2123305"/>
            <a:ext cx="2504052" cy="2707083"/>
          </a:xfrm>
          <a:prstGeom prst="rect">
            <a:avLst/>
          </a:prstGeom>
        </p:spPr>
      </p:pic>
      <p:pic>
        <p:nvPicPr>
          <p:cNvPr id="9" name="图片 8"/>
          <p:cNvPicPr>
            <a:picLocks noChangeAspect="1"/>
          </p:cNvPicPr>
          <p:nvPr/>
        </p:nvPicPr>
        <p:blipFill>
          <a:blip r:embed="rId7"/>
          <a:stretch>
            <a:fillRect/>
          </a:stretch>
        </p:blipFill>
        <p:spPr>
          <a:xfrm>
            <a:off x="6809980" y="3045951"/>
            <a:ext cx="2048885" cy="731744"/>
          </a:xfrm>
          <a:prstGeom prst="rect">
            <a:avLst/>
          </a:prstGeom>
        </p:spPr>
      </p:pic>
      <p:pic>
        <p:nvPicPr>
          <p:cNvPr id="10" name="图片 9"/>
          <p:cNvPicPr>
            <a:picLocks noChangeAspect="1"/>
          </p:cNvPicPr>
          <p:nvPr/>
        </p:nvPicPr>
        <p:blipFill>
          <a:blip r:embed="rId8"/>
          <a:stretch>
            <a:fillRect/>
          </a:stretch>
        </p:blipFill>
        <p:spPr>
          <a:xfrm>
            <a:off x="5895417" y="2936585"/>
            <a:ext cx="846584" cy="940649"/>
          </a:xfrm>
          <a:prstGeom prst="rect">
            <a:avLst/>
          </a:prstGeom>
        </p:spPr>
      </p:pic>
      <p:pic>
        <p:nvPicPr>
          <p:cNvPr id="11" name="图片 10"/>
          <p:cNvPicPr>
            <a:picLocks noChangeAspect="1"/>
          </p:cNvPicPr>
          <p:nvPr/>
        </p:nvPicPr>
        <p:blipFill>
          <a:blip r:embed="rId9"/>
          <a:stretch>
            <a:fillRect/>
          </a:stretch>
        </p:blipFill>
        <p:spPr>
          <a:xfrm>
            <a:off x="2325366" y="1932622"/>
            <a:ext cx="3655361" cy="3460927"/>
          </a:xfrm>
          <a:prstGeom prst="rect">
            <a:avLst/>
          </a:prstGeom>
          <a:effectLst>
            <a:outerShdw blurRad="50800" dist="38100" dir="2700000" sx="102000" sy="102000" algn="tl" rotWithShape="0">
              <a:prstClr val="black">
                <a:alpha val="40000"/>
              </a:prstClr>
            </a:outerShdw>
          </a:effectLst>
        </p:spPr>
      </p:pic>
      <p:pic>
        <p:nvPicPr>
          <p:cNvPr id="18" name="图片 17"/>
          <p:cNvPicPr>
            <a:picLocks noChangeAspect="1"/>
          </p:cNvPicPr>
          <p:nvPr/>
        </p:nvPicPr>
        <p:blipFill>
          <a:blip r:embed="rId10"/>
          <a:stretch>
            <a:fillRect/>
          </a:stretch>
        </p:blipFill>
        <p:spPr>
          <a:xfrm>
            <a:off x="1431538" y="2035430"/>
            <a:ext cx="1189586" cy="2808203"/>
          </a:xfrm>
          <a:prstGeom prst="rect">
            <a:avLst/>
          </a:prstGeom>
        </p:spPr>
      </p:pic>
      <p:pic>
        <p:nvPicPr>
          <p:cNvPr id="19" name="图片 18"/>
          <p:cNvPicPr>
            <a:picLocks noChangeAspect="1"/>
          </p:cNvPicPr>
          <p:nvPr/>
        </p:nvPicPr>
        <p:blipFill>
          <a:blip r:embed="rId11"/>
          <a:stretch>
            <a:fillRect/>
          </a:stretch>
        </p:blipFill>
        <p:spPr>
          <a:xfrm>
            <a:off x="2836494" y="5325337"/>
            <a:ext cx="3117315" cy="986492"/>
          </a:xfrm>
          <a:prstGeom prst="rect">
            <a:avLst/>
          </a:prstGeom>
        </p:spPr>
      </p:pic>
      <p:cxnSp>
        <p:nvCxnSpPr>
          <p:cNvPr id="23" name="直接箭头连接符 22"/>
          <p:cNvCxnSpPr/>
          <p:nvPr/>
        </p:nvCxnSpPr>
        <p:spPr>
          <a:xfrm flipH="1">
            <a:off x="3166994" y="230181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8" name="组合 47"/>
          <p:cNvGrpSpPr/>
          <p:nvPr/>
        </p:nvGrpSpPr>
        <p:grpSpPr>
          <a:xfrm>
            <a:off x="2336150" y="2320020"/>
            <a:ext cx="830844" cy="2236488"/>
            <a:chOff x="2382229" y="2776110"/>
            <a:chExt cx="830844" cy="2236488"/>
          </a:xfrm>
        </p:grpSpPr>
        <p:grpSp>
          <p:nvGrpSpPr>
            <p:cNvPr id="47" name="组合 46"/>
            <p:cNvGrpSpPr/>
            <p:nvPr/>
          </p:nvGrpSpPr>
          <p:grpSpPr>
            <a:xfrm>
              <a:off x="2382229" y="2776110"/>
              <a:ext cx="830844" cy="1493556"/>
              <a:chOff x="2382229" y="2776110"/>
              <a:chExt cx="830844" cy="1493556"/>
            </a:xfrm>
          </p:grpSpPr>
          <p:cxnSp>
            <p:nvCxnSpPr>
              <p:cNvPr id="4" name="直接连接符 3"/>
              <p:cNvCxnSpPr/>
              <p:nvPr/>
            </p:nvCxnSpPr>
            <p:spPr>
              <a:xfrm>
                <a:off x="2412583"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2412583"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2382229"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29" name="直接连接符 28"/>
            <p:cNvCxnSpPr/>
            <p:nvPr/>
          </p:nvCxnSpPr>
          <p:spPr>
            <a:xfrm>
              <a:off x="2412583"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30" name="直接箭头连接符 29"/>
          <p:cNvCxnSpPr/>
          <p:nvPr/>
        </p:nvCxnSpPr>
        <p:spPr>
          <a:xfrm flipH="1">
            <a:off x="3990419"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flipH="1">
            <a:off x="4856235" y="2310512"/>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p:nvPr/>
        </p:nvCxnSpPr>
        <p:spPr>
          <a:xfrm flipH="1">
            <a:off x="5647894"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3159237" y="2320020"/>
            <a:ext cx="830844" cy="2236488"/>
            <a:chOff x="3205316" y="2776110"/>
            <a:chExt cx="830844" cy="2236488"/>
          </a:xfrm>
        </p:grpSpPr>
        <p:cxnSp>
          <p:nvCxnSpPr>
            <p:cNvPr id="33" name="直接连接符 32"/>
            <p:cNvCxnSpPr/>
            <p:nvPr/>
          </p:nvCxnSpPr>
          <p:spPr>
            <a:xfrm>
              <a:off x="3235670"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3235670"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3205316"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3235670"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1" name="组合 40"/>
          <p:cNvGrpSpPr/>
          <p:nvPr/>
        </p:nvGrpSpPr>
        <p:grpSpPr>
          <a:xfrm>
            <a:off x="3973378" y="2321175"/>
            <a:ext cx="896170" cy="2236488"/>
            <a:chOff x="4019457" y="2777265"/>
            <a:chExt cx="830844" cy="2236488"/>
          </a:xfrm>
        </p:grpSpPr>
        <p:cxnSp>
          <p:nvCxnSpPr>
            <p:cNvPr id="37" name="直接连接符 36"/>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4819607" y="2315378"/>
            <a:ext cx="851439" cy="2236488"/>
            <a:chOff x="4019457" y="2777265"/>
            <a:chExt cx="830844" cy="2236488"/>
          </a:xfrm>
        </p:grpSpPr>
        <p:cxnSp>
          <p:nvCxnSpPr>
            <p:cNvPr id="43" name="直接连接符 42"/>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50" name="组合 49">
            <a:extLst>
              <a:ext uri="{FF2B5EF4-FFF2-40B4-BE49-F238E27FC236}">
                <a16:creationId xmlns:a16="http://schemas.microsoft.com/office/drawing/2014/main" id="{E723E644-B3BA-164F-B6B1-DAF09DA838AF}"/>
              </a:ext>
            </a:extLst>
          </p:cNvPr>
          <p:cNvGrpSpPr/>
          <p:nvPr/>
        </p:nvGrpSpPr>
        <p:grpSpPr>
          <a:xfrm>
            <a:off x="2099691" y="1236406"/>
            <a:ext cx="4321210" cy="4051741"/>
            <a:chOff x="3060000" y="1033443"/>
            <a:chExt cx="4321210" cy="4051741"/>
          </a:xfrm>
        </p:grpSpPr>
        <p:pic>
          <p:nvPicPr>
            <p:cNvPr id="51" name="图片 50">
              <a:extLst>
                <a:ext uri="{FF2B5EF4-FFF2-40B4-BE49-F238E27FC236}">
                  <a16:creationId xmlns:a16="http://schemas.microsoft.com/office/drawing/2014/main" id="{1A3575BE-F1BA-A243-90BA-96B8A349894F}"/>
                </a:ext>
              </a:extLst>
            </p:cNvPr>
            <p:cNvPicPr>
              <a:picLocks noChangeAspect="1"/>
            </p:cNvPicPr>
            <p:nvPr/>
          </p:nvPicPr>
          <p:blipFill>
            <a:blip r:embed="rId12"/>
            <a:stretch>
              <a:fillRect/>
            </a:stretch>
          </p:blipFill>
          <p:spPr>
            <a:xfrm>
              <a:off x="3418378" y="1390115"/>
              <a:ext cx="699478" cy="690511"/>
            </a:xfrm>
            <a:prstGeom prst="rect">
              <a:avLst/>
            </a:prstGeom>
          </p:spPr>
        </p:pic>
        <p:pic>
          <p:nvPicPr>
            <p:cNvPr id="52" name="图片 51">
              <a:extLst>
                <a:ext uri="{FF2B5EF4-FFF2-40B4-BE49-F238E27FC236}">
                  <a16:creationId xmlns:a16="http://schemas.microsoft.com/office/drawing/2014/main" id="{EE5CD3B8-887B-0F41-97E1-651D992C7E66}"/>
                </a:ext>
              </a:extLst>
            </p:cNvPr>
            <p:cNvPicPr>
              <a:picLocks noChangeAspect="1"/>
            </p:cNvPicPr>
            <p:nvPr/>
          </p:nvPicPr>
          <p:blipFill>
            <a:blip r:embed="rId12"/>
            <a:stretch>
              <a:fillRect/>
            </a:stretch>
          </p:blipFill>
          <p:spPr>
            <a:xfrm>
              <a:off x="4403925" y="1390115"/>
              <a:ext cx="699478" cy="690511"/>
            </a:xfrm>
            <a:prstGeom prst="rect">
              <a:avLst/>
            </a:prstGeom>
          </p:spPr>
        </p:pic>
        <p:pic>
          <p:nvPicPr>
            <p:cNvPr id="53" name="图片 52">
              <a:extLst>
                <a:ext uri="{FF2B5EF4-FFF2-40B4-BE49-F238E27FC236}">
                  <a16:creationId xmlns:a16="http://schemas.microsoft.com/office/drawing/2014/main" id="{3AA2CACC-E43E-5E4C-9DE6-2CDC97DF846C}"/>
                </a:ext>
              </a:extLst>
            </p:cNvPr>
            <p:cNvPicPr>
              <a:picLocks noChangeAspect="1"/>
            </p:cNvPicPr>
            <p:nvPr/>
          </p:nvPicPr>
          <p:blipFill>
            <a:blip r:embed="rId12"/>
            <a:stretch>
              <a:fillRect/>
            </a:stretch>
          </p:blipFill>
          <p:spPr>
            <a:xfrm>
              <a:off x="5404216" y="1375080"/>
              <a:ext cx="699478" cy="690511"/>
            </a:xfrm>
            <a:prstGeom prst="rect">
              <a:avLst/>
            </a:prstGeom>
          </p:spPr>
        </p:pic>
        <p:pic>
          <p:nvPicPr>
            <p:cNvPr id="54" name="图片 53">
              <a:extLst>
                <a:ext uri="{FF2B5EF4-FFF2-40B4-BE49-F238E27FC236}">
                  <a16:creationId xmlns:a16="http://schemas.microsoft.com/office/drawing/2014/main" id="{F316022C-072B-7440-B636-B350812033FF}"/>
                </a:ext>
              </a:extLst>
            </p:cNvPr>
            <p:cNvPicPr>
              <a:picLocks noChangeAspect="1"/>
            </p:cNvPicPr>
            <p:nvPr/>
          </p:nvPicPr>
          <p:blipFill>
            <a:blip r:embed="rId12"/>
            <a:stretch>
              <a:fillRect/>
            </a:stretch>
          </p:blipFill>
          <p:spPr>
            <a:xfrm>
              <a:off x="6338906" y="1361443"/>
              <a:ext cx="699478" cy="690511"/>
            </a:xfrm>
            <a:prstGeom prst="rect">
              <a:avLst/>
            </a:prstGeom>
          </p:spPr>
        </p:pic>
        <p:pic>
          <p:nvPicPr>
            <p:cNvPr id="55" name="图片 54">
              <a:extLst>
                <a:ext uri="{FF2B5EF4-FFF2-40B4-BE49-F238E27FC236}">
                  <a16:creationId xmlns:a16="http://schemas.microsoft.com/office/drawing/2014/main" id="{44145ED6-ED3B-5747-8F98-9495648C9069}"/>
                </a:ext>
              </a:extLst>
            </p:cNvPr>
            <p:cNvPicPr>
              <a:picLocks noChangeAspect="1"/>
            </p:cNvPicPr>
            <p:nvPr/>
          </p:nvPicPr>
          <p:blipFill>
            <a:blip r:embed="rId12"/>
            <a:stretch>
              <a:fillRect/>
            </a:stretch>
          </p:blipFill>
          <p:spPr>
            <a:xfrm>
              <a:off x="3442583" y="2262484"/>
              <a:ext cx="699478" cy="690511"/>
            </a:xfrm>
            <a:prstGeom prst="rect">
              <a:avLst/>
            </a:prstGeom>
          </p:spPr>
        </p:pic>
        <p:pic>
          <p:nvPicPr>
            <p:cNvPr id="56" name="图片 55">
              <a:extLst>
                <a:ext uri="{FF2B5EF4-FFF2-40B4-BE49-F238E27FC236}">
                  <a16:creationId xmlns:a16="http://schemas.microsoft.com/office/drawing/2014/main" id="{F8321BDF-C0A7-2D41-9612-672FE4A3A601}"/>
                </a:ext>
              </a:extLst>
            </p:cNvPr>
            <p:cNvPicPr>
              <a:picLocks noChangeAspect="1"/>
            </p:cNvPicPr>
            <p:nvPr/>
          </p:nvPicPr>
          <p:blipFill>
            <a:blip r:embed="rId12"/>
            <a:stretch>
              <a:fillRect/>
            </a:stretch>
          </p:blipFill>
          <p:spPr>
            <a:xfrm>
              <a:off x="4428130" y="2262484"/>
              <a:ext cx="699478" cy="690511"/>
            </a:xfrm>
            <a:prstGeom prst="rect">
              <a:avLst/>
            </a:prstGeom>
          </p:spPr>
        </p:pic>
        <p:pic>
          <p:nvPicPr>
            <p:cNvPr id="57" name="图片 56">
              <a:extLst>
                <a:ext uri="{FF2B5EF4-FFF2-40B4-BE49-F238E27FC236}">
                  <a16:creationId xmlns:a16="http://schemas.microsoft.com/office/drawing/2014/main" id="{DC6B0563-40F8-EB4F-B152-ECCDFA656BE8}"/>
                </a:ext>
              </a:extLst>
            </p:cNvPr>
            <p:cNvPicPr>
              <a:picLocks noChangeAspect="1"/>
            </p:cNvPicPr>
            <p:nvPr/>
          </p:nvPicPr>
          <p:blipFill>
            <a:blip r:embed="rId12"/>
            <a:stretch>
              <a:fillRect/>
            </a:stretch>
          </p:blipFill>
          <p:spPr>
            <a:xfrm>
              <a:off x="5428421" y="2246737"/>
              <a:ext cx="699478" cy="690511"/>
            </a:xfrm>
            <a:prstGeom prst="rect">
              <a:avLst/>
            </a:prstGeom>
          </p:spPr>
        </p:pic>
        <p:pic>
          <p:nvPicPr>
            <p:cNvPr id="58" name="图片 57">
              <a:extLst>
                <a:ext uri="{FF2B5EF4-FFF2-40B4-BE49-F238E27FC236}">
                  <a16:creationId xmlns:a16="http://schemas.microsoft.com/office/drawing/2014/main" id="{B4928341-E3C9-944F-9575-671A80D05155}"/>
                </a:ext>
              </a:extLst>
            </p:cNvPr>
            <p:cNvPicPr>
              <a:picLocks noChangeAspect="1"/>
            </p:cNvPicPr>
            <p:nvPr/>
          </p:nvPicPr>
          <p:blipFill>
            <a:blip r:embed="rId12"/>
            <a:stretch>
              <a:fillRect/>
            </a:stretch>
          </p:blipFill>
          <p:spPr>
            <a:xfrm>
              <a:off x="6336425" y="2262483"/>
              <a:ext cx="699478" cy="690511"/>
            </a:xfrm>
            <a:prstGeom prst="rect">
              <a:avLst/>
            </a:prstGeom>
          </p:spPr>
        </p:pic>
        <p:pic>
          <p:nvPicPr>
            <p:cNvPr id="59" name="图片 58">
              <a:extLst>
                <a:ext uri="{FF2B5EF4-FFF2-40B4-BE49-F238E27FC236}">
                  <a16:creationId xmlns:a16="http://schemas.microsoft.com/office/drawing/2014/main" id="{F9E2B7E9-60AB-1040-B90A-A2A45A279285}"/>
                </a:ext>
              </a:extLst>
            </p:cNvPr>
            <p:cNvPicPr>
              <a:picLocks noChangeAspect="1"/>
            </p:cNvPicPr>
            <p:nvPr/>
          </p:nvPicPr>
          <p:blipFill>
            <a:blip r:embed="rId12"/>
            <a:stretch>
              <a:fillRect/>
            </a:stretch>
          </p:blipFill>
          <p:spPr>
            <a:xfrm>
              <a:off x="3418378" y="3148861"/>
              <a:ext cx="699478" cy="690511"/>
            </a:xfrm>
            <a:prstGeom prst="rect">
              <a:avLst/>
            </a:prstGeom>
          </p:spPr>
        </p:pic>
        <p:pic>
          <p:nvPicPr>
            <p:cNvPr id="60" name="图片 59">
              <a:extLst>
                <a:ext uri="{FF2B5EF4-FFF2-40B4-BE49-F238E27FC236}">
                  <a16:creationId xmlns:a16="http://schemas.microsoft.com/office/drawing/2014/main" id="{13A7569F-9D80-A743-BCA7-9401CBCAC04D}"/>
                </a:ext>
              </a:extLst>
            </p:cNvPr>
            <p:cNvPicPr>
              <a:picLocks noChangeAspect="1"/>
            </p:cNvPicPr>
            <p:nvPr/>
          </p:nvPicPr>
          <p:blipFill>
            <a:blip r:embed="rId12"/>
            <a:stretch>
              <a:fillRect/>
            </a:stretch>
          </p:blipFill>
          <p:spPr>
            <a:xfrm>
              <a:off x="4403925" y="3148861"/>
              <a:ext cx="699478" cy="690511"/>
            </a:xfrm>
            <a:prstGeom prst="rect">
              <a:avLst/>
            </a:prstGeom>
          </p:spPr>
        </p:pic>
        <p:pic>
          <p:nvPicPr>
            <p:cNvPr id="61" name="图片 60">
              <a:extLst>
                <a:ext uri="{FF2B5EF4-FFF2-40B4-BE49-F238E27FC236}">
                  <a16:creationId xmlns:a16="http://schemas.microsoft.com/office/drawing/2014/main" id="{BCF0BFCF-39F2-6942-B39A-C9A49213D1EB}"/>
                </a:ext>
              </a:extLst>
            </p:cNvPr>
            <p:cNvPicPr>
              <a:picLocks noChangeAspect="1"/>
            </p:cNvPicPr>
            <p:nvPr/>
          </p:nvPicPr>
          <p:blipFill>
            <a:blip r:embed="rId12"/>
            <a:stretch>
              <a:fillRect/>
            </a:stretch>
          </p:blipFill>
          <p:spPr>
            <a:xfrm>
              <a:off x="5404216" y="3133826"/>
              <a:ext cx="699478" cy="690511"/>
            </a:xfrm>
            <a:prstGeom prst="rect">
              <a:avLst/>
            </a:prstGeom>
          </p:spPr>
        </p:pic>
        <p:pic>
          <p:nvPicPr>
            <p:cNvPr id="62" name="图片 61">
              <a:extLst>
                <a:ext uri="{FF2B5EF4-FFF2-40B4-BE49-F238E27FC236}">
                  <a16:creationId xmlns:a16="http://schemas.microsoft.com/office/drawing/2014/main" id="{0865702B-F556-0F48-B080-6E065E47BF30}"/>
                </a:ext>
              </a:extLst>
            </p:cNvPr>
            <p:cNvPicPr>
              <a:picLocks noChangeAspect="1"/>
            </p:cNvPicPr>
            <p:nvPr/>
          </p:nvPicPr>
          <p:blipFill>
            <a:blip r:embed="rId12"/>
            <a:stretch>
              <a:fillRect/>
            </a:stretch>
          </p:blipFill>
          <p:spPr>
            <a:xfrm>
              <a:off x="6338906" y="3120189"/>
              <a:ext cx="699478" cy="690511"/>
            </a:xfrm>
            <a:prstGeom prst="rect">
              <a:avLst/>
            </a:prstGeom>
          </p:spPr>
        </p:pic>
        <p:pic>
          <p:nvPicPr>
            <p:cNvPr id="63" name="图片 62">
              <a:extLst>
                <a:ext uri="{FF2B5EF4-FFF2-40B4-BE49-F238E27FC236}">
                  <a16:creationId xmlns:a16="http://schemas.microsoft.com/office/drawing/2014/main" id="{DD67BD2A-26B5-9242-BB72-0CC1428BD268}"/>
                </a:ext>
              </a:extLst>
            </p:cNvPr>
            <p:cNvPicPr>
              <a:picLocks noChangeAspect="1"/>
            </p:cNvPicPr>
            <p:nvPr/>
          </p:nvPicPr>
          <p:blipFill>
            <a:blip r:embed="rId12"/>
            <a:stretch>
              <a:fillRect/>
            </a:stretch>
          </p:blipFill>
          <p:spPr>
            <a:xfrm>
              <a:off x="3418378" y="4063555"/>
              <a:ext cx="699478" cy="690511"/>
            </a:xfrm>
            <a:prstGeom prst="rect">
              <a:avLst/>
            </a:prstGeom>
          </p:spPr>
        </p:pic>
        <p:pic>
          <p:nvPicPr>
            <p:cNvPr id="64" name="图片 63">
              <a:extLst>
                <a:ext uri="{FF2B5EF4-FFF2-40B4-BE49-F238E27FC236}">
                  <a16:creationId xmlns:a16="http://schemas.microsoft.com/office/drawing/2014/main" id="{DB8C0ACD-1256-7D43-9B11-83E83DA5ACCD}"/>
                </a:ext>
              </a:extLst>
            </p:cNvPr>
            <p:cNvPicPr>
              <a:picLocks noChangeAspect="1"/>
            </p:cNvPicPr>
            <p:nvPr/>
          </p:nvPicPr>
          <p:blipFill>
            <a:blip r:embed="rId12"/>
            <a:stretch>
              <a:fillRect/>
            </a:stretch>
          </p:blipFill>
          <p:spPr>
            <a:xfrm>
              <a:off x="4403925" y="4063555"/>
              <a:ext cx="699478" cy="690511"/>
            </a:xfrm>
            <a:prstGeom prst="rect">
              <a:avLst/>
            </a:prstGeom>
          </p:spPr>
        </p:pic>
        <p:pic>
          <p:nvPicPr>
            <p:cNvPr id="65" name="图片 64">
              <a:extLst>
                <a:ext uri="{FF2B5EF4-FFF2-40B4-BE49-F238E27FC236}">
                  <a16:creationId xmlns:a16="http://schemas.microsoft.com/office/drawing/2014/main" id="{E5E11D8B-0437-9E47-A460-7F24AC406A86}"/>
                </a:ext>
              </a:extLst>
            </p:cNvPr>
            <p:cNvPicPr>
              <a:picLocks noChangeAspect="1"/>
            </p:cNvPicPr>
            <p:nvPr/>
          </p:nvPicPr>
          <p:blipFill>
            <a:blip r:embed="rId12"/>
            <a:stretch>
              <a:fillRect/>
            </a:stretch>
          </p:blipFill>
          <p:spPr>
            <a:xfrm>
              <a:off x="5404216" y="4048520"/>
              <a:ext cx="699478" cy="690511"/>
            </a:xfrm>
            <a:prstGeom prst="rect">
              <a:avLst/>
            </a:prstGeom>
          </p:spPr>
        </p:pic>
        <p:pic>
          <p:nvPicPr>
            <p:cNvPr id="66" name="图片 65">
              <a:extLst>
                <a:ext uri="{FF2B5EF4-FFF2-40B4-BE49-F238E27FC236}">
                  <a16:creationId xmlns:a16="http://schemas.microsoft.com/office/drawing/2014/main" id="{D65A83EC-DA95-4248-A493-F4359DDD19CD}"/>
                </a:ext>
              </a:extLst>
            </p:cNvPr>
            <p:cNvPicPr>
              <a:picLocks noChangeAspect="1"/>
            </p:cNvPicPr>
            <p:nvPr/>
          </p:nvPicPr>
          <p:blipFill>
            <a:blip r:embed="rId12"/>
            <a:stretch>
              <a:fillRect/>
            </a:stretch>
          </p:blipFill>
          <p:spPr>
            <a:xfrm>
              <a:off x="6338906" y="4034883"/>
              <a:ext cx="699478" cy="690511"/>
            </a:xfrm>
            <a:prstGeom prst="rect">
              <a:avLst/>
            </a:prstGeom>
          </p:spPr>
        </p:pic>
        <p:grpSp>
          <p:nvGrpSpPr>
            <p:cNvPr id="67" name="组 138">
              <a:extLst>
                <a:ext uri="{FF2B5EF4-FFF2-40B4-BE49-F238E27FC236}">
                  <a16:creationId xmlns:a16="http://schemas.microsoft.com/office/drawing/2014/main" id="{252AD410-06DB-764D-A2D3-41B6CB12E969}"/>
                </a:ext>
              </a:extLst>
            </p:cNvPr>
            <p:cNvGrpSpPr/>
            <p:nvPr/>
          </p:nvGrpSpPr>
          <p:grpSpPr>
            <a:xfrm>
              <a:off x="4079776" y="1033443"/>
              <a:ext cx="2902916" cy="4051741"/>
              <a:chOff x="4079776" y="1033443"/>
              <a:chExt cx="2902916" cy="4483789"/>
            </a:xfrm>
          </p:grpSpPr>
          <p:cxnSp>
            <p:nvCxnSpPr>
              <p:cNvPr id="144" name="直线箭头连接符 143">
                <a:extLst>
                  <a:ext uri="{FF2B5EF4-FFF2-40B4-BE49-F238E27FC236}">
                    <a16:creationId xmlns:a16="http://schemas.microsoft.com/office/drawing/2014/main" id="{35B81819-8120-E64B-88D7-2137A7C82280}"/>
                  </a:ext>
                </a:extLst>
              </p:cNvPr>
              <p:cNvCxnSpPr/>
              <p:nvPr/>
            </p:nvCxnSpPr>
            <p:spPr>
              <a:xfrm>
                <a:off x="4079776"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5" name="直线箭头连接符 144">
                <a:extLst>
                  <a:ext uri="{FF2B5EF4-FFF2-40B4-BE49-F238E27FC236}">
                    <a16:creationId xmlns:a16="http://schemas.microsoft.com/office/drawing/2014/main" id="{D518C9A6-9294-3B41-8626-0F986243AE4C}"/>
                  </a:ext>
                </a:extLst>
              </p:cNvPr>
              <p:cNvCxnSpPr/>
              <p:nvPr/>
            </p:nvCxnSpPr>
            <p:spPr>
              <a:xfrm>
                <a:off x="5056909"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6" name="直线箭头连接符 145">
                <a:extLst>
                  <a:ext uri="{FF2B5EF4-FFF2-40B4-BE49-F238E27FC236}">
                    <a16:creationId xmlns:a16="http://schemas.microsoft.com/office/drawing/2014/main" id="{80D0762D-554D-9D4F-B902-0AE6F5D7945B}"/>
                  </a:ext>
                </a:extLst>
              </p:cNvPr>
              <p:cNvCxnSpPr/>
              <p:nvPr/>
            </p:nvCxnSpPr>
            <p:spPr>
              <a:xfrm>
                <a:off x="6051600"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7" name="直线箭头连接符 146">
                <a:extLst>
                  <a:ext uri="{FF2B5EF4-FFF2-40B4-BE49-F238E27FC236}">
                    <a16:creationId xmlns:a16="http://schemas.microsoft.com/office/drawing/2014/main" id="{664E9E2C-2489-BC49-9304-EDC19DCA20A8}"/>
                  </a:ext>
                </a:extLst>
              </p:cNvPr>
              <p:cNvCxnSpPr/>
              <p:nvPr/>
            </p:nvCxnSpPr>
            <p:spPr>
              <a:xfrm>
                <a:off x="6982692"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68" name="组 51">
              <a:extLst>
                <a:ext uri="{FF2B5EF4-FFF2-40B4-BE49-F238E27FC236}">
                  <a16:creationId xmlns:a16="http://schemas.microsoft.com/office/drawing/2014/main" id="{9C52D1A2-B4C3-944F-AFD6-6DB6DF076D6A}"/>
                </a:ext>
              </a:extLst>
            </p:cNvPr>
            <p:cNvGrpSpPr/>
            <p:nvPr/>
          </p:nvGrpSpPr>
          <p:grpSpPr>
            <a:xfrm>
              <a:off x="3071664" y="1268760"/>
              <a:ext cx="4309546" cy="289868"/>
              <a:chOff x="3071664" y="1268760"/>
              <a:chExt cx="4309546" cy="289868"/>
            </a:xfrm>
          </p:grpSpPr>
          <p:sp>
            <p:nvSpPr>
              <p:cNvPr id="135" name="空心弧 134">
                <a:extLst>
                  <a:ext uri="{FF2B5EF4-FFF2-40B4-BE49-F238E27FC236}">
                    <a16:creationId xmlns:a16="http://schemas.microsoft.com/office/drawing/2014/main" id="{21993291-CB70-9147-AA4A-3D829C394FA6}"/>
                  </a:ext>
                </a:extLst>
              </p:cNvPr>
              <p:cNvSpPr/>
              <p:nvPr/>
            </p:nvSpPr>
            <p:spPr>
              <a:xfrm>
                <a:off x="3990198" y="127059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6" name="空心弧 135">
                <a:extLst>
                  <a:ext uri="{FF2B5EF4-FFF2-40B4-BE49-F238E27FC236}">
                    <a16:creationId xmlns:a16="http://schemas.microsoft.com/office/drawing/2014/main" id="{E76ECC8B-A875-734B-B3B2-2D525359F71B}"/>
                  </a:ext>
                </a:extLst>
              </p:cNvPr>
              <p:cNvSpPr/>
              <p:nvPr/>
            </p:nvSpPr>
            <p:spPr>
              <a:xfrm>
                <a:off x="4957280"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7" name="空心弧 136">
                <a:extLst>
                  <a:ext uri="{FF2B5EF4-FFF2-40B4-BE49-F238E27FC236}">
                    <a16:creationId xmlns:a16="http://schemas.microsoft.com/office/drawing/2014/main" id="{90DA3648-8221-9044-9602-EF09BEE43B8D}"/>
                  </a:ext>
                </a:extLst>
              </p:cNvPr>
              <p:cNvSpPr/>
              <p:nvPr/>
            </p:nvSpPr>
            <p:spPr>
              <a:xfrm>
                <a:off x="5924362"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8" name="空心弧 137">
                <a:extLst>
                  <a:ext uri="{FF2B5EF4-FFF2-40B4-BE49-F238E27FC236}">
                    <a16:creationId xmlns:a16="http://schemas.microsoft.com/office/drawing/2014/main" id="{D9999FE0-056D-914C-865A-A075D2E93A54}"/>
                  </a:ext>
                </a:extLst>
              </p:cNvPr>
              <p:cNvSpPr/>
              <p:nvPr/>
            </p:nvSpPr>
            <p:spPr>
              <a:xfrm>
                <a:off x="6883429" y="126876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9" name="直线连接符 138">
                <a:extLst>
                  <a:ext uri="{FF2B5EF4-FFF2-40B4-BE49-F238E27FC236}">
                    <a16:creationId xmlns:a16="http://schemas.microsoft.com/office/drawing/2014/main" id="{2E0D6152-81F5-E94C-8878-152D22C96464}"/>
                  </a:ext>
                </a:extLst>
              </p:cNvPr>
              <p:cNvCxnSpPr/>
              <p:nvPr/>
            </p:nvCxnSpPr>
            <p:spPr>
              <a:xfrm>
                <a:off x="3071664" y="1412776"/>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0" name="直线连接符 139">
                <a:extLst>
                  <a:ext uri="{FF2B5EF4-FFF2-40B4-BE49-F238E27FC236}">
                    <a16:creationId xmlns:a16="http://schemas.microsoft.com/office/drawing/2014/main" id="{FDE260E7-CF6B-484D-B05B-3403714F8F39}"/>
                  </a:ext>
                </a:extLst>
              </p:cNvPr>
              <p:cNvCxnSpPr/>
              <p:nvPr/>
            </p:nvCxnSpPr>
            <p:spPr>
              <a:xfrm>
                <a:off x="4178792" y="1407548"/>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1" name="直线连接符 140">
                <a:extLst>
                  <a:ext uri="{FF2B5EF4-FFF2-40B4-BE49-F238E27FC236}">
                    <a16:creationId xmlns:a16="http://schemas.microsoft.com/office/drawing/2014/main" id="{2974385C-C8E9-6B4C-96E7-81DB930B045E}"/>
                  </a:ext>
                </a:extLst>
              </p:cNvPr>
              <p:cNvCxnSpPr/>
              <p:nvPr/>
            </p:nvCxnSpPr>
            <p:spPr>
              <a:xfrm>
                <a:off x="5166998" y="1400370"/>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2" name="直线连接符 141">
                <a:extLst>
                  <a:ext uri="{FF2B5EF4-FFF2-40B4-BE49-F238E27FC236}">
                    <a16:creationId xmlns:a16="http://schemas.microsoft.com/office/drawing/2014/main" id="{EBD553E0-11D1-2043-9A1B-A037B5E5A6FF}"/>
                  </a:ext>
                </a:extLst>
              </p:cNvPr>
              <p:cNvCxnSpPr/>
              <p:nvPr/>
            </p:nvCxnSpPr>
            <p:spPr>
              <a:xfrm flipV="1">
                <a:off x="6130243" y="1393422"/>
                <a:ext cx="774872" cy="184"/>
              </a:xfrm>
              <a:prstGeom prst="line">
                <a:avLst/>
              </a:prstGeom>
              <a:ln w="38100"/>
            </p:spPr>
            <p:style>
              <a:lnRef idx="1">
                <a:schemeClr val="dk1"/>
              </a:lnRef>
              <a:fillRef idx="0">
                <a:schemeClr val="dk1"/>
              </a:fillRef>
              <a:effectRef idx="0">
                <a:schemeClr val="dk1"/>
              </a:effectRef>
              <a:fontRef idx="minor">
                <a:schemeClr val="tx1"/>
              </a:fontRef>
            </p:style>
          </p:cxnSp>
          <p:cxnSp>
            <p:nvCxnSpPr>
              <p:cNvPr id="143" name="直线连接符 142">
                <a:extLst>
                  <a:ext uri="{FF2B5EF4-FFF2-40B4-BE49-F238E27FC236}">
                    <a16:creationId xmlns:a16="http://schemas.microsoft.com/office/drawing/2014/main" id="{FF6376AF-3D67-7E4C-BD38-D88712A96865}"/>
                  </a:ext>
                </a:extLst>
              </p:cNvPr>
              <p:cNvCxnSpPr/>
              <p:nvPr/>
            </p:nvCxnSpPr>
            <p:spPr>
              <a:xfrm>
                <a:off x="7080077" y="1400370"/>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69" name="组 52">
              <a:extLst>
                <a:ext uri="{FF2B5EF4-FFF2-40B4-BE49-F238E27FC236}">
                  <a16:creationId xmlns:a16="http://schemas.microsoft.com/office/drawing/2014/main" id="{A705C97D-9B37-3842-96A5-0A7AB9E442D3}"/>
                </a:ext>
              </a:extLst>
            </p:cNvPr>
            <p:cNvGrpSpPr/>
            <p:nvPr/>
          </p:nvGrpSpPr>
          <p:grpSpPr>
            <a:xfrm>
              <a:off x="3063600" y="2161688"/>
              <a:ext cx="4315016" cy="291704"/>
              <a:chOff x="3063600" y="2008133"/>
              <a:chExt cx="4315016" cy="291704"/>
            </a:xfrm>
          </p:grpSpPr>
          <p:sp>
            <p:nvSpPr>
              <p:cNvPr id="126" name="空心弧 125">
                <a:extLst>
                  <a:ext uri="{FF2B5EF4-FFF2-40B4-BE49-F238E27FC236}">
                    <a16:creationId xmlns:a16="http://schemas.microsoft.com/office/drawing/2014/main" id="{4B3DD0B8-C27F-1040-ACC8-B3B7369EC240}"/>
                  </a:ext>
                </a:extLst>
              </p:cNvPr>
              <p:cNvSpPr/>
              <p:nvPr/>
            </p:nvSpPr>
            <p:spPr>
              <a:xfrm>
                <a:off x="3981449" y="2011805"/>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7" name="空心弧 126">
                <a:extLst>
                  <a:ext uri="{FF2B5EF4-FFF2-40B4-BE49-F238E27FC236}">
                    <a16:creationId xmlns:a16="http://schemas.microsoft.com/office/drawing/2014/main" id="{F0B046F2-E79C-AE4B-9A25-ECAE374216A9}"/>
                  </a:ext>
                </a:extLst>
              </p:cNvPr>
              <p:cNvSpPr/>
              <p:nvPr/>
            </p:nvSpPr>
            <p:spPr>
              <a:xfrm>
                <a:off x="5933111"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8" name="空心弧 127">
                <a:extLst>
                  <a:ext uri="{FF2B5EF4-FFF2-40B4-BE49-F238E27FC236}">
                    <a16:creationId xmlns:a16="http://schemas.microsoft.com/office/drawing/2014/main" id="{8F264268-70A1-5A4C-894C-EDDDA01BE58E}"/>
                  </a:ext>
                </a:extLst>
              </p:cNvPr>
              <p:cNvSpPr/>
              <p:nvPr/>
            </p:nvSpPr>
            <p:spPr>
              <a:xfrm>
                <a:off x="4957280"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9" name="空心弧 128">
                <a:extLst>
                  <a:ext uri="{FF2B5EF4-FFF2-40B4-BE49-F238E27FC236}">
                    <a16:creationId xmlns:a16="http://schemas.microsoft.com/office/drawing/2014/main" id="{408E1DA1-2D09-AC4C-9EA9-DD366E9EF733}"/>
                  </a:ext>
                </a:extLst>
              </p:cNvPr>
              <p:cNvSpPr/>
              <p:nvPr/>
            </p:nvSpPr>
            <p:spPr>
              <a:xfrm>
                <a:off x="6879393" y="20081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0" name="直线连接符 129">
                <a:extLst>
                  <a:ext uri="{FF2B5EF4-FFF2-40B4-BE49-F238E27FC236}">
                    <a16:creationId xmlns:a16="http://schemas.microsoft.com/office/drawing/2014/main" id="{F9D0F678-5063-D944-8AD8-CB6F095C6506}"/>
                  </a:ext>
                </a:extLst>
              </p:cNvPr>
              <p:cNvCxnSpPr/>
              <p:nvPr/>
            </p:nvCxnSpPr>
            <p:spPr>
              <a:xfrm>
                <a:off x="3063600" y="21456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1" name="直线连接符 130">
                <a:extLst>
                  <a:ext uri="{FF2B5EF4-FFF2-40B4-BE49-F238E27FC236}">
                    <a16:creationId xmlns:a16="http://schemas.microsoft.com/office/drawing/2014/main" id="{32213EED-71C4-F541-B6F1-0FE26E729FEE}"/>
                  </a:ext>
                </a:extLst>
              </p:cNvPr>
              <p:cNvCxnSpPr/>
              <p:nvPr/>
            </p:nvCxnSpPr>
            <p:spPr>
              <a:xfrm>
                <a:off x="4171955" y="21403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2" name="直线连接符 131">
                <a:extLst>
                  <a:ext uri="{FF2B5EF4-FFF2-40B4-BE49-F238E27FC236}">
                    <a16:creationId xmlns:a16="http://schemas.microsoft.com/office/drawing/2014/main" id="{702CAAF7-762F-9E41-8330-E5EC597FB85F}"/>
                  </a:ext>
                </a:extLst>
              </p:cNvPr>
              <p:cNvCxnSpPr/>
              <p:nvPr/>
            </p:nvCxnSpPr>
            <p:spPr>
              <a:xfrm>
                <a:off x="5160142" y="21331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3" name="直线连接符 132">
                <a:extLst>
                  <a:ext uri="{FF2B5EF4-FFF2-40B4-BE49-F238E27FC236}">
                    <a16:creationId xmlns:a16="http://schemas.microsoft.com/office/drawing/2014/main" id="{2139CDCC-5B1C-D34F-9996-096A247766AA}"/>
                  </a:ext>
                </a:extLst>
              </p:cNvPr>
              <p:cNvCxnSpPr/>
              <p:nvPr/>
            </p:nvCxnSpPr>
            <p:spPr>
              <a:xfrm>
                <a:off x="6143291" y="2145600"/>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4" name="直线连接符 133">
                <a:extLst>
                  <a:ext uri="{FF2B5EF4-FFF2-40B4-BE49-F238E27FC236}">
                    <a16:creationId xmlns:a16="http://schemas.microsoft.com/office/drawing/2014/main" id="{79923A19-7BDF-4943-80E3-DC33B8D84127}"/>
                  </a:ext>
                </a:extLst>
              </p:cNvPr>
              <p:cNvCxnSpPr/>
              <p:nvPr/>
            </p:nvCxnSpPr>
            <p:spPr>
              <a:xfrm>
                <a:off x="7077483" y="21331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0" name="组 53">
              <a:extLst>
                <a:ext uri="{FF2B5EF4-FFF2-40B4-BE49-F238E27FC236}">
                  <a16:creationId xmlns:a16="http://schemas.microsoft.com/office/drawing/2014/main" id="{C8941FBA-54E0-A247-9A73-19A91AAA3F7B}"/>
                </a:ext>
              </a:extLst>
            </p:cNvPr>
            <p:cNvGrpSpPr/>
            <p:nvPr/>
          </p:nvGrpSpPr>
          <p:grpSpPr>
            <a:xfrm>
              <a:off x="3071664" y="3043241"/>
              <a:ext cx="4309546" cy="291704"/>
              <a:chOff x="3071664" y="2745670"/>
              <a:chExt cx="4309546" cy="291704"/>
            </a:xfrm>
          </p:grpSpPr>
          <p:sp>
            <p:nvSpPr>
              <p:cNvPr id="117" name="空心弧 116">
                <a:extLst>
                  <a:ext uri="{FF2B5EF4-FFF2-40B4-BE49-F238E27FC236}">
                    <a16:creationId xmlns:a16="http://schemas.microsoft.com/office/drawing/2014/main" id="{E0EAE764-92E9-AE43-8F00-43409B3DD9ED}"/>
                  </a:ext>
                </a:extLst>
              </p:cNvPr>
              <p:cNvSpPr/>
              <p:nvPr/>
            </p:nvSpPr>
            <p:spPr>
              <a:xfrm>
                <a:off x="3985273" y="2749342"/>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8" name="空心弧 117">
                <a:extLst>
                  <a:ext uri="{FF2B5EF4-FFF2-40B4-BE49-F238E27FC236}">
                    <a16:creationId xmlns:a16="http://schemas.microsoft.com/office/drawing/2014/main" id="{87658FF0-1A10-4442-9E7D-5F6EF64E84CB}"/>
                  </a:ext>
                </a:extLst>
              </p:cNvPr>
              <p:cNvSpPr/>
              <p:nvPr/>
            </p:nvSpPr>
            <p:spPr>
              <a:xfrm>
                <a:off x="5924362"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9" name="空心弧 118">
                <a:extLst>
                  <a:ext uri="{FF2B5EF4-FFF2-40B4-BE49-F238E27FC236}">
                    <a16:creationId xmlns:a16="http://schemas.microsoft.com/office/drawing/2014/main" id="{70B17ABE-88B8-3341-8C5E-E2589F2EE613}"/>
                  </a:ext>
                </a:extLst>
              </p:cNvPr>
              <p:cNvSpPr/>
              <p:nvPr/>
            </p:nvSpPr>
            <p:spPr>
              <a:xfrm>
                <a:off x="4961104" y="274750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0" name="空心弧 119">
                <a:extLst>
                  <a:ext uri="{FF2B5EF4-FFF2-40B4-BE49-F238E27FC236}">
                    <a16:creationId xmlns:a16="http://schemas.microsoft.com/office/drawing/2014/main" id="{111693D9-B028-4244-BA98-30804C0BD221}"/>
                  </a:ext>
                </a:extLst>
              </p:cNvPr>
              <p:cNvSpPr/>
              <p:nvPr/>
            </p:nvSpPr>
            <p:spPr>
              <a:xfrm>
                <a:off x="6883217"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21" name="直线连接符 120">
                <a:extLst>
                  <a:ext uri="{FF2B5EF4-FFF2-40B4-BE49-F238E27FC236}">
                    <a16:creationId xmlns:a16="http://schemas.microsoft.com/office/drawing/2014/main" id="{5A2A217B-2A0A-0640-8FC1-79BEFFEB1EBC}"/>
                  </a:ext>
                </a:extLst>
              </p:cNvPr>
              <p:cNvCxnSpPr/>
              <p:nvPr/>
            </p:nvCxnSpPr>
            <p:spPr>
              <a:xfrm>
                <a:off x="3071664" y="28800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2" name="直线连接符 121">
                <a:extLst>
                  <a:ext uri="{FF2B5EF4-FFF2-40B4-BE49-F238E27FC236}">
                    <a16:creationId xmlns:a16="http://schemas.microsoft.com/office/drawing/2014/main" id="{5BF86DBE-34BA-B542-829C-B7CC1AFE0032}"/>
                  </a:ext>
                </a:extLst>
              </p:cNvPr>
              <p:cNvCxnSpPr/>
              <p:nvPr/>
            </p:nvCxnSpPr>
            <p:spPr>
              <a:xfrm>
                <a:off x="4178792" y="28747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3" name="直线连接符 122">
                <a:extLst>
                  <a:ext uri="{FF2B5EF4-FFF2-40B4-BE49-F238E27FC236}">
                    <a16:creationId xmlns:a16="http://schemas.microsoft.com/office/drawing/2014/main" id="{C905C459-544D-514C-AE32-92E7F4A04F15}"/>
                  </a:ext>
                </a:extLst>
              </p:cNvPr>
              <p:cNvCxnSpPr/>
              <p:nvPr/>
            </p:nvCxnSpPr>
            <p:spPr>
              <a:xfrm>
                <a:off x="5166998" y="28675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4" name="直线连接符 123">
                <a:extLst>
                  <a:ext uri="{FF2B5EF4-FFF2-40B4-BE49-F238E27FC236}">
                    <a16:creationId xmlns:a16="http://schemas.microsoft.com/office/drawing/2014/main" id="{52D8A9A2-9E4C-0541-BFA7-2D252E44AC6B}"/>
                  </a:ext>
                </a:extLst>
              </p:cNvPr>
              <p:cNvCxnSpPr/>
              <p:nvPr/>
            </p:nvCxnSpPr>
            <p:spPr>
              <a:xfrm>
                <a:off x="6140020" y="2865849"/>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5" name="直线连接符 124">
                <a:extLst>
                  <a:ext uri="{FF2B5EF4-FFF2-40B4-BE49-F238E27FC236}">
                    <a16:creationId xmlns:a16="http://schemas.microsoft.com/office/drawing/2014/main" id="{94E30143-3893-9049-A204-EEB857110286}"/>
                  </a:ext>
                </a:extLst>
              </p:cNvPr>
              <p:cNvCxnSpPr/>
              <p:nvPr/>
            </p:nvCxnSpPr>
            <p:spPr>
              <a:xfrm>
                <a:off x="7080077" y="28675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1" name="组 54">
              <a:extLst>
                <a:ext uri="{FF2B5EF4-FFF2-40B4-BE49-F238E27FC236}">
                  <a16:creationId xmlns:a16="http://schemas.microsoft.com/office/drawing/2014/main" id="{993A115B-74CF-7C4F-AAA3-4E5B348DAF34}"/>
                </a:ext>
              </a:extLst>
            </p:cNvPr>
            <p:cNvGrpSpPr/>
            <p:nvPr/>
          </p:nvGrpSpPr>
          <p:grpSpPr>
            <a:xfrm>
              <a:off x="3060000" y="3929384"/>
              <a:ext cx="4317458" cy="291704"/>
              <a:chOff x="3060000" y="3487797"/>
              <a:chExt cx="4317458" cy="291704"/>
            </a:xfrm>
          </p:grpSpPr>
          <p:sp>
            <p:nvSpPr>
              <p:cNvPr id="108" name="空心弧 107">
                <a:extLst>
                  <a:ext uri="{FF2B5EF4-FFF2-40B4-BE49-F238E27FC236}">
                    <a16:creationId xmlns:a16="http://schemas.microsoft.com/office/drawing/2014/main" id="{68122D6B-BB3B-D747-9A75-DF79E546627F}"/>
                  </a:ext>
                </a:extLst>
              </p:cNvPr>
              <p:cNvSpPr/>
              <p:nvPr/>
            </p:nvSpPr>
            <p:spPr>
              <a:xfrm>
                <a:off x="3976891" y="34914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09" name="空心弧 108">
                <a:extLst>
                  <a:ext uri="{FF2B5EF4-FFF2-40B4-BE49-F238E27FC236}">
                    <a16:creationId xmlns:a16="http://schemas.microsoft.com/office/drawing/2014/main" id="{6AA2E839-506F-CB4F-A8DF-C1A93AADB375}"/>
                  </a:ext>
                </a:extLst>
              </p:cNvPr>
              <p:cNvSpPr/>
              <p:nvPr/>
            </p:nvSpPr>
            <p:spPr>
              <a:xfrm>
                <a:off x="5940000"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0" name="空心弧 109">
                <a:extLst>
                  <a:ext uri="{FF2B5EF4-FFF2-40B4-BE49-F238E27FC236}">
                    <a16:creationId xmlns:a16="http://schemas.microsoft.com/office/drawing/2014/main" id="{86F0C5DD-4661-AF44-8F49-D2ADC47CDCC9}"/>
                  </a:ext>
                </a:extLst>
              </p:cNvPr>
              <p:cNvSpPr/>
              <p:nvPr/>
            </p:nvSpPr>
            <p:spPr>
              <a:xfrm>
                <a:off x="4952722" y="34896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1" name="空心弧 110">
                <a:extLst>
                  <a:ext uri="{FF2B5EF4-FFF2-40B4-BE49-F238E27FC236}">
                    <a16:creationId xmlns:a16="http://schemas.microsoft.com/office/drawing/2014/main" id="{C1796441-8F90-9D41-8623-9048B1CE408F}"/>
                  </a:ext>
                </a:extLst>
              </p:cNvPr>
              <p:cNvSpPr/>
              <p:nvPr/>
            </p:nvSpPr>
            <p:spPr>
              <a:xfrm>
                <a:off x="6874835"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12" name="直线连接符 111">
                <a:extLst>
                  <a:ext uri="{FF2B5EF4-FFF2-40B4-BE49-F238E27FC236}">
                    <a16:creationId xmlns:a16="http://schemas.microsoft.com/office/drawing/2014/main" id="{5A2B8497-D57D-684E-9235-ABDDB8B8C0E5}"/>
                  </a:ext>
                </a:extLst>
              </p:cNvPr>
              <p:cNvCxnSpPr/>
              <p:nvPr/>
            </p:nvCxnSpPr>
            <p:spPr>
              <a:xfrm>
                <a:off x="3060000" y="3645024"/>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3" name="直线连接符 112">
                <a:extLst>
                  <a:ext uri="{FF2B5EF4-FFF2-40B4-BE49-F238E27FC236}">
                    <a16:creationId xmlns:a16="http://schemas.microsoft.com/office/drawing/2014/main" id="{EEDBE643-8644-8948-A0F8-DC35169E6E66}"/>
                  </a:ext>
                </a:extLst>
              </p:cNvPr>
              <p:cNvCxnSpPr/>
              <p:nvPr/>
            </p:nvCxnSpPr>
            <p:spPr>
              <a:xfrm>
                <a:off x="4168902" y="3639796"/>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4" name="直线连接符 113">
                <a:extLst>
                  <a:ext uri="{FF2B5EF4-FFF2-40B4-BE49-F238E27FC236}">
                    <a16:creationId xmlns:a16="http://schemas.microsoft.com/office/drawing/2014/main" id="{6E98A7F5-72CE-4445-A487-F6BB27126790}"/>
                  </a:ext>
                </a:extLst>
              </p:cNvPr>
              <p:cNvCxnSpPr/>
              <p:nvPr/>
            </p:nvCxnSpPr>
            <p:spPr>
              <a:xfrm>
                <a:off x="5157082" y="3632618"/>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5" name="直线连接符 114">
                <a:extLst>
                  <a:ext uri="{FF2B5EF4-FFF2-40B4-BE49-F238E27FC236}">
                    <a16:creationId xmlns:a16="http://schemas.microsoft.com/office/drawing/2014/main" id="{0377AC77-1131-4948-80BA-6778A7D82357}"/>
                  </a:ext>
                </a:extLst>
              </p:cNvPr>
              <p:cNvCxnSpPr/>
              <p:nvPr/>
            </p:nvCxnSpPr>
            <p:spPr>
              <a:xfrm>
                <a:off x="6127899" y="3631813"/>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6" name="直线连接符 115">
                <a:extLst>
                  <a:ext uri="{FF2B5EF4-FFF2-40B4-BE49-F238E27FC236}">
                    <a16:creationId xmlns:a16="http://schemas.microsoft.com/office/drawing/2014/main" id="{92B6E3D1-7ECF-C64A-A627-413E76CEA1A7}"/>
                  </a:ext>
                </a:extLst>
              </p:cNvPr>
              <p:cNvCxnSpPr/>
              <p:nvPr/>
            </p:nvCxnSpPr>
            <p:spPr>
              <a:xfrm>
                <a:off x="7076325" y="3632618"/>
                <a:ext cx="301133" cy="0"/>
              </a:xfrm>
              <a:prstGeom prst="line">
                <a:avLst/>
              </a:prstGeom>
              <a:ln w="38100"/>
            </p:spPr>
            <p:style>
              <a:lnRef idx="1">
                <a:schemeClr val="dk1"/>
              </a:lnRef>
              <a:fillRef idx="0">
                <a:schemeClr val="dk1"/>
              </a:fillRef>
              <a:effectRef idx="0">
                <a:schemeClr val="dk1"/>
              </a:effectRef>
              <a:fontRef idx="minor">
                <a:schemeClr val="tx1"/>
              </a:fontRef>
            </p:style>
          </p:cxnSp>
        </p:grpSp>
        <p:sp>
          <p:nvSpPr>
            <p:cNvPr id="72" name="椭圆 71">
              <a:extLst>
                <a:ext uri="{FF2B5EF4-FFF2-40B4-BE49-F238E27FC236}">
                  <a16:creationId xmlns:a16="http://schemas.microsoft.com/office/drawing/2014/main" id="{E1644A26-2212-5B4E-B173-1C51D5DB2A16}"/>
                </a:ext>
              </a:extLst>
            </p:cNvPr>
            <p:cNvSpPr/>
            <p:nvPr/>
          </p:nvSpPr>
          <p:spPr>
            <a:xfrm>
              <a:off x="3402855" y="1361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3" name="椭圆 72">
              <a:extLst>
                <a:ext uri="{FF2B5EF4-FFF2-40B4-BE49-F238E27FC236}">
                  <a16:creationId xmlns:a16="http://schemas.microsoft.com/office/drawing/2014/main" id="{BD8EC0D6-C2A5-4448-A603-1BCF84221E9B}"/>
                </a:ext>
              </a:extLst>
            </p:cNvPr>
            <p:cNvSpPr/>
            <p:nvPr/>
          </p:nvSpPr>
          <p:spPr>
            <a:xfrm>
              <a:off x="4399118" y="13566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4" name="椭圆 73">
              <a:extLst>
                <a:ext uri="{FF2B5EF4-FFF2-40B4-BE49-F238E27FC236}">
                  <a16:creationId xmlns:a16="http://schemas.microsoft.com/office/drawing/2014/main" id="{EA4AFC19-1676-E84C-9039-349F3B648741}"/>
                </a:ext>
              </a:extLst>
            </p:cNvPr>
            <p:cNvSpPr/>
            <p:nvPr/>
          </p:nvSpPr>
          <p:spPr>
            <a:xfrm>
              <a:off x="5383871" y="13456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5" name="椭圆 74">
              <a:extLst>
                <a:ext uri="{FF2B5EF4-FFF2-40B4-BE49-F238E27FC236}">
                  <a16:creationId xmlns:a16="http://schemas.microsoft.com/office/drawing/2014/main" id="{C9CC8060-AAA3-6649-81FD-40A1F88F1816}"/>
                </a:ext>
              </a:extLst>
            </p:cNvPr>
            <p:cNvSpPr/>
            <p:nvPr/>
          </p:nvSpPr>
          <p:spPr>
            <a:xfrm>
              <a:off x="6335930" y="13477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6" name="椭圆 75">
              <a:extLst>
                <a:ext uri="{FF2B5EF4-FFF2-40B4-BE49-F238E27FC236}">
                  <a16:creationId xmlns:a16="http://schemas.microsoft.com/office/drawing/2014/main" id="{3BB63048-3457-B048-8B9F-815C045FFFF5}"/>
                </a:ext>
              </a:extLst>
            </p:cNvPr>
            <p:cNvSpPr/>
            <p:nvPr/>
          </p:nvSpPr>
          <p:spPr>
            <a:xfrm>
              <a:off x="4012455" y="1971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7" name="椭圆 76">
              <a:extLst>
                <a:ext uri="{FF2B5EF4-FFF2-40B4-BE49-F238E27FC236}">
                  <a16:creationId xmlns:a16="http://schemas.microsoft.com/office/drawing/2014/main" id="{D756207E-93F8-F24B-A300-4A894CD0B77D}"/>
                </a:ext>
              </a:extLst>
            </p:cNvPr>
            <p:cNvSpPr/>
            <p:nvPr/>
          </p:nvSpPr>
          <p:spPr>
            <a:xfrm>
              <a:off x="4972551" y="19554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8" name="椭圆 77">
              <a:extLst>
                <a:ext uri="{FF2B5EF4-FFF2-40B4-BE49-F238E27FC236}">
                  <a16:creationId xmlns:a16="http://schemas.microsoft.com/office/drawing/2014/main" id="{D2DAE04F-2D76-7543-B6E1-AF88BA69A656}"/>
                </a:ext>
              </a:extLst>
            </p:cNvPr>
            <p:cNvSpPr/>
            <p:nvPr/>
          </p:nvSpPr>
          <p:spPr>
            <a:xfrm>
              <a:off x="5985857" y="1943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9" name="椭圆 78">
              <a:extLst>
                <a:ext uri="{FF2B5EF4-FFF2-40B4-BE49-F238E27FC236}">
                  <a16:creationId xmlns:a16="http://schemas.microsoft.com/office/drawing/2014/main" id="{18BBA33C-2432-AB4F-9134-CDE96FAA0656}"/>
                </a:ext>
              </a:extLst>
            </p:cNvPr>
            <p:cNvSpPr/>
            <p:nvPr/>
          </p:nvSpPr>
          <p:spPr>
            <a:xfrm>
              <a:off x="6906919" y="1917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0" name="椭圆 79">
              <a:extLst>
                <a:ext uri="{FF2B5EF4-FFF2-40B4-BE49-F238E27FC236}">
                  <a16:creationId xmlns:a16="http://schemas.microsoft.com/office/drawing/2014/main" id="{56FBE5E4-4430-0F42-AE4A-1A18F98ED31D}"/>
                </a:ext>
              </a:extLst>
            </p:cNvPr>
            <p:cNvSpPr/>
            <p:nvPr/>
          </p:nvSpPr>
          <p:spPr>
            <a:xfrm>
              <a:off x="3432184" y="2247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1" name="椭圆 80">
              <a:extLst>
                <a:ext uri="{FF2B5EF4-FFF2-40B4-BE49-F238E27FC236}">
                  <a16:creationId xmlns:a16="http://schemas.microsoft.com/office/drawing/2014/main" id="{DDC966F4-85F2-8B43-87A8-3B97C3BC06B8}"/>
                </a:ext>
              </a:extLst>
            </p:cNvPr>
            <p:cNvSpPr/>
            <p:nvPr/>
          </p:nvSpPr>
          <p:spPr>
            <a:xfrm>
              <a:off x="4428447" y="2243197"/>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2" name="椭圆 81">
              <a:extLst>
                <a:ext uri="{FF2B5EF4-FFF2-40B4-BE49-F238E27FC236}">
                  <a16:creationId xmlns:a16="http://schemas.microsoft.com/office/drawing/2014/main" id="{ECA4E28A-59E4-CF40-9193-DB5C44396461}"/>
                </a:ext>
              </a:extLst>
            </p:cNvPr>
            <p:cNvSpPr/>
            <p:nvPr/>
          </p:nvSpPr>
          <p:spPr>
            <a:xfrm>
              <a:off x="5413200" y="2232172"/>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3" name="椭圆 82">
              <a:extLst>
                <a:ext uri="{FF2B5EF4-FFF2-40B4-BE49-F238E27FC236}">
                  <a16:creationId xmlns:a16="http://schemas.microsoft.com/office/drawing/2014/main" id="{8931CCF6-FF01-E54F-B180-C6C58DB8C50C}"/>
                </a:ext>
              </a:extLst>
            </p:cNvPr>
            <p:cNvSpPr/>
            <p:nvPr/>
          </p:nvSpPr>
          <p:spPr>
            <a:xfrm>
              <a:off x="6336133" y="226168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84" name="组 113">
              <a:extLst>
                <a:ext uri="{FF2B5EF4-FFF2-40B4-BE49-F238E27FC236}">
                  <a16:creationId xmlns:a16="http://schemas.microsoft.com/office/drawing/2014/main" id="{3AF06366-3984-F041-9B30-128630FB8233}"/>
                </a:ext>
              </a:extLst>
            </p:cNvPr>
            <p:cNvGrpSpPr/>
            <p:nvPr/>
          </p:nvGrpSpPr>
          <p:grpSpPr>
            <a:xfrm>
              <a:off x="3418321" y="3104082"/>
              <a:ext cx="3041075" cy="123782"/>
              <a:chOff x="3555255" y="1498061"/>
              <a:chExt cx="3041075" cy="123782"/>
            </a:xfrm>
          </p:grpSpPr>
          <p:sp>
            <p:nvSpPr>
              <p:cNvPr id="104" name="椭圆 103">
                <a:extLst>
                  <a:ext uri="{FF2B5EF4-FFF2-40B4-BE49-F238E27FC236}">
                    <a16:creationId xmlns:a16="http://schemas.microsoft.com/office/drawing/2014/main" id="{B28E0C20-A44A-7742-9592-D63418075B30}"/>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5" name="椭圆 104">
                <a:extLst>
                  <a:ext uri="{FF2B5EF4-FFF2-40B4-BE49-F238E27FC236}">
                    <a16:creationId xmlns:a16="http://schemas.microsoft.com/office/drawing/2014/main" id="{92CFFD7B-22B2-4841-95C5-77ACF34B5B23}"/>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6" name="椭圆 105">
                <a:extLst>
                  <a:ext uri="{FF2B5EF4-FFF2-40B4-BE49-F238E27FC236}">
                    <a16:creationId xmlns:a16="http://schemas.microsoft.com/office/drawing/2014/main" id="{D6AFE144-3B56-104C-A780-938339B0B859}"/>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7" name="椭圆 106">
                <a:extLst>
                  <a:ext uri="{FF2B5EF4-FFF2-40B4-BE49-F238E27FC236}">
                    <a16:creationId xmlns:a16="http://schemas.microsoft.com/office/drawing/2014/main" id="{3ECDF5E2-A664-7449-880C-940D4ED0DEEE}"/>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85" name="组 118">
              <a:extLst>
                <a:ext uri="{FF2B5EF4-FFF2-40B4-BE49-F238E27FC236}">
                  <a16:creationId xmlns:a16="http://schemas.microsoft.com/office/drawing/2014/main" id="{6E99988E-F845-8F4A-B2EF-8D39B49C6154}"/>
                </a:ext>
              </a:extLst>
            </p:cNvPr>
            <p:cNvGrpSpPr/>
            <p:nvPr/>
          </p:nvGrpSpPr>
          <p:grpSpPr>
            <a:xfrm>
              <a:off x="3402855" y="4032143"/>
              <a:ext cx="3041075" cy="123782"/>
              <a:chOff x="3555255" y="1498061"/>
              <a:chExt cx="3041075" cy="123782"/>
            </a:xfrm>
          </p:grpSpPr>
          <p:sp>
            <p:nvSpPr>
              <p:cNvPr id="100" name="椭圆 99">
                <a:extLst>
                  <a:ext uri="{FF2B5EF4-FFF2-40B4-BE49-F238E27FC236}">
                    <a16:creationId xmlns:a16="http://schemas.microsoft.com/office/drawing/2014/main" id="{C66AC589-33F0-D146-A373-F12977038FE9}"/>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1" name="椭圆 100">
                <a:extLst>
                  <a:ext uri="{FF2B5EF4-FFF2-40B4-BE49-F238E27FC236}">
                    <a16:creationId xmlns:a16="http://schemas.microsoft.com/office/drawing/2014/main" id="{35E75325-A806-1E48-8651-E3DCE2EAF7F5}"/>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2" name="椭圆 101">
                <a:extLst>
                  <a:ext uri="{FF2B5EF4-FFF2-40B4-BE49-F238E27FC236}">
                    <a16:creationId xmlns:a16="http://schemas.microsoft.com/office/drawing/2014/main" id="{515E315B-2BBB-E849-86EA-0764EEBCD374}"/>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3" name="椭圆 102">
                <a:extLst>
                  <a:ext uri="{FF2B5EF4-FFF2-40B4-BE49-F238E27FC236}">
                    <a16:creationId xmlns:a16="http://schemas.microsoft.com/office/drawing/2014/main" id="{B71EF4B3-6F10-C648-AC35-248A0AD16947}"/>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sp>
          <p:nvSpPr>
            <p:cNvPr id="86" name="椭圆 85">
              <a:extLst>
                <a:ext uri="{FF2B5EF4-FFF2-40B4-BE49-F238E27FC236}">
                  <a16:creationId xmlns:a16="http://schemas.microsoft.com/office/drawing/2014/main" id="{BF924357-E10E-1945-A771-3E4F8DE11E1E}"/>
                </a:ext>
              </a:extLst>
            </p:cNvPr>
            <p:cNvSpPr/>
            <p:nvPr/>
          </p:nvSpPr>
          <p:spPr>
            <a:xfrm>
              <a:off x="4025298" y="283002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7" name="椭圆 86">
              <a:extLst>
                <a:ext uri="{FF2B5EF4-FFF2-40B4-BE49-F238E27FC236}">
                  <a16:creationId xmlns:a16="http://schemas.microsoft.com/office/drawing/2014/main" id="{6FBB4B2F-AD35-3742-BD72-1907A323318A}"/>
                </a:ext>
              </a:extLst>
            </p:cNvPr>
            <p:cNvSpPr/>
            <p:nvPr/>
          </p:nvSpPr>
          <p:spPr>
            <a:xfrm>
              <a:off x="4985394" y="281446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8" name="椭圆 87">
              <a:extLst>
                <a:ext uri="{FF2B5EF4-FFF2-40B4-BE49-F238E27FC236}">
                  <a16:creationId xmlns:a16="http://schemas.microsoft.com/office/drawing/2014/main" id="{1CE467F4-6207-AF49-BF03-9335F47C3617}"/>
                </a:ext>
              </a:extLst>
            </p:cNvPr>
            <p:cNvSpPr/>
            <p:nvPr/>
          </p:nvSpPr>
          <p:spPr>
            <a:xfrm>
              <a:off x="5998700" y="2802939"/>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9" name="椭圆 88">
              <a:extLst>
                <a:ext uri="{FF2B5EF4-FFF2-40B4-BE49-F238E27FC236}">
                  <a16:creationId xmlns:a16="http://schemas.microsoft.com/office/drawing/2014/main" id="{54BA70C3-0C37-B146-BAF4-BD74F44871C1}"/>
                </a:ext>
              </a:extLst>
            </p:cNvPr>
            <p:cNvSpPr/>
            <p:nvPr/>
          </p:nvSpPr>
          <p:spPr>
            <a:xfrm>
              <a:off x="6919762" y="283281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90" name="组 128">
              <a:extLst>
                <a:ext uri="{FF2B5EF4-FFF2-40B4-BE49-F238E27FC236}">
                  <a16:creationId xmlns:a16="http://schemas.microsoft.com/office/drawing/2014/main" id="{E0DC4E2E-3E88-344E-9524-94C6112AFFB4}"/>
                </a:ext>
              </a:extLst>
            </p:cNvPr>
            <p:cNvGrpSpPr/>
            <p:nvPr/>
          </p:nvGrpSpPr>
          <p:grpSpPr>
            <a:xfrm>
              <a:off x="4025298" y="3688909"/>
              <a:ext cx="3002464" cy="162000"/>
              <a:chOff x="4164855" y="2069443"/>
              <a:chExt cx="3002464" cy="162000"/>
            </a:xfrm>
          </p:grpSpPr>
          <p:sp>
            <p:nvSpPr>
              <p:cNvPr id="96" name="椭圆 95">
                <a:extLst>
                  <a:ext uri="{FF2B5EF4-FFF2-40B4-BE49-F238E27FC236}">
                    <a16:creationId xmlns:a16="http://schemas.microsoft.com/office/drawing/2014/main" id="{38BD71E8-1989-DA43-8DA3-B04D55F9E87C}"/>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7" name="椭圆 96">
                <a:extLst>
                  <a:ext uri="{FF2B5EF4-FFF2-40B4-BE49-F238E27FC236}">
                    <a16:creationId xmlns:a16="http://schemas.microsoft.com/office/drawing/2014/main" id="{CC403455-4750-0C4F-81C3-51E482673448}"/>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8" name="椭圆 97">
                <a:extLst>
                  <a:ext uri="{FF2B5EF4-FFF2-40B4-BE49-F238E27FC236}">
                    <a16:creationId xmlns:a16="http://schemas.microsoft.com/office/drawing/2014/main" id="{61AFD73D-539C-D647-B16B-74B4280D6DCD}"/>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9" name="椭圆 98">
                <a:extLst>
                  <a:ext uri="{FF2B5EF4-FFF2-40B4-BE49-F238E27FC236}">
                    <a16:creationId xmlns:a16="http://schemas.microsoft.com/office/drawing/2014/main" id="{72F7C30F-384A-284A-B14A-A2ADACAFD1E6}"/>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91" name="组 133">
              <a:extLst>
                <a:ext uri="{FF2B5EF4-FFF2-40B4-BE49-F238E27FC236}">
                  <a16:creationId xmlns:a16="http://schemas.microsoft.com/office/drawing/2014/main" id="{4BCB25FE-4319-3749-82BA-181DCE9DAEE5}"/>
                </a:ext>
              </a:extLst>
            </p:cNvPr>
            <p:cNvGrpSpPr/>
            <p:nvPr/>
          </p:nvGrpSpPr>
          <p:grpSpPr>
            <a:xfrm>
              <a:off x="4025298" y="4604440"/>
              <a:ext cx="3002464" cy="162000"/>
              <a:chOff x="4164855" y="2069443"/>
              <a:chExt cx="3002464" cy="162000"/>
            </a:xfrm>
          </p:grpSpPr>
          <p:sp>
            <p:nvSpPr>
              <p:cNvPr id="92" name="椭圆 91">
                <a:extLst>
                  <a:ext uri="{FF2B5EF4-FFF2-40B4-BE49-F238E27FC236}">
                    <a16:creationId xmlns:a16="http://schemas.microsoft.com/office/drawing/2014/main" id="{B8DE384D-0BEC-7447-BA07-69F2598B5A26}"/>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3" name="椭圆 92">
                <a:extLst>
                  <a:ext uri="{FF2B5EF4-FFF2-40B4-BE49-F238E27FC236}">
                    <a16:creationId xmlns:a16="http://schemas.microsoft.com/office/drawing/2014/main" id="{5AB6D0CB-F866-4C49-B9A1-6A7F398AC35A}"/>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4" name="椭圆 93">
                <a:extLst>
                  <a:ext uri="{FF2B5EF4-FFF2-40B4-BE49-F238E27FC236}">
                    <a16:creationId xmlns:a16="http://schemas.microsoft.com/office/drawing/2014/main" id="{939DF70C-BFCB-4144-99D2-5B4A59840470}"/>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5" name="椭圆 94">
                <a:extLst>
                  <a:ext uri="{FF2B5EF4-FFF2-40B4-BE49-F238E27FC236}">
                    <a16:creationId xmlns:a16="http://schemas.microsoft.com/office/drawing/2014/main" id="{A9914B2E-B8D2-4944-B880-AC0835CC3407}"/>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pic>
        <p:nvPicPr>
          <p:cNvPr id="21" name="图片 20">
            <a:extLst>
              <a:ext uri="{FF2B5EF4-FFF2-40B4-BE49-F238E27FC236}">
                <a16:creationId xmlns:a16="http://schemas.microsoft.com/office/drawing/2014/main" id="{144C646A-C187-4344-879C-8F735B49E2B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26001" y="1834525"/>
            <a:ext cx="939800" cy="3365500"/>
          </a:xfrm>
          <a:prstGeom prst="rect">
            <a:avLst/>
          </a:prstGeom>
        </p:spPr>
      </p:pic>
      <p:pic>
        <p:nvPicPr>
          <p:cNvPr id="8" name="图片 7">
            <a:extLst>
              <a:ext uri="{FF2B5EF4-FFF2-40B4-BE49-F238E27FC236}">
                <a16:creationId xmlns:a16="http://schemas.microsoft.com/office/drawing/2014/main" id="{C38D219E-9C53-FA47-848D-520BE4204C9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37916" y="1303817"/>
            <a:ext cx="2374900" cy="4775200"/>
          </a:xfrm>
          <a:prstGeom prst="rect">
            <a:avLst/>
          </a:prstGeom>
        </p:spPr>
      </p:pic>
      <p:pic>
        <p:nvPicPr>
          <p:cNvPr id="24" name="图片 23">
            <a:extLst>
              <a:ext uri="{FF2B5EF4-FFF2-40B4-BE49-F238E27FC236}">
                <a16:creationId xmlns:a16="http://schemas.microsoft.com/office/drawing/2014/main" id="{066773D9-3A49-E44D-B8D3-8DC8E64BDC3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196748" y="5300853"/>
            <a:ext cx="3657600" cy="774700"/>
          </a:xfrm>
          <a:prstGeom prst="rect">
            <a:avLst/>
          </a:prstGeom>
        </p:spPr>
      </p:pic>
    </p:spTree>
    <p:custDataLst>
      <p:tags r:id="rId1"/>
    </p:custDataLst>
    <p:extLst>
      <p:ext uri="{BB962C8B-B14F-4D97-AF65-F5344CB8AC3E}">
        <p14:creationId xmlns:p14="http://schemas.microsoft.com/office/powerpoint/2010/main" val="2409391451"/>
      </p:ext>
    </p:extLst>
  </p:cSld>
  <p:clrMapOvr>
    <a:masterClrMapping/>
  </p:clrMapOvr>
  <mc:AlternateContent xmlns:mc="http://schemas.openxmlformats.org/markup-compatibility/2006" xmlns:p14="http://schemas.microsoft.com/office/powerpoint/2010/main">
    <mc:Choice Requires="p14">
      <p:transition spd="slow" p14:dur="2000" advTm="66796"/>
    </mc:Choice>
    <mc:Fallback xmlns="">
      <p:transition xmlns:p14="http://schemas.microsoft.com/office/powerpoint/2010/main" spd="slow" advTm="667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0"/>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21"/>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8"/>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109"/>
                                          </p:stCondLst>
                                        </p:cTn>
                                        <p:tgtEl>
                                          <p:spTgt spid="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7"/>
                                        </p:tgtEl>
                                        <p:attrNameLst>
                                          <p:attrName>style.visibility</p:attrName>
                                        </p:attrNameLst>
                                      </p:cBhvr>
                                      <p:to>
                                        <p:strVal val="hidden"/>
                                      </p:to>
                                    </p:set>
                                  </p:childTnLst>
                                </p:cTn>
                              </p:par>
                            </p:childTnLst>
                          </p:cTn>
                        </p:par>
                        <p:par>
                          <p:cTn id="49" fill="hold">
                            <p:stCondLst>
                              <p:cond delay="0"/>
                            </p:stCondLst>
                            <p:childTnLst>
                              <p:par>
                                <p:cTn id="50" presetID="1" presetClass="entr" presetSubtype="0" fill="hold" nodeType="afterEffect">
                                  <p:stCondLst>
                                    <p:cond delay="0"/>
                                  </p:stCondLst>
                                  <p:childTnLst>
                                    <p:set>
                                      <p:cBhvr>
                                        <p:cTn id="51" dur="1" fill="hold">
                                          <p:stCondLst>
                                            <p:cond delay="0"/>
                                          </p:stCondLst>
                                        </p:cTn>
                                        <p:tgtEl>
                                          <p:spTgt spid="11"/>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nodeType="clickEffect">
                                  <p:stCondLst>
                                    <p:cond delay="0"/>
                                  </p:stCondLst>
                                  <p:childTnLst>
                                    <p:set>
                                      <p:cBhvr>
                                        <p:cTn id="55" dur="1" fill="hold">
                                          <p:stCondLst>
                                            <p:cond delay="0"/>
                                          </p:stCondLst>
                                        </p:cTn>
                                        <p:tgtEl>
                                          <p:spTgt spid="5"/>
                                        </p:tgtEl>
                                        <p:attrNameLst>
                                          <p:attrName>style.visibility</p:attrName>
                                        </p:attrNameLst>
                                      </p:cBhvr>
                                      <p:to>
                                        <p:strVal val="hidden"/>
                                      </p:to>
                                    </p:set>
                                  </p:childTnLst>
                                </p:cTn>
                              </p:par>
                            </p:childTnLst>
                          </p:cTn>
                        </p:par>
                        <p:par>
                          <p:cTn id="56" fill="hold">
                            <p:stCondLst>
                              <p:cond delay="0"/>
                            </p:stCondLst>
                            <p:childTnLst>
                              <p:par>
                                <p:cTn id="57" presetID="1" presetClass="entr" presetSubtype="0" fill="hold" nodeType="after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8" presetClass="entr" presetSubtype="6" fill="hold" nodeType="click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strips(downRight)">
                                      <p:cBhvr>
                                        <p:cTn id="63" dur="500"/>
                                        <p:tgtEl>
                                          <p:spTgt spid="48"/>
                                        </p:tgtEl>
                                      </p:cBhvr>
                                    </p:animEffect>
                                  </p:childTnLst>
                                </p:cTn>
                              </p:par>
                            </p:childTnLst>
                          </p:cTn>
                        </p:par>
                        <p:par>
                          <p:cTn id="64" fill="hold">
                            <p:stCondLst>
                              <p:cond delay="500"/>
                            </p:stCondLst>
                            <p:childTnLst>
                              <p:par>
                                <p:cTn id="65" presetID="18" presetClass="entr" presetSubtype="12" fill="hold" nodeType="after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strips(downLeft)">
                                      <p:cBhvr>
                                        <p:cTn id="67" dur="500"/>
                                        <p:tgtEl>
                                          <p:spTgt spid="23"/>
                                        </p:tgtEl>
                                      </p:cBhvr>
                                    </p:animEffect>
                                  </p:childTnLst>
                                </p:cTn>
                              </p:par>
                              <p:par>
                                <p:cTn id="68" presetID="18" presetClass="entr" presetSubtype="6" fill="hold" nodeType="withEffect">
                                  <p:stCondLst>
                                    <p:cond delay="0"/>
                                  </p:stCondLst>
                                  <p:childTnLst>
                                    <p:set>
                                      <p:cBhvr>
                                        <p:cTn id="69" dur="1" fill="hold">
                                          <p:stCondLst>
                                            <p:cond delay="0"/>
                                          </p:stCondLst>
                                        </p:cTn>
                                        <p:tgtEl>
                                          <p:spTgt spid="49"/>
                                        </p:tgtEl>
                                        <p:attrNameLst>
                                          <p:attrName>style.visibility</p:attrName>
                                        </p:attrNameLst>
                                      </p:cBhvr>
                                      <p:to>
                                        <p:strVal val="visible"/>
                                      </p:to>
                                    </p:set>
                                    <p:animEffect transition="in" filter="strips(downRight)">
                                      <p:cBhvr>
                                        <p:cTn id="70" dur="500"/>
                                        <p:tgtEl>
                                          <p:spTgt spid="49"/>
                                        </p:tgtEl>
                                      </p:cBhvr>
                                    </p:animEffect>
                                  </p:childTnLst>
                                </p:cTn>
                              </p:par>
                            </p:childTnLst>
                          </p:cTn>
                        </p:par>
                        <p:par>
                          <p:cTn id="71" fill="hold">
                            <p:stCondLst>
                              <p:cond delay="1000"/>
                            </p:stCondLst>
                            <p:childTnLst>
                              <p:par>
                                <p:cTn id="72" presetID="18" presetClass="entr" presetSubtype="12" fill="hold" nodeType="afterEffect">
                                  <p:stCondLst>
                                    <p:cond delay="0"/>
                                  </p:stCondLst>
                                  <p:childTnLst>
                                    <p:set>
                                      <p:cBhvr>
                                        <p:cTn id="73" dur="1" fill="hold">
                                          <p:stCondLst>
                                            <p:cond delay="0"/>
                                          </p:stCondLst>
                                        </p:cTn>
                                        <p:tgtEl>
                                          <p:spTgt spid="30"/>
                                        </p:tgtEl>
                                        <p:attrNameLst>
                                          <p:attrName>style.visibility</p:attrName>
                                        </p:attrNameLst>
                                      </p:cBhvr>
                                      <p:to>
                                        <p:strVal val="visible"/>
                                      </p:to>
                                    </p:set>
                                    <p:animEffect transition="in" filter="strips(downLeft)">
                                      <p:cBhvr>
                                        <p:cTn id="74" dur="500"/>
                                        <p:tgtEl>
                                          <p:spTgt spid="30"/>
                                        </p:tgtEl>
                                      </p:cBhvr>
                                    </p:animEffect>
                                  </p:childTnLst>
                                </p:cTn>
                              </p:par>
                              <p:par>
                                <p:cTn id="75" presetID="18" presetClass="entr" presetSubtype="6" fill="hold" nodeType="withEffect">
                                  <p:stCondLst>
                                    <p:cond delay="0"/>
                                  </p:stCondLst>
                                  <p:childTnLst>
                                    <p:set>
                                      <p:cBhvr>
                                        <p:cTn id="76" dur="1" fill="hold">
                                          <p:stCondLst>
                                            <p:cond delay="0"/>
                                          </p:stCondLst>
                                        </p:cTn>
                                        <p:tgtEl>
                                          <p:spTgt spid="41"/>
                                        </p:tgtEl>
                                        <p:attrNameLst>
                                          <p:attrName>style.visibility</p:attrName>
                                        </p:attrNameLst>
                                      </p:cBhvr>
                                      <p:to>
                                        <p:strVal val="visible"/>
                                      </p:to>
                                    </p:set>
                                    <p:animEffect transition="in" filter="strips(downRight)">
                                      <p:cBhvr>
                                        <p:cTn id="77" dur="500"/>
                                        <p:tgtEl>
                                          <p:spTgt spid="41"/>
                                        </p:tgtEl>
                                      </p:cBhvr>
                                    </p:animEffect>
                                  </p:childTnLst>
                                </p:cTn>
                              </p:par>
                            </p:childTnLst>
                          </p:cTn>
                        </p:par>
                        <p:par>
                          <p:cTn id="78" fill="hold">
                            <p:stCondLst>
                              <p:cond delay="1500"/>
                            </p:stCondLst>
                            <p:childTnLst>
                              <p:par>
                                <p:cTn id="79" presetID="18" presetClass="entr" presetSubtype="12" fill="hold" nodeType="afterEffect">
                                  <p:stCondLst>
                                    <p:cond delay="0"/>
                                  </p:stCondLst>
                                  <p:childTnLst>
                                    <p:set>
                                      <p:cBhvr>
                                        <p:cTn id="80" dur="1" fill="hold">
                                          <p:stCondLst>
                                            <p:cond delay="0"/>
                                          </p:stCondLst>
                                        </p:cTn>
                                        <p:tgtEl>
                                          <p:spTgt spid="31"/>
                                        </p:tgtEl>
                                        <p:attrNameLst>
                                          <p:attrName>style.visibility</p:attrName>
                                        </p:attrNameLst>
                                      </p:cBhvr>
                                      <p:to>
                                        <p:strVal val="visible"/>
                                      </p:to>
                                    </p:set>
                                    <p:animEffect transition="in" filter="strips(downLeft)">
                                      <p:cBhvr>
                                        <p:cTn id="81" dur="500"/>
                                        <p:tgtEl>
                                          <p:spTgt spid="31"/>
                                        </p:tgtEl>
                                      </p:cBhvr>
                                    </p:animEffect>
                                  </p:childTnLst>
                                </p:cTn>
                              </p:par>
                              <p:par>
                                <p:cTn id="82" presetID="18" presetClass="entr" presetSubtype="6" fill="hold" nodeType="with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strips(downRight)">
                                      <p:cBhvr>
                                        <p:cTn id="84" dur="500"/>
                                        <p:tgtEl>
                                          <p:spTgt spid="42"/>
                                        </p:tgtEl>
                                      </p:cBhvr>
                                    </p:animEffect>
                                  </p:childTnLst>
                                </p:cTn>
                              </p:par>
                            </p:childTnLst>
                          </p:cTn>
                        </p:par>
                        <p:par>
                          <p:cTn id="85" fill="hold">
                            <p:stCondLst>
                              <p:cond delay="2000"/>
                            </p:stCondLst>
                            <p:childTnLst>
                              <p:par>
                                <p:cTn id="86" presetID="18" presetClass="entr" presetSubtype="12" fill="hold" nodeType="after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strips(downLeft)">
                                      <p:cBhvr>
                                        <p:cTn id="88" dur="500"/>
                                        <p:tgtEl>
                                          <p:spTgt spid="32"/>
                                        </p:tgtEl>
                                      </p:cBhvr>
                                    </p:animEffect>
                                  </p:childTnLst>
                                </p:cTn>
                              </p:par>
                            </p:childTnLst>
                          </p:cTn>
                        </p:par>
                      </p:childTnLst>
                    </p:cTn>
                  </p:par>
                  <p:par>
                    <p:cTn id="89" fill="hold">
                      <p:stCondLst>
                        <p:cond delay="indefinite"/>
                      </p:stCondLst>
                      <p:childTnLst>
                        <p:par>
                          <p:cTn id="90" fill="hold">
                            <p:stCondLst>
                              <p:cond delay="0"/>
                            </p:stCondLst>
                            <p:childTnLst>
                              <p:par>
                                <p:cTn id="91" presetID="1" presetClass="exit" presetSubtype="0" fill="hold" nodeType="clickEffect">
                                  <p:stCondLst>
                                    <p:cond delay="0"/>
                                  </p:stCondLst>
                                  <p:childTnLst>
                                    <p:set>
                                      <p:cBhvr>
                                        <p:cTn id="92" dur="1" fill="hold">
                                          <p:stCondLst>
                                            <p:cond delay="0"/>
                                          </p:stCondLst>
                                        </p:cTn>
                                        <p:tgtEl>
                                          <p:spTgt spid="10"/>
                                        </p:tgtEl>
                                        <p:attrNameLst>
                                          <p:attrName>style.visibility</p:attrName>
                                        </p:attrNameLst>
                                      </p:cBhvr>
                                      <p:to>
                                        <p:strVal val="hidden"/>
                                      </p:to>
                                    </p:set>
                                  </p:childTnLst>
                                </p:cTn>
                              </p:par>
                              <p:par>
                                <p:cTn id="93" presetID="1" presetClass="exit" presetSubtype="0" fill="hold" nodeType="withEffect">
                                  <p:stCondLst>
                                    <p:cond delay="0"/>
                                  </p:stCondLst>
                                  <p:childTnLst>
                                    <p:set>
                                      <p:cBhvr>
                                        <p:cTn id="94" dur="1" fill="hold">
                                          <p:stCondLst>
                                            <p:cond delay="0"/>
                                          </p:stCondLst>
                                        </p:cTn>
                                        <p:tgtEl>
                                          <p:spTgt spid="9"/>
                                        </p:tgtEl>
                                        <p:attrNameLst>
                                          <p:attrName>style.visibility</p:attrName>
                                        </p:attrNameLst>
                                      </p:cBhvr>
                                      <p:to>
                                        <p:strVal val="hidden"/>
                                      </p:to>
                                    </p:set>
                                  </p:childTnLst>
                                </p:cTn>
                              </p:par>
                            </p:childTnLst>
                          </p:cTn>
                        </p:par>
                        <p:par>
                          <p:cTn id="95" fill="hold">
                            <p:stCondLst>
                              <p:cond delay="0"/>
                            </p:stCondLst>
                            <p:childTnLst>
                              <p:par>
                                <p:cTn id="96" presetID="1" presetClass="entr" presetSubtype="0" fill="hold" nodeType="afterEffect">
                                  <p:stCondLst>
                                    <p:cond delay="0"/>
                                  </p:stCondLst>
                                  <p:childTnLst>
                                    <p:set>
                                      <p:cBhvr>
                                        <p:cTn id="97"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F9E20-0652-4843-BAD7-B302CC99213F}"/>
              </a:ext>
            </a:extLst>
          </p:cNvPr>
          <p:cNvSpPr>
            <a:spLocks noGrp="1"/>
          </p:cNvSpPr>
          <p:nvPr>
            <p:ph type="title"/>
          </p:nvPr>
        </p:nvSpPr>
        <p:spPr/>
        <p:txBody>
          <a:bodyPr/>
          <a:lstStyle/>
          <a:p>
            <a:r>
              <a:rPr lang="en-US" dirty="0"/>
              <a:t>Readings on Processing using NVM</a:t>
            </a:r>
          </a:p>
        </p:txBody>
      </p:sp>
      <p:sp>
        <p:nvSpPr>
          <p:cNvPr id="3" name="Content Placeholder 2">
            <a:extLst>
              <a:ext uri="{FF2B5EF4-FFF2-40B4-BE49-F238E27FC236}">
                <a16:creationId xmlns:a16="http://schemas.microsoft.com/office/drawing/2014/main" id="{2983F14E-0F81-2243-861D-83C33B005C66}"/>
              </a:ext>
            </a:extLst>
          </p:cNvPr>
          <p:cNvSpPr>
            <a:spLocks noGrp="1"/>
          </p:cNvSpPr>
          <p:nvPr>
            <p:ph idx="1"/>
          </p:nvPr>
        </p:nvSpPr>
        <p:spPr>
          <a:xfrm>
            <a:off x="228600" y="1219200"/>
            <a:ext cx="8610600" cy="5029200"/>
          </a:xfrm>
        </p:spPr>
        <p:txBody>
          <a:bodyPr/>
          <a:lstStyle/>
          <a:p>
            <a:r>
              <a:rPr lang="en-US" sz="2200" dirty="0" err="1"/>
              <a:t>Shafiee</a:t>
            </a:r>
            <a:r>
              <a:rPr lang="en-US" sz="2200" dirty="0"/>
              <a:t>+, “</a:t>
            </a:r>
            <a:r>
              <a:rPr lang="en-US" sz="2200" dirty="0">
                <a:solidFill>
                  <a:srgbClr val="0432FF"/>
                </a:solidFill>
              </a:rPr>
              <a:t>ISAAC: A Convolutional Neural Network Accelerator with In-Situ Analog Arithmetic in Crossbars</a:t>
            </a:r>
            <a:r>
              <a:rPr lang="en-US" sz="2200" dirty="0"/>
              <a:t>”, ISCA 2016.</a:t>
            </a:r>
          </a:p>
          <a:p>
            <a:endParaRPr lang="en-US" sz="2200" dirty="0"/>
          </a:p>
          <a:p>
            <a:r>
              <a:rPr lang="en-US" sz="2200" dirty="0"/>
              <a:t>Chi+, “</a:t>
            </a:r>
            <a:r>
              <a:rPr lang="en-US" sz="2200" dirty="0">
                <a:solidFill>
                  <a:srgbClr val="0432FF"/>
                </a:solidFill>
              </a:rPr>
              <a:t>PRIME: A Novel Processing-in-memory Architecture for Neural Network Computation in ReRAM-based Main Memory</a:t>
            </a:r>
            <a:r>
              <a:rPr lang="en-US" sz="2200" dirty="0"/>
              <a:t>”, ISCA 2016.</a:t>
            </a:r>
          </a:p>
          <a:p>
            <a:endParaRPr lang="en-US" sz="2200" dirty="0"/>
          </a:p>
          <a:p>
            <a:r>
              <a:rPr lang="en-US" sz="2200" dirty="0" err="1"/>
              <a:t>Prezioso</a:t>
            </a:r>
            <a:r>
              <a:rPr lang="en-US" sz="2200" dirty="0"/>
              <a:t>+, “</a:t>
            </a:r>
            <a:r>
              <a:rPr lang="en-US" sz="2200" dirty="0">
                <a:solidFill>
                  <a:srgbClr val="0432FF"/>
                </a:solidFill>
              </a:rPr>
              <a:t>Training and Operation of an Integrated Neuromorphic Network based on Metal-Oxide Memristors</a:t>
            </a:r>
            <a:r>
              <a:rPr lang="en-US" sz="2200" dirty="0"/>
              <a:t>”, Nature 2015</a:t>
            </a:r>
          </a:p>
          <a:p>
            <a:endParaRPr lang="en-US" sz="2200" dirty="0"/>
          </a:p>
          <a:p>
            <a:r>
              <a:rPr lang="en-US" sz="2200" dirty="0" err="1"/>
              <a:t>Ambrogio</a:t>
            </a:r>
            <a:r>
              <a:rPr lang="en-US" sz="2200" dirty="0"/>
              <a:t>+, “</a:t>
            </a:r>
            <a:r>
              <a:rPr lang="en-US" sz="2200" dirty="0">
                <a:solidFill>
                  <a:srgbClr val="0432FF"/>
                </a:solidFill>
              </a:rPr>
              <a:t>Equivalent-accuracy accelerated neural-network training using analogue memory</a:t>
            </a:r>
            <a:r>
              <a:rPr lang="en-US" sz="2200" dirty="0"/>
              <a:t>”, Nature 2018.</a:t>
            </a:r>
          </a:p>
          <a:p>
            <a:pPr marL="0" indent="0">
              <a:buNone/>
            </a:pPr>
            <a:endParaRPr lang="en-US" sz="2200" dirty="0"/>
          </a:p>
        </p:txBody>
      </p:sp>
      <p:sp>
        <p:nvSpPr>
          <p:cNvPr id="4" name="Slide Number Placeholder 3">
            <a:extLst>
              <a:ext uri="{FF2B5EF4-FFF2-40B4-BE49-F238E27FC236}">
                <a16:creationId xmlns:a16="http://schemas.microsoft.com/office/drawing/2014/main" id="{DA78D717-F383-3F44-9632-2BDFF90CF834}"/>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Tree>
    <p:extLst>
      <p:ext uri="{BB962C8B-B14F-4D97-AF65-F5344CB8AC3E}">
        <p14:creationId xmlns:p14="http://schemas.microsoft.com/office/powerpoint/2010/main" val="534202090"/>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t>1. Processing using Memory</a:t>
            </a:r>
          </a:p>
          <a:p>
            <a:pPr algn="l"/>
            <a:r>
              <a:rPr lang="en-US" sz="3600" dirty="0">
                <a:solidFill>
                  <a:srgbClr val="0432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992158987"/>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875573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In-Memory Graph Analytics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내용 개체 틀 2"/>
          <p:cNvSpPr txBox="1">
            <a:spLocks/>
          </p:cNvSpPr>
          <p:nvPr/>
        </p:nvSpPr>
        <p:spPr bwMode="auto">
          <a:xfrm>
            <a:off x="228600" y="1124744"/>
            <a:ext cx="86106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Large graphs are everywhere (circa 2015)</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charset="0"/>
              <a:buNone/>
              <a:tabLst/>
              <a:defRPr/>
            </a:pPr>
            <a:endParaRPr kumimoji="0" lang="en-US" altLang="ko-KR" sz="20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Scalable large-scale graph processing is challenging</a:t>
            </a:r>
            <a:endParaRPr kumimoji="0" lang="ko-KR" altLang="en-US" sz="2400" b="0" i="0" u="none" strike="noStrike" kern="1200" cap="none" spc="0" normalizeH="0" baseline="0" noProof="0" dirty="0">
              <a:ln>
                <a:noFill/>
              </a:ln>
              <a:solidFill>
                <a:srgbClr val="000000"/>
              </a:solidFill>
              <a:effectLst/>
              <a:uLnTx/>
              <a:uFillTx/>
              <a:latin typeface="Tahoma"/>
            </a:endParaRPr>
          </a:p>
        </p:txBody>
      </p:sp>
      <p:grpSp>
        <p:nvGrpSpPr>
          <p:cNvPr id="6" name="그룹 7"/>
          <p:cNvGrpSpPr/>
          <p:nvPr/>
        </p:nvGrpSpPr>
        <p:grpSpPr>
          <a:xfrm>
            <a:off x="832673" y="1777556"/>
            <a:ext cx="7716092" cy="1519994"/>
            <a:chOff x="832673" y="2141219"/>
            <a:chExt cx="7716092" cy="1519994"/>
          </a:xfrm>
        </p:grpSpPr>
        <p:sp>
          <p:nvSpPr>
            <p:cNvPr id="7" name="TextBox 3"/>
            <p:cNvSpPr txBox="1"/>
            <p:nvPr/>
          </p:nvSpPr>
          <p:spPr>
            <a:xfrm>
              <a:off x="832673" y="3014882"/>
              <a:ext cx="1764778"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36 Million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Wikipedia Pages</a:t>
              </a:r>
            </a:p>
          </p:txBody>
        </p:sp>
        <p:sp>
          <p:nvSpPr>
            <p:cNvPr id="8" name="TextBox 5"/>
            <p:cNvSpPr txBox="1"/>
            <p:nvPr/>
          </p:nvSpPr>
          <p:spPr>
            <a:xfrm>
              <a:off x="2842663" y="3014882"/>
              <a:ext cx="1702134"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1.4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Facebook Users</a:t>
              </a:r>
            </a:p>
          </p:txBody>
        </p:sp>
        <p:sp>
          <p:nvSpPr>
            <p:cNvPr id="9" name="TextBox 5"/>
            <p:cNvSpPr txBox="1"/>
            <p:nvPr/>
          </p:nvSpPr>
          <p:spPr>
            <a:xfrm>
              <a:off x="5023819" y="3014882"/>
              <a:ext cx="1420389"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300 Million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Twitter Users</a:t>
              </a:r>
            </a:p>
          </p:txBody>
        </p:sp>
        <p:pic>
          <p:nvPicPr>
            <p:cNvPr id="10" name="Picture 2" descr="http://www.bioteams.com/images/wikipedia_as_a.jpg"/>
            <p:cNvPicPr>
              <a:picLocks noChangeAspect="1" noChangeArrowheads="1"/>
            </p:cNvPicPr>
            <p:nvPr/>
          </p:nvPicPr>
          <p:blipFill>
            <a:blip r:embed="rId2" cstate="print"/>
            <a:srcRect/>
            <a:stretch>
              <a:fillRect/>
            </a:stretch>
          </p:blipFill>
          <p:spPr bwMode="auto">
            <a:xfrm>
              <a:off x="1221470" y="2141219"/>
              <a:ext cx="881698" cy="881700"/>
            </a:xfrm>
            <a:prstGeom prst="rect">
              <a:avLst/>
            </a:prstGeom>
            <a:noFill/>
          </p:spPr>
        </p:pic>
        <p:pic>
          <p:nvPicPr>
            <p:cNvPr id="11" name="Picture 8" descr="http://jchutchins.net/site/wp-content/uploads/2009/06/facebook-logo.jpg"/>
            <p:cNvPicPr>
              <a:picLocks noChangeAspect="1" noChangeArrowheads="1"/>
            </p:cNvPicPr>
            <p:nvPr/>
          </p:nvPicPr>
          <p:blipFill>
            <a:blip r:embed="rId3" cstate="print"/>
            <a:srcRect/>
            <a:stretch>
              <a:fillRect/>
            </a:stretch>
          </p:blipFill>
          <p:spPr bwMode="auto">
            <a:xfrm>
              <a:off x="2873087" y="2262268"/>
              <a:ext cx="1699935" cy="639600"/>
            </a:xfrm>
            <a:prstGeom prst="rect">
              <a:avLst/>
            </a:prstGeom>
            <a:noFill/>
          </p:spPr>
        </p:pic>
        <p:pic>
          <p:nvPicPr>
            <p:cNvPr id="12" name="Picture 10" descr="http://asset3.itsnicethat.com/system/files/062012/4fd07cea5c3e3c0d810000db/img_col_main/Twitternew.jpg?135457642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7104" t="20452" r="24614" b="18303"/>
            <a:stretch/>
          </p:blipFill>
          <p:spPr bwMode="auto">
            <a:xfrm>
              <a:off x="5311851" y="2226563"/>
              <a:ext cx="844326" cy="71101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https://pbs.twimg.com/profile_images/1550954462/instagramIcon_400x4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74" y="2193963"/>
              <a:ext cx="776210" cy="776210"/>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extBox 5"/>
            <p:cNvSpPr txBox="1"/>
            <p:nvPr/>
          </p:nvSpPr>
          <p:spPr>
            <a:xfrm>
              <a:off x="6731793" y="3014882"/>
              <a:ext cx="1816972"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Instagram Photos</a:t>
              </a:r>
            </a:p>
          </p:txBody>
        </p:sp>
      </p:grpSp>
      <p:graphicFrame>
        <p:nvGraphicFramePr>
          <p:cNvPr id="15" name="내용 개체 틀 5"/>
          <p:cNvGraphicFramePr>
            <a:graphicFrameLocks/>
          </p:cNvGraphicFramePr>
          <p:nvPr/>
        </p:nvGraphicFramePr>
        <p:xfrm>
          <a:off x="832672" y="4149080"/>
          <a:ext cx="7854127" cy="2237361"/>
        </p:xfrm>
        <a:graphic>
          <a:graphicData uri="http://schemas.openxmlformats.org/drawingml/2006/chart">
            <c:chart xmlns:c="http://schemas.openxmlformats.org/drawingml/2006/chart" xmlns:r="http://schemas.openxmlformats.org/officeDocument/2006/relationships" r:id="rId6"/>
          </a:graphicData>
        </a:graphic>
      </p:graphicFrame>
      <p:cxnSp>
        <p:nvCxnSpPr>
          <p:cNvPr id="16" name="직선 화살표 연결선 6"/>
          <p:cNvCxnSpPr/>
          <p:nvPr/>
        </p:nvCxnSpPr>
        <p:spPr>
          <a:xfrm flipH="1">
            <a:off x="5148066" y="5219239"/>
            <a:ext cx="334151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687602"/>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Bottlenecks in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3" name="직사각형 7"/>
          <p:cNvSpPr/>
          <p:nvPr/>
        </p:nvSpPr>
        <p:spPr>
          <a:xfrm>
            <a:off x="1032425" y="2060589"/>
            <a:ext cx="4129087" cy="39240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 name="내용 개체 틀 4"/>
          <p:cNvSpPr txBox="1">
            <a:spLocks/>
          </p:cNvSpPr>
          <p:nvPr/>
        </p:nvSpPr>
        <p:spPr>
          <a:xfrm>
            <a:off x="522348" y="1189524"/>
            <a:ext cx="7578044" cy="2123658"/>
          </a:xfrm>
          <a:prstGeom prst="rect">
            <a:avLst/>
          </a:prstGeom>
        </p:spPr>
        <p:txBody>
          <a:bodyPr vert="horz" lIns="91440" tIns="45720" rIns="91440" bIns="45720" rtlCol="0">
            <a:spAutoFit/>
          </a:bodyPr>
          <a:lst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(v: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graph.vertices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    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(w: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v.successors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w.next_rank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 weight *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p:txBody>
      </p:sp>
      <p:grpSp>
        <p:nvGrpSpPr>
          <p:cNvPr id="45" name="그룹 78"/>
          <p:cNvGrpSpPr/>
          <p:nvPr/>
        </p:nvGrpSpPr>
        <p:grpSpPr>
          <a:xfrm>
            <a:off x="2127580" y="4487241"/>
            <a:ext cx="4196064" cy="1063334"/>
            <a:chOff x="1333905" y="4732035"/>
            <a:chExt cx="4196064" cy="1063334"/>
          </a:xfrm>
        </p:grpSpPr>
        <p:cxnSp>
          <p:nvCxnSpPr>
            <p:cNvPr id="46" name="구부러진 연결선 31"/>
            <p:cNvCxnSpPr>
              <a:stCxn id="63" idx="2"/>
              <a:endCxn id="53" idx="3"/>
            </p:cNvCxnSpPr>
            <p:nvPr/>
          </p:nvCxnSpPr>
          <p:spPr>
            <a:xfrm rot="5400000">
              <a:off x="2329181" y="3736759"/>
              <a:ext cx="948627" cy="2939179"/>
            </a:xfrm>
            <a:prstGeom prst="curvedConnector2">
              <a:avLst/>
            </a:prstGeom>
            <a:noFill/>
            <a:ln w="9525" cap="flat" cmpd="sng" algn="ctr">
              <a:solidFill>
                <a:sysClr val="windowText" lastClr="000000">
                  <a:shade val="95000"/>
                  <a:satMod val="105000"/>
                </a:sysClr>
              </a:solidFill>
              <a:prstDash val="solid"/>
              <a:tailEnd type="triangle"/>
            </a:ln>
            <a:effectLst/>
          </p:spPr>
        </p:cxnSp>
        <p:sp>
          <p:nvSpPr>
            <p:cNvPr id="47" name="TextBox 46"/>
            <p:cNvSpPr txBox="1"/>
            <p:nvPr/>
          </p:nvSpPr>
          <p:spPr>
            <a:xfrm>
              <a:off x="3463890" y="5333704"/>
              <a:ext cx="206607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weight * </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v.rank</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8" name="그룹 75"/>
          <p:cNvGrpSpPr/>
          <p:nvPr/>
        </p:nvGrpSpPr>
        <p:grpSpPr>
          <a:xfrm>
            <a:off x="1695531" y="3544246"/>
            <a:ext cx="432048" cy="2546995"/>
            <a:chOff x="901856" y="3789040"/>
            <a:chExt cx="432048" cy="2546995"/>
          </a:xfrm>
        </p:grpSpPr>
        <p:sp>
          <p:nvSpPr>
            <p:cNvPr id="49" name="직사각형 38"/>
            <p:cNvSpPr/>
            <p:nvPr/>
          </p:nvSpPr>
          <p:spPr>
            <a:xfrm>
              <a:off x="901856" y="4972285"/>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 name="직사각형 39"/>
            <p:cNvSpPr/>
            <p:nvPr/>
          </p:nvSpPr>
          <p:spPr>
            <a:xfrm>
              <a:off x="901856" y="397447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1" name="직사각형 40"/>
            <p:cNvSpPr/>
            <p:nvPr/>
          </p:nvSpPr>
          <p:spPr>
            <a:xfrm>
              <a:off x="901856" y="599476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2" name="직사각형 22"/>
            <p:cNvSpPr/>
            <p:nvPr/>
          </p:nvSpPr>
          <p:spPr>
            <a:xfrm>
              <a:off x="901856" y="4331925"/>
              <a:ext cx="432048"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v</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3" name="직사각형 25"/>
            <p:cNvSpPr/>
            <p:nvPr/>
          </p:nvSpPr>
          <p:spPr>
            <a:xfrm>
              <a:off x="901856" y="5480607"/>
              <a:ext cx="432048" cy="400110"/>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4" name="직사각형 21"/>
            <p:cNvSpPr/>
            <p:nvPr/>
          </p:nvSpPr>
          <p:spPr>
            <a:xfrm>
              <a:off x="901856" y="3789040"/>
              <a:ext cx="432048" cy="2546995"/>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cxnSp>
        <p:nvCxnSpPr>
          <p:cNvPr id="55" name="구부러진 연결선 41"/>
          <p:cNvCxnSpPr>
            <a:stCxn id="60" idx="3"/>
            <a:endCxn id="49" idx="3"/>
          </p:cNvCxnSpPr>
          <p:nvPr/>
        </p:nvCxnSpPr>
        <p:spPr>
          <a:xfrm rot="5400000">
            <a:off x="2967892" y="3646928"/>
            <a:ext cx="326256" cy="2006882"/>
          </a:xfrm>
          <a:prstGeom prst="curvedConnector2">
            <a:avLst/>
          </a:prstGeom>
          <a:noFill/>
          <a:ln w="9525" cap="flat" cmpd="sng" algn="ctr">
            <a:solidFill>
              <a:sysClr val="windowText" lastClr="000000">
                <a:shade val="95000"/>
                <a:satMod val="105000"/>
              </a:sysClr>
            </a:solidFill>
            <a:prstDash val="lgDash"/>
            <a:tailEnd type="triangle"/>
          </a:ln>
          <a:effectLst/>
        </p:spPr>
      </p:cxnSp>
      <p:cxnSp>
        <p:nvCxnSpPr>
          <p:cNvPr id="56" name="구부러진 연결선 51"/>
          <p:cNvCxnSpPr>
            <a:stCxn id="61" idx="3"/>
            <a:endCxn id="51" idx="3"/>
          </p:cNvCxnSpPr>
          <p:nvPr/>
        </p:nvCxnSpPr>
        <p:spPr>
          <a:xfrm rot="5400000">
            <a:off x="2609767" y="4005054"/>
            <a:ext cx="1348738" cy="2313113"/>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57" name="그룹 87"/>
          <p:cNvGrpSpPr/>
          <p:nvPr/>
        </p:nvGrpSpPr>
        <p:grpSpPr>
          <a:xfrm>
            <a:off x="2127579" y="4087131"/>
            <a:ext cx="3987336" cy="400110"/>
            <a:chOff x="2627783" y="4259917"/>
            <a:chExt cx="3987336" cy="400110"/>
          </a:xfrm>
        </p:grpSpPr>
        <p:cxnSp>
          <p:nvCxnSpPr>
            <p:cNvPr id="58" name="직선 화살표 연결선 29"/>
            <p:cNvCxnSpPr>
              <a:endCxn id="64" idx="1"/>
            </p:cNvCxnSpPr>
            <p:nvPr/>
          </p:nvCxnSpPr>
          <p:spPr>
            <a:xfrm>
              <a:off x="2627783" y="4459972"/>
              <a:ext cx="1683080" cy="0"/>
            </a:xfrm>
            <a:prstGeom prst="straightConnector1">
              <a:avLst/>
            </a:prstGeom>
            <a:noFill/>
            <a:ln w="9525" cap="flat" cmpd="sng" algn="ctr">
              <a:solidFill>
                <a:sysClr val="windowText" lastClr="000000">
                  <a:shade val="95000"/>
                  <a:satMod val="105000"/>
                </a:sysClr>
              </a:solidFill>
              <a:prstDash val="solid"/>
              <a:tailEnd type="triangle"/>
            </a:ln>
            <a:effectLst/>
          </p:spPr>
        </p:cxnSp>
        <p:grpSp>
          <p:nvGrpSpPr>
            <p:cNvPr id="59" name="그룹 76"/>
            <p:cNvGrpSpPr/>
            <p:nvPr/>
          </p:nvGrpSpPr>
          <p:grpSpPr>
            <a:xfrm>
              <a:off x="4310863" y="4259917"/>
              <a:ext cx="2304256" cy="400110"/>
              <a:chOff x="1693944" y="4331925"/>
              <a:chExt cx="2304256" cy="400110"/>
            </a:xfrm>
          </p:grpSpPr>
          <p:sp>
            <p:nvSpPr>
              <p:cNvPr id="60" name="직사각형 43"/>
              <p:cNvSpPr/>
              <p:nvPr/>
            </p:nvSpPr>
            <p:spPr>
              <a:xfrm rot="5400000">
                <a:off x="1817692"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1" name="직사각형 50"/>
              <p:cNvSpPr/>
              <p:nvPr/>
            </p:nvSpPr>
            <p:spPr>
              <a:xfrm rot="5400000">
                <a:off x="2123923"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2" name="직사각형 56"/>
              <p:cNvSpPr/>
              <p:nvPr/>
            </p:nvSpPr>
            <p:spPr>
              <a:xfrm rot="5400000">
                <a:off x="3454087"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3" name="직사각형 27"/>
              <p:cNvSpPr/>
              <p:nvPr/>
            </p:nvSpPr>
            <p:spPr>
              <a:xfrm>
                <a:off x="2590003" y="4331925"/>
                <a:ext cx="720080"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&amp;w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64" name="직사각형 26"/>
              <p:cNvSpPr/>
              <p:nvPr/>
            </p:nvSpPr>
            <p:spPr>
              <a:xfrm>
                <a:off x="1693944" y="4331925"/>
                <a:ext cx="2304256" cy="400110"/>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65" name="구부러진 연결선 57"/>
          <p:cNvCxnSpPr>
            <a:stCxn id="62" idx="1"/>
            <a:endCxn id="50" idx="3"/>
          </p:cNvCxnSpPr>
          <p:nvPr/>
        </p:nvCxnSpPr>
        <p:spPr>
          <a:xfrm rot="16200000" flipV="1">
            <a:off x="3813497" y="2129772"/>
            <a:ext cx="271443" cy="3643277"/>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66" name="그룹 93"/>
          <p:cNvGrpSpPr/>
          <p:nvPr/>
        </p:nvGrpSpPr>
        <p:grpSpPr>
          <a:xfrm>
            <a:off x="2775652" y="3101467"/>
            <a:ext cx="6382071" cy="2820517"/>
            <a:chOff x="3275856" y="3175530"/>
            <a:chExt cx="6382071" cy="2820517"/>
          </a:xfrm>
        </p:grpSpPr>
        <p:sp>
          <p:nvSpPr>
            <p:cNvPr id="67" name="타원 88"/>
            <p:cNvSpPr/>
            <p:nvPr/>
          </p:nvSpPr>
          <p:spPr>
            <a:xfrm>
              <a:off x="3275856" y="3618309"/>
              <a:ext cx="508484" cy="2377738"/>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8" name="TextBox 67"/>
            <p:cNvSpPr txBox="1"/>
            <p:nvPr/>
          </p:nvSpPr>
          <p:spPr>
            <a:xfrm>
              <a:off x="3615287" y="3175530"/>
              <a:ext cx="604264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1. Frequent random memory accesses</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69" name="그룹 94"/>
          <p:cNvGrpSpPr/>
          <p:nvPr/>
        </p:nvGrpSpPr>
        <p:grpSpPr>
          <a:xfrm>
            <a:off x="4067944" y="5046549"/>
            <a:ext cx="5091508" cy="1220380"/>
            <a:chOff x="4568148" y="5107165"/>
            <a:chExt cx="5091508" cy="1220380"/>
          </a:xfrm>
        </p:grpSpPr>
        <p:sp>
          <p:nvSpPr>
            <p:cNvPr id="70" name="타원 91"/>
            <p:cNvSpPr/>
            <p:nvPr/>
          </p:nvSpPr>
          <p:spPr>
            <a:xfrm>
              <a:off x="4601391" y="5107165"/>
              <a:ext cx="2378834" cy="573280"/>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71" name="TextBox 70"/>
            <p:cNvSpPr txBox="1"/>
            <p:nvPr/>
          </p:nvSpPr>
          <p:spPr>
            <a:xfrm>
              <a:off x="4568148" y="5865880"/>
              <a:ext cx="509150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2. Little amount of computation</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72" name="그룹 12"/>
          <p:cNvGrpSpPr/>
          <p:nvPr/>
        </p:nvGrpSpPr>
        <p:grpSpPr>
          <a:xfrm>
            <a:off x="102248" y="4537387"/>
            <a:ext cx="1593283" cy="1314561"/>
            <a:chOff x="314421" y="4694850"/>
            <a:chExt cx="1593283" cy="1314561"/>
          </a:xfrm>
        </p:grpSpPr>
        <p:grpSp>
          <p:nvGrpSpPr>
            <p:cNvPr id="73" name="그룹 5"/>
            <p:cNvGrpSpPr/>
            <p:nvPr/>
          </p:nvGrpSpPr>
          <p:grpSpPr>
            <a:xfrm>
              <a:off x="314421" y="4694850"/>
              <a:ext cx="1224137" cy="1314561"/>
              <a:chOff x="395536" y="3645024"/>
              <a:chExt cx="1326123" cy="1314561"/>
            </a:xfrm>
          </p:grpSpPr>
          <p:sp>
            <p:nvSpPr>
              <p:cNvPr id="77" name="직사각형 2"/>
              <p:cNvSpPr/>
              <p:nvPr/>
            </p:nvSpPr>
            <p:spPr>
              <a:xfrm>
                <a:off x="395536" y="3645024"/>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8" name="직사각형 33"/>
              <p:cNvSpPr/>
              <p:nvPr/>
            </p:nvSpPr>
            <p:spPr>
              <a:xfrm>
                <a:off x="395536" y="3973151"/>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w.next_rank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9" name="직사각형 34"/>
              <p:cNvSpPr/>
              <p:nvPr/>
            </p:nvSpPr>
            <p:spPr>
              <a:xfrm>
                <a:off x="395536" y="429940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w.edges</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80" name="직사각형 35"/>
              <p:cNvSpPr/>
              <p:nvPr/>
            </p:nvSpPr>
            <p:spPr>
              <a:xfrm>
                <a:off x="395536" y="463145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grpSp>
          <p:nvGrpSpPr>
            <p:cNvPr id="74" name="그룹 11"/>
            <p:cNvGrpSpPr/>
            <p:nvPr/>
          </p:nvGrpSpPr>
          <p:grpSpPr>
            <a:xfrm>
              <a:off x="1538558" y="4694850"/>
              <a:ext cx="369146" cy="1314561"/>
              <a:chOff x="1538558" y="4694850"/>
              <a:chExt cx="369146" cy="1314561"/>
            </a:xfrm>
          </p:grpSpPr>
          <p:cxnSp>
            <p:nvCxnSpPr>
              <p:cNvPr id="75" name="직선 연결선 8"/>
              <p:cNvCxnSpPr/>
              <p:nvPr/>
            </p:nvCxnSpPr>
            <p:spPr>
              <a:xfrm flipH="1" flipV="1">
                <a:off x="1538558" y="4694850"/>
                <a:ext cx="369146" cy="698426"/>
              </a:xfrm>
              <a:prstGeom prst="line">
                <a:avLst/>
              </a:prstGeom>
              <a:noFill/>
              <a:ln w="9525" cap="flat" cmpd="sng" algn="ctr">
                <a:solidFill>
                  <a:srgbClr val="60BD68">
                    <a:shade val="95000"/>
                    <a:satMod val="105000"/>
                  </a:srgbClr>
                </a:solidFill>
                <a:prstDash val="dash"/>
              </a:ln>
              <a:effectLst/>
            </p:spPr>
          </p:cxnSp>
          <p:cxnSp>
            <p:nvCxnSpPr>
              <p:cNvPr id="76" name="직선 연결선 10"/>
              <p:cNvCxnSpPr/>
              <p:nvPr/>
            </p:nvCxnSpPr>
            <p:spPr>
              <a:xfrm flipV="1">
                <a:off x="1538558" y="5793386"/>
                <a:ext cx="369146" cy="216025"/>
              </a:xfrm>
              <a:prstGeom prst="line">
                <a:avLst/>
              </a:prstGeom>
              <a:noFill/>
              <a:ln w="9525" cap="flat" cmpd="sng" algn="ctr">
                <a:solidFill>
                  <a:srgbClr val="60BD68">
                    <a:shade val="95000"/>
                    <a:satMod val="105000"/>
                  </a:srgbClr>
                </a:solidFill>
                <a:prstDash val="dash"/>
              </a:ln>
              <a:effectLst/>
            </p:spPr>
          </p:cxnSp>
        </p:grpSp>
      </p:grpSp>
    </p:spTree>
    <p:extLst>
      <p:ext uri="{BB962C8B-B14F-4D97-AF65-F5344CB8AC3E}">
        <p14:creationId xmlns:p14="http://schemas.microsoft.com/office/powerpoint/2010/main" val="2156591362"/>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927684142"/>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143248922"/>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3429687911"/>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396580334"/>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5931198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
                                        </p:tgtEl>
                                        <p:attrNameLst>
                                          <p:attrName>style.visibility</p:attrName>
                                        </p:attrNameLst>
                                      </p:cBhvr>
                                      <p:to>
                                        <p:strVal val="visible"/>
                                      </p:to>
                                    </p:set>
                                    <p:animEffect transition="in" filter="fade">
                                      <p:cBhvr>
                                        <p:cTn id="7" dur="200"/>
                                        <p:tgtEl>
                                          <p:spTgt spid="4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9"/>
                                        </p:tgtEl>
                                        <p:attrNameLst>
                                          <p:attrName>style.visibility</p:attrName>
                                        </p:attrNameLst>
                                      </p:cBhvr>
                                      <p:to>
                                        <p:strVal val="visible"/>
                                      </p:to>
                                    </p:set>
                                    <p:animEffect transition="in" filter="fade">
                                      <p:cBhvr>
                                        <p:cTn id="10" dur="200"/>
                                        <p:tgtEl>
                                          <p:spTgt spid="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 grpId="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2701947285"/>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605364444"/>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610600" cy="4876800"/>
          </a:xfrm>
        </p:spPr>
        <p:txBody>
          <a:bodyPr/>
          <a:lstStyle/>
          <a:p>
            <a:r>
              <a:rPr lang="en-US" sz="2200" dirty="0" err="1"/>
              <a:t>Junwhan</a:t>
            </a:r>
            <a:r>
              <a:rPr lang="en-US" sz="2200" dirty="0"/>
              <a:t> </a:t>
            </a:r>
            <a:r>
              <a:rPr lang="en-US" sz="2200" dirty="0" err="1"/>
              <a:t>Ahn</a:t>
            </a:r>
            <a:r>
              <a:rPr lang="en-US" sz="2200" dirty="0"/>
              <a:t>, </a:t>
            </a:r>
            <a:r>
              <a:rPr lang="en-US" sz="2200" dirty="0" err="1"/>
              <a:t>Sungpack</a:t>
            </a:r>
            <a:r>
              <a:rPr lang="en-US" sz="2200" dirty="0"/>
              <a:t> Hong, </a:t>
            </a:r>
            <a:r>
              <a:rPr lang="en-US" sz="2200" dirty="0" err="1"/>
              <a:t>Sungjoo</a:t>
            </a:r>
            <a:r>
              <a:rPr lang="en-US" sz="2200" dirty="0"/>
              <a:t> </a:t>
            </a:r>
            <a:r>
              <a:rPr lang="en-US" sz="2200" dirty="0" err="1"/>
              <a:t>Yoo</a:t>
            </a:r>
            <a:r>
              <a:rPr lang="en-US" sz="2200" dirty="0"/>
              <a:t>, Onur Mutlu, and </a:t>
            </a:r>
            <a:r>
              <a:rPr lang="en-US" sz="2200" dirty="0" err="1"/>
              <a:t>Kiyoung</a:t>
            </a:r>
            <a:r>
              <a:rPr lang="en-US" sz="2200" dirty="0"/>
              <a:t> Choi,</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sz="2200" dirty="0"/>
            </a:br>
            <a:r>
              <a:rPr lang="en-US" sz="2200" i="1" dirty="0"/>
              <a:t>Proceedings of the </a:t>
            </a:r>
            <a:r>
              <a:rPr lang="en-US" sz="2200" i="1" dirty="0">
                <a:hlinkClick r:id="rId3"/>
              </a:rPr>
              <a:t>42nd International Symposium on Computer Architecture</a:t>
            </a:r>
            <a:r>
              <a:rPr lang="en-US" sz="2200" i="1" dirty="0"/>
              <a:t> (</a:t>
            </a:r>
            <a:r>
              <a:rPr lang="en-US" sz="2200" b="1" i="1" dirty="0"/>
              <a:t>ISCA</a:t>
            </a:r>
            <a:r>
              <a:rPr lang="en-US" sz="2200" i="1" dirty="0"/>
              <a:t>)</a:t>
            </a:r>
            <a:r>
              <a:rPr lang="en-US" sz="2200" dirty="0"/>
              <a:t>, Portland, OR, June 2015.</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Lightning Session Slides (pptx)</a:t>
            </a:r>
            <a:r>
              <a:rPr lang="en-US" sz="2200" dirty="0"/>
              <a:t> </a:t>
            </a:r>
            <a:r>
              <a:rPr lang="en-US" sz="2200" dirty="0">
                <a:hlinkClick r:id="rId7"/>
              </a:rPr>
              <a:t>(pdf)</a:t>
            </a:r>
            <a:r>
              <a:rPr lang="en-US" sz="2200" dirty="0"/>
              <a:t>]</a:t>
            </a:r>
            <a:br>
              <a:rPr lang="en-US" sz="2200" dirty="0"/>
            </a:br>
            <a:r>
              <a:rPr lang="en-US" sz="2200" b="1" i="1" dirty="0">
                <a:solidFill>
                  <a:srgbClr val="FF0000"/>
                </a:solidFill>
              </a:rPr>
              <a:t>Top Picks Honorable Mention by IEEE Micro.</a:t>
            </a:r>
            <a:br>
              <a:rPr lang="en-US" sz="2200" dirty="0"/>
            </a:br>
            <a:endParaRPr lang="en-US" sz="2200" dirty="0"/>
          </a:p>
          <a:p>
            <a:pPr marL="0" indent="0">
              <a:buNone/>
            </a:pPr>
            <a:br>
              <a:rPr lang="en-US" sz="2200" dirty="0"/>
            </a:br>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725144"/>
            <a:ext cx="9144000" cy="1492548"/>
          </a:xfrm>
          <a:prstGeom prst="rect">
            <a:avLst/>
          </a:prstGeom>
        </p:spPr>
      </p:pic>
    </p:spTree>
    <p:extLst>
      <p:ext uri="{BB962C8B-B14F-4D97-AF65-F5344CB8AC3E}">
        <p14:creationId xmlns:p14="http://schemas.microsoft.com/office/powerpoint/2010/main" val="28027201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239944" cy="1066800"/>
          </a:xfrm>
        </p:spPr>
        <p:txBody>
          <a:bodyPr/>
          <a:lstStyle/>
          <a:p>
            <a:r>
              <a:rPr lang="en-US" dirty="0"/>
              <a:t>In-Storage Genomic Data Filtering </a:t>
            </a:r>
            <a:r>
              <a:rPr lang="en-US" sz="2200" b="1" dirty="0">
                <a:solidFill>
                  <a:srgbClr val="006633"/>
                </a:solidFill>
              </a:rPr>
              <a:t>[ASPLOS 2022]</a:t>
            </a:r>
            <a:r>
              <a:rPr lang="en-US" sz="2200"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458271846"/>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Genome Sequence Analysis</a:t>
            </a:r>
          </a:p>
        </p:txBody>
      </p:sp>
      <p:sp>
        <p:nvSpPr>
          <p:cNvPr id="21" name="Rectangle 20">
            <a:extLst>
              <a:ext uri="{FF2B5EF4-FFF2-40B4-BE49-F238E27FC236}">
                <a16:creationId xmlns:a16="http://schemas.microsoft.com/office/drawing/2014/main" id="{E01ACC52-BF73-DA42-AD9D-F8B156EAD431}"/>
              </a:ext>
            </a:extLst>
          </p:cNvPr>
          <p:cNvSpPr/>
          <p:nvPr/>
        </p:nvSpPr>
        <p:spPr>
          <a:xfrm>
            <a:off x="0" y="4374560"/>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22" name="Rectangle 21">
            <a:extLst>
              <a:ext uri="{FF2B5EF4-FFF2-40B4-BE49-F238E27FC236}">
                <a16:creationId xmlns:a16="http://schemas.microsoft.com/office/drawing/2014/main" id="{F3671EFC-1331-174D-B84F-34BC5F4A4A6B}"/>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24" name="Graphic 23" descr="Close">
            <a:extLst>
              <a:ext uri="{FF2B5EF4-FFF2-40B4-BE49-F238E27FC236}">
                <a16:creationId xmlns:a16="http://schemas.microsoft.com/office/drawing/2014/main" id="{481E8CAD-DA0B-DE49-AE7E-ADF4823874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4306723"/>
            <a:ext cx="914400" cy="914400"/>
          </a:xfrm>
          <a:prstGeom prst="rect">
            <a:avLst/>
          </a:prstGeom>
        </p:spPr>
      </p:pic>
      <p:sp>
        <p:nvSpPr>
          <p:cNvPr id="26" name="Rounded Rectangle 25">
            <a:extLst>
              <a:ext uri="{FF2B5EF4-FFF2-40B4-BE49-F238E27FC236}">
                <a16:creationId xmlns:a16="http://schemas.microsoft.com/office/drawing/2014/main" id="{529F4988-C678-5947-BDB2-49390A868FE9}"/>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7" name="Rounded Rectangle 26">
            <a:extLst>
              <a:ext uri="{FF2B5EF4-FFF2-40B4-BE49-F238E27FC236}">
                <a16:creationId xmlns:a16="http://schemas.microsoft.com/office/drawing/2014/main" id="{2B63E99D-D1E4-8245-8CB2-BCD3BEAAF8DA}"/>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8" name="Rounded Rectangle 27">
            <a:extLst>
              <a:ext uri="{FF2B5EF4-FFF2-40B4-BE49-F238E27FC236}">
                <a16:creationId xmlns:a16="http://schemas.microsoft.com/office/drawing/2014/main" id="{4E6BADFB-FFE1-4E42-8501-08F12E36204A}"/>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0" name="Rectangle 29">
            <a:extLst>
              <a:ext uri="{FF2B5EF4-FFF2-40B4-BE49-F238E27FC236}">
                <a16:creationId xmlns:a16="http://schemas.microsoft.com/office/drawing/2014/main" id="{84709FEE-9362-744D-BD7D-4090E60D2C2C}"/>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1" name="Rectangle 30">
            <a:extLst>
              <a:ext uri="{FF2B5EF4-FFF2-40B4-BE49-F238E27FC236}">
                <a16:creationId xmlns:a16="http://schemas.microsoft.com/office/drawing/2014/main" id="{3271D223-4AC2-EF42-ACC1-66113579DA7F}"/>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2" name="Rectangle 31">
            <a:extLst>
              <a:ext uri="{FF2B5EF4-FFF2-40B4-BE49-F238E27FC236}">
                <a16:creationId xmlns:a16="http://schemas.microsoft.com/office/drawing/2014/main" id="{64F2603E-EC35-944A-B5BF-522099302E4A}"/>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14" name="Rectangle 13">
            <a:extLst>
              <a:ext uri="{FF2B5EF4-FFF2-40B4-BE49-F238E27FC236}">
                <a16:creationId xmlns:a16="http://schemas.microsoft.com/office/drawing/2014/main" id="{24B28578-0EA7-1344-8553-2880F1E40B36}"/>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71102E78-13BB-5F40-8AB1-CDB1BEB38F0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6" name="Rectangle 15">
            <a:extLst>
              <a:ext uri="{FF2B5EF4-FFF2-40B4-BE49-F238E27FC236}">
                <a16:creationId xmlns:a16="http://schemas.microsoft.com/office/drawing/2014/main" id="{66AF30CC-AFFD-C243-B35B-C66C856DFAAA}"/>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7" name="Rectangle 16">
            <a:extLst>
              <a:ext uri="{FF2B5EF4-FFF2-40B4-BE49-F238E27FC236}">
                <a16:creationId xmlns:a16="http://schemas.microsoft.com/office/drawing/2014/main" id="{7382F4E4-D6C2-1545-B09F-1D6880140494}"/>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8" name="Rectangle 17">
            <a:extLst>
              <a:ext uri="{FF2B5EF4-FFF2-40B4-BE49-F238E27FC236}">
                <a16:creationId xmlns:a16="http://schemas.microsoft.com/office/drawing/2014/main" id="{5F0239A0-AC43-254F-986D-684EDE49C650}"/>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9" name="Rectangle 18">
            <a:extLst>
              <a:ext uri="{FF2B5EF4-FFF2-40B4-BE49-F238E27FC236}">
                <a16:creationId xmlns:a16="http://schemas.microsoft.com/office/drawing/2014/main" id="{4A46DDE2-1447-5147-855B-E194AB338B55}"/>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4" name="TextBox 3">
            <a:extLst>
              <a:ext uri="{FF2B5EF4-FFF2-40B4-BE49-F238E27FC236}">
                <a16:creationId xmlns:a16="http://schemas.microsoft.com/office/drawing/2014/main" id="{7289B15F-EA14-7F42-9071-0F136A6363FF}"/>
              </a:ext>
            </a:extLst>
          </p:cNvPr>
          <p:cNvSpPr txBox="1"/>
          <p:nvPr/>
        </p:nvSpPr>
        <p:spPr>
          <a:xfrm>
            <a:off x="6841354" y="1768561"/>
            <a:ext cx="181491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Alignment</a:t>
            </a:r>
          </a:p>
        </p:txBody>
      </p:sp>
      <p:sp>
        <p:nvSpPr>
          <p:cNvPr id="5" name="Striped Right Arrow 4">
            <a:extLst>
              <a:ext uri="{FF2B5EF4-FFF2-40B4-BE49-F238E27FC236}">
                <a16:creationId xmlns:a16="http://schemas.microsoft.com/office/drawing/2014/main" id="{E8DE3FB2-0066-CC44-88B8-5F3645C02031}"/>
              </a:ext>
            </a:extLst>
          </p:cNvPr>
          <p:cNvSpPr/>
          <p:nvPr/>
        </p:nvSpPr>
        <p:spPr>
          <a:xfrm>
            <a:off x="1445366" y="910326"/>
            <a:ext cx="5886717" cy="985838"/>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Data Movement from Storage</a:t>
            </a:r>
          </a:p>
        </p:txBody>
      </p:sp>
      <p:pic>
        <p:nvPicPr>
          <p:cNvPr id="23" name="Graphic 22" descr="Close">
            <a:extLst>
              <a:ext uri="{FF2B5EF4-FFF2-40B4-BE49-F238E27FC236}">
                <a16:creationId xmlns:a16="http://schemas.microsoft.com/office/drawing/2014/main" id="{5C074053-199E-AE4B-94E6-C5A21A2B6B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5219357"/>
            <a:ext cx="914400" cy="914400"/>
          </a:xfrm>
          <a:prstGeom prst="rect">
            <a:avLst/>
          </a:prstGeom>
        </p:spPr>
      </p:pic>
      <p:sp>
        <p:nvSpPr>
          <p:cNvPr id="25" name="Rounded Rectangle 24">
            <a:extLst>
              <a:ext uri="{FF2B5EF4-FFF2-40B4-BE49-F238E27FC236}">
                <a16:creationId xmlns:a16="http://schemas.microsoft.com/office/drawing/2014/main" id="{A33E3FE5-D2D1-A64A-BCDD-FDAE87FF39D1}"/>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Tree>
    <p:custDataLst>
      <p:tags r:id="rId1"/>
    </p:custDataLst>
    <p:extLst>
      <p:ext uri="{BB962C8B-B14F-4D97-AF65-F5344CB8AC3E}">
        <p14:creationId xmlns:p14="http://schemas.microsoft.com/office/powerpoint/2010/main" val="971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2.96296E-6 L 0.75781 0.21203 " pathEditMode="relative" rAng="0" ptsTypes="AA">
                                      <p:cBhvr>
                                        <p:cTn id="6" dur="500" fill="hold"/>
                                        <p:tgtEl>
                                          <p:spTgt spid="30"/>
                                        </p:tgtEl>
                                        <p:attrNameLst>
                                          <p:attrName>ppt_x</p:attrName>
                                          <p:attrName>ppt_y</p:attrName>
                                        </p:attrNameLst>
                                      </p:cBhvr>
                                      <p:rCtr x="37882" y="10602"/>
                                    </p:animMotion>
                                  </p:childTnLst>
                                </p:cTn>
                              </p:par>
                            </p:childTnLst>
                          </p:cTn>
                        </p:par>
                        <p:par>
                          <p:cTn id="7" fill="hold">
                            <p:stCondLst>
                              <p:cond delay="500"/>
                            </p:stCondLst>
                            <p:childTnLst>
                              <p:par>
                                <p:cTn id="8" presetID="0" presetClass="path" presetSubtype="0" accel="50000" decel="50000" fill="hold" grpId="0" nodeType="afterEffect">
                                  <p:stCondLst>
                                    <p:cond delay="0"/>
                                  </p:stCondLst>
                                  <p:childTnLst>
                                    <p:animMotion origin="layout" path="M 0.01458 0.10856 L 0.73472 0.15185 " pathEditMode="relative" rAng="0" ptsTypes="AA">
                                      <p:cBhvr>
                                        <p:cTn id="9" dur="500" fill="hold"/>
                                        <p:tgtEl>
                                          <p:spTgt spid="31"/>
                                        </p:tgtEl>
                                        <p:attrNameLst>
                                          <p:attrName>ppt_x</p:attrName>
                                          <p:attrName>ppt_y</p:attrName>
                                        </p:attrNameLst>
                                      </p:cBhvr>
                                      <p:rCtr x="36007" y="2153"/>
                                    </p:animMotion>
                                  </p:childTnLst>
                                </p:cTn>
                              </p:par>
                            </p:childTnLst>
                          </p:cTn>
                        </p:par>
                        <p:par>
                          <p:cTn id="10" fill="hold">
                            <p:stCondLst>
                              <p:cond delay="1000"/>
                            </p:stCondLst>
                            <p:childTnLst>
                              <p:par>
                                <p:cTn id="11" presetID="0" presetClass="path" presetSubtype="0" accel="50000" decel="50000" fill="hold" grpId="0" nodeType="afterEffect">
                                  <p:stCondLst>
                                    <p:cond delay="0"/>
                                  </p:stCondLst>
                                  <p:childTnLst>
                                    <p:animMotion origin="layout" path="M 0.01458 0.0449 L 0.73472 0.08819 " pathEditMode="relative" rAng="0" ptsTypes="AA">
                                      <p:cBhvr>
                                        <p:cTn id="12" dur="500" fill="hold"/>
                                        <p:tgtEl>
                                          <p:spTgt spid="32"/>
                                        </p:tgtEl>
                                        <p:attrNameLst>
                                          <p:attrName>ppt_x</p:attrName>
                                          <p:attrName>ppt_y</p:attrName>
                                        </p:attrNameLst>
                                      </p:cBhvr>
                                      <p:rCtr x="36007" y="2153"/>
                                    </p:animMotion>
                                  </p:childTnLst>
                                </p:cTn>
                              </p:par>
                            </p:childTnLst>
                          </p:cTn>
                        </p:par>
                        <p:par>
                          <p:cTn id="13" fill="hold">
                            <p:stCondLst>
                              <p:cond delay="1500"/>
                            </p:stCondLst>
                            <p:childTnLst>
                              <p:par>
                                <p:cTn id="14" presetID="0" presetClass="path" presetSubtype="0" accel="50000" decel="50000" fill="hold" grpId="0" nodeType="afterEffect">
                                  <p:stCondLst>
                                    <p:cond delay="0"/>
                                  </p:stCondLst>
                                  <p:childTnLst>
                                    <p:animMotion origin="layout" path="M -0.01268 -0.08611 L 0.71024 0.05162 " pathEditMode="relative" rAng="0" ptsTypes="AA">
                                      <p:cBhvr>
                                        <p:cTn id="15" dur="500" fill="hold"/>
                                        <p:tgtEl>
                                          <p:spTgt spid="14"/>
                                        </p:tgtEl>
                                        <p:attrNameLst>
                                          <p:attrName>ppt_x</p:attrName>
                                          <p:attrName>ppt_y</p:attrName>
                                        </p:attrNameLst>
                                      </p:cBhvr>
                                      <p:rCtr x="36146" y="6875"/>
                                    </p:animMotion>
                                  </p:childTnLst>
                                </p:cTn>
                              </p:par>
                            </p:childTnLst>
                          </p:cTn>
                        </p:par>
                        <p:par>
                          <p:cTn id="16" fill="hold">
                            <p:stCondLst>
                              <p:cond delay="2000"/>
                            </p:stCondLst>
                            <p:childTnLst>
                              <p:par>
                                <p:cTn id="17" presetID="0" presetClass="path" presetSubtype="0" accel="50000" decel="50000" fill="hold" grpId="0" nodeType="afterEffect">
                                  <p:stCondLst>
                                    <p:cond delay="0"/>
                                  </p:stCondLst>
                                  <p:childTnLst>
                                    <p:animMotion origin="layout" path="M -0.01597 2.59259E-6 L 0.71406 0.19097 " pathEditMode="relative" rAng="0" ptsTypes="AA">
                                      <p:cBhvr>
                                        <p:cTn id="18" dur="500" fill="hold"/>
                                        <p:tgtEl>
                                          <p:spTgt spid="15"/>
                                        </p:tgtEl>
                                        <p:attrNameLst>
                                          <p:attrName>ppt_x</p:attrName>
                                          <p:attrName>ppt_y</p:attrName>
                                        </p:attrNameLst>
                                      </p:cBhvr>
                                      <p:rCtr x="36493" y="9537"/>
                                    </p:animMotion>
                                  </p:childTnLst>
                                </p:cTn>
                              </p:par>
                            </p:childTnLst>
                          </p:cTn>
                        </p:par>
                        <p:par>
                          <p:cTn id="19" fill="hold">
                            <p:stCondLst>
                              <p:cond delay="2500"/>
                            </p:stCondLst>
                            <p:childTnLst>
                              <p:par>
                                <p:cTn id="20" presetID="0" presetClass="path" presetSubtype="0" accel="50000" decel="50000" fill="hold" grpId="0" nodeType="afterEffect">
                                  <p:stCondLst>
                                    <p:cond delay="0"/>
                                  </p:stCondLst>
                                  <p:childTnLst>
                                    <p:animMotion origin="layout" path="M 0.00521 0.03611 L 0.70747 0.13472 " pathEditMode="relative" rAng="0" ptsTypes="AA">
                                      <p:cBhvr>
                                        <p:cTn id="21" dur="500" fill="hold"/>
                                        <p:tgtEl>
                                          <p:spTgt spid="16"/>
                                        </p:tgtEl>
                                        <p:attrNameLst>
                                          <p:attrName>ppt_x</p:attrName>
                                          <p:attrName>ppt_y</p:attrName>
                                        </p:attrNameLst>
                                      </p:cBhvr>
                                      <p:rCtr x="35104" y="4931"/>
                                    </p:animMotion>
                                  </p:childTnLst>
                                </p:cTn>
                              </p:par>
                            </p:childTnLst>
                          </p:cTn>
                        </p:par>
                        <p:par>
                          <p:cTn id="22" fill="hold">
                            <p:stCondLst>
                              <p:cond delay="3000"/>
                            </p:stCondLst>
                            <p:childTnLst>
                              <p:par>
                                <p:cTn id="23" presetID="0" presetClass="path" presetSubtype="0" accel="50000" decel="50000" fill="hold" grpId="0" nodeType="afterEffect">
                                  <p:stCondLst>
                                    <p:cond delay="0"/>
                                  </p:stCondLst>
                                  <p:childTnLst>
                                    <p:animMotion origin="layout" path="M 0.00174 0.02384 L 0.70677 0.09537 " pathEditMode="relative" rAng="0" ptsTypes="AA">
                                      <p:cBhvr>
                                        <p:cTn id="24" dur="500" fill="hold"/>
                                        <p:tgtEl>
                                          <p:spTgt spid="17"/>
                                        </p:tgtEl>
                                        <p:attrNameLst>
                                          <p:attrName>ppt_x</p:attrName>
                                          <p:attrName>ppt_y</p:attrName>
                                        </p:attrNameLst>
                                      </p:cBhvr>
                                      <p:rCtr x="35243" y="3565"/>
                                    </p:animMotion>
                                  </p:childTnLst>
                                </p:cTn>
                              </p:par>
                            </p:childTnLst>
                          </p:cTn>
                        </p:par>
                        <p:par>
                          <p:cTn id="25" fill="hold">
                            <p:stCondLst>
                              <p:cond delay="3500"/>
                            </p:stCondLst>
                            <p:childTnLst>
                              <p:par>
                                <p:cTn id="26" presetID="0" presetClass="path" presetSubtype="0" accel="50000" decel="50000" fill="hold" grpId="0" nodeType="afterEffect">
                                  <p:stCondLst>
                                    <p:cond delay="0"/>
                                  </p:stCondLst>
                                  <p:childTnLst>
                                    <p:animMotion origin="layout" path="M 0.00538 0.02616 L 0.7342 0.16458 " pathEditMode="relative" rAng="0" ptsTypes="AA">
                                      <p:cBhvr>
                                        <p:cTn id="27" dur="500" fill="hold"/>
                                        <p:tgtEl>
                                          <p:spTgt spid="18"/>
                                        </p:tgtEl>
                                        <p:attrNameLst>
                                          <p:attrName>ppt_x</p:attrName>
                                          <p:attrName>ppt_y</p:attrName>
                                        </p:attrNameLst>
                                      </p:cBhvr>
                                      <p:rCtr x="36441" y="6921"/>
                                    </p:animMotion>
                                  </p:childTnLst>
                                </p:cTn>
                              </p:par>
                            </p:childTnLst>
                          </p:cTn>
                        </p:par>
                        <p:par>
                          <p:cTn id="28" fill="hold">
                            <p:stCondLst>
                              <p:cond delay="4000"/>
                            </p:stCondLst>
                            <p:childTnLst>
                              <p:par>
                                <p:cTn id="29" presetID="0" presetClass="path" presetSubtype="0" accel="50000" decel="50000" fill="hold" grpId="0" nodeType="afterEffect">
                                  <p:stCondLst>
                                    <p:cond delay="0"/>
                                  </p:stCondLst>
                                  <p:childTnLst>
                                    <p:animMotion origin="layout" path="M 0.00695 0.01759 L 0.72361 0.22292 " pathEditMode="relative" rAng="0" ptsTypes="AA">
                                      <p:cBhvr>
                                        <p:cTn id="30" dur="500" fill="hold"/>
                                        <p:tgtEl>
                                          <p:spTgt spid="19"/>
                                        </p:tgtEl>
                                        <p:attrNameLst>
                                          <p:attrName>ppt_x</p:attrName>
                                          <p:attrName>ppt_y</p:attrName>
                                        </p:attrNameLst>
                                      </p:cBhvr>
                                      <p:rCtr x="35833" y="10255"/>
                                    </p:animMotion>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22" presetClass="entr" presetSubtype="8" fill="hold" grpId="0" nodeType="with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wipe(left)">
                                      <p:cBhvr>
                                        <p:cTn id="45" dur="250"/>
                                        <p:tgtEl>
                                          <p:spTgt spid="5"/>
                                        </p:tgtEl>
                                      </p:cBhvr>
                                    </p:animEffect>
                                  </p:childTnLst>
                                </p:cTn>
                              </p:par>
                              <p:par>
                                <p:cTn id="46" presetID="1" presetClass="entr" presetSubtype="0" fill="hold" nodeType="withEffect">
                                  <p:stCondLst>
                                    <p:cond delay="0"/>
                                  </p:stCondLst>
                                  <p:childTnLst>
                                    <p:set>
                                      <p:cBhvr>
                                        <p:cTn id="47"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30" grpId="0" animBg="1"/>
      <p:bldP spid="31" grpId="0" animBg="1"/>
      <p:bldP spid="32" grpId="0" animBg="1"/>
      <p:bldP spid="14" grpId="0" animBg="1"/>
      <p:bldP spid="15" grpId="0" animBg="1"/>
      <p:bldP spid="16" grpId="0" animBg="1"/>
      <p:bldP spid="17" grpId="0" animBg="1"/>
      <p:bldP spid="18" grpId="0" animBg="1"/>
      <p:bldP spid="19" grpId="0" animBg="1"/>
      <p:bldP spid="4" grpId="0"/>
      <p:bldP spid="5" grpId="0" animBg="1"/>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AD54C5-BF55-4E41-8C0F-3556E47BC5A0}"/>
              </a:ext>
            </a:extLst>
          </p:cNvPr>
          <p:cNvSpPr/>
          <p:nvPr/>
        </p:nvSpPr>
        <p:spPr>
          <a:xfrm>
            <a:off x="3721994" y="2113937"/>
            <a:ext cx="5232447" cy="183303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Processor">
            <a:extLst>
              <a:ext uri="{FF2B5EF4-FFF2-40B4-BE49-F238E27FC236}">
                <a16:creationId xmlns:a16="http://schemas.microsoft.com/office/drawing/2014/main" id="{71065E2A-7362-3A42-A4EE-680E81E7CC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49529" y="1207214"/>
            <a:ext cx="955855" cy="955855"/>
          </a:xfrm>
          <a:prstGeom prst="rect">
            <a:avLst/>
          </a:prstGeom>
        </p:spPr>
      </p:pic>
      <p:pic>
        <p:nvPicPr>
          <p:cNvPr id="10" name="Graphic 9" descr="Gears">
            <a:extLst>
              <a:ext uri="{FF2B5EF4-FFF2-40B4-BE49-F238E27FC236}">
                <a16:creationId xmlns:a16="http://schemas.microsoft.com/office/drawing/2014/main" id="{3274706B-9FCF-B74A-AEEE-2613B8773C7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44410" y="1249505"/>
            <a:ext cx="955854" cy="955854"/>
          </a:xfrm>
          <a:prstGeom prst="rect">
            <a:avLst/>
          </a:prstGeom>
        </p:spPr>
      </p:pic>
      <p:pic>
        <p:nvPicPr>
          <p:cNvPr id="12" name="Graphic 11" descr="Filter">
            <a:extLst>
              <a:ext uri="{FF2B5EF4-FFF2-40B4-BE49-F238E27FC236}">
                <a16:creationId xmlns:a16="http://schemas.microsoft.com/office/drawing/2014/main" id="{A3C1ACFA-1681-2944-95D5-336F827DAD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77325" y="1258620"/>
            <a:ext cx="914400" cy="914400"/>
          </a:xfrm>
          <a:prstGeom prst="rect">
            <a:avLst/>
          </a:prstGeom>
        </p:spPr>
      </p:pic>
      <p:sp>
        <p:nvSpPr>
          <p:cNvPr id="13" name="TextBox 12">
            <a:extLst>
              <a:ext uri="{FF2B5EF4-FFF2-40B4-BE49-F238E27FC236}">
                <a16:creationId xmlns:a16="http://schemas.microsoft.com/office/drawing/2014/main" id="{689D6EC6-9E53-1942-BA75-E28E28CB8EE7}"/>
              </a:ext>
            </a:extLst>
          </p:cNvPr>
          <p:cNvSpPr txBox="1"/>
          <p:nvPr/>
        </p:nvSpPr>
        <p:spPr>
          <a:xfrm>
            <a:off x="3986741" y="897913"/>
            <a:ext cx="174025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Heuristics</a:t>
            </a:r>
          </a:p>
        </p:txBody>
      </p:sp>
      <p:sp>
        <p:nvSpPr>
          <p:cNvPr id="23" name="TextBox 22">
            <a:extLst>
              <a:ext uri="{FF2B5EF4-FFF2-40B4-BE49-F238E27FC236}">
                <a16:creationId xmlns:a16="http://schemas.microsoft.com/office/drawing/2014/main" id="{9E6BE85F-9B13-E947-BE2F-9258663BDA08}"/>
              </a:ext>
            </a:extLst>
          </p:cNvPr>
          <p:cNvSpPr txBox="1"/>
          <p:nvPr/>
        </p:nvSpPr>
        <p:spPr>
          <a:xfrm>
            <a:off x="5620127" y="910197"/>
            <a:ext cx="213140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Accelerators</a:t>
            </a:r>
          </a:p>
        </p:txBody>
      </p:sp>
      <p:sp>
        <p:nvSpPr>
          <p:cNvPr id="26" name="TextBox 25">
            <a:extLst>
              <a:ext uri="{FF2B5EF4-FFF2-40B4-BE49-F238E27FC236}">
                <a16:creationId xmlns:a16="http://schemas.microsoft.com/office/drawing/2014/main" id="{6BAB6890-0F63-B747-9D57-26D84D7D6A66}"/>
              </a:ext>
            </a:extLst>
          </p:cNvPr>
          <p:cNvSpPr txBox="1"/>
          <p:nvPr/>
        </p:nvSpPr>
        <p:spPr>
          <a:xfrm>
            <a:off x="7503786" y="910197"/>
            <a:ext cx="106147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Filters</a:t>
            </a:r>
          </a:p>
        </p:txBody>
      </p:sp>
      <p:sp>
        <p:nvSpPr>
          <p:cNvPr id="27" name="Rectangle 26">
            <a:extLst>
              <a:ext uri="{FF2B5EF4-FFF2-40B4-BE49-F238E27FC236}">
                <a16:creationId xmlns:a16="http://schemas.microsoft.com/office/drawing/2014/main" id="{2358D5AA-DFFA-8D4D-A741-7934E03EFF46}"/>
              </a:ext>
            </a:extLst>
          </p:cNvPr>
          <p:cNvSpPr/>
          <p:nvPr/>
        </p:nvSpPr>
        <p:spPr>
          <a:xfrm>
            <a:off x="0" y="4266028"/>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52" name="Rectangle 51">
            <a:extLst>
              <a:ext uri="{FF2B5EF4-FFF2-40B4-BE49-F238E27FC236}">
                <a16:creationId xmlns:a16="http://schemas.microsoft.com/office/drawing/2014/main" id="{A99E118C-EEAB-9C49-907C-AC67626CAD41}"/>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3" name="Rectangle 52">
            <a:extLst>
              <a:ext uri="{FF2B5EF4-FFF2-40B4-BE49-F238E27FC236}">
                <a16:creationId xmlns:a16="http://schemas.microsoft.com/office/drawing/2014/main" id="{2C535C70-FB4A-0241-B25F-8F569683D1E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4" name="Rectangle 53">
            <a:extLst>
              <a:ext uri="{FF2B5EF4-FFF2-40B4-BE49-F238E27FC236}">
                <a16:creationId xmlns:a16="http://schemas.microsoft.com/office/drawing/2014/main" id="{D31397B8-63FB-714A-8F18-1A7789063CED}"/>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55" name="Rectangle 54">
            <a:extLst>
              <a:ext uri="{FF2B5EF4-FFF2-40B4-BE49-F238E27FC236}">
                <a16:creationId xmlns:a16="http://schemas.microsoft.com/office/drawing/2014/main" id="{0FFBA1F1-98E0-564F-83B1-193D6086B1E4}"/>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6" name="Rectangle 55">
            <a:extLst>
              <a:ext uri="{FF2B5EF4-FFF2-40B4-BE49-F238E27FC236}">
                <a16:creationId xmlns:a16="http://schemas.microsoft.com/office/drawing/2014/main" id="{3ED6AC3D-DFCB-1945-82BC-D3D9AF46B12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7" name="Rectangle 56">
            <a:extLst>
              <a:ext uri="{FF2B5EF4-FFF2-40B4-BE49-F238E27FC236}">
                <a16:creationId xmlns:a16="http://schemas.microsoft.com/office/drawing/2014/main" id="{B7EDA0B1-A141-CD43-8FC8-CDAF384C8271}"/>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8" name="Rectangle 57">
            <a:extLst>
              <a:ext uri="{FF2B5EF4-FFF2-40B4-BE49-F238E27FC236}">
                <a16:creationId xmlns:a16="http://schemas.microsoft.com/office/drawing/2014/main" id="{AF4C7A2B-3783-764D-B20A-AFF30FE38B8F}"/>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9" name="Rectangle 58">
            <a:extLst>
              <a:ext uri="{FF2B5EF4-FFF2-40B4-BE49-F238E27FC236}">
                <a16:creationId xmlns:a16="http://schemas.microsoft.com/office/drawing/2014/main" id="{94A0BB08-190C-7B4C-9FA8-C453C2421161}"/>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60" name="Rectangle 59">
            <a:extLst>
              <a:ext uri="{FF2B5EF4-FFF2-40B4-BE49-F238E27FC236}">
                <a16:creationId xmlns:a16="http://schemas.microsoft.com/office/drawing/2014/main" id="{05B4C9C8-047E-2449-8F6D-7E55DC35146F}"/>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30" name="Rounded Rectangle 29">
            <a:extLst>
              <a:ext uri="{FF2B5EF4-FFF2-40B4-BE49-F238E27FC236}">
                <a16:creationId xmlns:a16="http://schemas.microsoft.com/office/drawing/2014/main" id="{1E9FD74E-F3A3-EC4F-A031-2E50E586A05F}"/>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31" name="Rounded Rectangle 30">
            <a:extLst>
              <a:ext uri="{FF2B5EF4-FFF2-40B4-BE49-F238E27FC236}">
                <a16:creationId xmlns:a16="http://schemas.microsoft.com/office/drawing/2014/main" id="{E4A3B81D-25E3-8A4C-A2DB-AB9E43C288AE}"/>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2" name="Rounded Rectangle 31">
            <a:extLst>
              <a:ext uri="{FF2B5EF4-FFF2-40B4-BE49-F238E27FC236}">
                <a16:creationId xmlns:a16="http://schemas.microsoft.com/office/drawing/2014/main" id="{45F2E9F3-46D4-2D48-A408-9382652ADA44}"/>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CB2E5EEA-9D8D-454B-9C48-5D4302BF02CD}"/>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3" name="Rectangle 32">
            <a:extLst>
              <a:ext uri="{FF2B5EF4-FFF2-40B4-BE49-F238E27FC236}">
                <a16:creationId xmlns:a16="http://schemas.microsoft.com/office/drawing/2014/main" id="{0E6B0398-ADCD-1145-B0F6-748316A7EEF2}"/>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35" name="Graphic 34" descr="Close">
            <a:extLst>
              <a:ext uri="{FF2B5EF4-FFF2-40B4-BE49-F238E27FC236}">
                <a16:creationId xmlns:a16="http://schemas.microsoft.com/office/drawing/2014/main" id="{B7548304-289F-9447-8091-9F3A785960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8837" y="5219357"/>
            <a:ext cx="914400" cy="914400"/>
          </a:xfrm>
          <a:prstGeom prst="rect">
            <a:avLst/>
          </a:prstGeom>
        </p:spPr>
      </p:pic>
      <p:sp>
        <p:nvSpPr>
          <p:cNvPr id="36" name="TextBox 35">
            <a:extLst>
              <a:ext uri="{FF2B5EF4-FFF2-40B4-BE49-F238E27FC236}">
                <a16:creationId xmlns:a16="http://schemas.microsoft.com/office/drawing/2014/main" id="{29A9BA6C-26AE-E74A-87A1-95A82D67BAE7}"/>
              </a:ext>
            </a:extLst>
          </p:cNvPr>
          <p:cNvSpPr txBox="1"/>
          <p:nvPr/>
        </p:nvSpPr>
        <p:spPr>
          <a:xfrm>
            <a:off x="632697" y="40939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724BFA13-9C6A-A84C-8779-352B3F958673}"/>
              </a:ext>
            </a:extLst>
          </p:cNvPr>
          <p:cNvSpPr>
            <a:spLocks noGrp="1"/>
          </p:cNvSpPr>
          <p:nvPr>
            <p:ph type="title"/>
          </p:nvPr>
        </p:nvSpPr>
        <p:spPr/>
        <p:txBody>
          <a:bodyPr/>
          <a:lstStyle/>
          <a:p>
            <a:r>
              <a:rPr lang="en-US" dirty="0"/>
              <a:t>Compute-Centric Accelerators</a:t>
            </a:r>
            <a:endParaRPr lang="en-CH" dirty="0"/>
          </a:p>
        </p:txBody>
      </p:sp>
    </p:spTree>
    <p:custDataLst>
      <p:tags r:id="rId1"/>
    </p:custDataLst>
    <p:extLst>
      <p:ext uri="{BB962C8B-B14F-4D97-AF65-F5344CB8AC3E}">
        <p14:creationId xmlns:p14="http://schemas.microsoft.com/office/powerpoint/2010/main" val="409742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par>
                                <p:cTn id="33" presetID="0" presetClass="path" presetSubtype="0" accel="50000" decel="50000" fill="hold" grpId="0" nodeType="withEffect">
                                  <p:stCondLst>
                                    <p:cond delay="0"/>
                                  </p:stCondLst>
                                  <p:childTnLst>
                                    <p:animMotion origin="layout" path="M 2.77778E-6 2.96296E-6 L 0.75781 0.21203 " pathEditMode="relative" rAng="0" ptsTypes="AA">
                                      <p:cBhvr>
                                        <p:cTn id="34" dur="500" fill="hold"/>
                                        <p:tgtEl>
                                          <p:spTgt spid="52"/>
                                        </p:tgtEl>
                                        <p:attrNameLst>
                                          <p:attrName>ppt_x</p:attrName>
                                          <p:attrName>ppt_y</p:attrName>
                                        </p:attrNameLst>
                                      </p:cBhvr>
                                      <p:rCtr x="37882" y="10602"/>
                                    </p:animMotion>
                                  </p:childTnLst>
                                </p:cTn>
                              </p:par>
                            </p:childTnLst>
                          </p:cTn>
                        </p:par>
                        <p:par>
                          <p:cTn id="35" fill="hold">
                            <p:stCondLst>
                              <p:cond delay="500"/>
                            </p:stCondLst>
                            <p:childTnLst>
                              <p:par>
                                <p:cTn id="36" presetID="0" presetClass="path" presetSubtype="0" accel="50000" decel="50000" fill="hold" grpId="0" nodeType="afterEffect">
                                  <p:stCondLst>
                                    <p:cond delay="0"/>
                                  </p:stCondLst>
                                  <p:childTnLst>
                                    <p:animMotion origin="layout" path="M 0.01458 0.10856 L 0.73472 0.15185 " pathEditMode="relative" rAng="0" ptsTypes="AA">
                                      <p:cBhvr>
                                        <p:cTn id="37" dur="500" fill="hold"/>
                                        <p:tgtEl>
                                          <p:spTgt spid="53"/>
                                        </p:tgtEl>
                                        <p:attrNameLst>
                                          <p:attrName>ppt_x</p:attrName>
                                          <p:attrName>ppt_y</p:attrName>
                                        </p:attrNameLst>
                                      </p:cBhvr>
                                      <p:rCtr x="36007" y="2153"/>
                                    </p:animMotion>
                                  </p:childTnLst>
                                </p:cTn>
                              </p:par>
                            </p:childTnLst>
                          </p:cTn>
                        </p:par>
                        <p:par>
                          <p:cTn id="38" fill="hold">
                            <p:stCondLst>
                              <p:cond delay="1000"/>
                            </p:stCondLst>
                            <p:childTnLst>
                              <p:par>
                                <p:cTn id="39" presetID="0" presetClass="path" presetSubtype="0" accel="50000" decel="50000" fill="hold" grpId="0" nodeType="afterEffect">
                                  <p:stCondLst>
                                    <p:cond delay="0"/>
                                  </p:stCondLst>
                                  <p:childTnLst>
                                    <p:animMotion origin="layout" path="M 0.01458 0.0449 L 0.73472 0.08819 " pathEditMode="relative" rAng="0" ptsTypes="AA">
                                      <p:cBhvr>
                                        <p:cTn id="40" dur="500" fill="hold"/>
                                        <p:tgtEl>
                                          <p:spTgt spid="54"/>
                                        </p:tgtEl>
                                        <p:attrNameLst>
                                          <p:attrName>ppt_x</p:attrName>
                                          <p:attrName>ppt_y</p:attrName>
                                        </p:attrNameLst>
                                      </p:cBhvr>
                                      <p:rCtr x="36007" y="2153"/>
                                    </p:animMotion>
                                  </p:childTnLst>
                                </p:cTn>
                              </p:par>
                            </p:childTnLst>
                          </p:cTn>
                        </p:par>
                        <p:par>
                          <p:cTn id="41" fill="hold">
                            <p:stCondLst>
                              <p:cond delay="1500"/>
                            </p:stCondLst>
                            <p:childTnLst>
                              <p:par>
                                <p:cTn id="42" presetID="0" presetClass="path" presetSubtype="0" accel="50000" decel="50000" fill="hold" grpId="0" nodeType="afterEffect">
                                  <p:stCondLst>
                                    <p:cond delay="0"/>
                                  </p:stCondLst>
                                  <p:childTnLst>
                                    <p:animMotion origin="layout" path="M -0.01268 -0.08611 L 0.71024 0.05162 " pathEditMode="relative" rAng="0" ptsTypes="AA">
                                      <p:cBhvr>
                                        <p:cTn id="43" dur="500" fill="hold"/>
                                        <p:tgtEl>
                                          <p:spTgt spid="55"/>
                                        </p:tgtEl>
                                        <p:attrNameLst>
                                          <p:attrName>ppt_x</p:attrName>
                                          <p:attrName>ppt_y</p:attrName>
                                        </p:attrNameLst>
                                      </p:cBhvr>
                                      <p:rCtr x="36146" y="6875"/>
                                    </p:animMotion>
                                  </p:childTnLst>
                                </p:cTn>
                              </p:par>
                            </p:childTnLst>
                          </p:cTn>
                        </p:par>
                        <p:par>
                          <p:cTn id="44" fill="hold">
                            <p:stCondLst>
                              <p:cond delay="2000"/>
                            </p:stCondLst>
                            <p:childTnLst>
                              <p:par>
                                <p:cTn id="45" presetID="0" presetClass="path" presetSubtype="0" accel="50000" decel="50000" fill="hold" grpId="0" nodeType="afterEffect">
                                  <p:stCondLst>
                                    <p:cond delay="0"/>
                                  </p:stCondLst>
                                  <p:childTnLst>
                                    <p:animMotion origin="layout" path="M -0.01597 2.59259E-6 L 0.71406 0.19097 " pathEditMode="relative" rAng="0" ptsTypes="AA">
                                      <p:cBhvr>
                                        <p:cTn id="46" dur="500" fill="hold"/>
                                        <p:tgtEl>
                                          <p:spTgt spid="56"/>
                                        </p:tgtEl>
                                        <p:attrNameLst>
                                          <p:attrName>ppt_x</p:attrName>
                                          <p:attrName>ppt_y</p:attrName>
                                        </p:attrNameLst>
                                      </p:cBhvr>
                                      <p:rCtr x="36493" y="9537"/>
                                    </p:animMotion>
                                  </p:childTnLst>
                                </p:cTn>
                              </p:par>
                            </p:childTnLst>
                          </p:cTn>
                        </p:par>
                        <p:par>
                          <p:cTn id="47" fill="hold">
                            <p:stCondLst>
                              <p:cond delay="2500"/>
                            </p:stCondLst>
                            <p:childTnLst>
                              <p:par>
                                <p:cTn id="48" presetID="0" presetClass="path" presetSubtype="0" accel="50000" decel="50000" fill="hold" grpId="0" nodeType="afterEffect">
                                  <p:stCondLst>
                                    <p:cond delay="0"/>
                                  </p:stCondLst>
                                  <p:childTnLst>
                                    <p:animMotion origin="layout" path="M 0.00521 0.03611 L 0.70747 0.13472 " pathEditMode="relative" rAng="0" ptsTypes="AA">
                                      <p:cBhvr>
                                        <p:cTn id="49" dur="500" fill="hold"/>
                                        <p:tgtEl>
                                          <p:spTgt spid="57"/>
                                        </p:tgtEl>
                                        <p:attrNameLst>
                                          <p:attrName>ppt_x</p:attrName>
                                          <p:attrName>ppt_y</p:attrName>
                                        </p:attrNameLst>
                                      </p:cBhvr>
                                      <p:rCtr x="35104" y="4931"/>
                                    </p:animMotion>
                                  </p:childTnLst>
                                </p:cTn>
                              </p:par>
                            </p:childTnLst>
                          </p:cTn>
                        </p:par>
                        <p:par>
                          <p:cTn id="50" fill="hold">
                            <p:stCondLst>
                              <p:cond delay="3000"/>
                            </p:stCondLst>
                            <p:childTnLst>
                              <p:par>
                                <p:cTn id="51" presetID="0" presetClass="path" presetSubtype="0" accel="50000" decel="50000" fill="hold" grpId="0" nodeType="afterEffect">
                                  <p:stCondLst>
                                    <p:cond delay="0"/>
                                  </p:stCondLst>
                                  <p:childTnLst>
                                    <p:animMotion origin="layout" path="M 0.00174 0.02384 L 0.70677 0.09537 " pathEditMode="relative" rAng="0" ptsTypes="AA">
                                      <p:cBhvr>
                                        <p:cTn id="52" dur="500" fill="hold"/>
                                        <p:tgtEl>
                                          <p:spTgt spid="58"/>
                                        </p:tgtEl>
                                        <p:attrNameLst>
                                          <p:attrName>ppt_x</p:attrName>
                                          <p:attrName>ppt_y</p:attrName>
                                        </p:attrNameLst>
                                      </p:cBhvr>
                                      <p:rCtr x="35243" y="3565"/>
                                    </p:animMotion>
                                  </p:childTnLst>
                                </p:cTn>
                              </p:par>
                            </p:childTnLst>
                          </p:cTn>
                        </p:par>
                        <p:par>
                          <p:cTn id="53" fill="hold">
                            <p:stCondLst>
                              <p:cond delay="3500"/>
                            </p:stCondLst>
                            <p:childTnLst>
                              <p:par>
                                <p:cTn id="54" presetID="0" presetClass="path" presetSubtype="0" accel="50000" decel="50000" fill="hold" grpId="0" nodeType="afterEffect">
                                  <p:stCondLst>
                                    <p:cond delay="0"/>
                                  </p:stCondLst>
                                  <p:childTnLst>
                                    <p:animMotion origin="layout" path="M 0.00538 0.02616 L 0.7342 0.16458 " pathEditMode="relative" rAng="0" ptsTypes="AA">
                                      <p:cBhvr>
                                        <p:cTn id="55" dur="500" fill="hold"/>
                                        <p:tgtEl>
                                          <p:spTgt spid="59"/>
                                        </p:tgtEl>
                                        <p:attrNameLst>
                                          <p:attrName>ppt_x</p:attrName>
                                          <p:attrName>ppt_y</p:attrName>
                                        </p:attrNameLst>
                                      </p:cBhvr>
                                      <p:rCtr x="36441" y="6921"/>
                                    </p:animMotion>
                                  </p:childTnLst>
                                </p:cTn>
                              </p:par>
                            </p:childTnLst>
                          </p:cTn>
                        </p:par>
                        <p:par>
                          <p:cTn id="56" fill="hold">
                            <p:stCondLst>
                              <p:cond delay="4000"/>
                            </p:stCondLst>
                            <p:childTnLst>
                              <p:par>
                                <p:cTn id="57" presetID="0" presetClass="path" presetSubtype="0" accel="50000" decel="50000" fill="hold" grpId="0" nodeType="afterEffect">
                                  <p:stCondLst>
                                    <p:cond delay="0"/>
                                  </p:stCondLst>
                                  <p:childTnLst>
                                    <p:animMotion origin="layout" path="M 0.00695 0.01759 L 0.72361 0.22292 " pathEditMode="relative" rAng="0" ptsTypes="AA">
                                      <p:cBhvr>
                                        <p:cTn id="58" dur="500" fill="hold"/>
                                        <p:tgtEl>
                                          <p:spTgt spid="60"/>
                                        </p:tgtEl>
                                        <p:attrNameLst>
                                          <p:attrName>ppt_x</p:attrName>
                                          <p:attrName>ppt_y</p:attrName>
                                        </p:attrNameLst>
                                      </p:cBhvr>
                                      <p:rCtr x="35833" y="10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3" grpId="0"/>
      <p:bldP spid="26" grpId="0"/>
      <p:bldP spid="27" grpId="0" animBg="1"/>
      <p:bldP spid="52" grpId="0" animBg="1"/>
      <p:bldP spid="53" grpId="0" animBg="1"/>
      <p:bldP spid="54" grpId="0" animBg="1"/>
      <p:bldP spid="55" grpId="0" animBg="1"/>
      <p:bldP spid="56" grpId="0" animBg="1"/>
      <p:bldP spid="57" grpId="0" animBg="1"/>
      <p:bldP spid="58" grpId="0" animBg="1"/>
      <p:bldP spid="59" grpId="0" animBg="1"/>
      <p:bldP spid="60" grpId="0" animBg="1"/>
      <p:bldP spid="33" grpId="0" animBg="1"/>
      <p:bldP spid="36" grpId="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ounded Rectangle 41">
            <a:extLst>
              <a:ext uri="{FF2B5EF4-FFF2-40B4-BE49-F238E27FC236}">
                <a16:creationId xmlns:a16="http://schemas.microsoft.com/office/drawing/2014/main" id="{0A16E4E7-6240-3A4D-A6E2-73D5B4FA814B}"/>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a:t>Key Idea</a:t>
            </a:r>
            <a:r>
              <a:rPr lang="en-US" dirty="0"/>
              <a:t>: In-Storage Filtering</a:t>
            </a:r>
            <a:endParaRPr lang="en-CH" dirty="0"/>
          </a:p>
        </p:txBody>
      </p:sp>
      <p:sp>
        <p:nvSpPr>
          <p:cNvPr id="31" name="Rectangle 30">
            <a:extLst>
              <a:ext uri="{FF2B5EF4-FFF2-40B4-BE49-F238E27FC236}">
                <a16:creationId xmlns:a16="http://schemas.microsoft.com/office/drawing/2014/main" id="{3B38894D-FB68-B24E-9D5F-2AD8A3884AEB}"/>
              </a:ext>
            </a:extLst>
          </p:cNvPr>
          <p:cNvSpPr/>
          <p:nvPr/>
        </p:nvSpPr>
        <p:spPr>
          <a:xfrm>
            <a:off x="1" y="5233752"/>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Non-matching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have potential matching locations and can skip alignment</a:t>
            </a:r>
          </a:p>
        </p:txBody>
      </p:sp>
      <p:pic>
        <p:nvPicPr>
          <p:cNvPr id="23" name="Graphic 22" descr="Filter">
            <a:extLst>
              <a:ext uri="{FF2B5EF4-FFF2-40B4-BE49-F238E27FC236}">
                <a16:creationId xmlns:a16="http://schemas.microsoft.com/office/drawing/2014/main" id="{E016CCEE-DD32-534E-B29D-D486E595FD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7" name="TextBox 26">
            <a:extLst>
              <a:ext uri="{FF2B5EF4-FFF2-40B4-BE49-F238E27FC236}">
                <a16:creationId xmlns:a16="http://schemas.microsoft.com/office/drawing/2014/main" id="{701FA4EA-1EC5-684B-ACB6-6B618B3ACE16}"/>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46" name="Rectangle 45">
            <a:extLst>
              <a:ext uri="{FF2B5EF4-FFF2-40B4-BE49-F238E27FC236}">
                <a16:creationId xmlns:a16="http://schemas.microsoft.com/office/drawing/2014/main" id="{16252BD6-E81D-774E-B217-0E78268A2455}"/>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7" name="Rectangle 46">
            <a:extLst>
              <a:ext uri="{FF2B5EF4-FFF2-40B4-BE49-F238E27FC236}">
                <a16:creationId xmlns:a16="http://schemas.microsoft.com/office/drawing/2014/main" id="{AD5DD12A-65AD-D047-ADD7-F69A1A2A4E9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8" name="Rectangle 47">
            <a:extLst>
              <a:ext uri="{FF2B5EF4-FFF2-40B4-BE49-F238E27FC236}">
                <a16:creationId xmlns:a16="http://schemas.microsoft.com/office/drawing/2014/main" id="{BE1A92AC-0255-0449-A490-549F83E19104}"/>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49" name="Rectangle 48">
            <a:extLst>
              <a:ext uri="{FF2B5EF4-FFF2-40B4-BE49-F238E27FC236}">
                <a16:creationId xmlns:a16="http://schemas.microsoft.com/office/drawing/2014/main" id="{202C3FD7-F724-4C45-AF22-D1FE70F45D07}"/>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0" name="Rectangle 49">
            <a:extLst>
              <a:ext uri="{FF2B5EF4-FFF2-40B4-BE49-F238E27FC236}">
                <a16:creationId xmlns:a16="http://schemas.microsoft.com/office/drawing/2014/main" id="{66028373-6D13-FE46-822D-6665058A07F2}"/>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1" name="Rectangle 50">
            <a:extLst>
              <a:ext uri="{FF2B5EF4-FFF2-40B4-BE49-F238E27FC236}">
                <a16:creationId xmlns:a16="http://schemas.microsoft.com/office/drawing/2014/main" id="{54D4533A-F368-B14F-9D17-73B2AC9B61F4}"/>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2" name="Rectangle 51">
            <a:extLst>
              <a:ext uri="{FF2B5EF4-FFF2-40B4-BE49-F238E27FC236}">
                <a16:creationId xmlns:a16="http://schemas.microsoft.com/office/drawing/2014/main" id="{5EF3DA5A-84E5-FA47-A104-F468BD1F32B1}"/>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3" name="Rectangle 52">
            <a:extLst>
              <a:ext uri="{FF2B5EF4-FFF2-40B4-BE49-F238E27FC236}">
                <a16:creationId xmlns:a16="http://schemas.microsoft.com/office/drawing/2014/main" id="{7671E869-4C18-1F4D-BDCE-18FC3B9FE175}"/>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4" name="Rectangle 53">
            <a:extLst>
              <a:ext uri="{FF2B5EF4-FFF2-40B4-BE49-F238E27FC236}">
                <a16:creationId xmlns:a16="http://schemas.microsoft.com/office/drawing/2014/main" id="{6C5B6CF7-93A9-FB4A-AD54-41CEAA4655B2}"/>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7" name="TextBox 56">
            <a:extLst>
              <a:ext uri="{FF2B5EF4-FFF2-40B4-BE49-F238E27FC236}">
                <a16:creationId xmlns:a16="http://schemas.microsoft.com/office/drawing/2014/main" id="{E1DE9BA9-8DA1-F24B-BE80-49C0F1FBB77F}"/>
              </a:ext>
            </a:extLst>
          </p:cNvPr>
          <p:cNvSpPr txBox="1"/>
          <p:nvPr/>
        </p:nvSpPr>
        <p:spPr>
          <a:xfrm>
            <a:off x="401293" y="3750196"/>
            <a:ext cx="20813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Filtered Reads</a:t>
            </a:r>
            <a:endPar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endParaRPr>
          </a:p>
        </p:txBody>
      </p:sp>
      <p:sp>
        <p:nvSpPr>
          <p:cNvPr id="21" name="Rounded Rectangle 20">
            <a:extLst>
              <a:ext uri="{FF2B5EF4-FFF2-40B4-BE49-F238E27FC236}">
                <a16:creationId xmlns:a16="http://schemas.microsoft.com/office/drawing/2014/main" id="{50576CD0-C7EF-B54A-95C4-329CB6109292}"/>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2" name="Rounded Rectangle 21">
            <a:extLst>
              <a:ext uri="{FF2B5EF4-FFF2-40B4-BE49-F238E27FC236}">
                <a16:creationId xmlns:a16="http://schemas.microsoft.com/office/drawing/2014/main" id="{53DD1F9D-0083-5945-BB36-749D9762E256}"/>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4" name="Rounded Rectangle 23">
            <a:extLst>
              <a:ext uri="{FF2B5EF4-FFF2-40B4-BE49-F238E27FC236}">
                <a16:creationId xmlns:a16="http://schemas.microsoft.com/office/drawing/2014/main" id="{7E84C462-985F-2640-8B0F-31B31457E0D7}"/>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5" name="Rectangle 24">
            <a:extLst>
              <a:ext uri="{FF2B5EF4-FFF2-40B4-BE49-F238E27FC236}">
                <a16:creationId xmlns:a16="http://schemas.microsoft.com/office/drawing/2014/main" id="{BF5D7342-430B-5542-A930-5DC036F06B4B}"/>
              </a:ext>
            </a:extLst>
          </p:cNvPr>
          <p:cNvSpPr/>
          <p:nvPr/>
        </p:nvSpPr>
        <p:spPr>
          <a:xfrm>
            <a:off x="-223" y="4267200"/>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Exactly-matching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need expensive approximate string matching during alignment</a:t>
            </a:r>
          </a:p>
        </p:txBody>
      </p:sp>
    </p:spTree>
    <p:custDataLst>
      <p:tags r:id="rId1"/>
    </p:custDataLst>
    <p:extLst>
      <p:ext uri="{BB962C8B-B14F-4D97-AF65-F5344CB8AC3E}">
        <p14:creationId xmlns:p14="http://schemas.microsoft.com/office/powerpoint/2010/main" val="65684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1"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mph" presetSubtype="0" grpId="1" nodeType="clickEffect">
                                  <p:stCondLst>
                                    <p:cond delay="0"/>
                                  </p:stCondLst>
                                  <p:childTnLst>
                                    <p:set>
                                      <p:cBhvr>
                                        <p:cTn id="26" dur="indefinite"/>
                                        <p:tgtEl>
                                          <p:spTgt spid="54"/>
                                        </p:tgtEl>
                                        <p:attrNameLst>
                                          <p:attrName>style.opacity</p:attrName>
                                        </p:attrNameLst>
                                      </p:cBhvr>
                                      <p:to>
                                        <p:strVal val="0.5"/>
                                      </p:to>
                                    </p:set>
                                    <p:animEffect filter="image" prLst="opacity: 0.5">
                                      <p:cBhvr rctx="IE">
                                        <p:cTn id="27" dur="indefinite"/>
                                        <p:tgtEl>
                                          <p:spTgt spid="54"/>
                                        </p:tgtEl>
                                      </p:cBhvr>
                                    </p:animEffect>
                                  </p:childTnLst>
                                </p:cTn>
                              </p:par>
                              <p:par>
                                <p:cTn id="28" presetID="9" presetClass="emph" presetSubtype="0" grpId="1" nodeType="withEffect">
                                  <p:stCondLst>
                                    <p:cond delay="0"/>
                                  </p:stCondLst>
                                  <p:childTnLst>
                                    <p:set>
                                      <p:cBhvr>
                                        <p:cTn id="29" dur="indefinite"/>
                                        <p:tgtEl>
                                          <p:spTgt spid="50"/>
                                        </p:tgtEl>
                                        <p:attrNameLst>
                                          <p:attrName>style.opacity</p:attrName>
                                        </p:attrNameLst>
                                      </p:cBhvr>
                                      <p:to>
                                        <p:strVal val="0.5"/>
                                      </p:to>
                                    </p:set>
                                    <p:animEffect filter="image" prLst="opacity: 0.5">
                                      <p:cBhvr rctx="IE">
                                        <p:cTn id="30" dur="indefinite"/>
                                        <p:tgtEl>
                                          <p:spTgt spid="50"/>
                                        </p:tgtEl>
                                      </p:cBhvr>
                                    </p:animEffect>
                                  </p:childTnLst>
                                </p:cTn>
                              </p:par>
                              <p:par>
                                <p:cTn id="31" presetID="9" presetClass="emph" presetSubtype="0" grpId="1" nodeType="withEffect">
                                  <p:stCondLst>
                                    <p:cond delay="0"/>
                                  </p:stCondLst>
                                  <p:childTnLst>
                                    <p:set>
                                      <p:cBhvr>
                                        <p:cTn id="32" dur="indefinite"/>
                                        <p:tgtEl>
                                          <p:spTgt spid="53"/>
                                        </p:tgtEl>
                                        <p:attrNameLst>
                                          <p:attrName>style.opacity</p:attrName>
                                        </p:attrNameLst>
                                      </p:cBhvr>
                                      <p:to>
                                        <p:strVal val="0.5"/>
                                      </p:to>
                                    </p:set>
                                    <p:animEffect filter="image" prLst="opacity: 0.5">
                                      <p:cBhvr rctx="IE">
                                        <p:cTn id="33" dur="indefinite"/>
                                        <p:tgtEl>
                                          <p:spTgt spid="53"/>
                                        </p:tgtEl>
                                      </p:cBhvr>
                                    </p:animEffect>
                                  </p:childTnLst>
                                </p:cTn>
                              </p:par>
                              <p:par>
                                <p:cTn id="34" presetID="9" presetClass="emph" presetSubtype="0" grpId="1" nodeType="withEffect">
                                  <p:stCondLst>
                                    <p:cond delay="0"/>
                                  </p:stCondLst>
                                  <p:childTnLst>
                                    <p:set>
                                      <p:cBhvr>
                                        <p:cTn id="35" dur="indefinite"/>
                                        <p:tgtEl>
                                          <p:spTgt spid="51"/>
                                        </p:tgtEl>
                                        <p:attrNameLst>
                                          <p:attrName>style.opacity</p:attrName>
                                        </p:attrNameLst>
                                      </p:cBhvr>
                                      <p:to>
                                        <p:strVal val="0.5"/>
                                      </p:to>
                                    </p:set>
                                    <p:animEffect filter="image" prLst="opacity: 0.5">
                                      <p:cBhvr rctx="IE">
                                        <p:cTn id="36" dur="indefinite"/>
                                        <p:tgtEl>
                                          <p:spTgt spid="51"/>
                                        </p:tgtEl>
                                      </p:cBhvr>
                                    </p:animEffect>
                                  </p:childTnLst>
                                </p:cTn>
                              </p:par>
                              <p:par>
                                <p:cTn id="37" presetID="9" presetClass="emph" presetSubtype="0" grpId="1" nodeType="withEffect">
                                  <p:stCondLst>
                                    <p:cond delay="0"/>
                                  </p:stCondLst>
                                  <p:childTnLst>
                                    <p:set>
                                      <p:cBhvr>
                                        <p:cTn id="38" dur="indefinite"/>
                                        <p:tgtEl>
                                          <p:spTgt spid="52"/>
                                        </p:tgtEl>
                                        <p:attrNameLst>
                                          <p:attrName>style.opacity</p:attrName>
                                        </p:attrNameLst>
                                      </p:cBhvr>
                                      <p:to>
                                        <p:strVal val="0.5"/>
                                      </p:to>
                                    </p:set>
                                    <p:animEffect filter="image" prLst="opacity: 0.5">
                                      <p:cBhvr rctx="IE">
                                        <p:cTn id="39" dur="indefinite"/>
                                        <p:tgtEl>
                                          <p:spTgt spid="52"/>
                                        </p:tgtEl>
                                      </p:cBhvr>
                                    </p:animEffect>
                                  </p:childTnLst>
                                </p:cTn>
                              </p:par>
                              <p:par>
                                <p:cTn id="40" presetID="9" presetClass="emph" presetSubtype="0" grpId="1" nodeType="withEffect">
                                  <p:stCondLst>
                                    <p:cond delay="0"/>
                                  </p:stCondLst>
                                  <p:childTnLst>
                                    <p:set>
                                      <p:cBhvr>
                                        <p:cTn id="41" dur="indefinite"/>
                                        <p:tgtEl>
                                          <p:spTgt spid="49"/>
                                        </p:tgtEl>
                                        <p:attrNameLst>
                                          <p:attrName>style.opacity</p:attrName>
                                        </p:attrNameLst>
                                      </p:cBhvr>
                                      <p:to>
                                        <p:strVal val="0.5"/>
                                      </p:to>
                                    </p:set>
                                    <p:animEffect filter="image" prLst="opacity: 0.5">
                                      <p:cBhvr rctx="IE">
                                        <p:cTn id="42" dur="indefinite"/>
                                        <p:tgtEl>
                                          <p:spTgt spid="49"/>
                                        </p:tgtEl>
                                      </p:cBhvr>
                                    </p:animEffec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0" presetClass="path" presetSubtype="0" accel="50000" decel="50000" fill="hold" grpId="0" nodeType="clickEffect">
                                  <p:stCondLst>
                                    <p:cond delay="0"/>
                                  </p:stCondLst>
                                  <p:childTnLst>
                                    <p:animMotion origin="layout" path="M 2.77778E-6 2.96296E-6 L 0.69861 0.20046 " pathEditMode="relative" rAng="0" ptsTypes="AA">
                                      <p:cBhvr>
                                        <p:cTn id="48" dur="250" fill="hold"/>
                                        <p:tgtEl>
                                          <p:spTgt spid="46"/>
                                        </p:tgtEl>
                                        <p:attrNameLst>
                                          <p:attrName>ppt_x</p:attrName>
                                          <p:attrName>ppt_y</p:attrName>
                                        </p:attrNameLst>
                                      </p:cBhvr>
                                      <p:rCtr x="34931" y="10023"/>
                                    </p:animMotion>
                                  </p:childTnLst>
                                </p:cTn>
                              </p:par>
                            </p:childTnLst>
                          </p:cTn>
                        </p:par>
                        <p:par>
                          <p:cTn id="49" fill="hold">
                            <p:stCondLst>
                              <p:cond delay="250"/>
                            </p:stCondLst>
                            <p:childTnLst>
                              <p:par>
                                <p:cTn id="50" presetID="0" presetClass="path" presetSubtype="0" accel="50000" decel="50000" fill="hold" grpId="0" nodeType="afterEffect">
                                  <p:stCondLst>
                                    <p:cond delay="0"/>
                                  </p:stCondLst>
                                  <p:childTnLst>
                                    <p:animMotion origin="layout" path="M 2.77778E-6 3.7037E-6 L 0.70087 0.14213 " pathEditMode="relative" rAng="0" ptsTypes="AA">
                                      <p:cBhvr>
                                        <p:cTn id="51" dur="250" fill="hold"/>
                                        <p:tgtEl>
                                          <p:spTgt spid="47"/>
                                        </p:tgtEl>
                                        <p:attrNameLst>
                                          <p:attrName>ppt_x</p:attrName>
                                          <p:attrName>ppt_y</p:attrName>
                                        </p:attrNameLst>
                                      </p:cBhvr>
                                      <p:rCtr x="35035" y="7106"/>
                                    </p:animMotion>
                                  </p:childTnLst>
                                </p:cTn>
                              </p:par>
                            </p:childTnLst>
                          </p:cTn>
                        </p:par>
                        <p:par>
                          <p:cTn id="52" fill="hold">
                            <p:stCondLst>
                              <p:cond delay="500"/>
                            </p:stCondLst>
                            <p:childTnLst>
                              <p:par>
                                <p:cTn id="53" presetID="0" presetClass="path" presetSubtype="0" accel="50000" decel="50000" fill="hold" grpId="0" nodeType="afterEffect">
                                  <p:stCondLst>
                                    <p:cond delay="0"/>
                                  </p:stCondLst>
                                  <p:childTnLst>
                                    <p:animMotion origin="layout" path="M 2.77778E-6 4.44444E-6 L 0.71163 0.08657 " pathEditMode="relative" rAng="0" ptsTypes="AA">
                                      <p:cBhvr>
                                        <p:cTn id="54" dur="250" fill="hold"/>
                                        <p:tgtEl>
                                          <p:spTgt spid="48"/>
                                        </p:tgtEl>
                                        <p:attrNameLst>
                                          <p:attrName>ppt_x</p:attrName>
                                          <p:attrName>ppt_y</p:attrName>
                                        </p:attrNameLst>
                                      </p:cBhvr>
                                      <p:rCtr x="35573" y="4329"/>
                                    </p:animMotion>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7" grpId="0"/>
      <p:bldP spid="25" grpId="0" animBg="1"/>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GenStore</a:t>
            </a:r>
          </a:p>
        </p:txBody>
      </p:sp>
      <p:sp>
        <p:nvSpPr>
          <p:cNvPr id="16" name="Rectangle 15">
            <a:extLst>
              <a:ext uri="{FF2B5EF4-FFF2-40B4-BE49-F238E27FC236}">
                <a16:creationId xmlns:a16="http://schemas.microsoft.com/office/drawing/2014/main" id="{4370B287-BAD8-4542-8D2C-4A8E6592DB15}"/>
              </a:ext>
            </a:extLst>
          </p:cNvPr>
          <p:cNvSpPr/>
          <p:nvPr/>
        </p:nvSpPr>
        <p:spPr>
          <a:xfrm>
            <a:off x="-1" y="3816725"/>
            <a:ext cx="9144000" cy="74872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17" name="Rectangle 16">
            <a:extLst>
              <a:ext uri="{FF2B5EF4-FFF2-40B4-BE49-F238E27FC236}">
                <a16:creationId xmlns:a16="http://schemas.microsoft.com/office/drawing/2014/main" id="{EBD1BA12-CAEE-1444-9A7D-EFF6CA2E8F96}"/>
              </a:ext>
            </a:extLst>
          </p:cNvPr>
          <p:cNvSpPr/>
          <p:nvPr/>
        </p:nvSpPr>
        <p:spPr>
          <a:xfrm>
            <a:off x="-1" y="4673964"/>
            <a:ext cx="9144000" cy="748727"/>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27" name="Rectangle 26">
            <a:extLst>
              <a:ext uri="{FF2B5EF4-FFF2-40B4-BE49-F238E27FC236}">
                <a16:creationId xmlns:a16="http://schemas.microsoft.com/office/drawing/2014/main" id="{6D3C8E0D-B892-A54E-B98B-2BF91DABD861}"/>
              </a:ext>
            </a:extLst>
          </p:cNvPr>
          <p:cNvSpPr/>
          <p:nvPr/>
        </p:nvSpPr>
        <p:spPr>
          <a:xfrm>
            <a:off x="-1" y="5504396"/>
            <a:ext cx="9144000" cy="92078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err="1">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GenStore</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provides significant speedup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1.4x - 33.6x</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and  </a:t>
            </a:r>
          </a:p>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energy reduction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(3.9x – 29.2x) </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at low cost</a:t>
            </a:r>
          </a:p>
        </p:txBody>
      </p:sp>
      <p:pic>
        <p:nvPicPr>
          <p:cNvPr id="25" name="Graphic 24" descr="Filter">
            <a:extLst>
              <a:ext uri="{FF2B5EF4-FFF2-40B4-BE49-F238E27FC236}">
                <a16:creationId xmlns:a16="http://schemas.microsoft.com/office/drawing/2014/main" id="{8B25414C-F63C-6F43-896D-900C1C60313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8" name="TextBox 27">
            <a:extLst>
              <a:ext uri="{FF2B5EF4-FFF2-40B4-BE49-F238E27FC236}">
                <a16:creationId xmlns:a16="http://schemas.microsoft.com/office/drawing/2014/main" id="{85A1149C-150A-D144-A3DF-0426926EEAFF}"/>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24" name="Rounded Rectangle 23">
            <a:extLst>
              <a:ext uri="{FF2B5EF4-FFF2-40B4-BE49-F238E27FC236}">
                <a16:creationId xmlns:a16="http://schemas.microsoft.com/office/drawing/2014/main" id="{ADF88CDD-0907-5444-A601-79E5591035C3}"/>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6" name="Rounded Rectangle 25">
            <a:extLst>
              <a:ext uri="{FF2B5EF4-FFF2-40B4-BE49-F238E27FC236}">
                <a16:creationId xmlns:a16="http://schemas.microsoft.com/office/drawing/2014/main" id="{F9B73524-4D68-1F49-A997-CA80B3318EBB}"/>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3" name="Rounded Rectangle 32">
            <a:extLst>
              <a:ext uri="{FF2B5EF4-FFF2-40B4-BE49-F238E27FC236}">
                <a16:creationId xmlns:a16="http://schemas.microsoft.com/office/drawing/2014/main" id="{BCDB42AB-3D54-2344-AEEE-31EFE51B1B0E}"/>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B09568AC-8F7F-2B41-B1AD-ECC78E17C170}"/>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GenStore-Enabled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1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4" name="TextBox 13">
            <a:extLst>
              <a:ext uri="{FF2B5EF4-FFF2-40B4-BE49-F238E27FC236}">
                <a16:creationId xmlns:a16="http://schemas.microsoft.com/office/drawing/2014/main" id="{D7160C5E-41BC-2B49-BA56-FA2AE0BE124C}"/>
              </a:ext>
            </a:extLst>
          </p:cNvPr>
          <p:cNvSpPr txBox="1"/>
          <p:nvPr/>
        </p:nvSpPr>
        <p:spPr>
          <a:xfrm>
            <a:off x="646760" y="36370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5186C003-ED69-D042-A19F-C0D5BD294DB6}"/>
              </a:ext>
            </a:extLst>
          </p:cNvPr>
          <p:cNvSpPr txBox="1"/>
          <p:nvPr/>
        </p:nvSpPr>
        <p:spPr>
          <a:xfrm>
            <a:off x="646759" y="4494329"/>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772009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27" grpId="0" uiExpand="1" bldLvl="2" animBg="1"/>
      <p:bldP spid="14" grpId="0"/>
      <p:bldP spid="15" grpId="0"/>
    </p:bld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144000" cy="1066800"/>
          </a:xfrm>
        </p:spPr>
        <p:txBody>
          <a:bodyPr/>
          <a:lstStyle/>
          <a:p>
            <a:r>
              <a:rPr lang="en-US" dirty="0"/>
              <a:t>In-Storage Genomic Data Filtering </a:t>
            </a:r>
            <a:r>
              <a:rPr lang="en-US" sz="2200" b="1" dirty="0">
                <a:solidFill>
                  <a:srgbClr val="006633"/>
                </a:solidFill>
              </a:rPr>
              <a:t>[ASPLOS 2022]</a:t>
            </a:r>
            <a:r>
              <a:rPr lang="en-US" sz="2200" dirty="0"/>
              <a:t> </a:t>
            </a:r>
            <a:endParaRPr lang="en-US" dirty="0"/>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3024679291"/>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228600"/>
            <a:ext cx="9144000" cy="2076450"/>
          </a:xfrm>
          <a:solidFill>
            <a:schemeClr val="tx2">
              <a:lumMod val="75000"/>
            </a:schemeClr>
          </a:solidFill>
        </p:spPr>
        <p:txBody>
          <a:bodyPr/>
          <a:lstStyle/>
          <a:p>
            <a:r>
              <a:rPr lang="en-US" sz="3800" dirty="0">
                <a:solidFill>
                  <a:srgbClr val="FFFFFF"/>
                </a:solidFill>
                <a:latin typeface=""/>
              </a:rPr>
              <a:t>Google Workloads</a:t>
            </a:r>
            <a:br>
              <a:rPr lang="en-US" sz="3800" dirty="0">
                <a:solidFill>
                  <a:srgbClr val="FFFFFF"/>
                </a:solidFill>
                <a:latin typeface=""/>
              </a:rPr>
            </a:br>
            <a:r>
              <a:rPr lang="en-US" sz="3800" dirty="0">
                <a:solidFill>
                  <a:srgbClr val="FFFFFF"/>
                </a:solidFill>
                <a:latin typeface=""/>
              </a:rPr>
              <a:t> for Consumer Devices:</a:t>
            </a:r>
            <a:br>
              <a:rPr lang="en-US" sz="3800" dirty="0">
                <a:solidFill>
                  <a:srgbClr val="FFFFFF"/>
                </a:solidFill>
                <a:latin typeface=""/>
              </a:rPr>
            </a:br>
            <a:r>
              <a:rPr lang="en-US" sz="3800" dirty="0">
                <a:solidFill>
                  <a:srgbClr val="FFFFFF"/>
                </a:solidFill>
                <a:latin typeface=""/>
              </a:rPr>
              <a:t>Mitigating Data Movement Bottlenecks</a:t>
            </a:r>
            <a:endParaRPr lang="en-US" sz="3800" dirty="0">
              <a:solidFill>
                <a:srgbClr val="FFFFFF"/>
              </a:solidFill>
            </a:endParaRP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2605141" y="2819400"/>
            <a:ext cx="4024259" cy="584776"/>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Gill Sans MT"/>
                <a:ea typeface="+mn-ea"/>
                <a:cs typeface="+mn-cs"/>
              </a:rPr>
              <a:t>Amirali Boroumand</a:t>
            </a:r>
          </a:p>
        </p:txBody>
      </p:sp>
      <p:sp>
        <p:nvSpPr>
          <p:cNvPr id="8" name="Rectangle 7"/>
          <p:cNvSpPr/>
          <p:nvPr/>
        </p:nvSpPr>
        <p:spPr>
          <a:xfrm>
            <a:off x="378337" y="3480376"/>
            <a:ext cx="8340745" cy="120032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Saugata</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Ghose</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Youngsok</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Rachata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Ausavarungnirun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Eric</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Shiu</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Rahul</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Thakur</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Daehyun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Aki</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Kuusela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b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Allan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Knies</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Parthasarathy</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Ranganathan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Onur Mutlu</a:t>
            </a:r>
            <a:endPar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13" name="Picture 12"/>
          <p:cNvPicPr>
            <a:picLocks noChangeAspect="1"/>
          </p:cNvPicPr>
          <p:nvPr/>
        </p:nvPicPr>
        <p:blipFill rotWithShape="1">
          <a:blip r:embed="rId2"/>
          <a:srcRect t="27272" b="29091"/>
          <a:stretch/>
        </p:blipFill>
        <p:spPr>
          <a:xfrm>
            <a:off x="506982" y="6050611"/>
            <a:ext cx="1828800" cy="798022"/>
          </a:xfrm>
          <a:prstGeom prst="rect">
            <a:avLst/>
          </a:prstGeom>
        </p:spPr>
      </p:pic>
      <p:pic>
        <p:nvPicPr>
          <p:cNvPr id="14" name="Picture 13"/>
          <p:cNvPicPr>
            <a:picLocks noChangeAspect="1"/>
          </p:cNvPicPr>
          <p:nvPr/>
        </p:nvPicPr>
        <p:blipFill>
          <a:blip r:embed="rId3"/>
          <a:stretch>
            <a:fillRect/>
          </a:stretch>
        </p:blipFill>
        <p:spPr>
          <a:xfrm>
            <a:off x="6981825" y="4724400"/>
            <a:ext cx="1682084" cy="1657706"/>
          </a:xfrm>
          <a:prstGeom prst="rect">
            <a:avLst/>
          </a:prstGeom>
        </p:spPr>
      </p:pic>
      <p:pic>
        <p:nvPicPr>
          <p:cNvPr id="15" name="Picture 14"/>
          <p:cNvPicPr>
            <a:picLocks noChangeAspect="1"/>
          </p:cNvPicPr>
          <p:nvPr/>
        </p:nvPicPr>
        <p:blipFill rotWithShape="1">
          <a:blip r:embed="rId4"/>
          <a:srcRect t="30096" b="30046"/>
          <a:stretch/>
        </p:blipFill>
        <p:spPr>
          <a:xfrm>
            <a:off x="6632242" y="6179521"/>
            <a:ext cx="2381250" cy="533400"/>
          </a:xfrm>
          <a:prstGeom prst="rect">
            <a:avLst/>
          </a:prstGeom>
        </p:spPr>
      </p:pic>
      <p:pic>
        <p:nvPicPr>
          <p:cNvPr id="16" name="Picture 15" descr="safari.png"/>
          <p:cNvPicPr>
            <a:picLocks noChangeAspect="1"/>
          </p:cNvPicPr>
          <p:nvPr/>
        </p:nvPicPr>
        <p:blipFill rotWithShape="1">
          <a:blip r:embed="rId5" cstate="print"/>
          <a:srcRect r="1519"/>
          <a:stretch/>
        </p:blipFill>
        <p:spPr>
          <a:xfrm>
            <a:off x="476188" y="5294713"/>
            <a:ext cx="1890388" cy="555400"/>
          </a:xfrm>
          <a:prstGeom prst="rect">
            <a:avLst/>
          </a:prstGeom>
        </p:spPr>
      </p:pic>
      <p:pic>
        <p:nvPicPr>
          <p:cNvPr id="17" name="Picture 16"/>
          <p:cNvPicPr>
            <a:picLocks noChangeAspect="1"/>
          </p:cNvPicPr>
          <p:nvPr/>
        </p:nvPicPr>
        <p:blipFill>
          <a:blip r:embed="rId6"/>
          <a:stretch>
            <a:fillRect/>
          </a:stretch>
        </p:blipFill>
        <p:spPr>
          <a:xfrm>
            <a:off x="3015517" y="5030786"/>
            <a:ext cx="3112967" cy="1124128"/>
          </a:xfrm>
          <a:prstGeom prst="rect">
            <a:avLst/>
          </a:prstGeom>
        </p:spPr>
      </p:pic>
      <p:pic>
        <p:nvPicPr>
          <p:cNvPr id="18" name="Picture 1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7887" y="6045295"/>
            <a:ext cx="1748226" cy="801853"/>
          </a:xfrm>
          <a:prstGeom prst="rect">
            <a:avLst/>
          </a:prstGeom>
        </p:spPr>
      </p:pic>
    </p:spTree>
    <p:extLst>
      <p:ext uri="{BB962C8B-B14F-4D97-AF65-F5344CB8AC3E}">
        <p14:creationId xmlns:p14="http://schemas.microsoft.com/office/powerpoint/2010/main" val="3159575926"/>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MT"/>
                <a:cs typeface="Gill Sans MT"/>
              </a:rPr>
              <a:t>Consumer Devices</a:t>
            </a:r>
          </a:p>
        </p:txBody>
      </p:sp>
      <p:sp>
        <p:nvSpPr>
          <p:cNvPr id="3" name="Content Placeholder 2"/>
          <p:cNvSpPr>
            <a:spLocks noGrp="1"/>
          </p:cNvSpPr>
          <p:nvPr>
            <p:ph idx="1"/>
          </p:nvPr>
        </p:nvSpPr>
        <p:spPr>
          <a:xfrm>
            <a:off x="152400" y="1066800"/>
            <a:ext cx="8839200" cy="5638800"/>
          </a:xfrm>
        </p:spPr>
        <p:txBody>
          <a:bodyPr>
            <a:normAutofit/>
          </a:bodyPr>
          <a:lstStyle/>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pPr lvl="1"/>
            <a:endParaRPr lang="en-US" sz="2000" dirty="0">
              <a:solidFill>
                <a:srgbClr val="595959"/>
              </a:solidFill>
              <a:latin typeface="Gill Sans MT"/>
              <a:cs typeface="Gill Sans MT"/>
            </a:endParaRPr>
          </a:p>
          <a:p>
            <a:pPr lvl="1"/>
            <a:endParaRPr lang="en-US" sz="2400" dirty="0">
              <a:solidFill>
                <a:schemeClr val="tx2"/>
              </a:solidFill>
              <a:latin typeface="Gill Sans MT"/>
              <a:cs typeface="Gill Sans MT"/>
            </a:endParaRPr>
          </a:p>
          <a:p>
            <a:pPr marL="342900" lvl="1" indent="-342900">
              <a:buFont typeface="Arial" pitchFamily="34" charset="0"/>
              <a:buChar char="•"/>
            </a:pPr>
            <a:endParaRPr lang="en-US" sz="2400" u="sng" dirty="0">
              <a:solidFill>
                <a:schemeClr val="tx2"/>
              </a:solidFill>
              <a:latin typeface="Gill Sans MT"/>
              <a:cs typeface="Gill Sans MT"/>
            </a:endParaRPr>
          </a:p>
          <a:p>
            <a:pPr lvl="1"/>
            <a:endParaRPr lang="en-US" sz="2000" dirty="0">
              <a:solidFill>
                <a:srgbClr val="595959"/>
              </a:solidFill>
              <a:latin typeface="Gill Sans MT"/>
              <a:cs typeface="Gill Sans MT"/>
            </a:endParaRPr>
          </a:p>
          <a:p>
            <a:endParaRPr lang="en-US" dirty="0">
              <a:latin typeface="Gill Sans MT"/>
              <a:cs typeface="Gill Sans MT"/>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3124200"/>
            <a:ext cx="807720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F497D"/>
                </a:solidFill>
                <a:effectLst/>
                <a:uLnTx/>
                <a:uFillTx/>
                <a:latin typeface="Gill Sans MT"/>
                <a:ea typeface="+mn-ea"/>
                <a:cs typeface="Gill Sans MT"/>
              </a:rPr>
              <a:t>Consumer devices are everywhere!</a:t>
            </a:r>
          </a:p>
        </p:txBody>
      </p:sp>
      <p:pic>
        <p:nvPicPr>
          <p:cNvPr id="11" name="Picture 10"/>
          <p:cNvPicPr>
            <a:picLocks noChangeAspect="1"/>
          </p:cNvPicPr>
          <p:nvPr/>
        </p:nvPicPr>
        <p:blipFill>
          <a:blip r:embed="rId4"/>
          <a:stretch>
            <a:fillRect/>
          </a:stretch>
        </p:blipFill>
        <p:spPr>
          <a:xfrm>
            <a:off x="1295400" y="1143000"/>
            <a:ext cx="2861107" cy="1938169"/>
          </a:xfrm>
          <a:prstGeom prst="rect">
            <a:avLst/>
          </a:prstGeom>
        </p:spPr>
      </p:pic>
      <p:pic>
        <p:nvPicPr>
          <p:cNvPr id="14" name="Picture 13"/>
          <p:cNvPicPr>
            <a:picLocks noChangeAspect="1"/>
          </p:cNvPicPr>
          <p:nvPr/>
        </p:nvPicPr>
        <p:blipFill>
          <a:blip r:embed="rId5"/>
          <a:stretch>
            <a:fillRect/>
          </a:stretch>
        </p:blipFill>
        <p:spPr>
          <a:xfrm>
            <a:off x="4222961" y="1066800"/>
            <a:ext cx="1457546" cy="1945899"/>
          </a:xfrm>
          <a:prstGeom prst="rect">
            <a:avLst/>
          </a:prstGeom>
        </p:spPr>
      </p:pic>
      <p:pic>
        <p:nvPicPr>
          <p:cNvPr id="15" name="Picture 14"/>
          <p:cNvPicPr>
            <a:picLocks noChangeAspect="1"/>
          </p:cNvPicPr>
          <p:nvPr/>
        </p:nvPicPr>
        <p:blipFill>
          <a:blip r:embed="rId6"/>
          <a:stretch>
            <a:fillRect/>
          </a:stretch>
        </p:blipFill>
        <p:spPr>
          <a:xfrm>
            <a:off x="6061507" y="1676204"/>
            <a:ext cx="1295596" cy="1295596"/>
          </a:xfrm>
          <a:prstGeom prst="rect">
            <a:avLst/>
          </a:prstGeom>
        </p:spPr>
      </p:pic>
      <p:pic>
        <p:nvPicPr>
          <p:cNvPr id="10" name="Picture 9"/>
          <p:cNvPicPr>
            <a:picLocks noChangeAspect="1"/>
          </p:cNvPicPr>
          <p:nvPr/>
        </p:nvPicPr>
        <p:blipFill>
          <a:blip r:embed="rId7"/>
          <a:stretch>
            <a:fillRect/>
          </a:stretch>
        </p:blipFill>
        <p:spPr>
          <a:xfrm>
            <a:off x="2438400" y="5223510"/>
            <a:ext cx="4581769" cy="1786890"/>
          </a:xfrm>
          <a:prstGeom prst="rect">
            <a:avLst/>
          </a:prstGeom>
        </p:spPr>
      </p:pic>
      <p:sp>
        <p:nvSpPr>
          <p:cNvPr id="13" name="Rectangle 12"/>
          <p:cNvSpPr/>
          <p:nvPr/>
        </p:nvSpPr>
        <p:spPr>
          <a:xfrm>
            <a:off x="0" y="3905071"/>
            <a:ext cx="9144000" cy="1200329"/>
          </a:xfrm>
          <a:prstGeom prst="rect">
            <a:avLst/>
          </a:prstGeom>
          <a:solidFill>
            <a:srgbClr val="80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Gill Sans MT"/>
                <a:ea typeface="+mn-ea"/>
                <a:cs typeface="+mn-cs"/>
              </a:rPr>
              <a:t>Energy consumption is</a:t>
            </a:r>
            <a:br>
              <a:rPr kumimoji="0" lang="en-US" sz="3600" b="1" i="0" u="none" strike="noStrike" kern="1200" cap="none" spc="0" normalizeH="0" baseline="0" noProof="0" dirty="0">
                <a:ln>
                  <a:noFill/>
                </a:ln>
                <a:solidFill>
                  <a:srgbClr val="FFFFFF"/>
                </a:solidFill>
                <a:effectLst/>
                <a:uLnTx/>
                <a:uFillTx/>
                <a:latin typeface="Gill Sans MT"/>
                <a:ea typeface="+mn-ea"/>
                <a:cs typeface="+mn-cs"/>
              </a:rPr>
            </a:br>
            <a:r>
              <a:rPr kumimoji="0" lang="en-US" sz="3600" b="1" i="0" u="none" strike="noStrike" kern="1200" cap="none" spc="0" normalizeH="0" baseline="0" noProof="0" dirty="0">
                <a:ln>
                  <a:noFill/>
                </a:ln>
                <a:solidFill>
                  <a:srgbClr val="FFFFFF"/>
                </a:solidFill>
                <a:effectLst/>
                <a:uLnTx/>
                <a:uFillTx/>
                <a:latin typeface="Gill Sans MT"/>
                <a:ea typeface="+mn-ea"/>
                <a:cs typeface="+mn-cs"/>
              </a:rPr>
              <a:t> a first-class concern in consumer devices</a:t>
            </a:r>
          </a:p>
        </p:txBody>
      </p:sp>
    </p:spTree>
    <p:extLst>
      <p:ext uri="{BB962C8B-B14F-4D97-AF65-F5344CB8AC3E}">
        <p14:creationId xmlns:p14="http://schemas.microsoft.com/office/powerpoint/2010/main" val="2862476545"/>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3700" dirty="0"/>
              <a:t>Popular Consumer Workloads</a:t>
            </a:r>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3990783321"/>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9144000" cy="914400"/>
          </a:xfrm>
        </p:spPr>
        <p:txBody>
          <a:bodyPr/>
          <a:lstStyle/>
          <a:p>
            <a:r>
              <a:rPr lang="en-US" dirty="0"/>
              <a:t>Energy Cost of Data Movement</a:t>
            </a:r>
          </a:p>
        </p:txBody>
      </p:sp>
      <p:sp>
        <p:nvSpPr>
          <p:cNvPr id="3" name="Content Placeholder 2"/>
          <p:cNvSpPr>
            <a:spLocks noGrp="1"/>
          </p:cNvSpPr>
          <p:nvPr>
            <p:ph idx="1"/>
          </p:nvPr>
        </p:nvSpPr>
        <p:spPr>
          <a:xfrm>
            <a:off x="-4724400" y="914400"/>
            <a:ext cx="2057400" cy="5486400"/>
          </a:xfrm>
        </p:spPr>
        <p:txBody>
          <a:bodyPr>
            <a:normAutofit/>
          </a:bodyPr>
          <a:lstStyle/>
          <a:p>
            <a:pPr marL="914400" lvl="2" indent="0">
              <a:buNone/>
            </a:pPr>
            <a:endParaRPr lang="en-US" sz="20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13" name="TextBox 12"/>
          <p:cNvSpPr txBox="1"/>
          <p:nvPr/>
        </p:nvSpPr>
        <p:spPr>
          <a:xfrm>
            <a:off x="3276600" y="2219980"/>
            <a:ext cx="32766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mn-cs"/>
              </a:rPr>
              <a:t>Data Movement</a:t>
            </a:r>
          </a:p>
        </p:txBody>
      </p:sp>
      <p:cxnSp>
        <p:nvCxnSpPr>
          <p:cNvPr id="29" name="Straight Arrow Connector 28"/>
          <p:cNvCxnSpPr/>
          <p:nvPr/>
        </p:nvCxnSpPr>
        <p:spPr>
          <a:xfrm flipH="1">
            <a:off x="3276600" y="2743200"/>
            <a:ext cx="1600200" cy="8382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876800" y="2743200"/>
            <a:ext cx="0" cy="9144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876800" y="2743200"/>
            <a:ext cx="1828800" cy="7620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0" y="10668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1F497D"/>
                </a:solidFill>
                <a:effectLst/>
                <a:uLnTx/>
                <a:uFillTx/>
                <a:latin typeface="Gill Sans MT"/>
                <a:ea typeface="+mn-ea"/>
                <a:cs typeface="+mn-cs"/>
              </a:rPr>
              <a:t>1</a:t>
            </a:r>
            <a:r>
              <a:rPr kumimoji="0" lang="en-US" sz="3100" b="1" i="0" u="none" strike="noStrike" kern="1200" cap="none" spc="0" normalizeH="0" baseline="30000" noProof="0" dirty="0">
                <a:ln>
                  <a:noFill/>
                </a:ln>
                <a:solidFill>
                  <a:srgbClr val="1F497D"/>
                </a:solidFill>
                <a:effectLst/>
                <a:uLnTx/>
                <a:uFillTx/>
                <a:latin typeface="Gill Sans MT"/>
                <a:ea typeface="+mn-ea"/>
                <a:cs typeface="+mn-cs"/>
              </a:rPr>
              <a:t>st</a:t>
            </a:r>
            <a:r>
              <a:rPr kumimoji="0" lang="en-US" sz="3100" b="1" i="0" u="none" strike="noStrike" kern="1200" cap="none" spc="0" normalizeH="0" baseline="0" noProof="0" dirty="0">
                <a:ln>
                  <a:noFill/>
                </a:ln>
                <a:solidFill>
                  <a:srgbClr val="1F497D"/>
                </a:solidFill>
                <a:effectLst/>
                <a:uLnTx/>
                <a:uFillTx/>
                <a:latin typeface="Gill Sans MT"/>
                <a:ea typeface="+mn-ea"/>
                <a:cs typeface="+mn-cs"/>
              </a:rPr>
              <a:t> key observation</a:t>
            </a:r>
            <a:r>
              <a:rPr kumimoji="0" lang="en-US" sz="3000" b="1" i="0" u="none" strike="noStrike" kern="1200" cap="none" spc="0" normalizeH="0" baseline="0" noProof="0" dirty="0">
                <a:ln>
                  <a:noFill/>
                </a:ln>
                <a:solidFill>
                  <a:srgbClr val="1F497D"/>
                </a:solidFill>
                <a:effectLst/>
                <a:uLnTx/>
                <a:uFillTx/>
                <a:latin typeface="Gill Sans MT"/>
                <a:ea typeface="+mn-ea"/>
                <a:cs typeface="+mn-cs"/>
              </a:rPr>
              <a:t>: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62.7%</a:t>
            </a:r>
            <a:r>
              <a:rPr kumimoji="0" lang="en-US" sz="3000" b="1" i="0" u="none" strike="noStrike" kern="1200" cap="none" spc="0" normalizeH="0" baseline="0" noProof="0" dirty="0">
                <a:ln>
                  <a:noFill/>
                </a:ln>
                <a:solidFill>
                  <a:prstClr val="black"/>
                </a:solidFill>
                <a:effectLst/>
                <a:uLnTx/>
                <a:uFillTx/>
                <a:latin typeface="Gill Sans MT"/>
                <a:ea typeface="+mn-ea"/>
                <a:cs typeface="+mn-cs"/>
              </a:rPr>
              <a:t> of the total system energy is spent on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data movement</a:t>
            </a:r>
          </a:p>
        </p:txBody>
      </p:sp>
      <p:sp>
        <p:nvSpPr>
          <p:cNvPr id="33" name="Rectangle 32"/>
          <p:cNvSpPr/>
          <p:nvPr/>
        </p:nvSpPr>
        <p:spPr>
          <a:xfrm>
            <a:off x="0" y="5257800"/>
            <a:ext cx="9144000" cy="538609"/>
          </a:xfrm>
          <a:prstGeom prst="rect">
            <a:avLst/>
          </a:prstGeom>
          <a:no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Potential solution</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a:t>
            </a:r>
            <a:r>
              <a:rPr kumimoji="0" lang="en-US" sz="2900" b="1" i="0" u="none" strike="noStrike" kern="1200" cap="none" spc="0" normalizeH="0" baseline="0" noProof="0" dirty="0">
                <a:ln>
                  <a:noFill/>
                </a:ln>
                <a:solidFill>
                  <a:prstClr val="black"/>
                </a:solidFill>
                <a:effectLst/>
                <a:uLnTx/>
                <a:uFillTx/>
                <a:latin typeface="Gill Sans MT"/>
                <a:ea typeface="+mn-ea"/>
                <a:cs typeface="+mn-cs"/>
              </a:rPr>
              <a:t> move computation </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close to data</a:t>
            </a:r>
            <a:endParaRPr kumimoji="0" lang="en-US" sz="29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39" name="Rectangle 38"/>
          <p:cNvSpPr/>
          <p:nvPr/>
        </p:nvSpPr>
        <p:spPr>
          <a:xfrm>
            <a:off x="0" y="5943600"/>
            <a:ext cx="9144000" cy="538609"/>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prstClr val="white"/>
                </a:solidFill>
                <a:effectLst/>
                <a:uLnTx/>
                <a:uFillTx/>
                <a:latin typeface="Gill Sans MT"/>
                <a:ea typeface="+mn-ea"/>
                <a:cs typeface="+mn-cs"/>
              </a:rPr>
              <a:t>Challenge: limited area and energy budget</a:t>
            </a:r>
          </a:p>
        </p:txBody>
      </p:sp>
      <p:sp>
        <p:nvSpPr>
          <p:cNvPr id="19" name="TextBox 18"/>
          <p:cNvSpPr txBox="1"/>
          <p:nvPr/>
        </p:nvSpPr>
        <p:spPr>
          <a:xfrm>
            <a:off x="5239748" y="4648200"/>
            <a:ext cx="398045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Processing-In-Memory (PIM)</a:t>
            </a:r>
          </a:p>
        </p:txBody>
      </p:sp>
      <p:grpSp>
        <p:nvGrpSpPr>
          <p:cNvPr id="31" name="Group 30"/>
          <p:cNvGrpSpPr/>
          <p:nvPr/>
        </p:nvGrpSpPr>
        <p:grpSpPr>
          <a:xfrm>
            <a:off x="914400" y="2514603"/>
            <a:ext cx="7620001" cy="2133597"/>
            <a:chOff x="914399" y="1295401"/>
            <a:chExt cx="7620001" cy="2514599"/>
          </a:xfrm>
        </p:grpSpPr>
        <p:grpSp>
          <p:nvGrpSpPr>
            <p:cNvPr id="7" name="Group 6"/>
            <p:cNvGrpSpPr/>
            <p:nvPr/>
          </p:nvGrpSpPr>
          <p:grpSpPr>
            <a:xfrm>
              <a:off x="914399" y="1295401"/>
              <a:ext cx="7620001" cy="2514599"/>
              <a:chOff x="914400" y="1340069"/>
              <a:chExt cx="7218947" cy="3034861"/>
            </a:xfrm>
          </p:grpSpPr>
          <p:sp>
            <p:nvSpPr>
              <p:cNvPr id="22" name="TextBox 21"/>
              <p:cNvSpPr txBox="1"/>
              <p:nvPr/>
            </p:nvSpPr>
            <p:spPr>
              <a:xfrm>
                <a:off x="914400" y="1340069"/>
                <a:ext cx="89764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Gill Sans MT"/>
                    <a:ea typeface="+mn-ea"/>
                    <a:cs typeface="+mn-cs"/>
                  </a:rPr>
                  <a:t>SoC</a:t>
                </a:r>
                <a:endParaRPr kumimoji="0" lang="en-US" sz="2400" b="1" i="0" u="none" strike="noStrike" kern="1200" cap="none" spc="0" normalizeH="0" baseline="0" noProof="0" dirty="0">
                  <a:ln>
                    <a:noFill/>
                  </a:ln>
                  <a:solidFill>
                    <a:prstClr val="black"/>
                  </a:solidFill>
                  <a:effectLst/>
                  <a:uLnTx/>
                  <a:uFillTx/>
                  <a:latin typeface="Gill Sans MT"/>
                  <a:ea typeface="+mn-ea"/>
                  <a:cs typeface="+mn-cs"/>
                </a:endParaRPr>
              </a:p>
            </p:txBody>
          </p:sp>
          <p:grpSp>
            <p:nvGrpSpPr>
              <p:cNvPr id="18" name="Group 17"/>
              <p:cNvGrpSpPr/>
              <p:nvPr/>
            </p:nvGrpSpPr>
            <p:grpSpPr>
              <a:xfrm>
                <a:off x="1066800" y="1707931"/>
                <a:ext cx="7066547" cy="2666999"/>
                <a:chOff x="1066800" y="1707931"/>
                <a:chExt cx="7066547" cy="2666999"/>
              </a:xfrm>
            </p:grpSpPr>
            <p:sp>
              <p:nvSpPr>
                <p:cNvPr id="10" name="Rounded Rectangle 9"/>
                <p:cNvSpPr/>
                <p:nvPr/>
              </p:nvSpPr>
              <p:spPr>
                <a:xfrm>
                  <a:off x="6858000" y="1707931"/>
                  <a:ext cx="1275347" cy="2666999"/>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Gill Sans MT"/>
                      <a:ea typeface="+mn-ea"/>
                      <a:cs typeface="+mn-cs"/>
                    </a:rPr>
                    <a:t>DRAM</a:t>
                  </a:r>
                  <a:endParaRPr kumimoji="0" lang="en-US" sz="1800" b="1" i="0" u="none" strike="noStrike" kern="1200" cap="none" spc="0" normalizeH="0" baseline="0" noProof="0" dirty="0">
                    <a:ln>
                      <a:noFill/>
                    </a:ln>
                    <a:solidFill>
                      <a:prstClr val="white"/>
                    </a:solidFill>
                    <a:effectLst/>
                    <a:uLnTx/>
                    <a:uFillTx/>
                    <a:latin typeface="Gill Sans MT"/>
                    <a:ea typeface="+mn-ea"/>
                    <a:cs typeface="+mn-cs"/>
                  </a:endParaRPr>
                </a:p>
              </p:txBody>
            </p:sp>
            <p:sp>
              <p:nvSpPr>
                <p:cNvPr id="17" name="Rounded Rectangle 16"/>
                <p:cNvSpPr/>
                <p:nvPr/>
              </p:nvSpPr>
              <p:spPr>
                <a:xfrm>
                  <a:off x="1066800" y="2133600"/>
                  <a:ext cx="5105400" cy="1904999"/>
                </a:xfrm>
                <a:prstGeom prst="roundRect">
                  <a:avLst/>
                </a:prstGeom>
                <a:solidFill>
                  <a:schemeClr val="lt1">
                    <a:alpha val="0"/>
                  </a:schemeClr>
                </a:solidFill>
                <a:ln w="38100"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sp>
              <p:nvSpPr>
                <p:cNvPr id="23" name="Rounded Rectangle 22"/>
                <p:cNvSpPr/>
                <p:nvPr/>
              </p:nvSpPr>
              <p:spPr>
                <a:xfrm>
                  <a:off x="5101390" y="2423945"/>
                  <a:ext cx="577516" cy="1462256"/>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L2</a:t>
                  </a:r>
                  <a:endParaRPr kumimoji="0" lang="en-US" sz="1600" b="1" i="0" u="none" strike="noStrike" kern="1200" cap="none" spc="0" normalizeH="0" baseline="0" noProof="0" dirty="0">
                    <a:ln>
                      <a:noFill/>
                    </a:ln>
                    <a:solidFill>
                      <a:prstClr val="black"/>
                    </a:solidFill>
                    <a:effectLst/>
                    <a:uLnTx/>
                    <a:uFillTx/>
                    <a:latin typeface="Gill Sans MT"/>
                    <a:ea typeface="+mn-ea"/>
                    <a:cs typeface="+mn-cs"/>
                  </a:endParaRPr>
                </a:p>
              </p:txBody>
            </p:sp>
            <p:cxnSp>
              <p:nvCxnSpPr>
                <p:cNvPr id="25" name="Straight Arrow Connector 24"/>
                <p:cNvCxnSpPr/>
                <p:nvPr/>
              </p:nvCxnSpPr>
              <p:spPr>
                <a:xfrm flipH="1">
                  <a:off x="2907632" y="3179378"/>
                  <a:ext cx="533400" cy="0"/>
                </a:xfrm>
                <a:prstGeom prst="straightConnector1">
                  <a:avLst/>
                </a:prstGeom>
                <a:noFill/>
                <a:ln w="57150" cap="flat" cmpd="sng" algn="ctr">
                  <a:solidFill>
                    <a:srgbClr val="000000"/>
                  </a:solidFill>
                  <a:prstDash val="solid"/>
                  <a:miter lim="800000"/>
                  <a:headEnd type="triangle"/>
                  <a:tailEnd type="triangle"/>
                </a:ln>
                <a:effectLst/>
              </p:spPr>
            </p:cxnSp>
            <p:sp>
              <p:nvSpPr>
                <p:cNvPr id="28" name="Rounded Rectangle 27"/>
                <p:cNvSpPr/>
                <p:nvPr/>
              </p:nvSpPr>
              <p:spPr>
                <a:xfrm>
                  <a:off x="3581400" y="2640721"/>
                  <a:ext cx="509337" cy="1090451"/>
                </a:xfrm>
                <a:prstGeom prst="round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L1</a:t>
                  </a:r>
                  <a:endParaRPr kumimoji="0" lang="en-US" sz="105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38" name="Group 37"/>
                <p:cNvGrpSpPr/>
                <p:nvPr/>
              </p:nvGrpSpPr>
              <p:grpSpPr>
                <a:xfrm>
                  <a:off x="1219199" y="2488322"/>
                  <a:ext cx="1447799" cy="1042280"/>
                  <a:chOff x="3276600" y="1116722"/>
                  <a:chExt cx="1098981" cy="1042280"/>
                </a:xfrm>
              </p:grpSpPr>
              <p:sp>
                <p:nvSpPr>
                  <p:cNvPr id="21" name="Rounded Rectangle 20"/>
                  <p:cNvSpPr/>
                  <p:nvPr/>
                </p:nvSpPr>
                <p:spPr>
                  <a:xfrm>
                    <a:off x="3276600" y="11167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6" name="Rounded Rectangle 35"/>
                  <p:cNvSpPr/>
                  <p:nvPr/>
                </p:nvSpPr>
                <p:spPr>
                  <a:xfrm>
                    <a:off x="3429000" y="12691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7" name="Rounded Rectangle 36"/>
                  <p:cNvSpPr/>
                  <p:nvPr/>
                </p:nvSpPr>
                <p:spPr>
                  <a:xfrm>
                    <a:off x="3581400" y="14215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8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4" name="Straight Arrow Connector 43"/>
                <p:cNvCxnSpPr/>
                <p:nvPr/>
              </p:nvCxnSpPr>
              <p:spPr>
                <a:xfrm flipH="1">
                  <a:off x="4162927" y="3179378"/>
                  <a:ext cx="838200" cy="0"/>
                </a:xfrm>
                <a:prstGeom prst="straightConnector1">
                  <a:avLst/>
                </a:prstGeom>
                <a:noFill/>
                <a:ln w="63500" cap="flat" cmpd="sng" algn="ctr">
                  <a:solidFill>
                    <a:schemeClr val="tx1"/>
                  </a:solidFill>
                  <a:prstDash val="solid"/>
                  <a:miter lim="800000"/>
                  <a:headEnd type="triangle"/>
                  <a:tailEnd type="triangle"/>
                </a:ln>
                <a:effectLst/>
              </p:spPr>
            </p:cxnSp>
          </p:grpSp>
          <p:sp>
            <p:nvSpPr>
              <p:cNvPr id="46" name="Rounded Rectangle 45"/>
              <p:cNvSpPr/>
              <p:nvPr/>
            </p:nvSpPr>
            <p:spPr>
              <a:xfrm>
                <a:off x="1773145" y="2993692"/>
                <a:ext cx="1046255"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2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0" name="Straight Arrow Connector 39"/>
            <p:cNvCxnSpPr/>
            <p:nvPr/>
          </p:nvCxnSpPr>
          <p:spPr>
            <a:xfrm flipH="1">
              <a:off x="6019800" y="2819400"/>
              <a:ext cx="1066798" cy="2720"/>
            </a:xfrm>
            <a:prstGeom prst="straightConnector1">
              <a:avLst/>
            </a:prstGeom>
            <a:noFill/>
            <a:ln w="88900" cap="flat" cmpd="sng" algn="ctr">
              <a:solidFill>
                <a:schemeClr val="tx1"/>
              </a:solidFill>
              <a:prstDash val="solid"/>
              <a:miter lim="800000"/>
              <a:headEnd type="triangle"/>
              <a:tailEnd type="triangle"/>
            </a:ln>
            <a:effectLst/>
          </p:spPr>
        </p:cxnSp>
      </p:grpSp>
      <p:sp>
        <p:nvSpPr>
          <p:cNvPr id="34" name="Rounded Rectangle 33"/>
          <p:cNvSpPr/>
          <p:nvPr/>
        </p:nvSpPr>
        <p:spPr>
          <a:xfrm>
            <a:off x="6705600" y="4114800"/>
            <a:ext cx="1295400" cy="533400"/>
          </a:xfrm>
          <a:prstGeom prst="roundRect">
            <a:avLst/>
          </a:prstGeom>
          <a:solidFill>
            <a:srgbClr val="948A54"/>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mn-cs"/>
              </a:rPr>
              <a:t>Compute Unit </a:t>
            </a:r>
          </a:p>
        </p:txBody>
      </p:sp>
    </p:spTree>
    <p:extLst>
      <p:ext uri="{BB962C8B-B14F-4D97-AF65-F5344CB8AC3E}">
        <p14:creationId xmlns:p14="http://schemas.microsoft.com/office/powerpoint/2010/main" val="32406425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134600" cy="914400"/>
          </a:xfrm>
        </p:spPr>
        <p:txBody>
          <a:bodyPr/>
          <a:lstStyle/>
          <a:p>
            <a:r>
              <a:rPr lang="en-US" sz="3700" dirty="0"/>
              <a:t>Using PIM to Reduce Data Movement</a:t>
            </a:r>
          </a:p>
        </p:txBody>
      </p:sp>
      <p:pic>
        <p:nvPicPr>
          <p:cNvPr id="26" name="Picture 2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6" name="Rectangle 5"/>
          <p:cNvSpPr/>
          <p:nvPr/>
        </p:nvSpPr>
        <p:spPr>
          <a:xfrm>
            <a:off x="0" y="1072515"/>
            <a:ext cx="9144000" cy="984885"/>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2</a:t>
            </a:r>
            <a:r>
              <a:rPr kumimoji="0" lang="en-US" sz="2900" b="1" i="0" u="none" strike="noStrike" kern="1200" cap="none" spc="0" normalizeH="0" baseline="30000" noProof="0" dirty="0">
                <a:ln>
                  <a:noFill/>
                </a:ln>
                <a:solidFill>
                  <a:srgbClr val="1F497D"/>
                </a:solidFill>
                <a:effectLst/>
                <a:uLnTx/>
                <a:uFillTx/>
                <a:latin typeface="Gill Sans MT"/>
                <a:ea typeface="+mn-ea"/>
                <a:cs typeface="+mn-cs"/>
              </a:rPr>
              <a:t>nd</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key observation: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a</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significant fraction of the</a:t>
            </a:r>
            <a:br>
              <a:rPr kumimoji="0" lang="en-US" sz="2900" b="1" i="0" u="none" strike="noStrike" kern="1200" cap="none" spc="0" normalizeH="0" baseline="0" noProof="0" dirty="0">
                <a:ln>
                  <a:noFill/>
                </a:ln>
                <a:solidFill>
                  <a:prstClr val="black"/>
                </a:solidFill>
                <a:effectLst/>
                <a:uLnTx/>
                <a:uFillTx/>
                <a:latin typeface="Gill Sans MT"/>
                <a:ea typeface="+mn-ea"/>
                <a:cs typeface="+mn-cs"/>
              </a:rPr>
            </a:br>
            <a:r>
              <a:rPr kumimoji="0" lang="en-US" sz="2900" b="1" i="0" u="none" strike="noStrike" kern="1200" cap="none" spc="0" normalizeH="0" baseline="0" noProof="0" dirty="0">
                <a:ln>
                  <a:noFill/>
                </a:ln>
                <a:solidFill>
                  <a:prstClr val="black"/>
                </a:solidFill>
                <a:effectLst/>
                <a:uLnTx/>
                <a:uFillTx/>
                <a:latin typeface="Gill Sans MT"/>
                <a:ea typeface="+mn-ea"/>
                <a:cs typeface="+mn-cs"/>
              </a:rPr>
              <a:t> </a:t>
            </a:r>
            <a:r>
              <a:rPr kumimoji="0" lang="en-US" sz="2900" b="1" i="0" u="none" strike="noStrike" kern="1200" cap="none" spc="0" normalizeH="0" baseline="0" noProof="0" dirty="0">
                <a:ln>
                  <a:noFill/>
                </a:ln>
                <a:solidFill>
                  <a:srgbClr val="C00000"/>
                </a:solidFill>
                <a:effectLst/>
                <a:uLnTx/>
                <a:uFillTx/>
                <a:latin typeface="Gill Sans MT"/>
                <a:ea typeface="+mn-ea"/>
                <a:cs typeface="+mn-cs"/>
              </a:rPr>
              <a:t>data movement</a:t>
            </a:r>
            <a:r>
              <a:rPr kumimoji="0" lang="en-US" sz="2900" b="1" i="0" u="none" strike="noStrike" kern="1200" cap="none" spc="0" normalizeH="0" baseline="0" noProof="0" dirty="0">
                <a:ln>
                  <a:noFill/>
                </a:ln>
                <a:solidFill>
                  <a:srgbClr val="FF0000"/>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often comes from</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 </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simple functions</a:t>
            </a:r>
          </a:p>
        </p:txBody>
      </p:sp>
      <p:sp>
        <p:nvSpPr>
          <p:cNvPr id="16" name="Rounded Rectangle 15"/>
          <p:cNvSpPr/>
          <p:nvPr/>
        </p:nvSpPr>
        <p:spPr>
          <a:xfrm>
            <a:off x="1905000" y="4358045"/>
            <a:ext cx="1524000" cy="740152"/>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mn-cs"/>
              </a:rPr>
              <a:t>PIM Core</a:t>
            </a:r>
          </a:p>
        </p:txBody>
      </p:sp>
      <p:grpSp>
        <p:nvGrpSpPr>
          <p:cNvPr id="17" name="Group 16"/>
          <p:cNvGrpSpPr/>
          <p:nvPr/>
        </p:nvGrpSpPr>
        <p:grpSpPr>
          <a:xfrm>
            <a:off x="4648200" y="4259997"/>
            <a:ext cx="2667000" cy="914400"/>
            <a:chOff x="5562600" y="3276600"/>
            <a:chExt cx="2438400" cy="990600"/>
          </a:xfrm>
        </p:grpSpPr>
        <p:sp>
          <p:nvSpPr>
            <p:cNvPr id="23" name="Rounded Rectangle 22"/>
            <p:cNvSpPr/>
            <p:nvPr/>
          </p:nvSpPr>
          <p:spPr>
            <a:xfrm>
              <a:off x="5562600" y="32766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4" name="Rounded Rectangle 23"/>
            <p:cNvSpPr/>
            <p:nvPr/>
          </p:nvSpPr>
          <p:spPr>
            <a:xfrm>
              <a:off x="5715000" y="34290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5" name="Rounded Rectangle 24"/>
            <p:cNvSpPr/>
            <p:nvPr/>
          </p:nvSpPr>
          <p:spPr>
            <a:xfrm>
              <a:off x="5867400" y="35814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grpSp>
      <p:sp>
        <p:nvSpPr>
          <p:cNvPr id="66" name="Rectangle 65"/>
          <p:cNvSpPr/>
          <p:nvPr/>
        </p:nvSpPr>
        <p:spPr>
          <a:xfrm>
            <a:off x="0" y="2231648"/>
            <a:ext cx="9067800" cy="89255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We can design lightweight logic to implement</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these </a:t>
            </a:r>
            <a:r>
              <a:rPr kumimoji="0" lang="en-US" sz="2600" b="1" i="1" u="sng" strike="noStrike" kern="1200" cap="none" spc="0" normalizeH="0" baseline="0" noProof="0" dirty="0">
                <a:ln>
                  <a:noFill/>
                </a:ln>
                <a:solidFill>
                  <a:prstClr val="black"/>
                </a:solidFill>
                <a:effectLst/>
                <a:uLnTx/>
                <a:uFillTx/>
                <a:latin typeface="Gill Sans MT"/>
                <a:ea typeface="+mn-ea"/>
                <a:cs typeface="+mn-cs"/>
              </a:rPr>
              <a:t>simple functions</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in </a:t>
            </a:r>
            <a:r>
              <a:rPr kumimoji="0" lang="en-US" sz="2600" b="1" i="0" u="none" strike="noStrike" kern="1200" cap="none" spc="0" normalizeH="0" baseline="0" noProof="0" dirty="0">
                <a:ln>
                  <a:noFill/>
                </a:ln>
                <a:solidFill>
                  <a:srgbClr val="0000FF"/>
                </a:solidFill>
                <a:effectLst/>
                <a:uLnTx/>
                <a:uFillTx/>
                <a:latin typeface="Gill Sans MT"/>
                <a:ea typeface="+mn-ea"/>
                <a:cs typeface="+mn-cs"/>
              </a:rPr>
              <a:t>memory</a:t>
            </a:r>
          </a:p>
        </p:txBody>
      </p:sp>
      <p:sp>
        <p:nvSpPr>
          <p:cNvPr id="36" name="Rectangle 35"/>
          <p:cNvSpPr/>
          <p:nvPr/>
        </p:nvSpPr>
        <p:spPr>
          <a:xfrm>
            <a:off x="990600" y="3429000"/>
            <a:ext cx="32766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embedded</a:t>
            </a:r>
            <a:br>
              <a:rPr kumimoji="0" lang="en-US" sz="2300" b="1" i="0" u="none" strike="noStrike" kern="1200" cap="none" spc="0" normalizeH="0" baseline="0" noProof="0" dirty="0">
                <a:ln>
                  <a:noFill/>
                </a:ln>
                <a:solidFill>
                  <a:srgbClr val="006600"/>
                </a:solidFill>
                <a:effectLst/>
                <a:uLnTx/>
                <a:uFillTx/>
                <a:latin typeface="Gill Sans MT"/>
                <a:ea typeface="+mn-ea"/>
                <a:cs typeface="+mn-cs"/>
              </a:rPr>
            </a:br>
            <a:r>
              <a:rPr kumimoji="0" lang="en-US" sz="2300" b="1" i="0" u="none" strike="noStrike" kern="1200" cap="none" spc="0" normalizeH="0" baseline="0" noProof="0" dirty="0">
                <a:ln>
                  <a:noFill/>
                </a:ln>
                <a:solidFill>
                  <a:srgbClr val="006600"/>
                </a:solidFill>
                <a:effectLst/>
                <a:uLnTx/>
                <a:uFillTx/>
                <a:latin typeface="Gill Sans MT"/>
                <a:ea typeface="+mn-ea"/>
                <a:cs typeface="+mn-cs"/>
              </a:rPr>
              <a:t> low-power core</a:t>
            </a:r>
          </a:p>
        </p:txBody>
      </p:sp>
      <p:sp>
        <p:nvSpPr>
          <p:cNvPr id="38" name="Rectangle 37"/>
          <p:cNvSpPr/>
          <p:nvPr/>
        </p:nvSpPr>
        <p:spPr>
          <a:xfrm>
            <a:off x="4114800" y="3429000"/>
            <a:ext cx="33528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fixed-function accelerators</a:t>
            </a:r>
          </a:p>
        </p:txBody>
      </p:sp>
      <p:sp>
        <p:nvSpPr>
          <p:cNvPr id="39" name="Rectangle 38"/>
          <p:cNvSpPr/>
          <p:nvPr/>
        </p:nvSpPr>
        <p:spPr>
          <a:xfrm>
            <a:off x="0" y="5446693"/>
            <a:ext cx="9144000" cy="954107"/>
          </a:xfrm>
          <a:prstGeom prst="rect">
            <a:avLst/>
          </a:prstGeom>
          <a:solidFill>
            <a:schemeClr val="tx2">
              <a:lumMod val="75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Gill Sans MT"/>
                <a:ea typeface="+mn-ea"/>
                <a:cs typeface="+mn-cs"/>
              </a:rPr>
              <a:t>Offloading to PIM logic reduces energy and improves performance, on average, by 2.3X and 2.2X</a:t>
            </a:r>
          </a:p>
        </p:txBody>
      </p:sp>
    </p:spTree>
    <p:extLst>
      <p:ext uri="{BB962C8B-B14F-4D97-AF65-F5344CB8AC3E}">
        <p14:creationId xmlns:p14="http://schemas.microsoft.com/office/powerpoint/2010/main" val="387504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66" grpId="0"/>
      <p:bldP spid="36" grpId="0"/>
      <p:bldP spid="38" grpId="0"/>
      <p:bldP spid="39" grpId="0" animBg="1"/>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t>Workload Analysis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2200327456"/>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14400"/>
          </a:xfrm>
        </p:spPr>
        <p:txBody>
          <a:bodyPr/>
          <a:lstStyle/>
          <a:p>
            <a:r>
              <a:rPr lang="en-US" dirty="0" err="1"/>
              <a:t>TensorFlow</a:t>
            </a:r>
            <a:r>
              <a:rPr lang="en-US" dirty="0"/>
              <a:t> Mobile</a:t>
            </a:r>
          </a:p>
        </p:txBody>
      </p:sp>
      <p:sp>
        <p:nvSpPr>
          <p:cNvPr id="3" name="Content Placeholder 2"/>
          <p:cNvSpPr>
            <a:spLocks noGrp="1"/>
          </p:cNvSpPr>
          <p:nvPr>
            <p:ph idx="1"/>
          </p:nvPr>
        </p:nvSpPr>
        <p:spPr>
          <a:xfrm>
            <a:off x="152400" y="990600"/>
            <a:ext cx="8991600" cy="5715000"/>
          </a:xfrm>
        </p:spPr>
        <p:txBody>
          <a:bodyPr>
            <a:normAutofit/>
          </a:bodyPr>
          <a:lstStyle/>
          <a:p>
            <a:endParaRPr lang="en-US" sz="28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marL="457200" lvl="1" indent="0">
              <a:buNone/>
            </a:pPr>
            <a:endParaRPr lang="en-US" sz="2400" dirty="0">
              <a:solidFill>
                <a:srgbClr val="595959"/>
              </a:solidFill>
            </a:endParaRPr>
          </a:p>
          <a:p>
            <a:pPr lvl="1"/>
            <a:endParaRPr lang="en" sz="2400" dirty="0">
              <a:solidFill>
                <a:srgbClr val="595959"/>
              </a:solidFill>
            </a:endParaRPr>
          </a:p>
          <a:p>
            <a:pPr marL="0" indent="0">
              <a:buNone/>
            </a:pPr>
            <a:endParaRPr lang="en-US" sz="2800" dirty="0">
              <a:solidFill>
                <a:schemeClr val="tx2"/>
              </a:solidFill>
            </a:endParaRPr>
          </a:p>
          <a:p>
            <a:pPr lvl="1"/>
            <a:endParaRPr lang="en-US" sz="2400" dirty="0"/>
          </a:p>
          <a:p>
            <a:pPr lvl="1"/>
            <a:endParaRPr lang="en-US" sz="2400" dirty="0"/>
          </a:p>
          <a:p>
            <a:pPr lvl="1"/>
            <a:endParaRPr lang="en-US" sz="2400"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0" y="762000"/>
            <a:ext cx="914400" cy="977950"/>
          </a:xfrm>
          <a:prstGeom prst="rect">
            <a:avLst/>
          </a:prstGeom>
        </p:spPr>
      </p:pic>
      <p:sp>
        <p:nvSpPr>
          <p:cNvPr id="5" name="Rectangle 4"/>
          <p:cNvSpPr/>
          <p:nvPr/>
        </p:nvSpPr>
        <p:spPr>
          <a:xfrm>
            <a:off x="0" y="35052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none" strike="noStrike" kern="1200" cap="none" spc="0" normalizeH="0" baseline="0" noProof="0" dirty="0">
                <a:ln>
                  <a:noFill/>
                </a:ln>
                <a:solidFill>
                  <a:srgbClr val="C00000"/>
                </a:solidFill>
                <a:effectLst/>
                <a:uLnTx/>
                <a:uFillTx/>
                <a:latin typeface="Gill Sans MT"/>
                <a:ea typeface="+mn-ea"/>
                <a:cs typeface="+mn-cs"/>
              </a:rPr>
              <a:t>57.3%</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of the inference energy is spent on</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sng" strike="noStrike" kern="1200" cap="none" spc="0" normalizeH="0" baseline="0" noProof="0" dirty="0">
                <a:ln>
                  <a:noFill/>
                </a:ln>
                <a:solidFill>
                  <a:srgbClr val="C00000"/>
                </a:solidFill>
                <a:effectLst/>
                <a:uLnTx/>
                <a:uFillTx/>
                <a:latin typeface="Gill Sans MT"/>
                <a:ea typeface="+mn-ea"/>
                <a:cs typeface="+mn-cs"/>
              </a:rPr>
              <a:t>data movement</a:t>
            </a:r>
            <a:endParaRPr kumimoji="0" lang="en-US" sz="2600" b="1" i="0" u="sng" strike="noStrike" kern="1200" cap="none" spc="0" normalizeH="0" baseline="0" noProof="0" dirty="0">
              <a:ln>
                <a:noFill/>
              </a:ln>
              <a:solidFill>
                <a:prstClr val="black"/>
              </a:solidFill>
              <a:effectLst/>
              <a:uLnTx/>
              <a:uFillTx/>
              <a:latin typeface="Gill Sans MT"/>
              <a:ea typeface="+mn-ea"/>
              <a:cs typeface="+mn-cs"/>
            </a:endParaRPr>
          </a:p>
        </p:txBody>
      </p:sp>
      <p:sp>
        <p:nvSpPr>
          <p:cNvPr id="14" name="Rectangle 13"/>
          <p:cNvSpPr/>
          <p:nvPr/>
        </p:nvSpPr>
        <p:spPr>
          <a:xfrm>
            <a:off x="0" y="4938355"/>
            <a:ext cx="9144000" cy="830997"/>
          </a:xfrm>
          <a:prstGeom prst="rect">
            <a:avLst/>
          </a:prstGeom>
          <a:solidFill>
            <a:srgbClr val="E4E4E4"/>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54.4%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of the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data movement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energy comes from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2400" b="1" i="0" u="sng" strike="noStrike" kern="1200" cap="none" spc="0" normalizeH="0" baseline="0" noProof="0" dirty="0">
                <a:ln>
                  <a:noFill/>
                </a:ln>
                <a:solidFill>
                  <a:srgbClr val="0000FF"/>
                </a:solidFill>
                <a:effectLst/>
                <a:uLnTx/>
                <a:uFillTx/>
                <a:latin typeface="Gill Sans MT"/>
                <a:ea typeface="+mn-ea"/>
                <a:cs typeface="+mn-cs"/>
              </a:rPr>
              <a:t>packing/unpacking</a:t>
            </a:r>
            <a:r>
              <a:rPr kumimoji="0" lang="en-US" sz="2400" b="1" i="0" u="sng"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and </a:t>
            </a:r>
            <a:r>
              <a:rPr kumimoji="0" lang="en-US" sz="2400" b="1" i="0" u="sng" strike="noStrike" kern="1200" cap="none" spc="0" normalizeH="0" baseline="0" noProof="0" dirty="0">
                <a:ln>
                  <a:noFill/>
                </a:ln>
                <a:solidFill>
                  <a:srgbClr val="0000FF"/>
                </a:solidFill>
                <a:effectLst/>
                <a:uLnTx/>
                <a:uFillTx/>
                <a:latin typeface="Gill Sans MT"/>
                <a:ea typeface="+mn-ea"/>
                <a:cs typeface="+mn-cs"/>
              </a:rPr>
              <a:t>quantization</a:t>
            </a:r>
          </a:p>
        </p:txBody>
      </p:sp>
      <p:cxnSp>
        <p:nvCxnSpPr>
          <p:cNvPr id="30" name="Straight Arrow Connector 29"/>
          <p:cNvCxnSpPr/>
          <p:nvPr/>
        </p:nvCxnSpPr>
        <p:spPr>
          <a:xfrm>
            <a:off x="4495800" y="4473952"/>
            <a:ext cx="0" cy="381000"/>
          </a:xfrm>
          <a:prstGeom prst="straightConnector1">
            <a:avLst/>
          </a:prstGeom>
          <a:ln w="57150" cmpd="sng">
            <a:solidFill>
              <a:schemeClr val="tx1"/>
            </a:solidFill>
            <a:prstDash val="solid"/>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1676400" y="1828800"/>
            <a:ext cx="5638800" cy="1066800"/>
            <a:chOff x="1676400" y="2057400"/>
            <a:chExt cx="5638800" cy="1066800"/>
          </a:xfrm>
        </p:grpSpPr>
        <p:grpSp>
          <p:nvGrpSpPr>
            <p:cNvPr id="68" name="Group 67"/>
            <p:cNvGrpSpPr/>
            <p:nvPr/>
          </p:nvGrpSpPr>
          <p:grpSpPr>
            <a:xfrm>
              <a:off x="3657600" y="2057400"/>
              <a:ext cx="1600200" cy="1066800"/>
              <a:chOff x="3505200" y="1143000"/>
              <a:chExt cx="1828800" cy="1143000"/>
            </a:xfrm>
          </p:grpSpPr>
          <p:sp>
            <p:nvSpPr>
              <p:cNvPr id="67" name="Rounded Rectangle 66"/>
              <p:cNvSpPr/>
              <p:nvPr/>
            </p:nvSpPr>
            <p:spPr>
              <a:xfrm>
                <a:off x="3505200" y="1143000"/>
                <a:ext cx="1828800" cy="1143000"/>
              </a:xfrm>
              <a:prstGeom prst="roundRect">
                <a:avLst/>
              </a:prstGeom>
              <a:solidFill>
                <a:schemeClr val="lt1">
                  <a:alpha val="0"/>
                </a:schemeClr>
              </a:solidFill>
              <a:ln w="28575"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pic>
            <p:nvPicPr>
              <p:cNvPr id="66" name="Picture 6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81400" y="1188143"/>
                <a:ext cx="1650486" cy="1097857"/>
              </a:xfrm>
              <a:prstGeom prst="rect">
                <a:avLst/>
              </a:prstGeom>
            </p:spPr>
          </p:pic>
        </p:grpSp>
        <p:cxnSp>
          <p:nvCxnSpPr>
            <p:cNvPr id="69" name="Straight Arrow Connector 68"/>
            <p:cNvCxnSpPr/>
            <p:nvPr/>
          </p:nvCxnSpPr>
          <p:spPr>
            <a:xfrm flipV="1">
              <a:off x="2057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71" name="Rectangle 70"/>
            <p:cNvSpPr/>
            <p:nvPr/>
          </p:nvSpPr>
          <p:spPr>
            <a:xfrm>
              <a:off x="1676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Inference </a:t>
              </a:r>
              <a:endParaRPr kumimoji="0" lang="en-US" sz="2000" b="1" i="0" u="sng" strike="noStrike" kern="1200" cap="none" spc="0" normalizeH="0" baseline="0" noProof="0" dirty="0">
                <a:ln>
                  <a:noFill/>
                </a:ln>
                <a:solidFill>
                  <a:prstClr val="black"/>
                </a:solidFill>
                <a:effectLst/>
                <a:uLnTx/>
                <a:uFillTx/>
                <a:latin typeface="Gill Sans MT"/>
                <a:ea typeface="+mn-ea"/>
                <a:cs typeface="+mn-cs"/>
              </a:endParaRPr>
            </a:p>
          </p:txBody>
        </p:sp>
        <p:cxnSp>
          <p:nvCxnSpPr>
            <p:cNvPr id="40" name="Straight Arrow Connector 39"/>
            <p:cNvCxnSpPr/>
            <p:nvPr/>
          </p:nvCxnSpPr>
          <p:spPr>
            <a:xfrm>
              <a:off x="5486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5105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Prediction</a:t>
              </a:r>
              <a:endParaRPr kumimoji="0" lang="en-US" sz="1800" b="1" i="0" u="sng" strike="noStrike" kern="1200" cap="none" spc="0" normalizeH="0" baseline="0" noProof="0" dirty="0">
                <a:ln>
                  <a:noFill/>
                </a:ln>
                <a:solidFill>
                  <a:prstClr val="black"/>
                </a:solidFill>
                <a:effectLst/>
                <a:uLnTx/>
                <a:uFillTx/>
                <a:latin typeface="Gill Sans MT"/>
                <a:ea typeface="+mn-ea"/>
                <a:cs typeface="+mn-cs"/>
              </a:endParaRPr>
            </a:p>
          </p:txBody>
        </p:sp>
      </p:grpSp>
    </p:spTree>
    <p:extLst>
      <p:ext uri="{BB962C8B-B14F-4D97-AF65-F5344CB8AC3E}">
        <p14:creationId xmlns:p14="http://schemas.microsoft.com/office/powerpoint/2010/main" val="3487724004"/>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PIM for Mobile Devices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000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2448423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432" y="365126"/>
            <a:ext cx="8824080" cy="723445"/>
          </a:xfrm>
        </p:spPr>
        <p:txBody>
          <a:bodyPr>
            <a:normAutofit fontScale="90000"/>
          </a:bodyPr>
          <a:lstStyle/>
          <a:p>
            <a:r>
              <a:rPr lang="en-US" dirty="0"/>
              <a:t>Truly Distributed GPU Processing with PIM</a:t>
            </a:r>
            <a:endParaRPr lang="en-US" dirty="0">
              <a:latin typeface="+mn-lt"/>
            </a:endParaRPr>
          </a:p>
        </p:txBody>
      </p:sp>
      <p:cxnSp>
        <p:nvCxnSpPr>
          <p:cNvPr id="5" name="Straight Connector 4"/>
          <p:cNvCxnSpPr/>
          <p:nvPr/>
        </p:nvCxnSpPr>
        <p:spPr>
          <a:xfrm flipV="1">
            <a:off x="6175231" y="4775741"/>
            <a:ext cx="470522" cy="587497"/>
          </a:xfrm>
          <a:prstGeom prst="line">
            <a:avLst/>
          </a:prstGeom>
          <a:noFill/>
          <a:ln w="6350" cap="flat" cmpd="sng" algn="ctr">
            <a:solidFill>
              <a:sysClr val="windowText" lastClr="000000"/>
            </a:solidFill>
            <a:prstDash val="dash"/>
            <a:miter lim="800000"/>
          </a:ln>
          <a:effectLst/>
        </p:spPr>
      </p:cxnSp>
      <p:cxnSp>
        <p:nvCxnSpPr>
          <p:cNvPr id="6" name="Straight Connector 5"/>
          <p:cNvCxnSpPr/>
          <p:nvPr/>
        </p:nvCxnSpPr>
        <p:spPr>
          <a:xfrm>
            <a:off x="5687292" y="5890254"/>
            <a:ext cx="958461" cy="497100"/>
          </a:xfrm>
          <a:prstGeom prst="line">
            <a:avLst/>
          </a:prstGeom>
          <a:noFill/>
          <a:ln w="6350" cap="flat" cmpd="sng" algn="ctr">
            <a:solidFill>
              <a:sysClr val="windowText" lastClr="000000"/>
            </a:solidFill>
            <a:prstDash val="dash"/>
            <a:miter lim="800000"/>
          </a:ln>
          <a:effectLst/>
        </p:spPr>
      </p:cxnSp>
      <p:sp>
        <p:nvSpPr>
          <p:cNvPr id="7" name="Rectangle 6"/>
          <p:cNvSpPr/>
          <p:nvPr/>
        </p:nvSpPr>
        <p:spPr>
          <a:xfrm>
            <a:off x="6648206" y="4751545"/>
            <a:ext cx="1867144" cy="1635809"/>
          </a:xfrm>
          <a:prstGeom prst="rect">
            <a:avLst/>
          </a:prstGeom>
          <a:no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ill Sans MT" panose="020B0502020104020203" pitchFamily="34" charset="0"/>
              <a:ea typeface="+mn-ea"/>
              <a:cs typeface="+mn-cs"/>
            </a:endParaRPr>
          </a:p>
        </p:txBody>
      </p:sp>
      <p:sp>
        <p:nvSpPr>
          <p:cNvPr id="8" name="Rectangle 7"/>
          <p:cNvSpPr/>
          <p:nvPr/>
        </p:nvSpPr>
        <p:spPr>
          <a:xfrm>
            <a:off x="6953184" y="4790055"/>
            <a:ext cx="1257187" cy="572041"/>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070C0"/>
                </a:solidFill>
                <a:effectLst/>
                <a:uLnTx/>
                <a:uFillTx/>
                <a:latin typeface="Gill Sans MT" panose="020B0502020104020203" pitchFamily="34" charset="0"/>
                <a:ea typeface="Times New Roman" charset="0"/>
                <a:cs typeface="Times New Roman" charset="0"/>
              </a:rPr>
              <a:t>Logic layer SM</a:t>
            </a:r>
          </a:p>
        </p:txBody>
      </p:sp>
      <p:sp>
        <p:nvSpPr>
          <p:cNvPr id="9" name="Rectangle 8"/>
          <p:cNvSpPr/>
          <p:nvPr/>
        </p:nvSpPr>
        <p:spPr>
          <a:xfrm>
            <a:off x="6730825" y="5441830"/>
            <a:ext cx="1696999" cy="266755"/>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Crossbar switch</a:t>
            </a:r>
          </a:p>
        </p:txBody>
      </p:sp>
      <p:sp>
        <p:nvSpPr>
          <p:cNvPr id="10" name="Rectangle 9"/>
          <p:cNvSpPr/>
          <p:nvPr/>
        </p:nvSpPr>
        <p:spPr>
          <a:xfrm>
            <a:off x="6719812"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sp>
        <p:nvSpPr>
          <p:cNvPr id="11" name="Rectangle 10"/>
          <p:cNvSpPr/>
          <p:nvPr/>
        </p:nvSpPr>
        <p:spPr>
          <a:xfrm>
            <a:off x="7376106" y="5809890"/>
            <a:ext cx="432691"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s-I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a:t>
            </a:r>
            <a:endParaRPr kumimoji="0" lang="en-U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cxnSp>
        <p:nvCxnSpPr>
          <p:cNvPr id="12" name="Straight Connector 11"/>
          <p:cNvCxnSpPr/>
          <p:nvPr/>
        </p:nvCxnSpPr>
        <p:spPr>
          <a:xfrm flipH="1">
            <a:off x="7579325" y="5362096"/>
            <a:ext cx="2452" cy="79735"/>
          </a:xfrm>
          <a:prstGeom prst="line">
            <a:avLst/>
          </a:prstGeom>
          <a:noFill/>
          <a:ln w="6350" cap="flat" cmpd="sng" algn="ctr">
            <a:solidFill>
              <a:sysClr val="windowText" lastClr="000000"/>
            </a:solidFill>
            <a:prstDash val="solid"/>
            <a:miter lim="800000"/>
          </a:ln>
          <a:effectLst/>
        </p:spPr>
      </p:cxnSp>
      <p:cxnSp>
        <p:nvCxnSpPr>
          <p:cNvPr id="13" name="Straight Connector 12"/>
          <p:cNvCxnSpPr/>
          <p:nvPr/>
        </p:nvCxnSpPr>
        <p:spPr>
          <a:xfrm>
            <a:off x="7004197" y="5705587"/>
            <a:ext cx="0" cy="100947"/>
          </a:xfrm>
          <a:prstGeom prst="line">
            <a:avLst/>
          </a:prstGeom>
          <a:noFill/>
          <a:ln w="6350" cap="flat" cmpd="sng" algn="ctr">
            <a:solidFill>
              <a:sysClr val="windowText" lastClr="000000"/>
            </a:solidFill>
            <a:prstDash val="solid"/>
            <a:miter lim="800000"/>
          </a:ln>
          <a:effectLst/>
        </p:spPr>
      </p:cxnSp>
      <p:cxnSp>
        <p:nvCxnSpPr>
          <p:cNvPr id="14" name="Straight Connector 13"/>
          <p:cNvCxnSpPr/>
          <p:nvPr/>
        </p:nvCxnSpPr>
        <p:spPr>
          <a:xfrm>
            <a:off x="8112043" y="5709738"/>
            <a:ext cx="0" cy="85860"/>
          </a:xfrm>
          <a:prstGeom prst="line">
            <a:avLst/>
          </a:prstGeom>
          <a:noFill/>
          <a:ln w="6350" cap="flat" cmpd="sng" algn="ctr">
            <a:solidFill>
              <a:sysClr val="windowText" lastClr="000000"/>
            </a:solidFill>
            <a:prstDash val="solid"/>
            <a:miter lim="800000"/>
          </a:ln>
          <a:effectLst/>
        </p:spPr>
      </p:cxnSp>
      <p:sp>
        <p:nvSpPr>
          <p:cNvPr id="15" name="Rectangle 14"/>
          <p:cNvSpPr/>
          <p:nvPr/>
        </p:nvSpPr>
        <p:spPr>
          <a:xfrm>
            <a:off x="7877688"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cxnSp>
        <p:nvCxnSpPr>
          <p:cNvPr id="16" name="Straight Connector 15"/>
          <p:cNvCxnSpPr/>
          <p:nvPr/>
        </p:nvCxnSpPr>
        <p:spPr>
          <a:xfrm flipV="1">
            <a:off x="2432635" y="5320670"/>
            <a:ext cx="706042" cy="270898"/>
          </a:xfrm>
          <a:prstGeom prst="line">
            <a:avLst/>
          </a:prstGeom>
          <a:noFill/>
          <a:ln w="12700" cap="flat" cmpd="sng" algn="ctr">
            <a:solidFill>
              <a:sysClr val="windowText" lastClr="000000"/>
            </a:solidFill>
            <a:prstDash val="solid"/>
            <a:miter lim="800000"/>
          </a:ln>
          <a:effectLst/>
        </p:spPr>
      </p:cxnSp>
      <p:cxnSp>
        <p:nvCxnSpPr>
          <p:cNvPr id="17" name="Straight Connector 16"/>
          <p:cNvCxnSpPr/>
          <p:nvPr/>
        </p:nvCxnSpPr>
        <p:spPr>
          <a:xfrm flipV="1">
            <a:off x="4661744" y="4614246"/>
            <a:ext cx="589727" cy="230089"/>
          </a:xfrm>
          <a:prstGeom prst="line">
            <a:avLst/>
          </a:prstGeom>
          <a:noFill/>
          <a:ln w="12700" cap="flat" cmpd="sng" algn="ctr">
            <a:solidFill>
              <a:sysClr val="windowText" lastClr="000000"/>
            </a:solidFill>
            <a:prstDash val="solid"/>
            <a:miter lim="800000"/>
          </a:ln>
          <a:effectLst/>
        </p:spPr>
      </p:cxnSp>
      <p:cxnSp>
        <p:nvCxnSpPr>
          <p:cNvPr id="18" name="Straight Connector 17"/>
          <p:cNvCxnSpPr/>
          <p:nvPr/>
        </p:nvCxnSpPr>
        <p:spPr>
          <a:xfrm flipH="1">
            <a:off x="1709972" y="4656586"/>
            <a:ext cx="506351" cy="792977"/>
          </a:xfrm>
          <a:prstGeom prst="line">
            <a:avLst/>
          </a:prstGeom>
          <a:noFill/>
          <a:ln w="12700" cap="flat" cmpd="sng" algn="ctr">
            <a:solidFill>
              <a:sysClr val="windowText" lastClr="000000"/>
            </a:solidFill>
            <a:prstDash val="solid"/>
            <a:miter lim="800000"/>
          </a:ln>
          <a:effectLst/>
        </p:spPr>
      </p:cxnSp>
      <p:cxnSp>
        <p:nvCxnSpPr>
          <p:cNvPr id="19" name="Straight Connector 18"/>
          <p:cNvCxnSpPr/>
          <p:nvPr/>
        </p:nvCxnSpPr>
        <p:spPr>
          <a:xfrm flipH="1">
            <a:off x="5251471" y="4640370"/>
            <a:ext cx="506351" cy="792977"/>
          </a:xfrm>
          <a:prstGeom prst="line">
            <a:avLst/>
          </a:prstGeom>
          <a:noFill/>
          <a:ln w="12700" cap="flat" cmpd="sng" algn="ctr">
            <a:solidFill>
              <a:sysClr val="windowText" lastClr="000000"/>
            </a:solidFill>
            <a:prstDash val="solid"/>
            <a:miter lim="800000"/>
          </a:ln>
          <a:effectLst/>
        </p:spPr>
      </p:cxnSp>
      <p:cxnSp>
        <p:nvCxnSpPr>
          <p:cNvPr id="20" name="Straight Connector 19"/>
          <p:cNvCxnSpPr/>
          <p:nvPr/>
        </p:nvCxnSpPr>
        <p:spPr>
          <a:xfrm>
            <a:off x="2334512" y="5691560"/>
            <a:ext cx="2713462" cy="7124"/>
          </a:xfrm>
          <a:prstGeom prst="line">
            <a:avLst/>
          </a:prstGeom>
          <a:noFill/>
          <a:ln w="12700" cap="flat" cmpd="sng" algn="ctr">
            <a:solidFill>
              <a:sysClr val="windowText" lastClr="000000"/>
            </a:solidFill>
            <a:prstDash val="solid"/>
            <a:miter lim="800000"/>
          </a:ln>
          <a:effectLst/>
        </p:spPr>
      </p:cxnSp>
      <p:cxnSp>
        <p:nvCxnSpPr>
          <p:cNvPr id="21" name="Straight Connector 20"/>
          <p:cNvCxnSpPr/>
          <p:nvPr/>
        </p:nvCxnSpPr>
        <p:spPr>
          <a:xfrm>
            <a:off x="3023146" y="4277055"/>
            <a:ext cx="2713462" cy="7124"/>
          </a:xfrm>
          <a:prstGeom prst="line">
            <a:avLst/>
          </a:prstGeom>
          <a:noFill/>
          <a:ln w="12700" cap="flat" cmpd="sng" algn="ctr">
            <a:solidFill>
              <a:sysClr val="windowText" lastClr="000000"/>
            </a:solidFill>
            <a:prstDash val="solid"/>
            <a:miter lim="800000"/>
          </a:ln>
          <a:effectLst/>
        </p:spPr>
      </p:cxnSp>
      <p:cxnSp>
        <p:nvCxnSpPr>
          <p:cNvPr id="22" name="Straight Connector 21"/>
          <p:cNvCxnSpPr/>
          <p:nvPr/>
        </p:nvCxnSpPr>
        <p:spPr>
          <a:xfrm>
            <a:off x="2868543" y="4439837"/>
            <a:ext cx="581884" cy="312226"/>
          </a:xfrm>
          <a:prstGeom prst="line">
            <a:avLst/>
          </a:prstGeom>
          <a:noFill/>
          <a:ln w="12700" cap="flat" cmpd="sng" algn="ctr">
            <a:solidFill>
              <a:sysClr val="windowText" lastClr="000000"/>
            </a:solidFill>
            <a:prstDash val="solid"/>
            <a:miter lim="800000"/>
          </a:ln>
          <a:effectLst/>
        </p:spPr>
      </p:cxnSp>
      <p:cxnSp>
        <p:nvCxnSpPr>
          <p:cNvPr id="23" name="Straight Connector 22"/>
          <p:cNvCxnSpPr/>
          <p:nvPr/>
        </p:nvCxnSpPr>
        <p:spPr>
          <a:xfrm>
            <a:off x="4371371" y="5182180"/>
            <a:ext cx="1081108" cy="474857"/>
          </a:xfrm>
          <a:prstGeom prst="line">
            <a:avLst/>
          </a:prstGeom>
          <a:noFill/>
          <a:ln w="12700" cap="flat" cmpd="sng" algn="ctr">
            <a:solidFill>
              <a:sysClr val="windowText" lastClr="000000"/>
            </a:solidFill>
            <a:prstDash val="solid"/>
            <a:miter lim="800000"/>
          </a:ln>
          <a:effectLst/>
        </p:spPr>
      </p:cxnSp>
      <p:grpSp>
        <p:nvGrpSpPr>
          <p:cNvPr id="24" name="Group 23"/>
          <p:cNvGrpSpPr/>
          <p:nvPr/>
        </p:nvGrpSpPr>
        <p:grpSpPr>
          <a:xfrm>
            <a:off x="1714577" y="3773893"/>
            <a:ext cx="1386451" cy="904640"/>
            <a:chOff x="1783056" y="1197864"/>
            <a:chExt cx="1207032" cy="713232"/>
          </a:xfrm>
        </p:grpSpPr>
        <p:sp>
          <p:nvSpPr>
            <p:cNvPr id="25" name="Cube 24"/>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6" name="Cube 25"/>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7" name="Cube 26"/>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8" name="Cube 27"/>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29" name="Group 28"/>
          <p:cNvGrpSpPr/>
          <p:nvPr/>
        </p:nvGrpSpPr>
        <p:grpSpPr>
          <a:xfrm>
            <a:off x="1217540" y="4994760"/>
            <a:ext cx="1386451" cy="904640"/>
            <a:chOff x="1783056" y="1140582"/>
            <a:chExt cx="1844298" cy="1027220"/>
          </a:xfrm>
        </p:grpSpPr>
        <p:sp>
          <p:nvSpPr>
            <p:cNvPr id="30" name="Cube 29"/>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1" name="Cube 30"/>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2" name="Cube 31"/>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3" name="Cube 32"/>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4" name="Cube 33"/>
          <p:cNvSpPr/>
          <p:nvPr/>
        </p:nvSpPr>
        <p:spPr>
          <a:xfrm>
            <a:off x="2953471" y="4598547"/>
            <a:ext cx="1906529" cy="723107"/>
          </a:xfrm>
          <a:prstGeom prst="cube">
            <a:avLst>
              <a:gd name="adj" fmla="val 93596"/>
            </a:avLst>
          </a:prstGeom>
          <a:solidFill>
            <a:srgbClr val="009C48"/>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5" name="Cube 34"/>
          <p:cNvSpPr/>
          <p:nvPr/>
        </p:nvSpPr>
        <p:spPr>
          <a:xfrm>
            <a:off x="3061157" y="4633607"/>
            <a:ext cx="1674497" cy="614583"/>
          </a:xfrm>
          <a:prstGeom prst="cube">
            <a:avLst>
              <a:gd name="adj" fmla="val 93596"/>
            </a:avLst>
          </a:prstGeom>
          <a:solidFill>
            <a:srgbClr val="E7E6E6"/>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nvGrpSpPr>
          <p:cNvPr id="36" name="Group 35"/>
          <p:cNvGrpSpPr/>
          <p:nvPr/>
        </p:nvGrpSpPr>
        <p:grpSpPr>
          <a:xfrm>
            <a:off x="5251471" y="3751874"/>
            <a:ext cx="1386451" cy="904640"/>
            <a:chOff x="1783056" y="1197864"/>
            <a:chExt cx="1207032" cy="713232"/>
          </a:xfrm>
        </p:grpSpPr>
        <p:sp>
          <p:nvSpPr>
            <p:cNvPr id="37" name="Cube 36"/>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8" name="Cube 37"/>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9" name="Cube 38"/>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0" name="Cube 39"/>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41" name="Group 40"/>
          <p:cNvGrpSpPr/>
          <p:nvPr/>
        </p:nvGrpSpPr>
        <p:grpSpPr>
          <a:xfrm>
            <a:off x="4778495" y="4992400"/>
            <a:ext cx="1386451" cy="904640"/>
            <a:chOff x="1783056" y="1140582"/>
            <a:chExt cx="1844298" cy="1027220"/>
          </a:xfrm>
        </p:grpSpPr>
        <p:sp>
          <p:nvSpPr>
            <p:cNvPr id="42" name="Cube 41"/>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3" name="Cube 42"/>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4" name="Cube 43"/>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5" name="Cube 44"/>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46" name="Rectangle 45"/>
          <p:cNvSpPr/>
          <p:nvPr/>
        </p:nvSpPr>
        <p:spPr>
          <a:xfrm>
            <a:off x="6752190" y="4198561"/>
            <a:ext cx="1359853"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Logic layer</a:t>
            </a:r>
          </a:p>
        </p:txBody>
      </p:sp>
      <p:cxnSp>
        <p:nvCxnSpPr>
          <p:cNvPr id="47" name="Straight Arrow Connector 46"/>
          <p:cNvCxnSpPr/>
          <p:nvPr/>
        </p:nvCxnSpPr>
        <p:spPr>
          <a:xfrm flipH="1" flipV="1">
            <a:off x="6481250" y="4361170"/>
            <a:ext cx="270940" cy="32578"/>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grpSp>
        <p:nvGrpSpPr>
          <p:cNvPr id="48" name="Group 47"/>
          <p:cNvGrpSpPr/>
          <p:nvPr/>
        </p:nvGrpSpPr>
        <p:grpSpPr>
          <a:xfrm>
            <a:off x="3516974" y="4652814"/>
            <a:ext cx="1131475" cy="165803"/>
            <a:chOff x="3727519" y="1965605"/>
            <a:chExt cx="985052" cy="130722"/>
          </a:xfrm>
        </p:grpSpPr>
        <p:sp>
          <p:nvSpPr>
            <p:cNvPr id="49" name="Parallelogram 48"/>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0" name="Parallelogram 49"/>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1" name="Parallelogram 50"/>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2" name="Group 51"/>
          <p:cNvGrpSpPr/>
          <p:nvPr/>
        </p:nvGrpSpPr>
        <p:grpSpPr>
          <a:xfrm>
            <a:off x="3344838" y="4838059"/>
            <a:ext cx="1131475" cy="165803"/>
            <a:chOff x="3727519" y="1965605"/>
            <a:chExt cx="985052" cy="130722"/>
          </a:xfrm>
        </p:grpSpPr>
        <p:sp>
          <p:nvSpPr>
            <p:cNvPr id="53" name="Parallelogram 52"/>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4" name="Parallelogram 53"/>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5" name="Parallelogram 54"/>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6" name="Group 55"/>
          <p:cNvGrpSpPr/>
          <p:nvPr/>
        </p:nvGrpSpPr>
        <p:grpSpPr>
          <a:xfrm>
            <a:off x="3172702" y="5023303"/>
            <a:ext cx="1131475" cy="165803"/>
            <a:chOff x="3727519" y="1965605"/>
            <a:chExt cx="985052" cy="130722"/>
          </a:xfrm>
        </p:grpSpPr>
        <p:sp>
          <p:nvSpPr>
            <p:cNvPr id="57" name="Parallelogram 56"/>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8" name="Parallelogram 57"/>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9" name="Parallelogram 58"/>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cxnSp>
        <p:nvCxnSpPr>
          <p:cNvPr id="61" name="Straight Arrow Connector 60"/>
          <p:cNvCxnSpPr/>
          <p:nvPr/>
        </p:nvCxnSpPr>
        <p:spPr>
          <a:xfrm flipH="1">
            <a:off x="4480056" y="3668380"/>
            <a:ext cx="852288" cy="984377"/>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sp>
        <p:nvSpPr>
          <p:cNvPr id="62" name="Rectangle 61"/>
          <p:cNvSpPr/>
          <p:nvPr/>
        </p:nvSpPr>
        <p:spPr>
          <a:xfrm>
            <a:off x="2994311" y="5359799"/>
            <a:ext cx="160533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Main GPU</a:t>
            </a:r>
          </a:p>
        </p:txBody>
      </p:sp>
      <p:sp>
        <p:nvSpPr>
          <p:cNvPr id="63" name="Rectangle 62"/>
          <p:cNvSpPr/>
          <p:nvPr/>
        </p:nvSpPr>
        <p:spPr>
          <a:xfrm>
            <a:off x="998829" y="2973192"/>
            <a:ext cx="279815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3D-stacked memory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(memory stack)</a:t>
            </a:r>
          </a:p>
        </p:txBody>
      </p:sp>
      <p:pic>
        <p:nvPicPr>
          <p:cNvPr id="64" name="Picture 2" descr="http://www.mathworks.com/cmsimages/76061_wl_CUDA_code2_w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757822" y="1768993"/>
            <a:ext cx="3245771" cy="1653413"/>
          </a:xfrm>
          <a:prstGeom prst="rect">
            <a:avLst/>
          </a:prstGeom>
          <a:noFill/>
          <a:extLst>
            <a:ext uri="{909E8E84-426E-40dd-AFC4-6F175D3DCCD1}">
              <a14:hiddenFill xmlns="" xmlns:a14="http://schemas.microsoft.com/office/drawing/2010/main">
                <a:solidFill>
                  <a:srgbClr val="FFFFFF"/>
                </a:solidFill>
              </a14:hiddenFill>
            </a:ext>
          </a:extLst>
        </p:spPr>
      </p:pic>
      <p:sp>
        <p:nvSpPr>
          <p:cNvPr id="68" name="Rectangle 67"/>
          <p:cNvSpPr/>
          <p:nvPr/>
        </p:nvSpPr>
        <p:spPr>
          <a:xfrm>
            <a:off x="4380050" y="3345588"/>
            <a:ext cx="3385577"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SM </a:t>
            </a:r>
            <a:r>
              <a:rPr kumimoji="0" lang="en-US" sz="1600" b="1" i="0" u="none" strike="noStrike" kern="1200" cap="none" spc="0" normalizeH="0" baseline="0" noProof="0">
                <a:ln>
                  <a:noFill/>
                </a:ln>
                <a:solidFill>
                  <a:prstClr val="black"/>
                </a:solidFill>
                <a:effectLst/>
                <a:uLnTx/>
                <a:uFillTx/>
                <a:latin typeface="Gill Sans MT" panose="020B0502020104020203" pitchFamily="34" charset="0"/>
                <a:ea typeface="Times New Roman" charset="0"/>
                <a:cs typeface="Times New Roman" charset="0"/>
              </a:rPr>
              <a:t>(Streaming Multiprocessor)</a:t>
            </a:r>
            <a:endPar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spTree>
    <p:extLst>
      <p:ext uri="{BB962C8B-B14F-4D97-AF65-F5344CB8AC3E}">
        <p14:creationId xmlns:p14="http://schemas.microsoft.com/office/powerpoint/2010/main" val="1677120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GPU Execution with PIM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3691175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GPU Execution with PIM (II)</a:t>
            </a:r>
          </a:p>
        </p:txBody>
      </p:sp>
      <p:sp>
        <p:nvSpPr>
          <p:cNvPr id="3" name="Content Placeholder 2"/>
          <p:cNvSpPr>
            <a:spLocks noGrp="1"/>
          </p:cNvSpPr>
          <p:nvPr>
            <p:ph idx="1"/>
          </p:nvPr>
        </p:nvSpPr>
        <p:spPr>
          <a:xfrm>
            <a:off x="228600" y="1124744"/>
            <a:ext cx="8807896" cy="5123656"/>
          </a:xfrm>
        </p:spPr>
        <p:txBody>
          <a:bodyPr/>
          <a:lstStyle/>
          <a:p>
            <a:r>
              <a:rPr lang="en-US" sz="2000" dirty="0" err="1"/>
              <a:t>Ashutosh</a:t>
            </a:r>
            <a:r>
              <a:rPr lang="en-US" sz="2000" dirty="0"/>
              <a:t> Pattnaik, </a:t>
            </a:r>
            <a:r>
              <a:rPr lang="en-US" sz="2000" dirty="0" err="1"/>
              <a:t>Xulong</a:t>
            </a:r>
            <a:r>
              <a:rPr lang="en-US" sz="2000" dirty="0"/>
              <a:t> Tang, </a:t>
            </a:r>
            <a:r>
              <a:rPr lang="en-US" sz="2000" dirty="0" err="1"/>
              <a:t>Adwait</a:t>
            </a:r>
            <a:r>
              <a:rPr lang="en-US" sz="2000" dirty="0"/>
              <a:t> Jog, Onur </a:t>
            </a:r>
            <a:r>
              <a:rPr lang="en-US" sz="2000" dirty="0" err="1"/>
              <a:t>Kayiran</a:t>
            </a:r>
            <a:r>
              <a:rPr lang="en-US" sz="2000" dirty="0"/>
              <a:t>, </a:t>
            </a:r>
            <a:r>
              <a:rPr lang="en-US" sz="2000" dirty="0" err="1"/>
              <a:t>Asit</a:t>
            </a:r>
            <a:r>
              <a:rPr lang="en-US" sz="2000" dirty="0"/>
              <a:t> K. Mishra, </a:t>
            </a:r>
            <a:r>
              <a:rPr lang="en-US" sz="2000" dirty="0" err="1"/>
              <a:t>Mahmut</a:t>
            </a:r>
            <a:r>
              <a:rPr lang="en-US" sz="2000" dirty="0"/>
              <a:t> T. </a:t>
            </a:r>
            <a:r>
              <a:rPr lang="en-US" sz="2000" dirty="0" err="1"/>
              <a:t>Kandemir</a:t>
            </a:r>
            <a:r>
              <a:rPr lang="en-US" sz="2000" dirty="0"/>
              <a:t>, Onur Mutlu, and Chita R. Das,</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"Scheduling Techniques for GPU Architectures with Processing-In-Memory Capabilities"</a:t>
            </a:r>
            <a:br>
              <a:rPr lang="en-US" sz="2000" dirty="0">
                <a:solidFill>
                  <a:srgbClr val="0432FF"/>
                </a:solidFill>
              </a:rPr>
            </a:br>
            <a:r>
              <a:rPr lang="en-US" sz="2000" i="1" dirty="0"/>
              <a:t>Proceedings of the </a:t>
            </a:r>
            <a:r>
              <a:rPr lang="en-US" sz="2000" i="1" dirty="0">
                <a:hlinkClick r:id="rId3"/>
              </a:rPr>
              <a:t>25th International Conference on Parallel Architectures and Compilation Techniques</a:t>
            </a:r>
            <a:r>
              <a:rPr lang="en-US" sz="2000" i="1" dirty="0"/>
              <a:t> (</a:t>
            </a:r>
            <a:r>
              <a:rPr lang="en-US" sz="2000" b="1" i="1" dirty="0"/>
              <a:t>PACT</a:t>
            </a:r>
            <a:r>
              <a:rPr lang="en-US" sz="2000" i="1" dirty="0"/>
              <a:t>)</a:t>
            </a:r>
            <a:r>
              <a:rPr lang="en-US" sz="2000" dirty="0"/>
              <a:t>, Haifa, Israel, September 2016.</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228600" y="3717032"/>
            <a:ext cx="8686800" cy="2476500"/>
          </a:xfrm>
          <a:prstGeom prst="rect">
            <a:avLst/>
          </a:prstGeom>
        </p:spPr>
      </p:pic>
    </p:spTree>
    <p:extLst>
      <p:ext uri="{BB962C8B-B14F-4D97-AF65-F5344CB8AC3E}">
        <p14:creationId xmlns:p14="http://schemas.microsoft.com/office/powerpoint/2010/main" val="1517451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370786847"/>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Dependent Cache Misses</a:t>
            </a:r>
          </a:p>
        </p:txBody>
      </p:sp>
      <p:sp>
        <p:nvSpPr>
          <p:cNvPr id="3" name="Content Placeholder 2"/>
          <p:cNvSpPr>
            <a:spLocks noGrp="1"/>
          </p:cNvSpPr>
          <p:nvPr>
            <p:ph idx="1"/>
          </p:nvPr>
        </p:nvSpPr>
        <p:spPr>
          <a:xfrm>
            <a:off x="228600" y="1052736"/>
            <a:ext cx="8807896" cy="5195664"/>
          </a:xfrm>
        </p:spPr>
        <p:txBody>
          <a:bodyPr/>
          <a:lstStyle/>
          <a:p>
            <a:r>
              <a:rPr lang="en-US" sz="2000" dirty="0" err="1"/>
              <a:t>Milad</a:t>
            </a:r>
            <a:r>
              <a:rPr lang="en-US" sz="2000" dirty="0"/>
              <a:t> Hashemi, </a:t>
            </a:r>
            <a:r>
              <a:rPr lang="en-US" sz="2000" dirty="0" err="1"/>
              <a:t>Khubaib</a:t>
            </a:r>
            <a:r>
              <a:rPr lang="en-US" sz="2000" dirty="0"/>
              <a:t>, </a:t>
            </a:r>
            <a:r>
              <a:rPr lang="en-US" sz="2000" dirty="0" err="1"/>
              <a:t>Eiman</a:t>
            </a:r>
            <a:r>
              <a:rPr lang="en-US" sz="2000" dirty="0"/>
              <a:t> </a:t>
            </a:r>
            <a:r>
              <a:rPr lang="en-US" sz="2000" dirty="0" err="1"/>
              <a:t>Ebrahimi</a:t>
            </a:r>
            <a:r>
              <a:rPr lang="en-US" sz="2000" dirty="0"/>
              <a:t>,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Dependent Cache Misses with an Enhanced Memory Controller"</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018088"/>
            <a:ext cx="9144000" cy="1643160"/>
          </a:xfrm>
          <a:prstGeom prst="rect">
            <a:avLst/>
          </a:prstGeom>
        </p:spPr>
      </p:pic>
      <p:pic>
        <p:nvPicPr>
          <p:cNvPr id="6" name="Picture 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5805264"/>
            <a:ext cx="9144000" cy="332336"/>
          </a:xfrm>
          <a:prstGeom prst="rect">
            <a:avLst/>
          </a:prstGeom>
        </p:spPr>
      </p:pic>
    </p:spTree>
    <p:extLst>
      <p:ext uri="{BB962C8B-B14F-4D97-AF65-F5344CB8AC3E}">
        <p14:creationId xmlns:p14="http://schemas.microsoft.com/office/powerpoint/2010/main" val="238229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75C9-5965-11A5-030C-EED3F0E83C8F}"/>
              </a:ext>
            </a:extLst>
          </p:cNvPr>
          <p:cNvSpPr>
            <a:spLocks noGrp="1"/>
          </p:cNvSpPr>
          <p:nvPr>
            <p:ph type="title"/>
          </p:nvPr>
        </p:nvSpPr>
        <p:spPr/>
        <p:txBody>
          <a:bodyPr/>
          <a:lstStyle/>
          <a:p>
            <a:r>
              <a:rPr lang="en-US" dirty="0"/>
              <a:t>Accelerating Runahead Execution </a:t>
            </a:r>
          </a:p>
        </p:txBody>
      </p:sp>
      <p:sp>
        <p:nvSpPr>
          <p:cNvPr id="3" name="Content Placeholder 2">
            <a:extLst>
              <a:ext uri="{FF2B5EF4-FFF2-40B4-BE49-F238E27FC236}">
                <a16:creationId xmlns:a16="http://schemas.microsoft.com/office/drawing/2014/main" id="{DD685628-8E0B-E342-0884-0EB3CA4B8E0E}"/>
              </a:ext>
            </a:extLst>
          </p:cNvPr>
          <p:cNvSpPr>
            <a:spLocks noGrp="1"/>
          </p:cNvSpPr>
          <p:nvPr>
            <p:ph idx="1"/>
          </p:nvPr>
        </p:nvSpPr>
        <p:spPr/>
        <p:txBody>
          <a:bodyPr/>
          <a:lstStyle/>
          <a:p>
            <a:r>
              <a:rPr lang="en-IN" sz="1800" b="0" i="0" u="none" strike="noStrike" dirty="0">
                <a:solidFill>
                  <a:srgbClr val="000000"/>
                </a:solidFill>
                <a:effectLst/>
              </a:rPr>
              <a:t>Milad Hashemi, </a:t>
            </a:r>
            <a:r>
              <a:rPr lang="en-IN" sz="1800" b="0" i="0" strike="noStrike" dirty="0" err="1">
                <a:solidFill>
                  <a:srgbClr val="000000"/>
                </a:solidFill>
                <a:effectLst/>
              </a:rPr>
              <a:t>Onur</a:t>
            </a:r>
            <a:r>
              <a:rPr lang="en-IN" sz="1800" b="0" i="0" strike="noStrike" dirty="0">
                <a:solidFill>
                  <a:srgbClr val="000000"/>
                </a:solidFill>
                <a:effectLst/>
              </a:rPr>
              <a:t> </a:t>
            </a:r>
            <a:r>
              <a:rPr lang="en-IN" sz="1800" b="0" i="0" strike="noStrike" dirty="0" err="1">
                <a:solidFill>
                  <a:srgbClr val="000000"/>
                </a:solidFill>
                <a:effectLst/>
              </a:rPr>
              <a:t>Mutlu</a:t>
            </a:r>
            <a:r>
              <a:rPr lang="en-IN" sz="1800" b="0" i="0" u="none" strike="noStrike" dirty="0">
                <a:solidFill>
                  <a:srgbClr val="000000"/>
                </a:solidFill>
                <a:effectLst/>
              </a:rPr>
              <a:t>, and Yale N. </a:t>
            </a:r>
            <a:r>
              <a:rPr lang="en-IN" sz="1800" b="0" i="0" u="none" strike="noStrike" dirty="0" err="1">
                <a:solidFill>
                  <a:srgbClr val="000000"/>
                </a:solidFill>
                <a:effectLst/>
              </a:rPr>
              <a:t>Patt</a:t>
            </a:r>
            <a:r>
              <a:rPr lang="en-IN" sz="1800" b="0" i="0" u="none" strike="noStrike" dirty="0">
                <a:solidFill>
                  <a:srgbClr val="000000"/>
                </a:solidFill>
                <a:effectLst/>
              </a:rPr>
              <a:t>,</a:t>
            </a:r>
            <a:br>
              <a:rPr lang="en-IN" sz="1800" b="0" i="0" u="none" strike="noStrike" dirty="0">
                <a:solidFill>
                  <a:srgbClr val="000000"/>
                </a:solidFill>
                <a:effectLst/>
              </a:rPr>
            </a:br>
            <a:r>
              <a:rPr lang="en-IN" sz="1800" b="1" i="0" u="none" strike="noStrike" dirty="0">
                <a:solidFill>
                  <a:srgbClr val="0000FF"/>
                </a:solidFill>
                <a:effectLst/>
                <a:hlinkClick r:id="rId2">
                  <a:extLst>
                    <a:ext uri="{A12FA001-AC4F-418D-AE19-62706E023703}">
                      <ahyp:hlinkClr xmlns:ahyp="http://schemas.microsoft.com/office/drawing/2018/hyperlinkcolor" val="tx"/>
                    </a:ext>
                  </a:extLst>
                </a:hlinkClick>
              </a:rPr>
              <a:t>"Continuous Runahead: Transparent Hardware Acceleration for Memory Intensive Workloads"</a:t>
            </a:r>
            <a:br>
              <a:rPr lang="en-IN" sz="1800" b="0" i="0" u="none" strike="noStrike" dirty="0">
                <a:solidFill>
                  <a:srgbClr val="000000"/>
                </a:solidFill>
                <a:effectLst/>
              </a:rPr>
            </a:br>
            <a:r>
              <a:rPr lang="en-IN" sz="1800" b="0" i="1" u="none" strike="noStrike" dirty="0">
                <a:solidFill>
                  <a:srgbClr val="000000"/>
                </a:solidFill>
                <a:effectLst/>
              </a:rPr>
              <a:t>Proceedings of the </a:t>
            </a:r>
            <a:r>
              <a:rPr lang="en-IN" sz="1800" b="0" i="1" u="none" strike="noStrike" dirty="0">
                <a:solidFill>
                  <a:srgbClr val="000000"/>
                </a:solidFill>
                <a:effectLst/>
                <a:hlinkClick r:id="rId3"/>
              </a:rPr>
              <a:t>49th International Symposium on Microarchitecture</a:t>
            </a:r>
            <a:r>
              <a:rPr lang="en-IN" sz="1800" b="0" i="1" u="none" strike="noStrike" dirty="0">
                <a:solidFill>
                  <a:srgbClr val="000000"/>
                </a:solidFill>
                <a:effectLst/>
              </a:rPr>
              <a:t> (</a:t>
            </a:r>
            <a:r>
              <a:rPr lang="en-IN" sz="1800" b="1" i="1" u="none" strike="noStrike" dirty="0">
                <a:solidFill>
                  <a:srgbClr val="000000"/>
                </a:solidFill>
                <a:effectLst/>
              </a:rPr>
              <a:t>MICRO</a:t>
            </a:r>
            <a:r>
              <a:rPr lang="en-IN" sz="1800" b="0" i="1" u="none" strike="noStrike" dirty="0">
                <a:solidFill>
                  <a:srgbClr val="000000"/>
                </a:solidFill>
                <a:effectLst/>
              </a:rPr>
              <a:t>)</a:t>
            </a:r>
            <a:r>
              <a:rPr lang="en-IN" sz="1800" b="0" i="0" u="none" strike="noStrike" dirty="0">
                <a:solidFill>
                  <a:srgbClr val="000000"/>
                </a:solidFill>
                <a:effectLst/>
              </a:rPr>
              <a:t>, Taipei, Taiwan, October 2016. </a:t>
            </a:r>
            <a:br>
              <a:rPr lang="en-IN" sz="1800" b="0" i="0" u="none" strike="noStrike" dirty="0">
                <a:solidFill>
                  <a:srgbClr val="000000"/>
                </a:solidFill>
                <a:effectLst/>
              </a:rPr>
            </a:br>
            <a:r>
              <a:rPr lang="en-IN" sz="1800" b="0" i="0" u="none" strike="noStrike" dirty="0">
                <a:solidFill>
                  <a:srgbClr val="000000"/>
                </a:solidFill>
                <a:effectLst/>
              </a:rPr>
              <a:t>[</a:t>
            </a:r>
            <a:r>
              <a:rPr lang="en-IN" sz="1800" b="0" i="0" u="none" strike="noStrike" dirty="0">
                <a:solidFill>
                  <a:srgbClr val="000000"/>
                </a:solidFill>
                <a:effectLst/>
                <a:hlinkClick r:id="rId4"/>
              </a:rPr>
              <a:t>Slides (pptx)</a:t>
            </a:r>
            <a:r>
              <a:rPr lang="en-IN" sz="1800" b="0" i="0" u="none" strike="noStrike" dirty="0">
                <a:solidFill>
                  <a:srgbClr val="000000"/>
                </a:solidFill>
                <a:effectLst/>
              </a:rPr>
              <a:t> </a:t>
            </a:r>
            <a:r>
              <a:rPr lang="en-IN" sz="1800" b="0" i="0" u="none" strike="noStrike" dirty="0">
                <a:solidFill>
                  <a:srgbClr val="000000"/>
                </a:solidFill>
                <a:effectLst/>
                <a:hlinkClick r:id="rId5"/>
              </a:rPr>
              <a:t>(pdf)</a:t>
            </a:r>
            <a:r>
              <a:rPr lang="en-IN" sz="1800" b="0" i="0" u="none" strike="noStrike" dirty="0">
                <a:solidFill>
                  <a:srgbClr val="000000"/>
                </a:solidFill>
                <a:effectLst/>
              </a:rPr>
              <a:t>] [</a:t>
            </a:r>
            <a:r>
              <a:rPr lang="en-IN" sz="1800" b="0" i="0" u="none" strike="noStrike" dirty="0">
                <a:solidFill>
                  <a:srgbClr val="000000"/>
                </a:solidFill>
                <a:effectLst/>
                <a:hlinkClick r:id="rId6"/>
              </a:rPr>
              <a:t>Lightning Session Slides (pdf)</a:t>
            </a:r>
            <a:r>
              <a:rPr lang="en-IN" sz="1800" b="0" i="0" u="none" strike="noStrike" dirty="0">
                <a:solidFill>
                  <a:srgbClr val="000000"/>
                </a:solidFill>
                <a:effectLst/>
              </a:rPr>
              <a:t>] [</a:t>
            </a:r>
            <a:r>
              <a:rPr lang="en-IN" sz="1800" b="0" i="0" u="none" strike="noStrike" dirty="0">
                <a:solidFill>
                  <a:srgbClr val="000000"/>
                </a:solidFill>
                <a:effectLst/>
                <a:hlinkClick r:id="rId7"/>
              </a:rPr>
              <a:t>Poster (pptx)</a:t>
            </a:r>
            <a:r>
              <a:rPr lang="en-IN" sz="1800" b="0" i="0" u="none" strike="noStrike" dirty="0">
                <a:solidFill>
                  <a:srgbClr val="000000"/>
                </a:solidFill>
                <a:effectLst/>
              </a:rPr>
              <a:t> </a:t>
            </a:r>
            <a:r>
              <a:rPr lang="en-IN" sz="1800" b="0" i="0" u="none" strike="noStrike" dirty="0">
                <a:solidFill>
                  <a:srgbClr val="000000"/>
                </a:solidFill>
                <a:effectLst/>
                <a:hlinkClick r:id="rId8"/>
              </a:rPr>
              <a:t>(pdf)</a:t>
            </a:r>
            <a:r>
              <a:rPr lang="en-IN" sz="1800" b="0" i="0" u="none" strike="noStrike" dirty="0">
                <a:solidFill>
                  <a:srgbClr val="000000"/>
                </a:solidFill>
                <a:effectLst/>
              </a:rPr>
              <a:t>] </a:t>
            </a:r>
            <a:br>
              <a:rPr lang="en-IN" sz="1800" b="0" i="0" u="none" strike="noStrike" dirty="0">
                <a:solidFill>
                  <a:srgbClr val="000000"/>
                </a:solidFill>
                <a:effectLst/>
              </a:rPr>
            </a:br>
            <a:r>
              <a:rPr lang="en-IN" sz="1800" b="1" i="1" u="none" strike="noStrike" dirty="0">
                <a:solidFill>
                  <a:srgbClr val="FF0000"/>
                </a:solidFill>
                <a:effectLst/>
              </a:rPr>
              <a:t>Best paper session.</a:t>
            </a:r>
            <a:r>
              <a:rPr lang="en-IN" sz="1800" b="0" i="0" u="none" strike="noStrike" dirty="0">
                <a:solidFill>
                  <a:srgbClr val="FF0000"/>
                </a:solidFill>
                <a:effectLst/>
              </a:rPr>
              <a:t> </a:t>
            </a:r>
          </a:p>
          <a:p>
            <a:endParaRPr lang="en-US" sz="1800" dirty="0"/>
          </a:p>
        </p:txBody>
      </p:sp>
      <p:sp>
        <p:nvSpPr>
          <p:cNvPr id="4" name="Slide Number Placeholder 3">
            <a:extLst>
              <a:ext uri="{FF2B5EF4-FFF2-40B4-BE49-F238E27FC236}">
                <a16:creationId xmlns:a16="http://schemas.microsoft.com/office/drawing/2014/main" id="{ACF26F5B-8089-AF12-92ED-C71919263E0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1840C8-74D7-164B-89BA-8F954C36C301}"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8" name="Picture 7">
            <a:extLst>
              <a:ext uri="{FF2B5EF4-FFF2-40B4-BE49-F238E27FC236}">
                <a16:creationId xmlns:a16="http://schemas.microsoft.com/office/drawing/2014/main" id="{8F865AEC-3A83-41D2-A2B3-73AA459288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512" y="4005064"/>
            <a:ext cx="9246503" cy="2016224"/>
          </a:xfrm>
          <a:prstGeom prst="rect">
            <a:avLst/>
          </a:prstGeom>
        </p:spPr>
      </p:pic>
    </p:spTree>
    <p:extLst>
      <p:ext uri="{BB962C8B-B14F-4D97-AF65-F5344CB8AC3E}">
        <p14:creationId xmlns:p14="http://schemas.microsoft.com/office/powerpoint/2010/main" val="3513954337"/>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Accelerating Climate Modeling</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196043978"/>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002388316"/>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200251986"/>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a:xfrm>
            <a:off x="228600" y="1219200"/>
            <a:ext cx="8610600" cy="5029200"/>
          </a:xfrm>
        </p:spPr>
        <p:txBody>
          <a:body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Haiyu Mao, Mohammed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Alser</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Mohammad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Sadrosadati</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Can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Firtina</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Akanksha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Baranwal</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Damla</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Senol</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Cali, Aditya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Manglik</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Nour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Almadhoun</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Alserr</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and </a:t>
            </a:r>
            <a:r>
              <a:rPr kumimoji="0" lang="en-US" sz="1600" b="0" i="0" strike="noStrike" kern="0" cap="none" spc="0" normalizeH="0" baseline="0" noProof="0" dirty="0">
                <a:ln>
                  <a:noFill/>
                </a:ln>
                <a:solidFill>
                  <a:srgbClr val="000000"/>
                </a:solidFill>
                <a:effectLst/>
                <a:uLnTx/>
                <a:uFillTx/>
                <a:latin typeface="Times" pitchFamily="2" charset="0"/>
                <a:ea typeface="+mn-ea"/>
                <a:cs typeface="+mn-cs"/>
              </a:rPr>
              <a:t>Onur Mutlu</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1" i="0" u="none" strike="noStrike" kern="0" cap="none" spc="0" normalizeH="0" baseline="0" noProof="0" dirty="0">
                <a:ln>
                  <a:noFill/>
                </a:ln>
                <a:solidFill>
                  <a:srgbClr val="0000FF"/>
                </a:solidFill>
                <a:effectLst/>
                <a:uLnTx/>
                <a:uFillTx/>
                <a:latin typeface="Times" pitchFamily="2" charset="0"/>
                <a:ea typeface="+mn-ea"/>
                <a:cs typeface="+mn-cs"/>
                <a:hlinkClick r:id="rId2">
                  <a:extLst>
                    <a:ext uri="{A12FA001-AC4F-418D-AE19-62706E023703}">
                      <ahyp:hlinkClr xmlns:ahyp="http://schemas.microsoft.com/office/drawing/2018/hyperlinkcolor" val="tx"/>
                    </a:ext>
                  </a:extLst>
                </a:hlinkClick>
              </a:rPr>
              <a:t>"GenPIP: In-Memory Acceleration of Genome Analysis via Tight Integration of Basecalling and Read Mapping"</a:t>
            </a:r>
            <a:br>
              <a:rPr kumimoji="0" lang="en-US" sz="1600" b="0" i="0" u="none" strike="noStrike" kern="0" cap="none" spc="0" normalizeH="0" baseline="0" noProof="0" dirty="0">
                <a:ln>
                  <a:noFill/>
                </a:ln>
                <a:solidFill>
                  <a:srgbClr val="0000FF"/>
                </a:solidFill>
                <a:effectLst/>
                <a:uLnTx/>
                <a:uFillTx/>
                <a:latin typeface="Times" pitchFamily="2" charset="0"/>
                <a:ea typeface="+mn-ea"/>
                <a:cs typeface="+mn-cs"/>
              </a:rPr>
            </a:b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Proceedings of the </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hlinkClick r:id="rId3"/>
              </a:rPr>
              <a:t>55th International Symposium on Microarchitecture</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1" i="1" u="none" strike="noStrike" kern="0" cap="none" spc="0" normalizeH="0" baseline="0" noProof="0" dirty="0">
                <a:ln>
                  <a:noFill/>
                </a:ln>
                <a:solidFill>
                  <a:srgbClr val="000000"/>
                </a:solidFill>
                <a:effectLst/>
                <a:uLnTx/>
                <a:uFillTx/>
                <a:latin typeface="Times" pitchFamily="2" charset="0"/>
                <a:ea typeface="+mn-ea"/>
                <a:cs typeface="+mn-cs"/>
              </a:rPr>
              <a:t>MICRO</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Chicago, IL, USA, October 2022.</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4"/>
              </a:rPr>
              <a:t>Slides (pptx)</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5"/>
              </a:rPr>
              <a:t>(pdf)</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6"/>
              </a:rPr>
              <a:t>Longer Lecture Slides (pptx)</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7"/>
              </a:rPr>
              <a:t>(pdf)</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8"/>
              </a:rPr>
              <a:t>Lecture Video</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(25 minutes)]</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9"/>
              </a:rPr>
              <a:t>arXiv version</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10"/>
          <a:stretch>
            <a:fillRect/>
          </a:stretch>
        </p:blipFill>
        <p:spPr>
          <a:xfrm>
            <a:off x="-26775" y="4074329"/>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858050217"/>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Time Series Analysis</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891982931"/>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p:txBody>
          <a:bodyPr/>
          <a:lstStyle/>
          <a:p>
            <a:r>
              <a:rPr lang="en-US" dirty="0"/>
              <a:t>Accelerating Graph Pattern Mining</a:t>
            </a:r>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488012307"/>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dirty="0">
                <a:solidFill>
                  <a:srgbClr val="006633"/>
                </a:solidFill>
              </a:rPr>
              <a:t>Accelerating HTAP Database Systems</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https://arxiv.org/pdf/2204.11275.pdf</a:t>
            </a:r>
            <a:r>
              <a:rPr kumimoji="0" lang="en-US" sz="22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07046316"/>
      </p:ext>
    </p:extLst>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Neural Network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1884582645"/>
      </p:ext>
    </p:extLst>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0"/>
            <a:ext cx="9144000" cy="2864653"/>
          </a:xfrm>
          <a:solidFill>
            <a:schemeClr val="tx2">
              <a:lumMod val="75000"/>
            </a:schemeClr>
          </a:solidFill>
        </p:spPr>
        <p:txBody>
          <a:bodyPr/>
          <a:lstStyle/>
          <a:p>
            <a:r>
              <a:rPr lang="en-US" sz="3000" b="1" dirty="0">
                <a:solidFill>
                  <a:schemeClr val="bg1">
                    <a:lumMod val="95000"/>
                  </a:schemeClr>
                </a:solidFill>
                <a:latin typeface="Gill Sans MT" panose="020B0502020104020203" pitchFamily="34" charset="77"/>
              </a:rPr>
              <a:t>Google Neural Network Models for Edge Devices: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Analyzing and Mitigating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Machine Learning Inference Bottlenecks</a:t>
            </a: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0" y="3056347"/>
            <a:ext cx="9144000" cy="1261884"/>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Amirali</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Boroumand</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Saugata</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Ghose</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Berkin</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Akin	</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endPar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Ravi Narayanaswami</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a:ln>
                  <a:noFill/>
                </a:ln>
                <a:solidFill>
                  <a:srgbClr val="C00000"/>
                </a:solidFill>
                <a:effectLst/>
                <a:uLnTx/>
                <a:uFillTx/>
                <a:latin typeface="Gill Sans MT" panose="020B0502020104020203" pitchFamily="34" charset="77"/>
                <a:ea typeface="+mn-ea"/>
                <a:cs typeface="+mn-cs"/>
              </a:rPr>
              <a:t>Geraldo F. Oliveira</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Xiaoyu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Ma</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r>
              <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Eric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Shiu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Onur</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Mutlu</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8" name="Graphic 7">
            <a:extLst>
              <a:ext uri="{FF2B5EF4-FFF2-40B4-BE49-F238E27FC236}">
                <a16:creationId xmlns:a16="http://schemas.microsoft.com/office/drawing/2014/main" id="{43B2F70C-CDC6-A642-9D6B-32E6A8EA35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29000" y="5530813"/>
            <a:ext cx="2286000" cy="439783"/>
          </a:xfrm>
          <a:prstGeom prst="rect">
            <a:avLst/>
          </a:prstGeom>
        </p:spPr>
      </p:pic>
      <p:sp>
        <p:nvSpPr>
          <p:cNvPr id="11" name="Rectangle 10">
            <a:extLst>
              <a:ext uri="{FF2B5EF4-FFF2-40B4-BE49-F238E27FC236}">
                <a16:creationId xmlns:a16="http://schemas.microsoft.com/office/drawing/2014/main" id="{824F8868-9941-514D-88E1-0ACB358D9EC9}"/>
              </a:ext>
            </a:extLst>
          </p:cNvPr>
          <p:cNvSpPr/>
          <p:nvPr/>
        </p:nvSpPr>
        <p:spPr>
          <a:xfrm>
            <a:off x="0" y="4509926"/>
            <a:ext cx="9144000" cy="430887"/>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PACT 2021</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pic>
        <p:nvPicPr>
          <p:cNvPr id="12" name="Picture 11">
            <a:extLst>
              <a:ext uri="{FF2B5EF4-FFF2-40B4-BE49-F238E27FC236}">
                <a16:creationId xmlns:a16="http://schemas.microsoft.com/office/drawing/2014/main" id="{AE53EB73-9E00-244C-B2EA-E33C2F8B2514}"/>
              </a:ext>
            </a:extLst>
          </p:cNvPr>
          <p:cNvPicPr>
            <a:picLocks noChangeAspect="1"/>
          </p:cNvPicPr>
          <p:nvPr/>
        </p:nvPicPr>
        <p:blipFill rotWithShape="1">
          <a:blip r:embed="rId5"/>
          <a:srcRect t="16962" b="27098"/>
          <a:stretch/>
        </p:blipFill>
        <p:spPr>
          <a:xfrm>
            <a:off x="58146" y="6173160"/>
            <a:ext cx="2534307" cy="511945"/>
          </a:xfrm>
          <a:prstGeom prst="rect">
            <a:avLst/>
          </a:prstGeom>
        </p:spPr>
      </p:pic>
      <p:pic>
        <p:nvPicPr>
          <p:cNvPr id="13" name="Picture 12">
            <a:extLst>
              <a:ext uri="{FF2B5EF4-FFF2-40B4-BE49-F238E27FC236}">
                <a16:creationId xmlns:a16="http://schemas.microsoft.com/office/drawing/2014/main" id="{5BB3B014-CC27-D142-BF69-04643810126E}"/>
              </a:ext>
            </a:extLst>
          </p:cNvPr>
          <p:cNvPicPr>
            <a:picLocks noChangeAspect="1"/>
          </p:cNvPicPr>
          <p:nvPr/>
        </p:nvPicPr>
        <p:blipFill rotWithShape="1">
          <a:blip r:embed="rId6"/>
          <a:srcRect l="5935" t="23510" r="5031" b="23990"/>
          <a:stretch/>
        </p:blipFill>
        <p:spPr>
          <a:xfrm>
            <a:off x="4678100" y="5959344"/>
            <a:ext cx="2286000" cy="898656"/>
          </a:xfrm>
          <a:prstGeom prst="rect">
            <a:avLst/>
          </a:prstGeom>
        </p:spPr>
      </p:pic>
      <p:pic>
        <p:nvPicPr>
          <p:cNvPr id="14" name="Picture 2" descr="http://www.euroc-project.eu/fileadmin/imgEuroc/eurocConsortiumLogos/ethLogo.png">
            <a:extLst>
              <a:ext uri="{FF2B5EF4-FFF2-40B4-BE49-F238E27FC236}">
                <a16:creationId xmlns:a16="http://schemas.microsoft.com/office/drawing/2014/main" id="{8E6DF52C-6D6F-1D47-92E5-A4DDA60A3E2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99224" y="6173160"/>
            <a:ext cx="1998476" cy="41052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8B85FF5-57D1-D247-8B48-4263EDD695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537124" y="5979804"/>
            <a:ext cx="2175266" cy="898656"/>
          </a:xfrm>
          <a:prstGeom prst="rect">
            <a:avLst/>
          </a:prstGeom>
        </p:spPr>
      </p:pic>
    </p:spTree>
    <p:extLst>
      <p:ext uri="{BB962C8B-B14F-4D97-AF65-F5344CB8AC3E}">
        <p14:creationId xmlns:p14="http://schemas.microsoft.com/office/powerpoint/2010/main" val="3511625322"/>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8969F0-2D37-9B4F-89A4-C9739461369A}"/>
              </a:ext>
            </a:extLst>
          </p:cNvPr>
          <p:cNvSpPr/>
          <p:nvPr/>
        </p:nvSpPr>
        <p:spPr>
          <a:xfrm>
            <a:off x="0" y="743205"/>
            <a:ext cx="9144000" cy="914400"/>
          </a:xfrm>
          <a:prstGeom prst="rect">
            <a:avLst/>
          </a:prstGeom>
          <a:solidFill>
            <a:srgbClr val="FFF4CC">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7" name="Rectangle 6">
            <a:extLst>
              <a:ext uri="{FF2B5EF4-FFF2-40B4-BE49-F238E27FC236}">
                <a16:creationId xmlns:a16="http://schemas.microsoft.com/office/drawing/2014/main" id="{A8C8C6C2-2540-E14E-8598-187AFA9373A3}"/>
              </a:ext>
            </a:extLst>
          </p:cNvPr>
          <p:cNvSpPr/>
          <p:nvPr/>
        </p:nvSpPr>
        <p:spPr>
          <a:xfrm>
            <a:off x="0" y="1928020"/>
            <a:ext cx="9144000" cy="1261494"/>
          </a:xfrm>
          <a:prstGeom prst="rect">
            <a:avLst/>
          </a:prstGeom>
          <a:solidFill>
            <a:srgbClr val="FFBFB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8" name="Rectangle 7">
            <a:extLst>
              <a:ext uri="{FF2B5EF4-FFF2-40B4-BE49-F238E27FC236}">
                <a16:creationId xmlns:a16="http://schemas.microsoft.com/office/drawing/2014/main" id="{592513E4-C4B7-F242-9A0D-35F07BCED5C7}"/>
              </a:ext>
            </a:extLst>
          </p:cNvPr>
          <p:cNvSpPr/>
          <p:nvPr/>
        </p:nvSpPr>
        <p:spPr>
          <a:xfrm>
            <a:off x="0" y="3429001"/>
            <a:ext cx="9144000" cy="925286"/>
          </a:xfrm>
          <a:prstGeom prst="rect">
            <a:avLst/>
          </a:prstGeom>
          <a:solidFill>
            <a:srgbClr val="CCD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0" name="Rectangle 9">
            <a:extLst>
              <a:ext uri="{FF2B5EF4-FFF2-40B4-BE49-F238E27FC236}">
                <a16:creationId xmlns:a16="http://schemas.microsoft.com/office/drawing/2014/main" id="{3E440315-C009-E346-A212-93C50C707296}"/>
              </a:ext>
            </a:extLst>
          </p:cNvPr>
          <p:cNvSpPr/>
          <p:nvPr/>
        </p:nvSpPr>
        <p:spPr>
          <a:xfrm>
            <a:off x="0" y="4542080"/>
            <a:ext cx="9144000" cy="925286"/>
          </a:xfrm>
          <a:prstGeom prst="rect">
            <a:avLst/>
          </a:prstGeom>
          <a:solidFill>
            <a:srgbClr val="B8CF9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1" name="Rectangle 10">
            <a:extLst>
              <a:ext uri="{FF2B5EF4-FFF2-40B4-BE49-F238E27FC236}">
                <a16:creationId xmlns:a16="http://schemas.microsoft.com/office/drawing/2014/main" id="{32042D8A-F894-404E-8CDA-6FFCBB190FD3}"/>
              </a:ext>
            </a:extLst>
          </p:cNvPr>
          <p:cNvSpPr/>
          <p:nvPr/>
        </p:nvSpPr>
        <p:spPr>
          <a:xfrm>
            <a:off x="0" y="5655159"/>
            <a:ext cx="9144000" cy="925286"/>
          </a:xfrm>
          <a:prstGeom prst="rect">
            <a:avLst/>
          </a:prstGeom>
          <a:solidFill>
            <a:srgbClr val="AF9CD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2" name="Title 1"/>
          <p:cNvSpPr>
            <a:spLocks noGrp="1"/>
          </p:cNvSpPr>
          <p:nvPr>
            <p:ph type="title"/>
          </p:nvPr>
        </p:nvSpPr>
        <p:spPr>
          <a:xfrm>
            <a:off x="0" y="-76200"/>
            <a:ext cx="9144000" cy="914400"/>
          </a:xfrm>
        </p:spPr>
        <p:txBody>
          <a:bodyPr/>
          <a:lstStyle/>
          <a:p>
            <a:r>
              <a:rPr lang="en-US" dirty="0"/>
              <a:t>Executive Summary</a:t>
            </a:r>
          </a:p>
        </p:txBody>
      </p:sp>
      <p:sp>
        <p:nvSpPr>
          <p:cNvPr id="3" name="Content Placeholder 2"/>
          <p:cNvSpPr>
            <a:spLocks noGrp="1"/>
          </p:cNvSpPr>
          <p:nvPr>
            <p:ph idx="1"/>
          </p:nvPr>
        </p:nvSpPr>
        <p:spPr>
          <a:xfrm>
            <a:off x="152400" y="743204"/>
            <a:ext cx="8991600" cy="6019800"/>
          </a:xfrm>
        </p:spPr>
        <p:txBody>
          <a:bodyPr>
            <a:normAutofit lnSpcReduction="10000"/>
          </a:bodyPr>
          <a:lstStyle/>
          <a:p>
            <a:pPr marL="0" indent="0">
              <a:buNone/>
            </a:pPr>
            <a:r>
              <a:rPr lang="en-US" sz="2000" u="sng" dirty="0">
                <a:solidFill>
                  <a:schemeClr val="tx2"/>
                </a:solidFill>
              </a:rPr>
              <a:t>Context</a:t>
            </a:r>
            <a:r>
              <a:rPr lang="en-US" sz="2000" dirty="0">
                <a:solidFill>
                  <a:schemeClr val="tx2"/>
                </a:solidFill>
              </a:rPr>
              <a:t>:  We extensively analyze </a:t>
            </a:r>
            <a:r>
              <a:rPr lang="en-US" sz="2000" dirty="0">
                <a:solidFill>
                  <a:srgbClr val="0000FF"/>
                </a:solidFill>
              </a:rPr>
              <a:t>a state-of-the-art edge ML accelerator (Google Edge TPU) </a:t>
            </a:r>
            <a:r>
              <a:rPr lang="en-US" sz="2000" dirty="0">
                <a:solidFill>
                  <a:schemeClr val="tx2"/>
                </a:solidFill>
              </a:rPr>
              <a:t>using </a:t>
            </a:r>
            <a:r>
              <a:rPr lang="en-US" sz="2000" dirty="0">
                <a:solidFill>
                  <a:srgbClr val="0000FF"/>
                </a:solidFill>
              </a:rPr>
              <a:t>24 Google edge models</a:t>
            </a:r>
          </a:p>
          <a:p>
            <a:pPr lvl="1"/>
            <a:r>
              <a:rPr lang="en-US" sz="1800" dirty="0">
                <a:cs typeface="Adobe Garamond Pro"/>
              </a:rPr>
              <a:t> Wide range of models (CNNs, LSTMs, Transducers, RCNNs)</a:t>
            </a:r>
            <a:br>
              <a:rPr lang="en-US" sz="1800" dirty="0">
                <a:cs typeface="Adobe Garamond Pro"/>
              </a:rPr>
            </a:br>
            <a:endParaRPr lang="en-US" sz="1800" dirty="0">
              <a:solidFill>
                <a:schemeClr val="tx2"/>
              </a:solidFill>
            </a:endParaRPr>
          </a:p>
          <a:p>
            <a:pPr marL="0" indent="0">
              <a:buNone/>
            </a:pPr>
            <a:r>
              <a:rPr lang="en-US" sz="2000" u="sng" dirty="0">
                <a:solidFill>
                  <a:schemeClr val="tx2"/>
                </a:solidFill>
              </a:rPr>
              <a:t>Problem</a:t>
            </a:r>
            <a:r>
              <a:rPr lang="en-US" sz="2000" dirty="0">
                <a:solidFill>
                  <a:schemeClr val="tx2"/>
                </a:solidFill>
              </a:rPr>
              <a:t>:  The Edge TPU accelerator suffers from </a:t>
            </a:r>
            <a:r>
              <a:rPr lang="en-US" sz="2000" dirty="0">
                <a:solidFill>
                  <a:srgbClr val="800000"/>
                </a:solidFill>
              </a:rPr>
              <a:t>three challenges:</a:t>
            </a:r>
          </a:p>
          <a:p>
            <a:pPr lvl="1"/>
            <a:r>
              <a:rPr lang="en-US" sz="1800" dirty="0">
                <a:cs typeface="Adobe Garamond Pro"/>
              </a:rPr>
              <a:t>It operates </a:t>
            </a:r>
            <a:r>
              <a:rPr lang="en-US" sz="1800" dirty="0">
                <a:solidFill>
                  <a:srgbClr val="800000"/>
                </a:solidFill>
                <a:cs typeface="Adobe Garamond Pro"/>
              </a:rPr>
              <a:t>significantly below</a:t>
            </a:r>
            <a:r>
              <a:rPr lang="en-US" sz="1800" dirty="0">
                <a:solidFill>
                  <a:srgbClr val="C00000"/>
                </a:solidFill>
                <a:cs typeface="Adobe Garamond Pro"/>
              </a:rPr>
              <a:t> </a:t>
            </a:r>
            <a:r>
              <a:rPr lang="en-US" sz="1800" dirty="0">
                <a:solidFill>
                  <a:srgbClr val="595959"/>
                </a:solidFill>
                <a:cs typeface="Adobe Garamond Pro"/>
              </a:rPr>
              <a:t>its</a:t>
            </a:r>
            <a:r>
              <a:rPr lang="en-US" sz="1800" dirty="0">
                <a:solidFill>
                  <a:srgbClr val="C00000"/>
                </a:solidFill>
                <a:cs typeface="Adobe Garamond Pro"/>
              </a:rPr>
              <a:t> </a:t>
            </a:r>
            <a:r>
              <a:rPr lang="en-US" sz="1800" u="sng" dirty="0">
                <a:cs typeface="Adobe Garamond Pro"/>
              </a:rPr>
              <a:t>peak throughput</a:t>
            </a:r>
          </a:p>
          <a:p>
            <a:pPr lvl="1"/>
            <a:r>
              <a:rPr lang="en-US" sz="1800" dirty="0">
                <a:cs typeface="Adobe Garamond Pro"/>
              </a:rPr>
              <a:t>It operates </a:t>
            </a:r>
            <a:r>
              <a:rPr lang="en-US" sz="1800" dirty="0">
                <a:solidFill>
                  <a:srgbClr val="800000"/>
                </a:solidFill>
                <a:cs typeface="Adobe Garamond Pro"/>
              </a:rPr>
              <a:t>significantly below </a:t>
            </a:r>
            <a:r>
              <a:rPr lang="en-US" sz="1800" dirty="0">
                <a:solidFill>
                  <a:srgbClr val="595959"/>
                </a:solidFill>
                <a:cs typeface="Adobe Garamond Pro"/>
              </a:rPr>
              <a:t>its</a:t>
            </a:r>
            <a:r>
              <a:rPr lang="en-US" sz="1800" dirty="0">
                <a:solidFill>
                  <a:srgbClr val="800000"/>
                </a:solidFill>
                <a:cs typeface="Adobe Garamond Pro"/>
              </a:rPr>
              <a:t> </a:t>
            </a:r>
            <a:r>
              <a:rPr lang="en-US" sz="1800" u="sng" dirty="0">
                <a:cs typeface="Adobe Garamond Pro"/>
              </a:rPr>
              <a:t>theoretical energy efficiency</a:t>
            </a:r>
          </a:p>
          <a:p>
            <a:pPr lvl="1"/>
            <a:r>
              <a:rPr lang="en-US" sz="1800" dirty="0">
                <a:solidFill>
                  <a:srgbClr val="595959"/>
                </a:solidFill>
                <a:cs typeface="Adobe Garamond Pro"/>
              </a:rPr>
              <a:t>It</a:t>
            </a:r>
            <a:r>
              <a:rPr lang="en-US" sz="1800" dirty="0">
                <a:solidFill>
                  <a:srgbClr val="800000"/>
                </a:solidFill>
                <a:cs typeface="Adobe Garamond Pro"/>
              </a:rPr>
              <a:t> inefficiently </a:t>
            </a:r>
            <a:r>
              <a:rPr lang="en-US" sz="1800" dirty="0">
                <a:solidFill>
                  <a:srgbClr val="595959"/>
                </a:solidFill>
                <a:cs typeface="Adobe Garamond Pro"/>
              </a:rPr>
              <a:t>handles</a:t>
            </a:r>
            <a:r>
              <a:rPr lang="en-US" sz="1800" dirty="0">
                <a:solidFill>
                  <a:srgbClr val="800000"/>
                </a:solidFill>
                <a:cs typeface="Adobe Garamond Pro"/>
              </a:rPr>
              <a:t> </a:t>
            </a:r>
            <a:r>
              <a:rPr lang="en-US" sz="1800" u="sng" dirty="0">
                <a:cs typeface="Adobe Garamond Pro"/>
              </a:rPr>
              <a:t>memory accesses</a:t>
            </a:r>
            <a:br>
              <a:rPr lang="en-US" sz="1800" dirty="0">
                <a:cs typeface="Adobe Garamond Pro"/>
              </a:rPr>
            </a:br>
            <a:endParaRPr lang="en-US" sz="1800" dirty="0">
              <a:cs typeface="Adobe Garamond Pro"/>
            </a:endParaRPr>
          </a:p>
          <a:p>
            <a:pPr marL="0" lvl="1" indent="0">
              <a:buNone/>
            </a:pPr>
            <a:r>
              <a:rPr lang="en-US" sz="2000" u="sng" dirty="0">
                <a:solidFill>
                  <a:schemeClr val="tx2"/>
                </a:solidFill>
              </a:rPr>
              <a:t>Key Insight</a:t>
            </a:r>
            <a:r>
              <a:rPr lang="en-US" sz="2000" dirty="0">
                <a:solidFill>
                  <a:schemeClr val="tx2"/>
                </a:solidFill>
              </a:rPr>
              <a:t>:  These shortcomings arise from </a:t>
            </a:r>
            <a:r>
              <a:rPr lang="en-US" sz="2000" dirty="0">
                <a:solidFill>
                  <a:srgbClr val="0000FF"/>
                </a:solidFill>
              </a:rPr>
              <a:t>the monolithic design</a:t>
            </a:r>
            <a:r>
              <a:rPr lang="en-US" sz="2000" dirty="0">
                <a:solidFill>
                  <a:schemeClr val="tx2"/>
                </a:solidFill>
              </a:rPr>
              <a:t> of the Edge TPU accelerator</a:t>
            </a:r>
          </a:p>
          <a:p>
            <a:pPr lvl="1"/>
            <a:r>
              <a:rPr lang="en-US" sz="1800" dirty="0">
                <a:cs typeface="Adobe Garamond Pro"/>
              </a:rPr>
              <a:t>The Edge TPU accelerator design does not account for </a:t>
            </a:r>
            <a:r>
              <a:rPr lang="en-US" sz="1800" dirty="0">
                <a:solidFill>
                  <a:srgbClr val="0000FF"/>
                </a:solidFill>
                <a:cs typeface="Adobe Garamond Pro"/>
              </a:rPr>
              <a:t>layer heterogeneity </a:t>
            </a:r>
            <a:br>
              <a:rPr lang="en-US" sz="1800" dirty="0">
                <a:solidFill>
                  <a:srgbClr val="0000FF"/>
                </a:solidFill>
                <a:cs typeface="Adobe Garamond Pro"/>
              </a:rPr>
            </a:br>
            <a:endParaRPr lang="en-US" sz="1800" dirty="0">
              <a:solidFill>
                <a:srgbClr val="0000FF"/>
              </a:solidFill>
            </a:endParaRPr>
          </a:p>
          <a:p>
            <a:pPr marL="0" lvl="1" indent="0">
              <a:buNone/>
            </a:pPr>
            <a:r>
              <a:rPr lang="en-US" sz="2000" u="sng" dirty="0">
                <a:solidFill>
                  <a:schemeClr val="tx2"/>
                </a:solidFill>
              </a:rPr>
              <a:t>Key Mechanism</a:t>
            </a:r>
            <a:r>
              <a:rPr lang="en-US" sz="2000" dirty="0">
                <a:solidFill>
                  <a:schemeClr val="tx2"/>
                </a:solidFill>
              </a:rPr>
              <a:t>:  A new framework called </a:t>
            </a:r>
            <a:r>
              <a:rPr lang="en-US" sz="2000" dirty="0">
                <a:solidFill>
                  <a:srgbClr val="0000FF"/>
                </a:solidFill>
              </a:rPr>
              <a:t>Mensa</a:t>
            </a:r>
          </a:p>
          <a:p>
            <a:pPr lvl="1"/>
            <a:r>
              <a:rPr lang="en-US" sz="1800" dirty="0">
                <a:cs typeface="Adobe Garamond Pro"/>
              </a:rPr>
              <a:t>Mensa consists of heterogeneous accelerators whose dataflow and hardware are specialized for specific families of layers</a:t>
            </a:r>
            <a:br>
              <a:rPr lang="en-US" sz="1800" dirty="0">
                <a:cs typeface="Adobe Garamond Pro"/>
              </a:rPr>
            </a:br>
            <a:endParaRPr lang="en-US" sz="1800" dirty="0">
              <a:solidFill>
                <a:schemeClr val="tx2"/>
              </a:solidFill>
            </a:endParaRPr>
          </a:p>
          <a:p>
            <a:pPr marL="0" lvl="1" indent="0">
              <a:buNone/>
            </a:pPr>
            <a:r>
              <a:rPr lang="en-US" sz="2000" u="sng" dirty="0">
                <a:solidFill>
                  <a:schemeClr val="tx2"/>
                </a:solidFill>
              </a:rPr>
              <a:t>Key Results</a:t>
            </a:r>
            <a:r>
              <a:rPr lang="en-US" sz="2000" dirty="0">
                <a:solidFill>
                  <a:schemeClr val="tx2"/>
                </a:solidFill>
              </a:rPr>
              <a:t>:  We design a version of Mensa for Google edge ML models</a:t>
            </a:r>
          </a:p>
          <a:p>
            <a:pPr lvl="1"/>
            <a:r>
              <a:rPr lang="en-US" sz="1800" dirty="0">
                <a:cs typeface="Adobe Garamond Pro"/>
              </a:rPr>
              <a:t>Mensa improves performance and energy by </a:t>
            </a:r>
            <a:r>
              <a:rPr lang="en-US" sz="1800" dirty="0">
                <a:solidFill>
                  <a:srgbClr val="0000FF"/>
                </a:solidFill>
                <a:cs typeface="Adobe Garamond Pro"/>
              </a:rPr>
              <a:t>3.0X</a:t>
            </a:r>
            <a:r>
              <a:rPr lang="en-US" sz="1800" dirty="0">
                <a:cs typeface="Adobe Garamond Pro"/>
              </a:rPr>
              <a:t> and </a:t>
            </a:r>
            <a:r>
              <a:rPr lang="en-US" sz="1800" dirty="0">
                <a:solidFill>
                  <a:srgbClr val="0000FF"/>
                </a:solidFill>
                <a:cs typeface="Adobe Garamond Pro"/>
              </a:rPr>
              <a:t>3.1X</a:t>
            </a:r>
          </a:p>
          <a:p>
            <a:pPr lvl="1"/>
            <a:r>
              <a:rPr lang="en-US" sz="1800" dirty="0">
                <a:cs typeface="Adobe Garamond Pro"/>
              </a:rPr>
              <a:t>Mensa reduces cost and improves area efficiency</a:t>
            </a:r>
            <a:endParaRPr lang="en-US" sz="1800" dirty="0">
              <a:solidFill>
                <a:srgbClr val="0000FF"/>
              </a:solidFill>
              <a:cs typeface="Adobe Garamond Pro"/>
            </a:endParaRPr>
          </a:p>
          <a:p>
            <a:pPr lvl="1"/>
            <a:endParaRPr lang="en-US" sz="2000" dirty="0">
              <a:solidFill>
                <a:schemeClr val="accent2"/>
              </a:solidFill>
              <a:cs typeface="Gill Sans MT"/>
            </a:endParaRPr>
          </a:p>
          <a:p>
            <a:pPr marL="342900" lvl="1" indent="-342900">
              <a:buFont typeface="Arial" pitchFamily="34" charset="0"/>
              <a:buChar char="•"/>
            </a:pPr>
            <a:endParaRPr lang="en-US" sz="2600" dirty="0">
              <a:solidFill>
                <a:schemeClr val="accent2"/>
              </a:solidFill>
              <a:cs typeface="Gill Sans MT"/>
            </a:endParaRPr>
          </a:p>
          <a:p>
            <a:endParaRPr lang="en-US" sz="2600" dirty="0">
              <a:solidFill>
                <a:srgbClr val="0000FF"/>
              </a:solidFill>
            </a:endParaRPr>
          </a:p>
          <a:p>
            <a:pPr lvl="1"/>
            <a:endParaRPr lang="en-US" sz="2200" dirty="0">
              <a:solidFill>
                <a:srgbClr val="C00000"/>
              </a:solidFill>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Slide Number Placeholder 4"/>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2400" b="1" i="0" u="none" strike="noStrike" kern="1200" cap="none" spc="0" normalizeH="0" baseline="0" noProof="0" dirty="0">
              <a:ln>
                <a:noFill/>
              </a:ln>
              <a:solidFill>
                <a:srgbClr val="0070C0"/>
              </a:solidFill>
              <a:effectLst/>
              <a:uLnTx/>
              <a:uFillTx/>
              <a:latin typeface="Gill Sans MT"/>
              <a:ea typeface="+mn-ea"/>
              <a:cs typeface="+mn-cs"/>
            </a:endParaRPr>
          </a:p>
        </p:txBody>
      </p:sp>
    </p:spTree>
    <p:extLst>
      <p:ext uri="{BB962C8B-B14F-4D97-AF65-F5344CB8AC3E}">
        <p14:creationId xmlns:p14="http://schemas.microsoft.com/office/powerpoint/2010/main" val="1940546008"/>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084FA3DE-5D66-5046-95E6-96CEBE688732}"/>
              </a:ext>
            </a:extLst>
          </p:cNvPr>
          <p:cNvGrpSpPr/>
          <p:nvPr/>
        </p:nvGrpSpPr>
        <p:grpSpPr>
          <a:xfrm>
            <a:off x="-39388" y="4008859"/>
            <a:ext cx="3745342" cy="1520809"/>
            <a:chOff x="436390" y="4008859"/>
            <a:chExt cx="3745342" cy="1520809"/>
          </a:xfrm>
        </p:grpSpPr>
        <p:cxnSp>
          <p:nvCxnSpPr>
            <p:cNvPr id="23" name="Straight Arrow Connector 22"/>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p:cNvPicPr>
              <a:picLocks noChangeAspect="1"/>
            </p:cNvPicPr>
            <p:nvPr/>
          </p:nvPicPr>
          <p:blipFill>
            <a:blip r:embed="rId3"/>
            <a:stretch>
              <a:fillRect/>
            </a:stretch>
          </p:blipFill>
          <p:spPr>
            <a:xfrm>
              <a:off x="1045990" y="4124314"/>
              <a:ext cx="1016000" cy="1016000"/>
            </a:xfrm>
            <a:prstGeom prst="rect">
              <a:avLst/>
            </a:prstGeom>
          </p:spPr>
        </p:pic>
        <p:sp>
          <p:nvSpPr>
            <p:cNvPr id="41" name="TextBox 40"/>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AC5BBC32-1605-554F-BCB3-A240D470CEE3}"/>
              </a:ext>
            </a:extLst>
          </p:cNvPr>
          <p:cNvGrpSpPr/>
          <p:nvPr/>
        </p:nvGrpSpPr>
        <p:grpSpPr>
          <a:xfrm>
            <a:off x="-247178" y="2295514"/>
            <a:ext cx="3665496" cy="1405354"/>
            <a:chOff x="228600" y="2295514"/>
            <a:chExt cx="3665496" cy="1405354"/>
          </a:xfrm>
        </p:grpSpPr>
        <p:pic>
          <p:nvPicPr>
            <p:cNvPr id="12" name="Picture 11"/>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4D173D8C-CB41-7D42-8BF3-46C2710D7CEC}"/>
              </a:ext>
            </a:extLst>
          </p:cNvPr>
          <p:cNvGrpSpPr/>
          <p:nvPr/>
        </p:nvGrpSpPr>
        <p:grpSpPr>
          <a:xfrm>
            <a:off x="5603391" y="2253068"/>
            <a:ext cx="3726087" cy="1329154"/>
            <a:chOff x="5016103" y="2253068"/>
            <a:chExt cx="3726087" cy="1329154"/>
          </a:xfrm>
        </p:grpSpPr>
        <p:pic>
          <p:nvPicPr>
            <p:cNvPr id="13" name="Picture 12"/>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C67ADE98-1B8B-E442-B4D1-C13216050E3C}"/>
              </a:ext>
            </a:extLst>
          </p:cNvPr>
          <p:cNvGrpSpPr/>
          <p:nvPr/>
        </p:nvGrpSpPr>
        <p:grpSpPr>
          <a:xfrm>
            <a:off x="5758020" y="4068053"/>
            <a:ext cx="3266658" cy="1342969"/>
            <a:chOff x="5170732" y="4068053"/>
            <a:chExt cx="3266658" cy="1342969"/>
          </a:xfrm>
        </p:grpSpPr>
        <p:pic>
          <p:nvPicPr>
            <p:cNvPr id="38" name="Picture 37"/>
            <p:cNvPicPr>
              <a:picLocks noChangeAspect="1"/>
            </p:cNvPicPr>
            <p:nvPr/>
          </p:nvPicPr>
          <p:blipFill>
            <a:blip r:embed="rId6"/>
            <a:stretch>
              <a:fillRect/>
            </a:stretch>
          </p:blipFill>
          <p:spPr>
            <a:xfrm>
              <a:off x="6862590" y="4183468"/>
              <a:ext cx="889000" cy="889000"/>
            </a:xfrm>
            <a:prstGeom prst="rect">
              <a:avLst/>
            </a:prstGeom>
          </p:spPr>
        </p:pic>
        <p:sp>
          <p:nvSpPr>
            <p:cNvPr id="43" name="TextBox 42"/>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728D0EC9-A5FF-EF49-9065-E63C4F1F200F}"/>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48727FEC-3FA4-3E4F-83C7-BAE3582E5637}"/>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FB386743-9593-C343-B987-372F277CC027}"/>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4076166998"/>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Diversity Across the Models</a:t>
            </a:r>
          </a:p>
        </p:txBody>
      </p:sp>
      <p:sp>
        <p:nvSpPr>
          <p:cNvPr id="3" name="Content Placeholder 2"/>
          <p:cNvSpPr>
            <a:spLocks noGrp="1"/>
          </p:cNvSpPr>
          <p:nvPr>
            <p:ph idx="1"/>
          </p:nvPr>
        </p:nvSpPr>
        <p:spPr>
          <a:xfrm>
            <a:off x="152400" y="914400"/>
            <a:ext cx="8610600" cy="5562600"/>
          </a:xfrm>
        </p:spPr>
        <p:txBody>
          <a:bodyPr>
            <a:noAutofit/>
          </a:bodyPr>
          <a:lstStyle/>
          <a:p>
            <a:pPr marL="457200" lvl="1" indent="0">
              <a:buNone/>
            </a:pPr>
            <a:endParaRPr lang="en-US" sz="2400" dirty="0">
              <a:solidFill>
                <a:srgbClr val="595959"/>
              </a:solidFill>
              <a:latin typeface="Gill Sans MT"/>
              <a:cs typeface="Gill Sans MT"/>
            </a:endParaRPr>
          </a:p>
          <a:p>
            <a:pPr lvl="2"/>
            <a:endParaRPr lang="en-US" sz="1800" dirty="0">
              <a:solidFill>
                <a:srgbClr val="595959"/>
              </a:solidFill>
              <a:latin typeface="Gill Sans MT"/>
              <a:cs typeface="Gill Sans MT"/>
            </a:endParaRPr>
          </a:p>
          <a:p>
            <a:pPr marL="914400" lvl="2" indent="0">
              <a:buNone/>
            </a:pPr>
            <a:endParaRPr lang="en-US" sz="1400" dirty="0">
              <a:solidFill>
                <a:srgbClr val="0000FF"/>
              </a:solidFill>
              <a:latin typeface="Gill Sans MT"/>
              <a:cs typeface="Gill Sans MT"/>
            </a:endParaRPr>
          </a:p>
          <a:p>
            <a:pPr lvl="1"/>
            <a:endParaRPr lang="en-US" sz="1600" dirty="0">
              <a:latin typeface="Gill Sans MT"/>
              <a:cs typeface="Gill Sans MT"/>
            </a:endParaRPr>
          </a:p>
        </p:txBody>
      </p:sp>
      <p:sp>
        <p:nvSpPr>
          <p:cNvPr id="16" name="Rectangle 15"/>
          <p:cNvSpPr/>
          <p:nvPr/>
        </p:nvSpPr>
        <p:spPr>
          <a:xfrm>
            <a:off x="0" y="9144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1</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there is</a:t>
            </a: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 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a:t>
            </a:r>
            <a:b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2600" b="1" i="0" u="sng" strike="noStrike" kern="1200" cap="none" spc="0" normalizeH="0" baseline="0" noProof="0" dirty="0">
                <a:ln>
                  <a:noFill/>
                </a:ln>
                <a:solidFill>
                  <a:srgbClr val="000000"/>
                </a:solidFill>
                <a:effectLst/>
                <a:uLnTx/>
                <a:uFillTx/>
                <a:latin typeface="Gill Sans MT"/>
                <a:ea typeface="+mn-ea"/>
                <a:cs typeface="Gill Sans MT"/>
              </a:rPr>
              <a:t>layer characteristics</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across the models</a:t>
            </a:r>
          </a:p>
        </p:txBody>
      </p:sp>
      <p:graphicFrame>
        <p:nvGraphicFramePr>
          <p:cNvPr id="14" name="Chart 13"/>
          <p:cNvGraphicFramePr>
            <a:graphicFrameLocks/>
          </p:cNvGraphicFramePr>
          <p:nvPr/>
        </p:nvGraphicFramePr>
        <p:xfrm>
          <a:off x="546240" y="2542401"/>
          <a:ext cx="8162544" cy="3236976"/>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6"/>
          <p:cNvSpPr/>
          <p:nvPr/>
        </p:nvSpPr>
        <p:spPr>
          <a:xfrm>
            <a:off x="4965840" y="4800600"/>
            <a:ext cx="1905000" cy="5817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8" name="Rectangle 7"/>
          <p:cNvSpPr/>
          <p:nvPr/>
        </p:nvSpPr>
        <p:spPr>
          <a:xfrm>
            <a:off x="6032640" y="5867400"/>
            <a:ext cx="2730360"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LSTMs and Transducers</a:t>
            </a:r>
          </a:p>
        </p:txBody>
      </p:sp>
      <p:cxnSp>
        <p:nvCxnSpPr>
          <p:cNvPr id="9" name="Straight Arrow Connector 8"/>
          <p:cNvCxnSpPr/>
          <p:nvPr/>
        </p:nvCxnSpPr>
        <p:spPr>
          <a:xfrm>
            <a:off x="6553200" y="5410200"/>
            <a:ext cx="5334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pic>
        <p:nvPicPr>
          <p:cNvPr id="10" name="Picture 9"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11" name="Shape 6"/>
          <p:cNvSpPr/>
          <p:nvPr/>
        </p:nvSpPr>
        <p:spPr>
          <a:xfrm>
            <a:off x="1524000" y="2819401"/>
            <a:ext cx="4101960" cy="19811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13" name="Rectangle 12"/>
          <p:cNvSpPr/>
          <p:nvPr/>
        </p:nvSpPr>
        <p:spPr>
          <a:xfrm>
            <a:off x="4953000" y="1981200"/>
            <a:ext cx="299410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CNNs and RCNNs</a:t>
            </a:r>
          </a:p>
        </p:txBody>
      </p:sp>
      <p:cxnSp>
        <p:nvCxnSpPr>
          <p:cNvPr id="15" name="Straight Arrow Connector 14"/>
          <p:cNvCxnSpPr/>
          <p:nvPr/>
        </p:nvCxnSpPr>
        <p:spPr>
          <a:xfrm flipV="1">
            <a:off x="4800600" y="2514600"/>
            <a:ext cx="6096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876212"/>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76200"/>
            <a:ext cx="9144000" cy="914400"/>
          </a:xfrm>
        </p:spPr>
        <p:txBody>
          <a:bodyPr/>
          <a:lstStyle/>
          <a:p>
            <a:r>
              <a:rPr lang="en-US" sz="4000" dirty="0">
                <a:cs typeface="Gill Sans MT"/>
              </a:rPr>
              <a:t>Diversity Within the Models</a:t>
            </a:r>
            <a:endParaRPr lang="en-US" sz="4000" dirty="0">
              <a:latin typeface="Gill Sans MT"/>
              <a:cs typeface="Gill Sans MT"/>
            </a:endParaRPr>
          </a:p>
        </p:txBody>
      </p:sp>
      <p:sp>
        <p:nvSpPr>
          <p:cNvPr id="20" name="Rectangle 19"/>
          <p:cNvSpPr/>
          <p:nvPr/>
        </p:nvSpPr>
        <p:spPr>
          <a:xfrm>
            <a:off x="342900" y="2132799"/>
            <a:ext cx="84582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For example, our analysis of edge CNN models shows: </a:t>
            </a:r>
            <a:endParaRPr kumimoji="0" lang="en-US" sz="24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8" name="TextBox 17"/>
          <p:cNvSpPr txBox="1"/>
          <p:nvPr/>
        </p:nvSpPr>
        <p:spPr>
          <a:xfrm>
            <a:off x="50526" y="2487717"/>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a:t>
            </a:r>
          </a:p>
        </p:txBody>
      </p:sp>
      <p:sp>
        <p:nvSpPr>
          <p:cNvPr id="27" name="TextBox 26"/>
          <p:cNvSpPr txBox="1"/>
          <p:nvPr/>
        </p:nvSpPr>
        <p:spPr>
          <a:xfrm>
            <a:off x="33715" y="3775914"/>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2</a:t>
            </a: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23" name="Rectangle 22"/>
          <p:cNvSpPr/>
          <p:nvPr/>
        </p:nvSpPr>
        <p:spPr>
          <a:xfrm>
            <a:off x="-25674" y="94536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2</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even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within</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each model, layers exhibit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layer characteristics</a:t>
            </a:r>
            <a:endParaRPr kumimoji="0" lang="en-US" sz="2600" b="1" i="0" u="none" strike="noStrike" kern="1200" cap="none" spc="0" normalizeH="0" baseline="0" noProof="0" dirty="0">
              <a:ln>
                <a:noFill/>
              </a:ln>
              <a:solidFill>
                <a:srgbClr val="0000FF"/>
              </a:solidFill>
              <a:effectLst/>
              <a:uLnTx/>
              <a:uFillTx/>
              <a:latin typeface="Gill Sans MT"/>
              <a:ea typeface="+mn-ea"/>
              <a:cs typeface="Gill Sans MT"/>
            </a:endParaRPr>
          </a:p>
        </p:txBody>
      </p:sp>
      <p:graphicFrame>
        <p:nvGraphicFramePr>
          <p:cNvPr id="46" name="Chart 45">
            <a:extLst>
              <a:ext uri="{FF2B5EF4-FFF2-40B4-BE49-F238E27FC236}">
                <a16:creationId xmlns:a16="http://schemas.microsoft.com/office/drawing/2014/main" id="{89F66459-07FF-704F-BEE4-E8D56557CA28}"/>
              </a:ext>
            </a:extLst>
          </p:cNvPr>
          <p:cNvGraphicFramePr>
            <a:graphicFrameLocks/>
          </p:cNvGraphicFramePr>
          <p:nvPr/>
        </p:nvGraphicFramePr>
        <p:xfrm>
          <a:off x="-25674" y="2594661"/>
          <a:ext cx="4572000" cy="2577500"/>
        </p:xfrm>
        <a:graphic>
          <a:graphicData uri="http://schemas.openxmlformats.org/drawingml/2006/chart">
            <c:chart xmlns:c="http://schemas.openxmlformats.org/drawingml/2006/chart" xmlns:r="http://schemas.openxmlformats.org/officeDocument/2006/relationships" r:id="rId4"/>
          </a:graphicData>
        </a:graphic>
      </p:graphicFrame>
      <p:grpSp>
        <p:nvGrpSpPr>
          <p:cNvPr id="47" name="Group 46">
            <a:extLst>
              <a:ext uri="{FF2B5EF4-FFF2-40B4-BE49-F238E27FC236}">
                <a16:creationId xmlns:a16="http://schemas.microsoft.com/office/drawing/2014/main" id="{064D1AA3-0F57-CD4A-A9C8-CB56ECBD228D}"/>
              </a:ext>
            </a:extLst>
          </p:cNvPr>
          <p:cNvGrpSpPr/>
          <p:nvPr/>
        </p:nvGrpSpPr>
        <p:grpSpPr>
          <a:xfrm>
            <a:off x="1166311" y="3627425"/>
            <a:ext cx="3189515" cy="932685"/>
            <a:chOff x="1230085" y="1447800"/>
            <a:chExt cx="3189515" cy="932685"/>
          </a:xfrm>
        </p:grpSpPr>
        <p:sp>
          <p:nvSpPr>
            <p:cNvPr id="48" name="Rounded Rectangle 47">
              <a:extLst>
                <a:ext uri="{FF2B5EF4-FFF2-40B4-BE49-F238E27FC236}">
                  <a16:creationId xmlns:a16="http://schemas.microsoft.com/office/drawing/2014/main" id="{63915C18-60E5-E94C-854A-20EE478DA660}"/>
                </a:ext>
              </a:extLst>
            </p:cNvPr>
            <p:cNvSpPr/>
            <p:nvPr/>
          </p:nvSpPr>
          <p:spPr bwMode="auto">
            <a:xfrm>
              <a:off x="3429000" y="1694685"/>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0" name="Rounded Rectangle 49">
              <a:extLst>
                <a:ext uri="{FF2B5EF4-FFF2-40B4-BE49-F238E27FC236}">
                  <a16:creationId xmlns:a16="http://schemas.microsoft.com/office/drawing/2014/main" id="{5879BFA2-420D-4743-B01C-5AE31A8115FC}"/>
                </a:ext>
              </a:extLst>
            </p:cNvPr>
            <p:cNvSpPr/>
            <p:nvPr/>
          </p:nvSpPr>
          <p:spPr bwMode="auto">
            <a:xfrm>
              <a:off x="1230085" y="1447800"/>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grpSp>
      <p:graphicFrame>
        <p:nvGraphicFramePr>
          <p:cNvPr id="53" name="Chart 52">
            <a:extLst>
              <a:ext uri="{FF2B5EF4-FFF2-40B4-BE49-F238E27FC236}">
                <a16:creationId xmlns:a16="http://schemas.microsoft.com/office/drawing/2014/main" id="{B237B0FF-BF9C-BB47-AAD5-580D7A9A9D41}"/>
              </a:ext>
            </a:extLst>
          </p:cNvPr>
          <p:cNvGraphicFramePr>
            <a:graphicFrameLocks/>
          </p:cNvGraphicFramePr>
          <p:nvPr/>
        </p:nvGraphicFramePr>
        <p:xfrm>
          <a:off x="4462272" y="2796617"/>
          <a:ext cx="4681728" cy="2391771"/>
        </p:xfrm>
        <a:graphic>
          <a:graphicData uri="http://schemas.openxmlformats.org/drawingml/2006/chart">
            <c:chart xmlns:c="http://schemas.openxmlformats.org/drawingml/2006/chart" xmlns:r="http://schemas.openxmlformats.org/officeDocument/2006/relationships" r:id="rId5"/>
          </a:graphicData>
        </a:graphic>
      </p:graphicFrame>
      <p:sp>
        <p:nvSpPr>
          <p:cNvPr id="57" name="Rectangle 56">
            <a:extLst>
              <a:ext uri="{FF2B5EF4-FFF2-40B4-BE49-F238E27FC236}">
                <a16:creationId xmlns:a16="http://schemas.microsoft.com/office/drawing/2014/main" id="{55C3E561-DA5A-E843-8E03-B446ADEF3F3C}"/>
              </a:ext>
            </a:extLst>
          </p:cNvPr>
          <p:cNvSpPr/>
          <p:nvPr/>
        </p:nvSpPr>
        <p:spPr>
          <a:xfrm>
            <a:off x="-25674" y="5869871"/>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FLOP/Byte: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244x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
        <p:nvSpPr>
          <p:cNvPr id="58" name="Rounded Rectangle 57">
            <a:extLst>
              <a:ext uri="{FF2B5EF4-FFF2-40B4-BE49-F238E27FC236}">
                <a16:creationId xmlns:a16="http://schemas.microsoft.com/office/drawing/2014/main" id="{15F8C434-3BB6-3442-93DD-EFCD378945D3}"/>
              </a:ext>
            </a:extLst>
          </p:cNvPr>
          <p:cNvSpPr/>
          <p:nvPr/>
        </p:nvSpPr>
        <p:spPr bwMode="auto">
          <a:xfrm>
            <a:off x="5919715" y="3452961"/>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9" name="Rounded Rectangle 58">
            <a:extLst>
              <a:ext uri="{FF2B5EF4-FFF2-40B4-BE49-F238E27FC236}">
                <a16:creationId xmlns:a16="http://schemas.microsoft.com/office/drawing/2014/main" id="{7F9AAB31-AD36-5D44-B004-0EEC8C56B9CB}"/>
              </a:ext>
            </a:extLst>
          </p:cNvPr>
          <p:cNvSpPr/>
          <p:nvPr/>
        </p:nvSpPr>
        <p:spPr bwMode="auto">
          <a:xfrm>
            <a:off x="7016761" y="3930212"/>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60" name="Rectangle 59">
            <a:extLst>
              <a:ext uri="{FF2B5EF4-FFF2-40B4-BE49-F238E27FC236}">
                <a16:creationId xmlns:a16="http://schemas.microsoft.com/office/drawing/2014/main" id="{27255C45-7B86-5745-B1B2-7E93DF5FBD83}"/>
              </a:ext>
            </a:extLst>
          </p:cNvPr>
          <p:cNvSpPr/>
          <p:nvPr/>
        </p:nvSpPr>
        <p:spPr>
          <a:xfrm>
            <a:off x="-25674" y="5248258"/>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MAC intensity: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200x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Tree>
    <p:extLst>
      <p:ext uri="{BB962C8B-B14F-4D97-AF65-F5344CB8AC3E}">
        <p14:creationId xmlns:p14="http://schemas.microsoft.com/office/powerpoint/2010/main" val="3568984895"/>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5BA9A33F-5191-7179-6D06-3ADCF8338F28}"/>
              </a:ext>
            </a:extLst>
          </p:cNvPr>
          <p:cNvGrpSpPr/>
          <p:nvPr/>
        </p:nvGrpSpPr>
        <p:grpSpPr>
          <a:xfrm>
            <a:off x="140816" y="952978"/>
            <a:ext cx="4126384" cy="5314532"/>
            <a:chOff x="140816" y="952978"/>
            <a:chExt cx="4126384" cy="5314532"/>
          </a:xfrm>
        </p:grpSpPr>
        <p:sp>
          <p:nvSpPr>
            <p:cNvPr id="136" name="TextBox 135"/>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p:cNvGrpSpPr/>
            <p:nvPr/>
          </p:nvGrpSpPr>
          <p:grpSpPr>
            <a:xfrm>
              <a:off x="990599" y="4571997"/>
              <a:ext cx="2667001" cy="1219202"/>
              <a:chOff x="1656735" y="4190999"/>
              <a:chExt cx="1696065" cy="914403"/>
            </a:xfrm>
          </p:grpSpPr>
          <p:sp>
            <p:nvSpPr>
              <p:cNvPr id="139" name="Rounded Rectangle 138"/>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p:cNvGrpSpPr/>
              <p:nvPr/>
            </p:nvGrpSpPr>
            <p:grpSpPr>
              <a:xfrm>
                <a:off x="1728012" y="4190999"/>
                <a:ext cx="380998" cy="914400"/>
                <a:chOff x="3778929" y="5410199"/>
                <a:chExt cx="670320" cy="1219200"/>
              </a:xfrm>
            </p:grpSpPr>
            <p:sp>
              <p:nvSpPr>
                <p:cNvPr id="225" name="Rounded Rectangle 224"/>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p:cNvGrpSpPr/>
              <p:nvPr/>
            </p:nvGrpSpPr>
            <p:grpSpPr>
              <a:xfrm>
                <a:off x="2165557" y="4191002"/>
                <a:ext cx="359620" cy="914400"/>
                <a:chOff x="3655823" y="5410202"/>
                <a:chExt cx="476852" cy="1219200"/>
              </a:xfrm>
            </p:grpSpPr>
            <p:sp>
              <p:nvSpPr>
                <p:cNvPr id="223" name="Rounded Rectangle 222"/>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p:cNvGrpSpPr/>
              <p:nvPr/>
            </p:nvGrpSpPr>
            <p:grpSpPr>
              <a:xfrm>
                <a:off x="2590801" y="4267200"/>
                <a:ext cx="685800" cy="762000"/>
                <a:chOff x="1905000" y="4876800"/>
                <a:chExt cx="4370698" cy="2998047"/>
              </a:xfrm>
            </p:grpSpPr>
            <p:grpSp>
              <p:nvGrpSpPr>
                <p:cNvPr id="143" name="Group 142"/>
                <p:cNvGrpSpPr/>
                <p:nvPr/>
              </p:nvGrpSpPr>
              <p:grpSpPr>
                <a:xfrm>
                  <a:off x="1905000" y="4876800"/>
                  <a:ext cx="4370698" cy="1474047"/>
                  <a:chOff x="1905000" y="4876800"/>
                  <a:chExt cx="4370698" cy="1474047"/>
                </a:xfrm>
              </p:grpSpPr>
              <p:grpSp>
                <p:nvGrpSpPr>
                  <p:cNvPr id="185" name="Group 184"/>
                  <p:cNvGrpSpPr/>
                  <p:nvPr/>
                </p:nvGrpSpPr>
                <p:grpSpPr>
                  <a:xfrm>
                    <a:off x="1905000" y="4876800"/>
                    <a:ext cx="2160898" cy="1474047"/>
                    <a:chOff x="1823106" y="5168762"/>
                    <a:chExt cx="1687788" cy="1155838"/>
                  </a:xfrm>
                </p:grpSpPr>
                <p:sp>
                  <p:nvSpPr>
                    <p:cNvPr id="203" name="Rounded Rectangle 20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p:cNvGrpSpPr/>
                  <p:nvPr/>
                </p:nvGrpSpPr>
                <p:grpSpPr>
                  <a:xfrm>
                    <a:off x="4114800" y="4876800"/>
                    <a:ext cx="2160898" cy="1474047"/>
                    <a:chOff x="1823106" y="5168762"/>
                    <a:chExt cx="1687788" cy="1155838"/>
                  </a:xfrm>
                </p:grpSpPr>
                <p:sp>
                  <p:nvSpPr>
                    <p:cNvPr id="187" name="Rounded Rectangle 18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p:cNvGrpSpPr/>
                <p:nvPr/>
              </p:nvGrpSpPr>
              <p:grpSpPr>
                <a:xfrm>
                  <a:off x="1905000" y="6400800"/>
                  <a:ext cx="4370698" cy="1474047"/>
                  <a:chOff x="1905000" y="4876800"/>
                  <a:chExt cx="4370698" cy="1474047"/>
                </a:xfrm>
              </p:grpSpPr>
              <p:grpSp>
                <p:nvGrpSpPr>
                  <p:cNvPr id="145" name="Group 144"/>
                  <p:cNvGrpSpPr/>
                  <p:nvPr/>
                </p:nvGrpSpPr>
                <p:grpSpPr>
                  <a:xfrm>
                    <a:off x="1905000" y="4876800"/>
                    <a:ext cx="2160898" cy="1474047"/>
                    <a:chOff x="1823106" y="5168762"/>
                    <a:chExt cx="1687788" cy="1155838"/>
                  </a:xfrm>
                </p:grpSpPr>
                <p:sp>
                  <p:nvSpPr>
                    <p:cNvPr id="163" name="Rounded Rectangle 16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p:cNvGrpSpPr/>
                  <p:nvPr/>
                </p:nvGrpSpPr>
                <p:grpSpPr>
                  <a:xfrm>
                    <a:off x="4114800" y="4876800"/>
                    <a:ext cx="2160898" cy="1474047"/>
                    <a:chOff x="1823106" y="5168762"/>
                    <a:chExt cx="1687788" cy="1155838"/>
                  </a:xfrm>
                </p:grpSpPr>
                <p:sp>
                  <p:nvSpPr>
                    <p:cNvPr id="147" name="Rounded Rectangle 14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p:cNvGrpSpPr/>
            <p:nvPr/>
          </p:nvGrpSpPr>
          <p:grpSpPr>
            <a:xfrm>
              <a:off x="140816" y="952978"/>
              <a:ext cx="1546410" cy="1295400"/>
              <a:chOff x="1143000" y="1581090"/>
              <a:chExt cx="1546410" cy="1295400"/>
            </a:xfrm>
          </p:grpSpPr>
          <p:pic>
            <p:nvPicPr>
              <p:cNvPr id="75" name="Picture 74"/>
              <p:cNvPicPr>
                <a:picLocks noChangeAspect="1"/>
              </p:cNvPicPr>
              <p:nvPr/>
            </p:nvPicPr>
            <p:blipFill>
              <a:blip r:embed="rId3"/>
              <a:stretch>
                <a:fillRect/>
              </a:stretch>
            </p:blipFill>
            <p:spPr>
              <a:xfrm>
                <a:off x="1143000" y="1981200"/>
                <a:ext cx="1546410" cy="895290"/>
              </a:xfrm>
              <a:prstGeom prst="rect">
                <a:avLst/>
              </a:prstGeom>
            </p:spPr>
          </p:pic>
          <p:sp>
            <p:nvSpPr>
              <p:cNvPr id="77" name="TextBox 7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51626218-E205-9B12-5477-D2A451AFA349}"/>
              </a:ext>
            </a:extLst>
          </p:cNvPr>
          <p:cNvGrpSpPr/>
          <p:nvPr/>
        </p:nvGrpSpPr>
        <p:grpSpPr>
          <a:xfrm>
            <a:off x="4405925" y="952978"/>
            <a:ext cx="4521059" cy="5625916"/>
            <a:chOff x="4405925" y="952978"/>
            <a:chExt cx="4521059" cy="5625916"/>
          </a:xfrm>
        </p:grpSpPr>
        <p:grpSp>
          <p:nvGrpSpPr>
            <p:cNvPr id="235" name="Group 234"/>
            <p:cNvGrpSpPr/>
            <p:nvPr/>
          </p:nvGrpSpPr>
          <p:grpSpPr>
            <a:xfrm>
              <a:off x="4800600" y="952978"/>
              <a:ext cx="1546410" cy="1295400"/>
              <a:chOff x="1143000" y="1581090"/>
              <a:chExt cx="1546410" cy="1295400"/>
            </a:xfrm>
          </p:grpSpPr>
          <p:pic>
            <p:nvPicPr>
              <p:cNvPr id="236" name="Picture 235"/>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AA2CC68A-36D8-F70C-29ED-D248DAE19CC3}"/>
                </a:ext>
              </a:extLst>
            </p:cNvPr>
            <p:cNvGrpSpPr/>
            <p:nvPr/>
          </p:nvGrpSpPr>
          <p:grpSpPr>
            <a:xfrm>
              <a:off x="4976334" y="2313716"/>
              <a:ext cx="3938143" cy="1810801"/>
              <a:chOff x="4917430" y="3078464"/>
              <a:chExt cx="3938143" cy="1810801"/>
            </a:xfrm>
          </p:grpSpPr>
          <p:grpSp>
            <p:nvGrpSpPr>
              <p:cNvPr id="14" name="Group 13"/>
              <p:cNvGrpSpPr/>
              <p:nvPr/>
            </p:nvGrpSpPr>
            <p:grpSpPr>
              <a:xfrm>
                <a:off x="6696511" y="4158818"/>
                <a:ext cx="451102" cy="703013"/>
                <a:chOff x="5486400" y="4419599"/>
                <a:chExt cx="533400" cy="703013"/>
              </a:xfrm>
            </p:grpSpPr>
            <p:sp>
              <p:nvSpPr>
                <p:cNvPr id="16" name="Rounded Rectangle 15"/>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p:cNvGrpSpPr/>
                <p:nvPr/>
              </p:nvGrpSpPr>
              <p:grpSpPr>
                <a:xfrm rot="5400000">
                  <a:off x="5358057" y="4714812"/>
                  <a:ext cx="561486" cy="152400"/>
                  <a:chOff x="2743200" y="2590800"/>
                  <a:chExt cx="1447800" cy="228600"/>
                </a:xfrm>
                <a:solidFill>
                  <a:schemeClr val="accent1"/>
                </a:solidFill>
              </p:grpSpPr>
              <p:grpSp>
                <p:nvGrpSpPr>
                  <p:cNvPr id="26" name="Group 25"/>
                  <p:cNvGrpSpPr/>
                  <p:nvPr/>
                </p:nvGrpSpPr>
                <p:grpSpPr>
                  <a:xfrm>
                    <a:off x="3124200" y="2590800"/>
                    <a:ext cx="1066800" cy="228600"/>
                    <a:chOff x="3505200" y="2590800"/>
                    <a:chExt cx="1066800" cy="228600"/>
                  </a:xfrm>
                  <a:grpFill/>
                </p:grpSpPr>
                <p:sp>
                  <p:nvSpPr>
                    <p:cNvPr id="28" name="Oval 27"/>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p:cNvGrpSpPr/>
                <p:nvPr/>
              </p:nvGrpSpPr>
              <p:grpSpPr>
                <a:xfrm rot="5400000">
                  <a:off x="5734417" y="4733628"/>
                  <a:ext cx="265967" cy="152401"/>
                  <a:chOff x="3505203" y="3505190"/>
                  <a:chExt cx="685796" cy="228601"/>
                </a:xfrm>
                <a:solidFill>
                  <a:srgbClr val="45CB27"/>
                </a:solidFill>
              </p:grpSpPr>
              <p:sp>
                <p:nvSpPr>
                  <p:cNvPr id="43" name="Oval 42"/>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p:cNvGrpSpPr/>
              <p:nvPr/>
            </p:nvGrpSpPr>
            <p:grpSpPr>
              <a:xfrm>
                <a:off x="5318813" y="4158822"/>
                <a:ext cx="457200" cy="693869"/>
                <a:chOff x="7848600" y="4419599"/>
                <a:chExt cx="533400" cy="902029"/>
              </a:xfrm>
            </p:grpSpPr>
            <p:sp>
              <p:nvSpPr>
                <p:cNvPr id="74" name="Rounded Rectangle 73"/>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p:cNvGrpSpPr/>
                <p:nvPr/>
              </p:nvGrpSpPr>
              <p:grpSpPr>
                <a:xfrm rot="5400000">
                  <a:off x="7646884" y="4817326"/>
                  <a:ext cx="718390" cy="162558"/>
                  <a:chOff x="2743200" y="2590800"/>
                  <a:chExt cx="1828800" cy="228600"/>
                </a:xfrm>
              </p:grpSpPr>
              <p:grpSp>
                <p:nvGrpSpPr>
                  <p:cNvPr id="18" name="Group 17"/>
                  <p:cNvGrpSpPr/>
                  <p:nvPr/>
                </p:nvGrpSpPr>
                <p:grpSpPr>
                  <a:xfrm>
                    <a:off x="3124200" y="2590800"/>
                    <a:ext cx="1447800" cy="228600"/>
                    <a:chOff x="3505200" y="2590800"/>
                    <a:chExt cx="1447800" cy="228600"/>
                  </a:xfrm>
                </p:grpSpPr>
                <p:sp>
                  <p:nvSpPr>
                    <p:cNvPr id="20" name="Oval 19"/>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p:cNvGrpSpPr/>
                <p:nvPr/>
              </p:nvGrpSpPr>
              <p:grpSpPr>
                <a:xfrm rot="5400000">
                  <a:off x="7865326" y="4817324"/>
                  <a:ext cx="718388" cy="162562"/>
                  <a:chOff x="2743194" y="1533504"/>
                  <a:chExt cx="1828805" cy="228605"/>
                </a:xfrm>
                <a:solidFill>
                  <a:srgbClr val="1F497D"/>
                </a:solidFill>
              </p:grpSpPr>
              <p:grpSp>
                <p:nvGrpSpPr>
                  <p:cNvPr id="245" name="Group 244"/>
                  <p:cNvGrpSpPr/>
                  <p:nvPr/>
                </p:nvGrpSpPr>
                <p:grpSpPr>
                  <a:xfrm>
                    <a:off x="3124198" y="1533505"/>
                    <a:ext cx="1447801" cy="228604"/>
                    <a:chOff x="3505198" y="1533505"/>
                    <a:chExt cx="1447801" cy="228604"/>
                  </a:xfrm>
                  <a:grpFill/>
                </p:grpSpPr>
                <p:sp>
                  <p:nvSpPr>
                    <p:cNvPr id="247" name="Oval 24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p:cNvGrpSpPr/>
              <p:nvPr/>
            </p:nvGrpSpPr>
            <p:grpSpPr>
              <a:xfrm>
                <a:off x="8083351" y="4158822"/>
                <a:ext cx="435862" cy="730443"/>
                <a:chOff x="8077199" y="4495798"/>
                <a:chExt cx="533400" cy="869574"/>
              </a:xfrm>
            </p:grpSpPr>
            <p:sp>
              <p:nvSpPr>
                <p:cNvPr id="252" name="Rounded Rectangle 251"/>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p:cNvGrpSpPr/>
                <p:nvPr/>
              </p:nvGrpSpPr>
              <p:grpSpPr>
                <a:xfrm rot="5400000">
                  <a:off x="8093926" y="4893525"/>
                  <a:ext cx="718388" cy="162562"/>
                  <a:chOff x="2743194" y="1533504"/>
                  <a:chExt cx="1828805" cy="228605"/>
                </a:xfrm>
                <a:solidFill>
                  <a:srgbClr val="FF6600"/>
                </a:solidFill>
              </p:grpSpPr>
              <p:grpSp>
                <p:nvGrpSpPr>
                  <p:cNvPr id="255" name="Group 254"/>
                  <p:cNvGrpSpPr/>
                  <p:nvPr/>
                </p:nvGrpSpPr>
                <p:grpSpPr>
                  <a:xfrm>
                    <a:off x="3124198" y="1533505"/>
                    <a:ext cx="1447801" cy="228604"/>
                    <a:chOff x="3505198" y="1533505"/>
                    <a:chExt cx="1447801" cy="228604"/>
                  </a:xfrm>
                  <a:grpFill/>
                </p:grpSpPr>
                <p:sp>
                  <p:nvSpPr>
                    <p:cNvPr id="257" name="Oval 25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F6CBD01A-65BB-CEB2-C729-6E4191880C01}"/>
                </a:ext>
              </a:extLst>
            </p:cNvPr>
            <p:cNvGrpSpPr/>
            <p:nvPr/>
          </p:nvGrpSpPr>
          <p:grpSpPr>
            <a:xfrm>
              <a:off x="5547413" y="4130725"/>
              <a:ext cx="2743200" cy="377550"/>
              <a:chOff x="5547413" y="4975683"/>
              <a:chExt cx="2743200" cy="377550"/>
            </a:xfrm>
          </p:grpSpPr>
          <p:cxnSp>
            <p:nvCxnSpPr>
              <p:cNvPr id="173" name="Straight Arrow Connector 172"/>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35AC18C6-2C36-1538-3296-DB1FADA874C0}"/>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24CB77F7-2D7C-ED23-A443-D8400334AEBC}"/>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B411D5B3-70C8-07B7-C3D7-A282BD94E00C}"/>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AD964EC-6BD5-47DE-EDEA-E2402E21910B}"/>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408531D8-1ABD-5489-88EF-0876F18D4DBC}"/>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333EFA69-896F-95E5-7BB2-20C942DC161E}"/>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3CCCF416-0729-8AAB-D6E3-4CAE74434310}"/>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B35B6210-4BD7-7F83-2346-F711B6419432}"/>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ECC36F40-AE63-3AE0-91FD-39CF96EE7521}"/>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93DAED4E-DF4F-CFF0-E904-F8DF7D396E2F}"/>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30934E1D-3211-C7E1-8C0F-5F370DA4A81E}"/>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1A9A4A71-5A96-FB8D-37FE-BCF0E121FFE2}"/>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88B29FDC-504F-A4CE-AC06-09B695C6980A}"/>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C9C5427A-8664-71C0-A0FA-BF0E4893993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18469FF2-56F0-D0C7-8981-9DB3A4F72403}"/>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EBB3AEF8-FFD5-C05B-51DF-86F7D694F832}"/>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4B9FD8A0-BF43-B2E2-326C-B973803CEBC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9FC48E97-2049-94B3-710A-3A5937D68FC5}"/>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70F5537C-7EA3-4799-503E-8FD6399E8679}"/>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95384C15-1971-C30A-1E01-AED7199C69E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CF8DBACE-21B8-21AE-D14B-7F1EA28D7A3D}"/>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A88FD58D-85B2-415D-7A94-3644F0003E83}"/>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38C630E1-AE8F-48FE-E336-559D04DE6DDD}"/>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BFC05D43-BBBE-4C72-223D-4A6CEE6C36AA}"/>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D02C93E1-AA59-EAAC-85E5-D4F2BEAB7FFB}"/>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94F6D17D-EF03-BBE6-F409-9AAFEAAF3ED6}"/>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3A6EEB8A-58A8-A06E-08D0-EE64BDC4EE34}"/>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F9EAF959-66E0-46C3-5D7F-644887CD42A7}"/>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D25ECCE3-F1F9-A3D5-50C1-CF42066432A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A8C8A95F-A002-CE0D-8EE1-3599B98BBDDE}"/>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4C114F5D-318F-8B87-C30C-5F9999C0158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97E3A0FB-1CCF-E7EC-DBDC-0EEC1FB1A85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B4EAE916-B641-4402-AA2E-466EAF23D01D}"/>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01C78467-24AA-48A4-9F44-3B020ED2E42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F9FC38A3-80AC-7830-F73F-AF3CACD4D25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BDD3A45-5F5C-45CD-101F-37C1387431B0}"/>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E553BACC-B8E6-015F-411C-9CDA06EBBF0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D3DF5C20-8170-99F5-AE57-D9D7B3A7ECC9}"/>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8BAB54B5-0C04-EA50-74AB-B512F019BC3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8EB931EC-21FB-6E8B-E292-E70D58471FD2}"/>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397F4A2C-3331-38E2-73F5-AB35F8FFDD6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96FC81BE-1056-AAE4-3C93-766A7452130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95E5BE54-C85E-97A9-0082-F164A82BF74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C5D2E67D-F939-E9F6-50C2-E784D2007E0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C418970C-F447-6B9C-37DD-11BAE2CDBEAE}"/>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D58E7967-C65F-9425-966F-2AEAC0094A69}"/>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EBB41F90-384D-6E82-6D2E-3C92AB2D36D2}"/>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7B198515-01B6-2D02-67B6-4770FAC662BA}"/>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5A18474F-4A2F-3641-A6D4-046A22171154}"/>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72DFE685-5F79-784E-C839-1D5ABEFE09B9}"/>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88FEF7E1-D793-000B-6EF4-ECA586FD074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1C809DD8-3990-4564-A4DE-9B2B1CE6427E}"/>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BF55767F-2EFF-0A66-55AF-FA2DD42F56AB}"/>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C149019-7145-A092-F237-9A4FCB053171}"/>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804286B3-494F-5ACC-B801-BEEB4479D5DD}"/>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08DE87F5-1154-DFC5-0B15-17C1215EBDA9}"/>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36D1D829-4EEA-127B-648D-CDAE73FC5736}"/>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40ECD561-52AD-8B80-6A07-2A8A861EE0B5}"/>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64D88235-DB07-08A3-2FA8-53D271637026}"/>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C5C6146C-16BB-570F-72F7-FAB73277948A}"/>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B88E809B-4D11-9DA9-631C-934D07A8D7FF}"/>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48F7AE7E-F528-450C-DB19-01F6368E83D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23063279-51BF-A809-BC64-B4BB984F7BD6}"/>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A894A02E-71A6-3C8C-15F8-8708EB8919F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1D0E2A86-758C-D729-EA0C-6C14209A4E6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05CFF3D3-93A9-A5E5-10B7-9FA469133B9B}"/>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DFC327E9-AF61-C0B6-90A7-6EBFE672221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5C090046-9A5C-2942-32C4-17C82588DD8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83387D56-0550-0C38-62A7-8E1D1E197E7F}"/>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12253238-6A92-E53D-EA40-ADFF1C2C69D5}"/>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2C9FD759-EEBB-0029-9177-3BD3DF4F2374}"/>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791931E7-8808-C867-3EAA-9EE1A249EF1B}"/>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18ACCFE5-FBCC-43DB-2F10-5BB1F6CB6A54}"/>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7397A659-3353-65E1-D93E-037CB0C334C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27FA204F-E10D-F01E-9B27-8F07EF39F31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21CBEDF9-981D-46C4-A2C9-C2405B0CFC1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02D5753F-58AF-B3A4-99BA-A513F64BB56A}"/>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F294AB66-97C0-93F3-EF58-99B64994440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909831BC-5FE8-AF70-8E56-4FF09758599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FC42ABD8-CF58-99DC-D7D7-FFBE1994ACE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142F0777-9695-9642-B1BF-98E89868BD73}"/>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7262BFE0-7E6C-8283-D0CC-2CECB22A990D}"/>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A44150A2-D61D-3EC0-E380-2D907EBEAEAC}"/>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7C4F1531-FE7C-754C-FA67-327FC95635A2}"/>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3C22F757-DA2E-6CC2-3290-B337C8B410B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68260059-376E-FFDF-5324-4187745E23C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C74BFEEB-45E1-C751-103C-C6D11EA5D7F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8C4AC269-889F-B9AF-0332-A24DF3410C47}"/>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55260455-AAB2-2E0D-16A6-AC8A4FAEE53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BBA297E9-FE14-42FC-66C8-AD57C44E941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9E491EA7-1869-FB84-9F04-3314AFE39B83}"/>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B831D8EE-7F4F-A117-B2FA-7A50A18C1BBD}"/>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A3508319-694E-E8F3-3B7F-C8C8D4A09DA7}"/>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FE68C4EE-BBF5-29AA-FAD2-F08A5CA0AD15}"/>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6CEB2DC-7A1D-9E3B-B88C-A242DDA3528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A73C2B6F-DCC5-6376-84F6-6F52F2EFE4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A9741BB1-F172-B53C-A05D-517871A2CF67}"/>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CF2B77A-4172-3655-A13A-B4250DAF31CE}"/>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6C117692-1B71-B764-7D30-C207F7DE1682}"/>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CC7E891C-3BC7-E526-42E9-D9BCC6ACC034}"/>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E1DF443C-1371-E28B-28F0-0BB6472FD228}"/>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7814544A-5BF1-5329-43F5-D3A058EBC56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AC4E43F8-957B-50CF-D24B-FC92D8D857A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6EAF385F-D439-97DA-D48A-7839A5DAA277}"/>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ADF5FB73-D980-98DD-C406-E63A11FFF6F7}"/>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7542B0F4-C66A-553C-8496-BD0814236789}"/>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53ACCC7E-89A6-3242-E51D-711C2378176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79829BFB-FE6D-6A76-1C07-BF6F7720581F}"/>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82510840-D28F-5D1A-4061-7358D7821B84}"/>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59F8BAD5-E8A5-8C30-CBBF-74DC8771829D}"/>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BCE36127-1914-7F33-5D54-E8790681A7F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94C79EDF-C35E-2B23-37B2-E912F23A1E3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0E13D431-BBFB-CF02-2B4B-F4E80EFE84CA}"/>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7EBCB31C-8797-E9FC-52DE-85BD534A0609}"/>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39499449-5614-4AB4-525F-394CD50D998F}"/>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6BACCB58-5730-C9C1-E669-DB1151194F24}"/>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E2D3B743-D40F-F769-8A25-6749E878A1D9}"/>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03056C52-07FA-1A39-D873-5BB7C3DFF24C}"/>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F5ADDA5-15D8-0D36-EADE-509120DFC8D0}"/>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F26EAF1-C029-D23B-CCC6-DD18C376E8B0}"/>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E473EFE-6AA3-FCFB-E09C-D032A824D919}"/>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202513B6-72A5-84F5-F72D-5871DE9F2711}"/>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44726F27-0B3B-E275-4177-F187B6C0C517}"/>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0C1617F8-40B7-3A22-7C8A-F8A46E9477C1}"/>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858EB2AE-39F8-93CF-7962-A8F7993302AC}"/>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E604C81-72FD-0870-3939-B07556ACE280}"/>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756295BD-8EE3-5CFA-8F3D-6A4DED3836E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5F42E58C-114D-B05B-21CF-267A64618222}"/>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A74F7687-BCB5-E806-4A1C-9D77BDF48DC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359B681E-8728-6D5B-266C-D92050DEE01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526C2A37-ECD2-251E-AFF6-6C1A946A3D3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97401D96-B391-8592-DC30-BFEEE47920B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E7E9DE6B-53CD-BEB1-A8AD-6EE746F2BF4D}"/>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033106A6-D32E-53B5-E472-133111A0965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A4ED4843-605E-870C-3D93-40B3163867B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81F0F44-528E-540D-7A63-CB8208EFE55A}"/>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ADF9AA2F-C16F-63A0-8750-10436EEEE9FE}"/>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73033B57-E286-1C4B-8CDD-F8D1CE64B4E5}"/>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492B9D75-1B1C-7F69-3C38-BEAF3A60135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311647BE-BF9D-2381-0CE2-4A864033F84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F01669A0-7C7B-3912-9C5D-80E0EAF8F35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28BD4D67-174B-69B1-B2B5-BD88A5136E69}"/>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5ED60234-4389-A61E-30A2-370B0A3ED2B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B08E53A4-5674-5C47-3A1E-08940356D924}"/>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8E4CED0B-AB97-75F3-E9E1-6E8077823CA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1F23EFF6-396B-923F-FD6E-5979673280AF}"/>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72913099-3995-566D-ECDD-C7480499205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08D7814F-E112-3DBF-DAB3-2D2C835378FE}"/>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788AF22F-08E5-AE15-CB4D-29F89735AE42}"/>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C1561D6-DB92-24C7-1B46-76793A35BE23}"/>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72420A30-2E80-FF70-0A93-22E7168DBA2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24B6A066-0948-3CDF-E58B-06608DAB27D8}"/>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5D13F176-8BE2-6DE1-4140-ACCEE0FC85FD}"/>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58840339-5AF2-EA24-F6B0-F979EDC8DAFB}"/>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86E07D0C-6E6E-7FCC-5F97-D518B71797B7}"/>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C0BEEFC2-52AC-52F1-9A28-4C598965DA6A}"/>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3CD1D916-0660-19E8-FCC9-20E1377B746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D06D0509-17AF-F59B-AA81-219A5994700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AC6F2175-818A-8A1B-9971-34F51E0922EC}"/>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64F983CD-7497-C450-B7D3-BFF9E6430CA0}"/>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8882817B-D5C3-FAAB-64EE-03E99CE5ACB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A70BD8D7-B72E-8CCF-5B48-F72BC7F7F035}"/>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C537998D-4F42-9135-0D2B-8EE955C7E1EB}"/>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0CE1CEEA-7B51-2AA6-DE86-F2CAB1E5EFB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ADB52513-279B-B666-CF74-6A732DE899D0}"/>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0AE323DA-F466-CAF9-A6A6-9AC3952559EE}"/>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846C8AC4-0C40-516E-5CFB-EB580A37EECD}"/>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02C3896F-4FFB-617F-4B18-28457F96D03E}"/>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59E638E5-837D-7EC2-7FD7-4F5FA4F1128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0994CCE-FD67-9150-C08D-D6ED3DBA7862}"/>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05235E89-6298-B319-44B8-83DCDD22087E}"/>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A3E16034-C728-29B5-EB44-67A0F7A07CE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257E7E13-73B3-7DD3-D68D-73635342507E}"/>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2AD30534-E694-ADB8-B0CE-2DB9401564C9}"/>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CB4C4FD5-F284-DA24-D8FB-209D16FD708B}"/>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EED186B8-00D4-1A69-1814-B6AC07C544FB}"/>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53846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Gill Sans MT"/>
              </a:rPr>
              <a:t>Identifying Layer Families</a:t>
            </a:r>
            <a:endParaRPr lang="en-US" sz="4000" dirty="0">
              <a:latin typeface="Gill Sans MT"/>
              <a:cs typeface="Gill Sans MT"/>
            </a:endParaRPr>
          </a:p>
        </p:txBody>
      </p:sp>
      <p:grpSp>
        <p:nvGrpSpPr>
          <p:cNvPr id="49" name="Group 48"/>
          <p:cNvGrpSpPr/>
          <p:nvPr/>
        </p:nvGrpSpPr>
        <p:grpSpPr>
          <a:xfrm>
            <a:off x="5952" y="1562072"/>
            <a:ext cx="9138048" cy="3252993"/>
            <a:chOff x="-381000" y="1828800"/>
            <a:chExt cx="10134600" cy="3383266"/>
          </a:xfrm>
        </p:grpSpPr>
        <p:graphicFrame>
          <p:nvGraphicFramePr>
            <p:cNvPr id="65" name="Chart 64"/>
            <p:cNvGraphicFramePr>
              <a:graphicFrameLocks/>
            </p:cNvGraphicFramePr>
            <p:nvPr/>
          </p:nvGraphicFramePr>
          <p:xfrm>
            <a:off x="-381000" y="2364257"/>
            <a:ext cx="5410200" cy="28478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7" name="Chart 66"/>
            <p:cNvGraphicFramePr>
              <a:graphicFrameLocks/>
            </p:cNvGraphicFramePr>
            <p:nvPr/>
          </p:nvGraphicFramePr>
          <p:xfrm>
            <a:off x="2342776" y="1828800"/>
            <a:ext cx="7410824" cy="3383266"/>
          </p:xfrm>
          <a:graphic>
            <a:graphicData uri="http://schemas.openxmlformats.org/drawingml/2006/chart">
              <c:chart xmlns:c="http://schemas.openxmlformats.org/drawingml/2006/chart" xmlns:r="http://schemas.openxmlformats.org/officeDocument/2006/relationships" r:id="rId4"/>
            </a:graphicData>
          </a:graphic>
        </p:graphicFrame>
      </p:grpSp>
      <p:sp>
        <p:nvSpPr>
          <p:cNvPr id="73" name="Rectangle 72"/>
          <p:cNvSpPr/>
          <p:nvPr/>
        </p:nvSpPr>
        <p:spPr>
          <a:xfrm>
            <a:off x="-27384" y="891749"/>
            <a:ext cx="9171384" cy="830997"/>
          </a:xfrm>
          <a:prstGeom prst="rect">
            <a:avLst/>
          </a:prstGeom>
          <a:solidFill>
            <a:srgbClr val="1F497D">
              <a:lumMod val="75000"/>
            </a:srgb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Key observation:  the majority of layers group into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a small number of </a:t>
            </a:r>
            <a:r>
              <a:rPr kumimoji="0" lang="en-US" sz="2400" b="1" i="0" u="sng" strike="noStrike" kern="1200" cap="none" spc="0" normalizeH="0" baseline="0" noProof="0" dirty="0">
                <a:ln>
                  <a:noFill/>
                </a:ln>
                <a:solidFill>
                  <a:prstClr val="white"/>
                </a:solidFill>
                <a:effectLst/>
                <a:uLnTx/>
                <a:uFillTx/>
                <a:latin typeface="Gill Sans MT"/>
                <a:ea typeface="+mn-ea"/>
                <a:cs typeface="Gill Sans MT"/>
              </a:rPr>
              <a:t>layer families</a:t>
            </a:r>
          </a:p>
        </p:txBody>
      </p:sp>
      <p:pic>
        <p:nvPicPr>
          <p:cNvPr id="30" name="Picture 29" descr="safari.png"/>
          <p:cNvPicPr>
            <a:picLocks noChangeAspect="1"/>
          </p:cNvPicPr>
          <p:nvPr/>
        </p:nvPicPr>
        <p:blipFill>
          <a:blip r:embed="rId5" cstate="print"/>
          <a:stretch>
            <a:fillRect/>
          </a:stretch>
        </p:blipFill>
        <p:spPr>
          <a:xfrm>
            <a:off x="76200" y="6580445"/>
            <a:ext cx="959296" cy="277563"/>
          </a:xfrm>
          <a:prstGeom prst="rect">
            <a:avLst/>
          </a:prstGeom>
        </p:spPr>
      </p:pic>
      <p:sp>
        <p:nvSpPr>
          <p:cNvPr id="31" name="Shape 6"/>
          <p:cNvSpPr/>
          <p:nvPr/>
        </p:nvSpPr>
        <p:spPr>
          <a:xfrm>
            <a:off x="1066918" y="2302956"/>
            <a:ext cx="1426873" cy="808840"/>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2" name="Shape 6"/>
          <p:cNvSpPr/>
          <p:nvPr/>
        </p:nvSpPr>
        <p:spPr>
          <a:xfrm>
            <a:off x="2217765" y="2942387"/>
            <a:ext cx="708444" cy="601250"/>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8" name="Shape 6"/>
          <p:cNvSpPr/>
          <p:nvPr/>
        </p:nvSpPr>
        <p:spPr>
          <a:xfrm>
            <a:off x="7632443" y="2935049"/>
            <a:ext cx="687072" cy="460913"/>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9" name="Shape 6"/>
          <p:cNvSpPr/>
          <p:nvPr/>
        </p:nvSpPr>
        <p:spPr>
          <a:xfrm>
            <a:off x="7495029" y="2366229"/>
            <a:ext cx="1099314" cy="576157"/>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41" name="TextBox 40"/>
          <p:cNvSpPr txBox="1"/>
          <p:nvPr/>
        </p:nvSpPr>
        <p:spPr>
          <a:xfrm>
            <a:off x="2249271" y="2174696"/>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2" name="TextBox 41"/>
          <p:cNvSpPr txBox="1"/>
          <p:nvPr/>
        </p:nvSpPr>
        <p:spPr>
          <a:xfrm>
            <a:off x="2688503" y="2664306"/>
            <a:ext cx="95026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43" name="TextBox 42"/>
          <p:cNvSpPr txBox="1"/>
          <p:nvPr/>
        </p:nvSpPr>
        <p:spPr>
          <a:xfrm>
            <a:off x="3351257" y="370735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3</a:t>
            </a:r>
          </a:p>
        </p:txBody>
      </p:sp>
      <p:sp>
        <p:nvSpPr>
          <p:cNvPr id="44" name="TextBox 43"/>
          <p:cNvSpPr txBox="1"/>
          <p:nvPr/>
        </p:nvSpPr>
        <p:spPr>
          <a:xfrm>
            <a:off x="3256701" y="334787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45" name="TextBox 44"/>
          <p:cNvSpPr txBox="1"/>
          <p:nvPr/>
        </p:nvSpPr>
        <p:spPr>
          <a:xfrm>
            <a:off x="1015216" y="380630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46" name="TextBox 45"/>
          <p:cNvSpPr txBox="1"/>
          <p:nvPr/>
        </p:nvSpPr>
        <p:spPr>
          <a:xfrm>
            <a:off x="6614216" y="2286413"/>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7" name="TextBox 46"/>
          <p:cNvSpPr txBox="1"/>
          <p:nvPr/>
        </p:nvSpPr>
        <p:spPr>
          <a:xfrm>
            <a:off x="8256625" y="309293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74" name="TextBox 73"/>
          <p:cNvSpPr txBox="1"/>
          <p:nvPr/>
        </p:nvSpPr>
        <p:spPr>
          <a:xfrm>
            <a:off x="5449121" y="3707351"/>
            <a:ext cx="101438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 Family 3</a:t>
            </a:r>
          </a:p>
        </p:txBody>
      </p:sp>
      <p:sp>
        <p:nvSpPr>
          <p:cNvPr id="75" name="TextBox 74"/>
          <p:cNvSpPr txBox="1"/>
          <p:nvPr/>
        </p:nvSpPr>
        <p:spPr>
          <a:xfrm>
            <a:off x="7665434" y="3806300"/>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76" name="TextBox 75"/>
          <p:cNvSpPr txBox="1"/>
          <p:nvPr/>
        </p:nvSpPr>
        <p:spPr>
          <a:xfrm>
            <a:off x="5412474" y="267761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50" name="Rectangle 49">
            <a:extLst>
              <a:ext uri="{FF2B5EF4-FFF2-40B4-BE49-F238E27FC236}">
                <a16:creationId xmlns:a16="http://schemas.microsoft.com/office/drawing/2014/main" id="{3F94557C-B89D-7E4A-B40F-76541E46A55C}"/>
              </a:ext>
            </a:extLst>
          </p:cNvPr>
          <p:cNvSpPr/>
          <p:nvPr/>
        </p:nvSpPr>
        <p:spPr>
          <a:xfrm>
            <a:off x="0" y="5010360"/>
            <a:ext cx="914400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1 &amp; 2: low parameter footprint, high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1400FF"/>
                </a:solidFill>
                <a:effectLst/>
                <a:uLnTx/>
                <a:uFillTx/>
                <a:latin typeface="Gill Sans MT"/>
                <a:ea typeface="+mn-ea"/>
                <a:cs typeface="Gill Sans MT"/>
              </a:rPr>
              <a:t>compute-centric layers </a:t>
            </a:r>
          </a:p>
        </p:txBody>
      </p:sp>
      <p:sp>
        <p:nvSpPr>
          <p:cNvPr id="51" name="Rectangle 50">
            <a:extLst>
              <a:ext uri="{FF2B5EF4-FFF2-40B4-BE49-F238E27FC236}">
                <a16:creationId xmlns:a16="http://schemas.microsoft.com/office/drawing/2014/main" id="{F4868B78-0048-9444-90F3-49FC75078E01}"/>
              </a:ext>
            </a:extLst>
          </p:cNvPr>
          <p:cNvSpPr/>
          <p:nvPr/>
        </p:nvSpPr>
        <p:spPr>
          <a:xfrm>
            <a:off x="-89210" y="5795402"/>
            <a:ext cx="932242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3, 4 &amp; 5: high parameter footprint, low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C00000"/>
                </a:solidFill>
                <a:effectLst/>
                <a:uLnTx/>
                <a:uFillTx/>
                <a:latin typeface="Gill Sans MT"/>
                <a:ea typeface="+mn-ea"/>
                <a:cs typeface="Gill Sans MT"/>
              </a:rPr>
              <a:t>data-centric layers </a:t>
            </a:r>
          </a:p>
        </p:txBody>
      </p:sp>
      <p:sp>
        <p:nvSpPr>
          <p:cNvPr id="52" name="Shape 6">
            <a:extLst>
              <a:ext uri="{FF2B5EF4-FFF2-40B4-BE49-F238E27FC236}">
                <a16:creationId xmlns:a16="http://schemas.microsoft.com/office/drawing/2014/main" id="{761AA1BC-DB0E-6A43-BADD-CD0630CDFA74}"/>
              </a:ext>
            </a:extLst>
          </p:cNvPr>
          <p:cNvSpPr/>
          <p:nvPr/>
        </p:nvSpPr>
        <p:spPr>
          <a:xfrm>
            <a:off x="1023068" y="3120043"/>
            <a:ext cx="963339" cy="808857"/>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3" name="Shape 6">
            <a:extLst>
              <a:ext uri="{FF2B5EF4-FFF2-40B4-BE49-F238E27FC236}">
                <a16:creationId xmlns:a16="http://schemas.microsoft.com/office/drawing/2014/main" id="{1336FFF0-A59E-6649-AC1F-80C81F20C20D}"/>
              </a:ext>
            </a:extLst>
          </p:cNvPr>
          <p:cNvSpPr/>
          <p:nvPr/>
        </p:nvSpPr>
        <p:spPr>
          <a:xfrm>
            <a:off x="2560665" y="3395961"/>
            <a:ext cx="755778" cy="453574"/>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4" name="Shape 6">
            <a:extLst>
              <a:ext uri="{FF2B5EF4-FFF2-40B4-BE49-F238E27FC236}">
                <a16:creationId xmlns:a16="http://schemas.microsoft.com/office/drawing/2014/main" id="{3F2E7EA1-CAB2-754F-A54F-EEA8BFD8345D}"/>
              </a:ext>
            </a:extLst>
          </p:cNvPr>
          <p:cNvSpPr/>
          <p:nvPr/>
        </p:nvSpPr>
        <p:spPr>
          <a:xfrm>
            <a:off x="2475026" y="3979523"/>
            <a:ext cx="1475624" cy="453574"/>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5" name="Shape 6">
            <a:extLst>
              <a:ext uri="{FF2B5EF4-FFF2-40B4-BE49-F238E27FC236}">
                <a16:creationId xmlns:a16="http://schemas.microsoft.com/office/drawing/2014/main" id="{9C05C8D2-398F-CE4C-B144-4EB147D4AE23}"/>
              </a:ext>
            </a:extLst>
          </p:cNvPr>
          <p:cNvSpPr/>
          <p:nvPr/>
        </p:nvSpPr>
        <p:spPr>
          <a:xfrm>
            <a:off x="6121238" y="2979581"/>
            <a:ext cx="961900" cy="806235"/>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6" name="Shape 6">
            <a:extLst>
              <a:ext uri="{FF2B5EF4-FFF2-40B4-BE49-F238E27FC236}">
                <a16:creationId xmlns:a16="http://schemas.microsoft.com/office/drawing/2014/main" id="{691E53D5-A970-724D-B4B0-9BF84CF1B671}"/>
              </a:ext>
            </a:extLst>
          </p:cNvPr>
          <p:cNvSpPr/>
          <p:nvPr/>
        </p:nvSpPr>
        <p:spPr>
          <a:xfrm>
            <a:off x="7357966" y="3332241"/>
            <a:ext cx="824485" cy="510422"/>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7" name="Shape 6">
            <a:extLst>
              <a:ext uri="{FF2B5EF4-FFF2-40B4-BE49-F238E27FC236}">
                <a16:creationId xmlns:a16="http://schemas.microsoft.com/office/drawing/2014/main" id="{8FF45997-CF6D-E04E-B504-612631B11C2C}"/>
              </a:ext>
            </a:extLst>
          </p:cNvPr>
          <p:cNvSpPr/>
          <p:nvPr/>
        </p:nvSpPr>
        <p:spPr>
          <a:xfrm>
            <a:off x="6139551" y="3987479"/>
            <a:ext cx="1613144" cy="369332"/>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Tree>
    <p:extLst>
      <p:ext uri="{BB962C8B-B14F-4D97-AF65-F5344CB8AC3E}">
        <p14:creationId xmlns:p14="http://schemas.microsoft.com/office/powerpoint/2010/main" val="33753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500"/>
                                        <p:tgtEl>
                                          <p:spTgt spid="4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500"/>
                                        <p:tgtEl>
                                          <p:spTgt spid="4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500"/>
                                        <p:tgtEl>
                                          <p:spTgt spid="3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2"/>
                                        </p:tgtEl>
                                        <p:attrNameLst>
                                          <p:attrName>style.visibility</p:attrName>
                                        </p:attrNameLst>
                                      </p:cBhvr>
                                      <p:to>
                                        <p:strVal val="visible"/>
                                      </p:to>
                                    </p:set>
                                    <p:animEffect transition="in" filter="fade">
                                      <p:cBhvr>
                                        <p:cTn id="44" dur="500"/>
                                        <p:tgtEl>
                                          <p:spTgt spid="5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fade">
                                      <p:cBhvr>
                                        <p:cTn id="47" dur="500"/>
                                        <p:tgtEl>
                                          <p:spTgt spid="4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3"/>
                                        </p:tgtEl>
                                        <p:attrNameLst>
                                          <p:attrName>style.visibility</p:attrName>
                                        </p:attrNameLst>
                                      </p:cBhvr>
                                      <p:to>
                                        <p:strVal val="visible"/>
                                      </p:to>
                                    </p:set>
                                    <p:animEffect transition="in" filter="fade">
                                      <p:cBhvr>
                                        <p:cTn id="50" dur="500"/>
                                        <p:tgtEl>
                                          <p:spTgt spid="5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4"/>
                                        </p:tgtEl>
                                        <p:attrNameLst>
                                          <p:attrName>style.visibility</p:attrName>
                                        </p:attrNameLst>
                                      </p:cBhvr>
                                      <p:to>
                                        <p:strVal val="visible"/>
                                      </p:to>
                                    </p:set>
                                    <p:animEffect transition="in" filter="fade">
                                      <p:cBhvr>
                                        <p:cTn id="53" dur="500"/>
                                        <p:tgtEl>
                                          <p:spTgt spid="4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3"/>
                                        </p:tgtEl>
                                        <p:attrNameLst>
                                          <p:attrName>style.visibility</p:attrName>
                                        </p:attrNameLst>
                                      </p:cBhvr>
                                      <p:to>
                                        <p:strVal val="visible"/>
                                      </p:to>
                                    </p:set>
                                    <p:animEffect transition="in" filter="fade">
                                      <p:cBhvr>
                                        <p:cTn id="56" dur="500"/>
                                        <p:tgtEl>
                                          <p:spTgt spid="4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4"/>
                                        </p:tgtEl>
                                        <p:attrNameLst>
                                          <p:attrName>style.visibility</p:attrName>
                                        </p:attrNameLst>
                                      </p:cBhvr>
                                      <p:to>
                                        <p:strVal val="visible"/>
                                      </p:to>
                                    </p:set>
                                    <p:animEffect transition="in" filter="fade">
                                      <p:cBhvr>
                                        <p:cTn id="59" dur="500"/>
                                        <p:tgtEl>
                                          <p:spTgt spid="5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4"/>
                                        </p:tgtEl>
                                        <p:attrNameLst>
                                          <p:attrName>style.visibility</p:attrName>
                                        </p:attrNameLst>
                                      </p:cBhvr>
                                      <p:to>
                                        <p:strVal val="visible"/>
                                      </p:to>
                                    </p:set>
                                    <p:animEffect transition="in" filter="fade">
                                      <p:cBhvr>
                                        <p:cTn id="62" dur="500"/>
                                        <p:tgtEl>
                                          <p:spTgt spid="7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fade">
                                      <p:cBhvr>
                                        <p:cTn id="65" dur="500"/>
                                        <p:tgtEl>
                                          <p:spTgt spid="5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5"/>
                                        </p:tgtEl>
                                        <p:attrNameLst>
                                          <p:attrName>style.visibility</p:attrName>
                                        </p:attrNameLst>
                                      </p:cBhvr>
                                      <p:to>
                                        <p:strVal val="visible"/>
                                      </p:to>
                                    </p:set>
                                    <p:animEffect transition="in" filter="fade">
                                      <p:cBhvr>
                                        <p:cTn id="68" dur="500"/>
                                        <p:tgtEl>
                                          <p:spTgt spid="75"/>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6"/>
                                        </p:tgtEl>
                                        <p:attrNameLst>
                                          <p:attrName>style.visibility</p:attrName>
                                        </p:attrNameLst>
                                      </p:cBhvr>
                                      <p:to>
                                        <p:strVal val="visible"/>
                                      </p:to>
                                    </p:set>
                                    <p:animEffect transition="in" filter="fade">
                                      <p:cBhvr>
                                        <p:cTn id="71" dur="500"/>
                                        <p:tgtEl>
                                          <p:spTgt spid="56"/>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5"/>
                                        </p:tgtEl>
                                        <p:attrNameLst>
                                          <p:attrName>style.visibility</p:attrName>
                                        </p:attrNameLst>
                                      </p:cBhvr>
                                      <p:to>
                                        <p:strVal val="visible"/>
                                      </p:to>
                                    </p:set>
                                    <p:animEffect transition="in" filter="fade">
                                      <p:cBhvr>
                                        <p:cTn id="74" dur="500"/>
                                        <p:tgtEl>
                                          <p:spTgt spid="5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76"/>
                                        </p:tgtEl>
                                        <p:attrNameLst>
                                          <p:attrName>style.visibility</p:attrName>
                                        </p:attrNameLst>
                                      </p:cBhvr>
                                      <p:to>
                                        <p:strVal val="visible"/>
                                      </p:to>
                                    </p:set>
                                    <p:animEffect transition="in" filter="fade">
                                      <p:cBhvr>
                                        <p:cTn id="77" dur="500"/>
                                        <p:tgtEl>
                                          <p:spTgt spid="7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1"/>
                                        </p:tgtEl>
                                        <p:attrNameLst>
                                          <p:attrName>style.visibility</p:attrName>
                                        </p:attrNameLst>
                                      </p:cBhvr>
                                      <p:to>
                                        <p:strVal val="visible"/>
                                      </p:to>
                                    </p:set>
                                    <p:animEffect transition="in" filter="fade">
                                      <p:cBhvr>
                                        <p:cTn id="8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31" grpId="0" animBg="1"/>
      <p:bldP spid="32" grpId="0" animBg="1"/>
      <p:bldP spid="38" grpId="0" animBg="1"/>
      <p:bldP spid="39" grpId="0" animBg="1"/>
      <p:bldP spid="41" grpId="0"/>
      <p:bldP spid="42" grpId="0"/>
      <p:bldP spid="43" grpId="0"/>
      <p:bldP spid="44" grpId="0"/>
      <p:bldP spid="45" grpId="0"/>
      <p:bldP spid="46" grpId="0"/>
      <p:bldP spid="47" grpId="0"/>
      <p:bldP spid="74" grpId="0"/>
      <p:bldP spid="75" grpId="0"/>
      <p:bldP spid="76" grpId="0"/>
      <p:bldP spid="50" grpId="0" animBg="1"/>
      <p:bldP spid="51" grpId="0" animBg="1"/>
      <p:bldP spid="52" grpId="0" animBg="1"/>
      <p:bldP spid="53" grpId="0" animBg="1"/>
      <p:bldP spid="54" grpId="0" animBg="1"/>
      <p:bldP spid="55" grpId="0" animBg="1"/>
      <p:bldP spid="56" grpId="0" animBg="1"/>
      <p:bldP spid="57" grpId="0" animBg="1"/>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Chart 30"/>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0924A528-0F27-354B-9D3B-E5E0990277DC}"/>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a:t>
            </a:r>
            <a:r>
              <a:rPr lang="en-US" sz="2200" b="1" dirty="0">
                <a:solidFill>
                  <a:prstClr val="black"/>
                </a:solidFill>
                <a:latin typeface="Gill Sans MT"/>
                <a:cs typeface="Gill Sans MT"/>
              </a:rPr>
              <a:t>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1929822708"/>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3418D-7EBC-6E49-B29F-0EA10489873B}"/>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BE1E04B2-EC0B-B94C-B3F7-89B88275AC02}"/>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9BDB0528-AD7D-A04C-8818-3BD6732E71E2}"/>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CEA71EC2-6BD0-4749-8C25-DA772198488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8B64A95E-30F8-784F-AA4B-5911031EBC04}"/>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996EDD6-A4A8-234E-BAEA-A835D6A1A6D0}"/>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01BB238C-7DBC-5F42-A763-C84E7B32615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54B8D23-07AD-6F41-94E7-0F3D487C84AD}"/>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3348119263"/>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2583832617"/>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300110165"/>
      </p:ext>
    </p:extLst>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a:t>Near-Memory Acceleration</a:t>
            </a:r>
            <a:r>
              <a:rPr lang="en-US"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199</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96483686"/>
      </p:ext>
    </p:extLst>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200</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274067670"/>
      </p:ext>
    </p:extLst>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8821329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1218779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733818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dirty="0"/>
              <a:t>	Adoption Challenges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solidFill>
                  <a:srgbClr val="0000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423319761"/>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44780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How to Enable Adoption of </a:t>
            </a:r>
            <a:r>
              <a:rPr lang="en-US" sz="6000" dirty="0">
                <a:solidFill>
                  <a:srgbClr val="FF0000"/>
                </a:solidFill>
                <a:latin typeface="Tahoma" charset="0"/>
                <a:ea typeface="ＭＳ Ｐゴシック" charset="0"/>
                <a:cs typeface="ＭＳ Ｐゴシック" charset="0"/>
              </a:rPr>
              <a:t>Processing in Memory</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380285757"/>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Potential Barriers to Adoption of PIM</a:t>
            </a:r>
          </a:p>
        </p:txBody>
      </p:sp>
      <p:sp>
        <p:nvSpPr>
          <p:cNvPr id="3" name="Content Placeholder 2"/>
          <p:cNvSpPr>
            <a:spLocks noGrp="1"/>
          </p:cNvSpPr>
          <p:nvPr>
            <p:ph idx="1"/>
          </p:nvPr>
        </p:nvSpPr>
        <p:spPr>
          <a:xfrm>
            <a:off x="228600" y="928464"/>
            <a:ext cx="8915400" cy="5020816"/>
          </a:xfrm>
        </p:spPr>
        <p:txBody>
          <a:bodyPr/>
          <a:lstStyle/>
          <a:p>
            <a:pPr marL="0" indent="0">
              <a:buNone/>
            </a:pPr>
            <a:r>
              <a:rPr lang="en-US" dirty="0">
                <a:solidFill>
                  <a:srgbClr val="0432FF"/>
                </a:solidFill>
              </a:rPr>
              <a:t>1. </a:t>
            </a:r>
            <a:r>
              <a:rPr lang="en-US" b="1" dirty="0">
                <a:solidFill>
                  <a:srgbClr val="0432FF"/>
                </a:solidFill>
              </a:rPr>
              <a:t>Applications</a:t>
            </a:r>
            <a:r>
              <a:rPr lang="en-US" dirty="0">
                <a:solidFill>
                  <a:srgbClr val="0432FF"/>
                </a:solidFill>
              </a:rPr>
              <a:t> &amp; </a:t>
            </a:r>
            <a:r>
              <a:rPr lang="en-US" b="1" dirty="0">
                <a:solidFill>
                  <a:srgbClr val="0432FF"/>
                </a:solidFill>
              </a:rPr>
              <a:t>software</a:t>
            </a:r>
            <a:r>
              <a:rPr lang="en-US" dirty="0">
                <a:solidFill>
                  <a:srgbClr val="0432FF"/>
                </a:solidFill>
              </a:rPr>
              <a:t> for PIM</a:t>
            </a:r>
          </a:p>
          <a:p>
            <a:pPr marL="0" indent="0">
              <a:buNone/>
            </a:pPr>
            <a:endParaRPr lang="en-US" dirty="0"/>
          </a:p>
          <a:p>
            <a:pPr marL="0" indent="0">
              <a:buNone/>
            </a:pPr>
            <a:r>
              <a:rPr lang="en-US" dirty="0">
                <a:solidFill>
                  <a:srgbClr val="7030A0"/>
                </a:solidFill>
              </a:rPr>
              <a:t>2. Ease of </a:t>
            </a:r>
            <a:r>
              <a:rPr lang="en-US" b="1" dirty="0">
                <a:solidFill>
                  <a:srgbClr val="7030A0"/>
                </a:solidFill>
              </a:rPr>
              <a:t>programming</a:t>
            </a:r>
            <a:r>
              <a:rPr lang="en-US" dirty="0">
                <a:solidFill>
                  <a:srgbClr val="7030A0"/>
                </a:solidFill>
              </a:rPr>
              <a:t> (interfaces and compiler/HW support)</a:t>
            </a:r>
          </a:p>
          <a:p>
            <a:pPr marL="0" indent="0">
              <a:buNone/>
            </a:pPr>
            <a:endParaRPr lang="en-US" dirty="0"/>
          </a:p>
          <a:p>
            <a:pPr marL="0" indent="0">
              <a:buNone/>
            </a:pPr>
            <a:r>
              <a:rPr lang="en-US" dirty="0">
                <a:solidFill>
                  <a:srgbClr val="8C0000"/>
                </a:solidFill>
              </a:rPr>
              <a:t>3. </a:t>
            </a:r>
            <a:r>
              <a:rPr lang="en-US" b="1" dirty="0">
                <a:solidFill>
                  <a:srgbClr val="8C0000"/>
                </a:solidFill>
              </a:rPr>
              <a:t>System</a:t>
            </a:r>
            <a:r>
              <a:rPr lang="en-US" dirty="0">
                <a:solidFill>
                  <a:srgbClr val="8C0000"/>
                </a:solidFill>
              </a:rPr>
              <a:t> and </a:t>
            </a:r>
            <a:r>
              <a:rPr lang="en-US" b="1" dirty="0">
                <a:solidFill>
                  <a:srgbClr val="8C0000"/>
                </a:solidFill>
              </a:rPr>
              <a:t>security</a:t>
            </a:r>
            <a:r>
              <a:rPr lang="en-US" dirty="0">
                <a:solidFill>
                  <a:srgbClr val="8C0000"/>
                </a:solidFill>
              </a:rPr>
              <a:t> support: coherence, synchronization, virtual memory, isolation, communication interfaces, …</a:t>
            </a:r>
          </a:p>
          <a:p>
            <a:pPr marL="0" indent="0">
              <a:buNone/>
            </a:pPr>
            <a:endParaRPr lang="en-US" dirty="0"/>
          </a:p>
          <a:p>
            <a:pPr marL="0" indent="0">
              <a:buNone/>
            </a:pPr>
            <a:r>
              <a:rPr lang="en-US" dirty="0">
                <a:solidFill>
                  <a:schemeClr val="tx2"/>
                </a:solidFill>
              </a:rPr>
              <a:t>4. </a:t>
            </a:r>
            <a:r>
              <a:rPr lang="en-US" b="1" dirty="0">
                <a:solidFill>
                  <a:schemeClr val="tx2"/>
                </a:solidFill>
              </a:rPr>
              <a:t>Runtime</a:t>
            </a:r>
            <a:r>
              <a:rPr lang="en-US" dirty="0">
                <a:solidFill>
                  <a:schemeClr val="tx2"/>
                </a:solidFill>
              </a:rPr>
              <a:t> and </a:t>
            </a:r>
            <a:r>
              <a:rPr lang="en-US" b="1" dirty="0">
                <a:solidFill>
                  <a:schemeClr val="tx2"/>
                </a:solidFill>
              </a:rPr>
              <a:t>compilation</a:t>
            </a:r>
            <a:r>
              <a:rPr lang="en-US" dirty="0">
                <a:solidFill>
                  <a:schemeClr val="tx2"/>
                </a:solidFill>
              </a:rPr>
              <a:t> systems for adaptive scheduling, data mapping, access/sharing control, …</a:t>
            </a:r>
          </a:p>
          <a:p>
            <a:pPr marL="0" indent="0">
              <a:buNone/>
            </a:pPr>
            <a:endParaRPr lang="en-US" dirty="0"/>
          </a:p>
          <a:p>
            <a:pPr marL="0" indent="0">
              <a:buNone/>
            </a:pPr>
            <a:r>
              <a:rPr lang="en-US" dirty="0">
                <a:solidFill>
                  <a:srgbClr val="0070C0"/>
                </a:solidFill>
              </a:rPr>
              <a:t>5. </a:t>
            </a:r>
            <a:r>
              <a:rPr lang="en-US" b="1" dirty="0">
                <a:solidFill>
                  <a:srgbClr val="0070C0"/>
                </a:solidFill>
              </a:rPr>
              <a:t>Infrastructures</a:t>
            </a:r>
            <a:r>
              <a:rPr lang="en-US" dirty="0">
                <a:solidFill>
                  <a:srgbClr val="0070C0"/>
                </a:solidFill>
              </a:rPr>
              <a:t> to assess benefits and feasibility</a:t>
            </a:r>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CACA1410-DA7E-F643-8886-992AD3AF089B}"/>
              </a:ext>
            </a:extLst>
          </p:cNvPr>
          <p:cNvSpPr txBox="1"/>
          <p:nvPr/>
        </p:nvSpPr>
        <p:spPr>
          <a:xfrm>
            <a:off x="1364585" y="5877272"/>
            <a:ext cx="6455614"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All can be solved with change of mindset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585698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930334577"/>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Adoption: Accelerating Key Applications (I)</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2889347702"/>
      </p:ext>
    </p:extLst>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023920" cy="1066800"/>
          </a:xfrm>
        </p:spPr>
        <p:txBody>
          <a:bodyPr/>
          <a:lstStyle/>
          <a:p>
            <a:r>
              <a:rPr lang="en-US" sz="3800" dirty="0"/>
              <a:t>Adoption: Accelerating Key Applications (II)</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2127337349"/>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527976" cy="1066800"/>
          </a:xfrm>
        </p:spPr>
        <p:txBody>
          <a:bodyPr/>
          <a:lstStyle/>
          <a:p>
            <a:r>
              <a:rPr lang="en-US" sz="3800" dirty="0"/>
              <a:t>Adoption: Accelerating Key Applications (III)</a:t>
            </a:r>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11834611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a:xfrm>
            <a:off x="228600" y="152400"/>
            <a:ext cx="8915400" cy="1066800"/>
          </a:xfrm>
        </p:spPr>
        <p:txBody>
          <a:bodyPr/>
          <a:lstStyle/>
          <a:p>
            <a:r>
              <a:rPr lang="en-US" sz="3800" dirty="0">
                <a:solidFill>
                  <a:srgbClr val="006633"/>
                </a:solidFill>
              </a:rPr>
              <a:t>Adoption: Accelerating Key Applications (IV)</a:t>
            </a:r>
            <a:endParaRPr lang="en-US" dirty="0"/>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356918057"/>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095928" cy="1066800"/>
          </a:xfrm>
        </p:spPr>
        <p:txBody>
          <a:bodyPr/>
          <a:lstStyle/>
          <a:p>
            <a:r>
              <a:rPr lang="en-US" sz="3800" dirty="0">
                <a:solidFill>
                  <a:srgbClr val="006633"/>
                </a:solidFill>
              </a:rPr>
              <a:t>Adoption: Accelerating Key Applications (V)</a:t>
            </a:r>
            <a:endParaRPr lang="en-US"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3652776871"/>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a:t>
            </a:r>
            <a:endParaRPr lang="en-US" sz="3800" dirty="0"/>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2683275073"/>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(VII)</a:t>
            </a:r>
            <a:endParaRPr lang="en-US" sz="3800"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4058037143"/>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a:xfrm>
            <a:off x="228600" y="152400"/>
            <a:ext cx="9144000" cy="1066800"/>
          </a:xfrm>
        </p:spPr>
        <p:txBody>
          <a:bodyPr/>
          <a:lstStyle/>
          <a:p>
            <a:r>
              <a:rPr lang="en-US" sz="3700" dirty="0">
                <a:solidFill>
                  <a:srgbClr val="006633"/>
                </a:solidFill>
              </a:rPr>
              <a:t>Adoption: Accelerating Key Applications (VIII)</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4085600961"/>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sz="3700" dirty="0">
                <a:solidFill>
                  <a:srgbClr val="006633"/>
                </a:solidFill>
              </a:rPr>
              <a:t>Adoption: Accelerating Key Applications (IX)</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612083172"/>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sz="3800" dirty="0">
                <a:solidFill>
                  <a:srgbClr val="006633"/>
                </a:solidFill>
              </a:rPr>
              <a:t>Adoption: Accelerating Key Applications (X)</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r>
              <a:rPr lang="en-US" sz="2200" b="1" dirty="0">
                <a:solidFill>
                  <a:srgbClr val="0000FF"/>
                </a:solidFill>
                <a:hlinkClick r:id="rId4">
                  <a:extLst>
                    <a:ext uri="{A12FA001-AC4F-418D-AE19-62706E023703}">
                      <ahyp:hlinkClr xmlns:ahyp="http://schemas.microsoft.com/office/drawing/2018/hyperlinkcolor" val="tx"/>
                    </a:ext>
                  </a:extLst>
                </a:hlinkClick>
              </a:rPr>
              <a:t>https://arxiv.org/pdf/2204.11275.pdf</a:t>
            </a:r>
            <a:r>
              <a:rPr lang="en-US" sz="2200" b="1" dirty="0">
                <a:solidFill>
                  <a:srgbClr val="0000FF"/>
                </a:solidFill>
              </a:rPr>
              <a:t> </a:t>
            </a:r>
          </a:p>
        </p:txBody>
      </p:sp>
    </p:spTree>
    <p:extLst>
      <p:ext uri="{BB962C8B-B14F-4D97-AF65-F5344CB8AC3E}">
        <p14:creationId xmlns:p14="http://schemas.microsoft.com/office/powerpoint/2010/main" val="3369967612"/>
      </p:ext>
    </p:extLst>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a:xfrm>
            <a:off x="228600" y="1219200"/>
            <a:ext cx="8610600" cy="5029200"/>
          </a:xfrm>
        </p:spPr>
        <p:txBody>
          <a:body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Haiyu Mao, Mohammed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Alser</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Mohammad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Sadrosadati</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Can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Firtina</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Akanksha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Baranwal</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Damla</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Senol</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Cali, Aditya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Manglik</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Nour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Almadhoun</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err="1">
                <a:ln>
                  <a:noFill/>
                </a:ln>
                <a:solidFill>
                  <a:srgbClr val="000000"/>
                </a:solidFill>
                <a:effectLst/>
                <a:uLnTx/>
                <a:uFillTx/>
                <a:latin typeface="Times" pitchFamily="2" charset="0"/>
                <a:ea typeface="+mn-ea"/>
                <a:cs typeface="+mn-cs"/>
              </a:rPr>
              <a:t>Alserr</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and </a:t>
            </a:r>
            <a:r>
              <a:rPr kumimoji="0" lang="en-US" sz="1600" b="0" i="0" strike="noStrike" kern="0" cap="none" spc="0" normalizeH="0" baseline="0" noProof="0" dirty="0">
                <a:ln>
                  <a:noFill/>
                </a:ln>
                <a:solidFill>
                  <a:srgbClr val="000000"/>
                </a:solidFill>
                <a:effectLst/>
                <a:uLnTx/>
                <a:uFillTx/>
                <a:latin typeface="Times" pitchFamily="2" charset="0"/>
                <a:ea typeface="+mn-ea"/>
                <a:cs typeface="+mn-cs"/>
              </a:rPr>
              <a:t>Onur Mutlu</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1" i="0" u="none" strike="noStrike" kern="0" cap="none" spc="0" normalizeH="0" baseline="0" noProof="0" dirty="0">
                <a:ln>
                  <a:noFill/>
                </a:ln>
                <a:solidFill>
                  <a:srgbClr val="0000FF"/>
                </a:solidFill>
                <a:effectLst/>
                <a:uLnTx/>
                <a:uFillTx/>
                <a:latin typeface="Times" pitchFamily="2" charset="0"/>
                <a:ea typeface="+mn-ea"/>
                <a:cs typeface="+mn-cs"/>
                <a:hlinkClick r:id="rId2">
                  <a:extLst>
                    <a:ext uri="{A12FA001-AC4F-418D-AE19-62706E023703}">
                      <ahyp:hlinkClr xmlns:ahyp="http://schemas.microsoft.com/office/drawing/2018/hyperlinkcolor" val="tx"/>
                    </a:ext>
                  </a:extLst>
                </a:hlinkClick>
              </a:rPr>
              <a:t>"GenPIP: In-Memory Acceleration of Genome Analysis via Tight Integration of Basecalling and Read Mapping"</a:t>
            </a:r>
            <a:br>
              <a:rPr kumimoji="0" lang="en-US" sz="1600" b="0" i="0" u="none" strike="noStrike" kern="0" cap="none" spc="0" normalizeH="0" baseline="0" noProof="0" dirty="0">
                <a:ln>
                  <a:noFill/>
                </a:ln>
                <a:solidFill>
                  <a:srgbClr val="0000FF"/>
                </a:solidFill>
                <a:effectLst/>
                <a:uLnTx/>
                <a:uFillTx/>
                <a:latin typeface="Times" pitchFamily="2" charset="0"/>
                <a:ea typeface="+mn-ea"/>
                <a:cs typeface="+mn-cs"/>
              </a:rPr>
            </a:b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Proceedings of the </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hlinkClick r:id="rId3"/>
              </a:rPr>
              <a:t>55th International Symposium on Microarchitecture</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1" i="1" u="none" strike="noStrike" kern="0" cap="none" spc="0" normalizeH="0" baseline="0" noProof="0" dirty="0">
                <a:ln>
                  <a:noFill/>
                </a:ln>
                <a:solidFill>
                  <a:srgbClr val="000000"/>
                </a:solidFill>
                <a:effectLst/>
                <a:uLnTx/>
                <a:uFillTx/>
                <a:latin typeface="Times" pitchFamily="2" charset="0"/>
                <a:ea typeface="+mn-ea"/>
                <a:cs typeface="+mn-cs"/>
              </a:rPr>
              <a:t>MICRO</a:t>
            </a:r>
            <a:r>
              <a:rPr kumimoji="0" lang="en-US" sz="1600" b="0" i="1"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Chicago, IL, USA, October 2022.</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4"/>
              </a:rPr>
              <a:t>Slides (pptx)</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5"/>
              </a:rPr>
              <a:t>(pdf)</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6"/>
              </a:rPr>
              <a:t>Longer Lecture Slides (pptx)</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7"/>
              </a:rPr>
              <a:t>(pdf)</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8"/>
              </a:rPr>
              <a:t>Lecture Video</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 (25 minutes)]</a:t>
            </a:r>
            <a:b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b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hlinkClick r:id="rId9"/>
              </a:rPr>
              <a:t>arXiv version</a:t>
            </a:r>
            <a:r>
              <a:rPr kumimoji="0" lang="en-US" sz="1600" b="0" i="0" u="none" strike="noStrike" kern="0" cap="none" spc="0" normalizeH="0" baseline="0" noProof="0" dirty="0">
                <a:ln>
                  <a:noFill/>
                </a:ln>
                <a:solidFill>
                  <a:srgbClr val="000000"/>
                </a:solidFill>
                <a:effectLst/>
                <a:uLnTx/>
                <a:uFillTx/>
                <a:latin typeface="Times" pitchFamily="2" charset="0"/>
                <a:ea typeface="+mn-ea"/>
                <a:cs typeface="+mn-cs"/>
              </a:rPr>
              <a:t>]</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10"/>
          <a:stretch>
            <a:fillRect/>
          </a:stretch>
        </p:blipFill>
        <p:spPr>
          <a:xfrm>
            <a:off x="-26775" y="4074329"/>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277997972"/>
      </p:ext>
    </p:extLst>
  </p:cSld>
  <p:clrMapOvr>
    <a:masterClrMapping/>
  </p:clrMapOvr>
  <p:transition/>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DFCC-CCCB-1E23-F22E-A65CD0142B6A}"/>
              </a:ext>
            </a:extLst>
          </p:cNvPr>
          <p:cNvSpPr>
            <a:spLocks noGrp="1"/>
          </p:cNvSpPr>
          <p:nvPr>
            <p:ph type="title"/>
          </p:nvPr>
        </p:nvSpPr>
        <p:spPr>
          <a:xfrm>
            <a:off x="228600" y="152400"/>
            <a:ext cx="9311952" cy="1066800"/>
          </a:xfrm>
        </p:spPr>
        <p:txBody>
          <a:bodyPr/>
          <a:lstStyle/>
          <a:p>
            <a:r>
              <a:rPr lang="en-US" sz="3800" dirty="0">
                <a:solidFill>
                  <a:srgbClr val="006633"/>
                </a:solidFill>
              </a:rPr>
              <a:t>Adoption: Accelerating Key Applications (XII)</a:t>
            </a:r>
            <a:endParaRPr lang="en-US" sz="3800" dirty="0"/>
          </a:p>
        </p:txBody>
      </p:sp>
      <p:sp>
        <p:nvSpPr>
          <p:cNvPr id="3" name="Content Placeholder 2">
            <a:extLst>
              <a:ext uri="{FF2B5EF4-FFF2-40B4-BE49-F238E27FC236}">
                <a16:creationId xmlns:a16="http://schemas.microsoft.com/office/drawing/2014/main" id="{F2145380-609F-1545-CAB0-2DEC6E98E3B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BA85EDC8-269D-5D0A-48A7-6A53D48D64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51E87435-35BD-FF7B-908C-F92AA2E391C9}"/>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https://arxiv.org/pdf/2211.03079.pdf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A97EE5A2-5932-7DB6-F1A7-0DAF5CE37BD1}"/>
              </a:ext>
            </a:extLst>
          </p:cNvPr>
          <p:cNvPicPr>
            <a:picLocks noChangeAspect="1"/>
          </p:cNvPicPr>
          <p:nvPr/>
        </p:nvPicPr>
        <p:blipFill>
          <a:blip r:embed="rId3"/>
          <a:stretch>
            <a:fillRect/>
          </a:stretch>
        </p:blipFill>
        <p:spPr>
          <a:xfrm>
            <a:off x="685800" y="1522776"/>
            <a:ext cx="7772400" cy="3812447"/>
          </a:xfrm>
          <a:prstGeom prst="rect">
            <a:avLst/>
          </a:prstGeom>
        </p:spPr>
      </p:pic>
    </p:spTree>
    <p:extLst>
      <p:ext uri="{BB962C8B-B14F-4D97-AF65-F5344CB8AC3E}">
        <p14:creationId xmlns:p14="http://schemas.microsoft.com/office/powerpoint/2010/main" val="4142517363"/>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Adoption: How to Keep It </a:t>
            </a:r>
            <a:r>
              <a:rPr lang="en-US" b="1" dirty="0"/>
              <a:t>Simple</a:t>
            </a:r>
            <a:r>
              <a:rPr lang="en-US" dirty="0"/>
              <a:t>?</a:t>
            </a:r>
          </a:p>
        </p:txBody>
      </p:sp>
      <p:sp>
        <p:nvSpPr>
          <p:cNvPr id="3" name="Content Placeholder 2"/>
          <p:cNvSpPr>
            <a:spLocks noGrp="1"/>
          </p:cNvSpPr>
          <p:nvPr>
            <p:ph idx="1"/>
          </p:nvPr>
        </p:nvSpPr>
        <p:spPr>
          <a:xfrm>
            <a:off x="228600" y="1052736"/>
            <a:ext cx="8610600" cy="5195664"/>
          </a:xfrm>
        </p:spPr>
        <p:txBody>
          <a:bodyPr/>
          <a:lstStyle/>
          <a:p>
            <a:r>
              <a:rPr lang="en-US" dirty="0" err="1"/>
              <a:t>Junwhan</a:t>
            </a:r>
            <a:r>
              <a:rPr lang="en-US" dirty="0"/>
              <a:t> </a:t>
            </a:r>
            <a:r>
              <a:rPr lang="en-US" dirty="0" err="1"/>
              <a:t>Ahn</a:t>
            </a:r>
            <a:r>
              <a:rPr lang="en-US" dirty="0"/>
              <a:t>,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"PIM-Enabled Instructions: A Low-Overhead, Locality-Aware Processing-in-Memory Architecture"</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  </a:t>
            </a:r>
          </a:p>
          <a:p>
            <a:endParaRPr lang="en-US" dirty="0"/>
          </a:p>
          <a:p>
            <a:endParaRPr lang="en-US" dirty="0"/>
          </a:p>
        </p:txBody>
      </p:sp>
      <p:pic>
        <p:nvPicPr>
          <p:cNvPr id="5" name="Picture 4"/>
          <p:cNvPicPr>
            <a:picLocks noChangeAspect="1"/>
          </p:cNvPicPr>
          <p:nvPr/>
        </p:nvPicPr>
        <p:blipFill>
          <a:blip r:embed="rId6"/>
          <a:stretch>
            <a:fillRect/>
          </a:stretch>
        </p:blipFill>
        <p:spPr>
          <a:xfrm>
            <a:off x="0" y="4177496"/>
            <a:ext cx="9144000" cy="2275840"/>
          </a:xfrm>
          <a:prstGeom prst="rect">
            <a:avLst/>
          </a:prstGeom>
        </p:spPr>
      </p:pic>
    </p:spTree>
    <p:extLst>
      <p:ext uri="{BB962C8B-B14F-4D97-AF65-F5344CB8AC3E}">
        <p14:creationId xmlns:p14="http://schemas.microsoft.com/office/powerpoint/2010/main" val="7584631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95928" cy="1066800"/>
          </a:xfrm>
        </p:spPr>
        <p:txBody>
          <a:bodyPr/>
          <a:lstStyle/>
          <a:p>
            <a:r>
              <a:rPr lang="en-US" dirty="0"/>
              <a:t>Adoption: How to Maintain </a:t>
            </a:r>
            <a:r>
              <a:rPr lang="en-US" b="1" dirty="0"/>
              <a:t>Coherence</a:t>
            </a:r>
            <a:r>
              <a:rPr lang="en-US" dirty="0"/>
              <a:t>? (I)</a:t>
            </a:r>
          </a:p>
        </p:txBody>
      </p:sp>
      <p:sp>
        <p:nvSpPr>
          <p:cNvPr id="3" name="Content Placeholder 2"/>
          <p:cNvSpPr>
            <a:spLocks noGrp="1"/>
          </p:cNvSpPr>
          <p:nvPr>
            <p:ph idx="1"/>
          </p:nvPr>
        </p:nvSpPr>
        <p:spPr/>
        <p:txBody>
          <a:bodyPr/>
          <a:lstStyle/>
          <a:p>
            <a:r>
              <a:rPr lang="en-US" dirty="0" err="1"/>
              <a:t>Amirali</a:t>
            </a:r>
            <a:r>
              <a:rPr lang="en-US" dirty="0"/>
              <a:t> Boroumand, </a:t>
            </a:r>
            <a:r>
              <a:rPr lang="en-US" dirty="0" err="1"/>
              <a:t>Saugata</a:t>
            </a:r>
            <a:r>
              <a:rPr lang="en-US" dirty="0"/>
              <a:t> </a:t>
            </a:r>
            <a:r>
              <a:rPr lang="en-US" dirty="0" err="1"/>
              <a:t>Ghose</a:t>
            </a:r>
            <a:r>
              <a:rPr lang="en-US" dirty="0"/>
              <a:t>, </a:t>
            </a:r>
            <a:r>
              <a:rPr lang="en-US" dirty="0" err="1"/>
              <a:t>Minesh</a:t>
            </a:r>
            <a:r>
              <a:rPr lang="en-US" dirty="0"/>
              <a:t> Patel, </a:t>
            </a:r>
            <a:r>
              <a:rPr lang="en-US" dirty="0" err="1"/>
              <a:t>Hasan</a:t>
            </a:r>
            <a:r>
              <a:rPr lang="en-US" dirty="0"/>
              <a:t> Hassan, Brandon Lucia, Kevin Hsieh, Krishna T. </a:t>
            </a:r>
            <a:r>
              <a:rPr lang="en-US" dirty="0" err="1"/>
              <a:t>Malladi</a:t>
            </a:r>
            <a:r>
              <a:rPr lang="en-US" dirty="0"/>
              <a:t>, </a:t>
            </a:r>
            <a:r>
              <a:rPr lang="en-US" dirty="0" err="1"/>
              <a:t>Hongzhong</a:t>
            </a:r>
            <a:r>
              <a:rPr lang="en-US" dirty="0"/>
              <a:t> </a:t>
            </a:r>
            <a:r>
              <a:rPr lang="en-US" dirty="0" err="1"/>
              <a:t>Zheng</a:t>
            </a:r>
            <a:r>
              <a:rPr lang="en-US" dirty="0"/>
              <a:t>,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"LazyPIM: An Efficient Cache Coherence Mechanism for Processing-in-Memory"</a:t>
            </a:r>
            <a:br>
              <a:rPr lang="en-US" dirty="0"/>
            </a:br>
            <a:r>
              <a:rPr lang="en-US" i="1" dirty="0">
                <a:hlinkClick r:id="rId3"/>
              </a:rPr>
              <a:t>IEEE Computer Architecture Letters</a:t>
            </a:r>
            <a:r>
              <a:rPr lang="en-US" i="1" dirty="0"/>
              <a:t> (</a:t>
            </a:r>
            <a:r>
              <a:rPr lang="en-US" b="1" i="1" dirty="0"/>
              <a:t>CAL</a:t>
            </a:r>
            <a:r>
              <a:rPr lang="en-US" i="1" dirty="0"/>
              <a:t>)</a:t>
            </a:r>
            <a:r>
              <a:rPr lang="en-US" dirty="0"/>
              <a:t>, June 2016.</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581128"/>
            <a:ext cx="9144000" cy="1080655"/>
          </a:xfrm>
          <a:prstGeom prst="rect">
            <a:avLst/>
          </a:prstGeom>
        </p:spPr>
      </p:pic>
    </p:spTree>
    <p:extLst>
      <p:ext uri="{BB962C8B-B14F-4D97-AF65-F5344CB8AC3E}">
        <p14:creationId xmlns:p14="http://schemas.microsoft.com/office/powerpoint/2010/main" val="369599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78" y="167703"/>
            <a:ext cx="9036496" cy="1066800"/>
          </a:xfrm>
        </p:spPr>
        <p:txBody>
          <a:bodyPr/>
          <a:lstStyle/>
          <a:p>
            <a:r>
              <a:rPr lang="en-US" sz="3550" dirty="0">
                <a:solidFill>
                  <a:srgbClr val="006633"/>
                </a:solidFill>
              </a:rPr>
              <a:t>Challenge: Coherence for Hybrid CPU-PIM Apps</a:t>
            </a:r>
            <a:endParaRPr lang="en-US" sz="355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0" y="1844825"/>
            <a:ext cx="9144000" cy="3638067"/>
          </a:xfrm>
          <a:prstGeom prst="rect">
            <a:avLst/>
          </a:prstGeom>
        </p:spPr>
      </p:pic>
      <p:sp>
        <p:nvSpPr>
          <p:cNvPr id="6" name="Rectangle 38"/>
          <p:cNvSpPr>
            <a:spLocks noChangeArrowheads="1"/>
          </p:cNvSpPr>
          <p:nvPr/>
        </p:nvSpPr>
        <p:spPr bwMode="auto">
          <a:xfrm>
            <a:off x="7828192" y="2924944"/>
            <a:ext cx="690736" cy="108012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7" name="Text Box 22"/>
          <p:cNvSpPr txBox="1">
            <a:spLocks noChangeArrowheads="1"/>
          </p:cNvSpPr>
          <p:nvPr/>
        </p:nvSpPr>
        <p:spPr bwMode="auto">
          <a:xfrm>
            <a:off x="7870500" y="1484784"/>
            <a:ext cx="1142861"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Traditional</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coherence</a:t>
            </a:r>
          </a:p>
        </p:txBody>
      </p:sp>
      <p:sp>
        <p:nvSpPr>
          <p:cNvPr id="8" name="Line 23"/>
          <p:cNvSpPr>
            <a:spLocks noChangeShapeType="1"/>
          </p:cNvSpPr>
          <p:nvPr/>
        </p:nvSpPr>
        <p:spPr bwMode="auto">
          <a:xfrm flipH="1">
            <a:off x="8388424" y="2060848"/>
            <a:ext cx="249560" cy="1296144"/>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9" name="Rectangle 38"/>
          <p:cNvSpPr>
            <a:spLocks noChangeArrowheads="1"/>
          </p:cNvSpPr>
          <p:nvPr/>
        </p:nvSpPr>
        <p:spPr bwMode="auto">
          <a:xfrm>
            <a:off x="7812360" y="4338084"/>
            <a:ext cx="1224136" cy="36004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10" name="Line 23"/>
          <p:cNvSpPr>
            <a:spLocks noChangeShapeType="1"/>
          </p:cNvSpPr>
          <p:nvPr/>
        </p:nvSpPr>
        <p:spPr bwMode="auto">
          <a:xfrm flipV="1">
            <a:off x="8316416" y="4653136"/>
            <a:ext cx="110480" cy="288032"/>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11" name="Text Box 22"/>
          <p:cNvSpPr txBox="1">
            <a:spLocks noChangeArrowheads="1"/>
          </p:cNvSpPr>
          <p:nvPr/>
        </p:nvSpPr>
        <p:spPr bwMode="auto">
          <a:xfrm>
            <a:off x="7718627" y="4869160"/>
            <a:ext cx="1462159"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No coherence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overhead</a:t>
            </a:r>
          </a:p>
        </p:txBody>
      </p:sp>
    </p:spTree>
    <p:extLst>
      <p:ext uri="{BB962C8B-B14F-4D97-AF65-F5344CB8AC3E}">
        <p14:creationId xmlns:p14="http://schemas.microsoft.com/office/powerpoint/2010/main" val="1994736654"/>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dirty="0"/>
              <a:t>Adoption: How to Maintain </a:t>
            </a:r>
            <a:r>
              <a:rPr lang="en-US" b="1" dirty="0"/>
              <a:t>Coherence</a:t>
            </a:r>
            <a:r>
              <a:rPr lang="en-US" dirty="0"/>
              <a:t>? (II)</a:t>
            </a:r>
          </a:p>
        </p:txBody>
      </p:sp>
      <p:sp>
        <p:nvSpPr>
          <p:cNvPr id="3" name="Content Placeholder 2"/>
          <p:cNvSpPr>
            <a:spLocks noGrp="1"/>
          </p:cNvSpPr>
          <p:nvPr>
            <p:ph idx="1"/>
          </p:nvPr>
        </p:nvSpPr>
        <p:spPr>
          <a:xfrm>
            <a:off x="90767" y="1075911"/>
            <a:ext cx="8610600" cy="4876800"/>
          </a:xfrm>
        </p:spPr>
        <p:txBody>
          <a:bodyPr/>
          <a:lstStyle/>
          <a:p>
            <a:r>
              <a:rPr lang="en-US" sz="2200" dirty="0"/>
              <a:t>Amirali Boroumand, Saugata Ghose, Minesh Patel, Hasan Hassan, Brandon Lucia, Kevin Hsieh, Krishna T. Malladi, Hongzhong Zheng,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"CoNDA: Efficient Cache Coherence Support for Near-Data Accelerators"</a:t>
            </a:r>
            <a:br>
              <a:rPr lang="en-US" sz="2200" dirty="0"/>
            </a:br>
            <a:r>
              <a:rPr lang="en-US" sz="2200" i="1" dirty="0"/>
              <a:t>Proceedings of the </a:t>
            </a:r>
            <a:r>
              <a:rPr lang="en-US" sz="2200" i="1" dirty="0">
                <a:hlinkClick r:id="rId3"/>
              </a:rPr>
              <a:t>46th International Symposium on Computer Architecture</a:t>
            </a:r>
            <a:r>
              <a:rPr lang="en-US" sz="2200" i="1" dirty="0"/>
              <a:t> (</a:t>
            </a:r>
            <a:r>
              <a:rPr lang="en-US" sz="2200" b="1" i="1" dirty="0"/>
              <a:t>ISCA</a:t>
            </a:r>
            <a:r>
              <a:rPr lang="en-US" sz="2200" i="1" dirty="0"/>
              <a:t>)</a:t>
            </a:r>
            <a:r>
              <a:rPr lang="en-US" sz="2200" dirty="0"/>
              <a:t>, Phoenix, AZ, USA, June 2019. </a:t>
            </a:r>
            <a:br>
              <a:rPr lang="en-US" dirty="0"/>
            </a:br>
            <a:br>
              <a:rPr lang="en-US" dirty="0"/>
            </a:b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8973CF5-BABA-FE44-A413-0E0589FC98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1" y="3858574"/>
            <a:ext cx="9144000" cy="2405311"/>
          </a:xfrm>
          <a:prstGeom prst="rect">
            <a:avLst/>
          </a:prstGeom>
        </p:spPr>
      </p:pic>
    </p:spTree>
    <p:extLst>
      <p:ext uri="{BB962C8B-B14F-4D97-AF65-F5344CB8AC3E}">
        <p14:creationId xmlns:p14="http://schemas.microsoft.com/office/powerpoint/2010/main" val="3235741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sz="3800" dirty="0"/>
              <a:t>Adoption: How to Support </a:t>
            </a:r>
            <a:r>
              <a:rPr lang="en-US" sz="3800" b="1" dirty="0"/>
              <a:t>Synchronization</a:t>
            </a:r>
            <a:r>
              <a:rPr lang="en-US" sz="3800" dirty="0"/>
              <a:t>?</a:t>
            </a:r>
          </a:p>
        </p:txBody>
      </p:sp>
      <p:sp>
        <p:nvSpPr>
          <p:cNvPr id="3" name="Content Placeholder 2"/>
          <p:cNvSpPr>
            <a:spLocks noGrp="1"/>
          </p:cNvSpPr>
          <p:nvPr>
            <p:ph idx="1"/>
          </p:nvPr>
        </p:nvSpPr>
        <p:spPr>
          <a:xfrm>
            <a:off x="90766" y="1075911"/>
            <a:ext cx="8896642" cy="4876800"/>
          </a:xfrm>
        </p:spPr>
        <p:txBody>
          <a:bodyPr/>
          <a:lstStyle/>
          <a:p>
            <a:r>
              <a:rPr lang="en-US" sz="1600" dirty="0"/>
              <a:t>Christina </a:t>
            </a:r>
            <a:r>
              <a:rPr lang="en-US" sz="1600" dirty="0" err="1"/>
              <a:t>Giannoula</a:t>
            </a:r>
            <a:r>
              <a:rPr lang="en-US" sz="1600" dirty="0"/>
              <a:t>, Nandita Vijaykumar, </a:t>
            </a:r>
            <a:r>
              <a:rPr lang="en-US" sz="1600" dirty="0" err="1"/>
              <a:t>Nikela</a:t>
            </a:r>
            <a:r>
              <a:rPr lang="en-US" sz="1600" dirty="0"/>
              <a:t> </a:t>
            </a:r>
            <a:r>
              <a:rPr lang="en-US" sz="1600" dirty="0" err="1"/>
              <a:t>Papadopoulou</a:t>
            </a:r>
            <a:r>
              <a:rPr lang="en-US" sz="1600" dirty="0"/>
              <a:t>, Vasileios </a:t>
            </a:r>
            <a:r>
              <a:rPr lang="en-US" sz="1600" dirty="0" err="1"/>
              <a:t>Karakostas</a:t>
            </a:r>
            <a:r>
              <a:rPr lang="en-US" sz="1600" dirty="0"/>
              <a:t>, Ivan Fernandez, Juan Gómez-Luna, Lois </a:t>
            </a:r>
            <a:r>
              <a:rPr lang="en-US" sz="1600" dirty="0" err="1"/>
              <a:t>Orosa</a:t>
            </a:r>
            <a:r>
              <a:rPr lang="en-US" sz="1600" dirty="0"/>
              <a:t>, </a:t>
            </a:r>
            <a:r>
              <a:rPr lang="en-US" sz="1600" dirty="0" err="1"/>
              <a:t>Nectarios</a:t>
            </a:r>
            <a:r>
              <a:rPr lang="en-US" sz="1600" dirty="0"/>
              <a:t> </a:t>
            </a:r>
            <a:r>
              <a:rPr lang="en-US" sz="1600" dirty="0" err="1"/>
              <a:t>Koziris</a:t>
            </a:r>
            <a:r>
              <a:rPr lang="en-US" sz="1600" dirty="0"/>
              <a:t>, Georgios </a:t>
            </a:r>
            <a:r>
              <a:rPr lang="en-US" sz="1600" dirty="0" err="1"/>
              <a:t>Goumas</a:t>
            </a:r>
            <a:r>
              <a:rPr lang="en-US" sz="1600" dirty="0"/>
              <a:t>,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"SynCron: Efficient Synchronization Support for Near-Data-Processing Architectures"</a:t>
            </a:r>
            <a:br>
              <a:rPr lang="en-US" sz="1600" dirty="0">
                <a:solidFill>
                  <a:srgbClr val="0432FF"/>
                </a:solidFill>
              </a:rPr>
            </a:br>
            <a:r>
              <a:rPr lang="en-US" sz="1600" i="1" dirty="0"/>
              <a:t>Proceedings of the </a:t>
            </a:r>
            <a:r>
              <a:rPr lang="en-US" sz="1600" i="1" dirty="0">
                <a:hlinkClick r:id="rId3"/>
              </a:rPr>
              <a:t>27th International Symposium on High-Performance Computer Architecture</a:t>
            </a:r>
            <a:r>
              <a:rPr lang="en-US" sz="1600" i="1" dirty="0"/>
              <a:t> (</a:t>
            </a:r>
            <a:r>
              <a:rPr lang="en-US" sz="1600" b="1" i="1" dirty="0"/>
              <a:t>HPCA</a:t>
            </a:r>
            <a:r>
              <a:rPr lang="en-US" sz="1600" i="1" dirty="0"/>
              <a:t>)</a:t>
            </a:r>
            <a:r>
              <a:rPr lang="en-US" sz="1600" dirty="0"/>
              <a:t>, Virtual, February-March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(21 minutes)]</a:t>
            </a:r>
            <a:br>
              <a:rPr lang="en-US" sz="1600" dirty="0"/>
            </a:br>
            <a:r>
              <a:rPr lang="en-US" sz="1600" dirty="0"/>
              <a:t>[</a:t>
            </a:r>
            <a:r>
              <a:rPr lang="en-US" sz="1600" dirty="0">
                <a:hlinkClick r:id="rId9"/>
              </a:rPr>
              <a:t>Short Talk Video</a:t>
            </a:r>
            <a:r>
              <a:rPr lang="en-US" sz="1600" dirty="0"/>
              <a:t> (7 minutes)]</a:t>
            </a:r>
          </a:p>
          <a:p>
            <a:pPr marL="0" indent="0">
              <a:buNone/>
            </a:pPr>
            <a:br>
              <a:rPr lang="en-US" sz="1600" dirty="0"/>
            </a:br>
            <a:br>
              <a:rPr lang="en-US" sz="1600" dirty="0"/>
            </a:br>
            <a:br>
              <a:rPr lang="en-US" sz="1600" dirty="0"/>
            </a:b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9" name="Picture 8">
            <a:extLst>
              <a:ext uri="{FF2B5EF4-FFF2-40B4-BE49-F238E27FC236}">
                <a16:creationId xmlns:a16="http://schemas.microsoft.com/office/drawing/2014/main" id="{20DBE68B-4496-9045-AA2D-092740D13918}"/>
              </a:ext>
            </a:extLst>
          </p:cNvPr>
          <p:cNvPicPr>
            <a:picLocks noChangeAspect="1"/>
          </p:cNvPicPr>
          <p:nvPr/>
        </p:nvPicPr>
        <p:blipFill>
          <a:blip r:embed="rId10"/>
          <a:stretch>
            <a:fillRect/>
          </a:stretch>
        </p:blipFill>
        <p:spPr>
          <a:xfrm>
            <a:off x="0" y="4149080"/>
            <a:ext cx="9144000" cy="1562878"/>
          </a:xfrm>
          <a:prstGeom prst="rect">
            <a:avLst/>
          </a:prstGeom>
        </p:spPr>
      </p:pic>
    </p:spTree>
    <p:extLst>
      <p:ext uri="{BB962C8B-B14F-4D97-AF65-F5344CB8AC3E}">
        <p14:creationId xmlns:p14="http://schemas.microsoft.com/office/powerpoint/2010/main" val="32902765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sz="3800" dirty="0"/>
              <a:t>Adoption: How to Support </a:t>
            </a:r>
            <a:r>
              <a:rPr lang="en-US" sz="3800" b="1" dirty="0"/>
              <a:t>Virtual Memory</a:t>
            </a:r>
            <a:r>
              <a:rPr lang="en-US" sz="3800" dirty="0"/>
              <a:t>?</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964298948"/>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6108570"/>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Processing-in-Memory Landscape Today</a:t>
            </a:r>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065916" y="6509127"/>
            <a:ext cx="493596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This does not include many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17432048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5100730"/>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810439628"/>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482674211"/>
      </p:ext>
    </p:extLst>
  </p:cSld>
  <p:clrMapOvr>
    <a:masterClrMapping/>
  </p:clrMapOvr>
  <p:transition/>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on the UPMEM PIM System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https://www.youtube.com/watch?v=Sscy1Wrr22A&amp;list=PL5Q2soXY2Zi9xidyIgBxUz7xRPS-wisBN&amp;index=26</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BC9E9B4F-8A34-9544-86B1-2FE3041A688A}"/>
              </a:ext>
            </a:extLst>
          </p:cNvPr>
          <p:cNvPicPr>
            <a:picLocks noChangeAspect="1"/>
          </p:cNvPicPr>
          <p:nvPr/>
        </p:nvPicPr>
        <p:blipFill>
          <a:blip r:embed="rId3"/>
          <a:stretch>
            <a:fillRect/>
          </a:stretch>
        </p:blipFill>
        <p:spPr>
          <a:xfrm>
            <a:off x="609600" y="929271"/>
            <a:ext cx="7848600" cy="5511108"/>
          </a:xfrm>
          <a:prstGeom prst="rect">
            <a:avLst/>
          </a:prstGeom>
        </p:spPr>
      </p:pic>
    </p:spTree>
    <p:extLst>
      <p:ext uri="{BB962C8B-B14F-4D97-AF65-F5344CB8AC3E}">
        <p14:creationId xmlns:p14="http://schemas.microsoft.com/office/powerpoint/2010/main" val="3389959057"/>
      </p:ext>
    </p:extLst>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4129489612"/>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73240124"/>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3E8E-0D66-4B42-A09B-0EA6C9449CE0}"/>
              </a:ext>
            </a:extLst>
          </p:cNvPr>
          <p:cNvSpPr>
            <a:spLocks noGrp="1"/>
          </p:cNvSpPr>
          <p:nvPr>
            <p:ph type="title"/>
          </p:nvPr>
        </p:nvSpPr>
        <p:spPr/>
        <p:txBody>
          <a:bodyPr/>
          <a:lstStyle/>
          <a:p>
            <a:r>
              <a:rPr lang="en-US" dirty="0"/>
              <a:t>Recent SRC TECHCON Presentation</a:t>
            </a:r>
          </a:p>
        </p:txBody>
      </p:sp>
      <p:sp>
        <p:nvSpPr>
          <p:cNvPr id="3" name="Content Placeholder 2">
            <a:extLst>
              <a:ext uri="{FF2B5EF4-FFF2-40B4-BE49-F238E27FC236}">
                <a16:creationId xmlns:a16="http://schemas.microsoft.com/office/drawing/2014/main" id="{9B6CB1FC-4914-CE40-BC66-64BE3F801B6D}"/>
              </a:ext>
            </a:extLst>
          </p:cNvPr>
          <p:cNvSpPr>
            <a:spLocks noGrp="1"/>
          </p:cNvSpPr>
          <p:nvPr>
            <p:ph idx="1"/>
          </p:nvPr>
        </p:nvSpPr>
        <p:spPr>
          <a:xfrm>
            <a:off x="228600" y="908720"/>
            <a:ext cx="8610600" cy="5123656"/>
          </a:xfrm>
        </p:spPr>
        <p:txBody>
          <a:bodyPr/>
          <a:lstStyle/>
          <a:p>
            <a:pPr marL="0" indent="0">
              <a:buNone/>
            </a:pPr>
            <a:endParaRPr lang="en-US" sz="400" dirty="0"/>
          </a:p>
          <a:p>
            <a:r>
              <a:rPr lang="en-US" sz="2000" dirty="0">
                <a:solidFill>
                  <a:srgbClr val="0000FF"/>
                </a:solidFill>
              </a:rPr>
              <a:t>Dr. Juan Gomez-Luna</a:t>
            </a:r>
          </a:p>
          <a:p>
            <a:pPr lvl="1"/>
            <a:r>
              <a:rPr lang="en-US" sz="1800" dirty="0"/>
              <a:t>Benchmarking Memory-Centric Computing Systems: Analysis of Real Processing-in-Memory Hardware</a:t>
            </a:r>
          </a:p>
          <a:p>
            <a:pPr lvl="1"/>
            <a:r>
              <a:rPr lang="en-US" sz="1800" dirty="0"/>
              <a:t>Based on two major works</a:t>
            </a:r>
          </a:p>
          <a:p>
            <a:pPr lvl="2"/>
            <a:r>
              <a:rPr lang="en-US" sz="1600" dirty="0">
                <a:solidFill>
                  <a:srgbClr val="0000FF"/>
                </a:solidFill>
                <a:hlinkClick r:id="rId2">
                  <a:extLst>
                    <a:ext uri="{A12FA001-AC4F-418D-AE19-62706E023703}">
                      <ahyp:hlinkClr xmlns:ahyp="http://schemas.microsoft.com/office/drawing/2018/hyperlinkcolor" val="tx"/>
                    </a:ext>
                  </a:extLst>
                </a:hlinkClick>
              </a:rPr>
              <a:t>https://arxiv.org/pdf/2105.03814.pdf</a:t>
            </a:r>
            <a:r>
              <a:rPr lang="en-US" sz="1600" dirty="0">
                <a:solidFill>
                  <a:srgbClr val="0000FF"/>
                </a:solidFill>
              </a:rPr>
              <a:t> </a:t>
            </a:r>
          </a:p>
          <a:p>
            <a:pPr lvl="2"/>
            <a:r>
              <a:rPr lang="en-US" sz="1600" dirty="0">
                <a:solidFill>
                  <a:srgbClr val="0000FF"/>
                </a:solidFill>
                <a:hlinkClick r:id="rId3">
                  <a:extLst>
                    <a:ext uri="{A12FA001-AC4F-418D-AE19-62706E023703}">
                      <ahyp:hlinkClr xmlns:ahyp="http://schemas.microsoft.com/office/drawing/2018/hyperlinkcolor" val="tx"/>
                    </a:ext>
                  </a:extLst>
                </a:hlinkClick>
              </a:rPr>
              <a:t>https://arxiv.org/pdf/2207.07886.pdf</a:t>
            </a:r>
            <a:r>
              <a:rPr lang="en-US" sz="1600" dirty="0">
                <a:solidFill>
                  <a:srgbClr val="0000FF"/>
                </a:solidFill>
              </a:rPr>
              <a:t> </a:t>
            </a:r>
          </a:p>
          <a:p>
            <a:pPr lvl="1"/>
            <a:endParaRPr lang="en-US" sz="1800" dirty="0">
              <a:solidFill>
                <a:srgbClr val="7030A0"/>
              </a:solidFill>
            </a:endParaRPr>
          </a:p>
          <a:p>
            <a:endParaRPr lang="en-US" sz="400" dirty="0">
              <a:solidFill>
                <a:srgbClr val="0000FF"/>
              </a:solidFill>
            </a:endParaRPr>
          </a:p>
          <a:p>
            <a:endParaRPr lang="en-US" sz="400" dirty="0">
              <a:solidFill>
                <a:srgbClr val="0000FF"/>
              </a:solidFill>
            </a:endParaRPr>
          </a:p>
          <a:p>
            <a:pPr marL="344487" lvl="1" indent="0">
              <a:buNone/>
            </a:pPr>
            <a:endParaRPr lang="en-US" dirty="0"/>
          </a:p>
        </p:txBody>
      </p:sp>
      <p:sp>
        <p:nvSpPr>
          <p:cNvPr id="4" name="Slide Number Placeholder 3">
            <a:extLst>
              <a:ext uri="{FF2B5EF4-FFF2-40B4-BE49-F238E27FC236}">
                <a16:creationId xmlns:a16="http://schemas.microsoft.com/office/drawing/2014/main" id="{39A137F2-11EA-384B-AE75-DB8ACDDA94B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D8D4B166-DB52-E19C-06F3-08AE7C311AA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940152" y="1821910"/>
            <a:ext cx="1574084" cy="1895122"/>
          </a:xfrm>
          <a:prstGeom prst="rect">
            <a:avLst/>
          </a:prstGeom>
        </p:spPr>
      </p:pic>
      <p:pic>
        <p:nvPicPr>
          <p:cNvPr id="5" name="Picture 4">
            <a:extLst>
              <a:ext uri="{FF2B5EF4-FFF2-40B4-BE49-F238E27FC236}">
                <a16:creationId xmlns:a16="http://schemas.microsoft.com/office/drawing/2014/main" id="{BDAA8BAB-3A1F-51A4-6FE8-11C12BD602DB}"/>
              </a:ext>
            </a:extLst>
          </p:cNvPr>
          <p:cNvPicPr>
            <a:picLocks noChangeAspect="1"/>
          </p:cNvPicPr>
          <p:nvPr/>
        </p:nvPicPr>
        <p:blipFill>
          <a:blip r:embed="rId5"/>
          <a:stretch>
            <a:fillRect/>
          </a:stretch>
        </p:blipFill>
        <p:spPr>
          <a:xfrm>
            <a:off x="0" y="3789040"/>
            <a:ext cx="9144000" cy="2527123"/>
          </a:xfrm>
          <a:prstGeom prst="rect">
            <a:avLst/>
          </a:prstGeom>
        </p:spPr>
      </p:pic>
      <p:sp>
        <p:nvSpPr>
          <p:cNvPr id="6" name="TextBox 5">
            <a:extLst>
              <a:ext uri="{FF2B5EF4-FFF2-40B4-BE49-F238E27FC236}">
                <a16:creationId xmlns:a16="http://schemas.microsoft.com/office/drawing/2014/main" id="{A67BFC93-2FEB-043F-059C-46A5FFAB9787}"/>
              </a:ext>
            </a:extLst>
          </p:cNvPr>
          <p:cNvSpPr txBox="1"/>
          <p:nvPr/>
        </p:nvSpPr>
        <p:spPr>
          <a:xfrm>
            <a:off x="1835696" y="6419364"/>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https://www.youtube.com/watch?v=nphV36SrysA</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8" name="Picture 7">
            <a:extLst>
              <a:ext uri="{FF2B5EF4-FFF2-40B4-BE49-F238E27FC236}">
                <a16:creationId xmlns:a16="http://schemas.microsoft.com/office/drawing/2014/main" id="{C711645F-23A3-68C2-501C-55D24552EF56}"/>
              </a:ext>
            </a:extLst>
          </p:cNvPr>
          <p:cNvPicPr>
            <a:picLocks noChangeAspect="1"/>
          </p:cNvPicPr>
          <p:nvPr/>
        </p:nvPicPr>
        <p:blipFill>
          <a:blip r:embed="rId7"/>
          <a:stretch>
            <a:fillRect/>
          </a:stretch>
        </p:blipFill>
        <p:spPr>
          <a:xfrm>
            <a:off x="4818568" y="4034963"/>
            <a:ext cx="3563888" cy="2437275"/>
          </a:xfrm>
          <a:prstGeom prst="rect">
            <a:avLst/>
          </a:prstGeom>
        </p:spPr>
      </p:pic>
    </p:spTree>
    <p:extLst>
      <p:ext uri="{BB962C8B-B14F-4D97-AF65-F5344CB8AC3E}">
        <p14:creationId xmlns:p14="http://schemas.microsoft.com/office/powerpoint/2010/main" val="4010229704"/>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1</a:t>
            </a:r>
          </a:p>
        </p:txBody>
      </p:sp>
      <p:graphicFrame>
        <p:nvGraphicFramePr>
          <p:cNvPr id="11" name="Chart 10">
            <a:extLst>
              <a:ext uri="{FF2B5EF4-FFF2-40B4-BE49-F238E27FC236}">
                <a16:creationId xmlns:a16="http://schemas.microsoft.com/office/drawing/2014/main" id="{959BB4B7-D308-A343-86BB-DEF6AAC24243}"/>
              </a:ext>
            </a:extLst>
          </p:cNvPr>
          <p:cNvGraphicFramePr>
            <a:graphicFrameLocks noChangeAspect="1"/>
          </p:cNvGraphicFramePr>
          <p:nvPr/>
        </p:nvGraphicFramePr>
        <p:xfrm>
          <a:off x="252136" y="1172483"/>
          <a:ext cx="4680000" cy="2794979"/>
        </p:xfrm>
        <a:graphic>
          <a:graphicData uri="http://schemas.openxmlformats.org/drawingml/2006/chart">
            <c:chart xmlns:c="http://schemas.openxmlformats.org/drawingml/2006/chart" xmlns:r="http://schemas.openxmlformats.org/officeDocument/2006/relationships" r:id="rId2"/>
          </a:graphicData>
        </a:graphic>
      </p:graphicFrame>
      <p:grpSp>
        <p:nvGrpSpPr>
          <p:cNvPr id="12" name="Group 11">
            <a:extLst>
              <a:ext uri="{FF2B5EF4-FFF2-40B4-BE49-F238E27FC236}">
                <a16:creationId xmlns:a16="http://schemas.microsoft.com/office/drawing/2014/main" id="{EED77566-CAFF-0D40-9517-F4F799C2325B}"/>
              </a:ext>
            </a:extLst>
          </p:cNvPr>
          <p:cNvGrpSpPr/>
          <p:nvPr/>
        </p:nvGrpSpPr>
        <p:grpSpPr>
          <a:xfrm>
            <a:off x="925804" y="1172483"/>
            <a:ext cx="2484000" cy="1999152"/>
            <a:chOff x="842679" y="887483"/>
            <a:chExt cx="2484000" cy="1999152"/>
          </a:xfrm>
        </p:grpSpPr>
        <p:sp>
          <p:nvSpPr>
            <p:cNvPr id="13" name="Right Triangle 12">
              <a:extLst>
                <a:ext uri="{FF2B5EF4-FFF2-40B4-BE49-F238E27FC236}">
                  <a16:creationId xmlns:a16="http://schemas.microsoft.com/office/drawing/2014/main" id="{39F54316-3400-BE47-91D0-5BF8A2AF3573}"/>
                </a:ext>
              </a:extLst>
            </p:cNvPr>
            <p:cNvSpPr/>
            <p:nvPr/>
          </p:nvSpPr>
          <p:spPr>
            <a:xfrm flipH="1">
              <a:off x="842679" y="887483"/>
              <a:ext cx="2484000" cy="1999152"/>
            </a:xfrm>
            <a:prstGeom prst="rtTriangle">
              <a:avLst/>
            </a:prstGeom>
            <a:solidFill>
              <a:srgbClr val="FF2600">
                <a:alpha val="25098"/>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DA7FDA02-7327-B546-9210-4967490D3EDA}"/>
                </a:ext>
              </a:extLst>
            </p:cNvPr>
            <p:cNvSpPr txBox="1"/>
            <p:nvPr/>
          </p:nvSpPr>
          <p:spPr>
            <a:xfrm>
              <a:off x="1691936" y="2160494"/>
              <a:ext cx="144116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FF0000"/>
                  </a:solidFill>
                  <a:effectLst/>
                  <a:uLnTx/>
                  <a:uFillTx/>
                  <a:latin typeface="Calibri" panose="020F0502020204030204"/>
                  <a:ea typeface="+mn-ea"/>
                  <a:cs typeface="+mn-cs"/>
                </a:rPr>
                <a:t>Memory-bound region</a:t>
              </a:r>
            </a:p>
          </p:txBody>
        </p:sp>
      </p:grpSp>
      <p:grpSp>
        <p:nvGrpSpPr>
          <p:cNvPr id="15" name="Group 14">
            <a:extLst>
              <a:ext uri="{FF2B5EF4-FFF2-40B4-BE49-F238E27FC236}">
                <a16:creationId xmlns:a16="http://schemas.microsoft.com/office/drawing/2014/main" id="{77D4D2BF-C849-4E45-9193-07B0974758A9}"/>
              </a:ext>
            </a:extLst>
          </p:cNvPr>
          <p:cNvGrpSpPr/>
          <p:nvPr/>
        </p:nvGrpSpPr>
        <p:grpSpPr>
          <a:xfrm>
            <a:off x="3155624" y="1172483"/>
            <a:ext cx="1819835" cy="1999152"/>
            <a:chOff x="3072499" y="887483"/>
            <a:chExt cx="1819835" cy="1999152"/>
          </a:xfrm>
        </p:grpSpPr>
        <p:sp>
          <p:nvSpPr>
            <p:cNvPr id="16" name="Rectangle 15">
              <a:extLst>
                <a:ext uri="{FF2B5EF4-FFF2-40B4-BE49-F238E27FC236}">
                  <a16:creationId xmlns:a16="http://schemas.microsoft.com/office/drawing/2014/main" id="{52CB3CFB-184D-CA49-B103-8255F9C8EFE1}"/>
                </a:ext>
              </a:extLst>
            </p:cNvPr>
            <p:cNvSpPr/>
            <p:nvPr/>
          </p:nvSpPr>
          <p:spPr>
            <a:xfrm>
              <a:off x="3371849" y="887483"/>
              <a:ext cx="1224000" cy="1999152"/>
            </a:xfrm>
            <a:prstGeom prst="rect">
              <a:avLst/>
            </a:prstGeom>
            <a:solidFill>
              <a:srgbClr val="00B0F0">
                <a:alpha val="25098"/>
              </a:srgb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B9AC1BB2-D09D-D043-9330-2E346F10189A}"/>
                </a:ext>
              </a:extLst>
            </p:cNvPr>
            <p:cNvSpPr txBox="1"/>
            <p:nvPr/>
          </p:nvSpPr>
          <p:spPr>
            <a:xfrm>
              <a:off x="3072499" y="2160494"/>
              <a:ext cx="1819835"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02060"/>
                  </a:solidFill>
                  <a:effectLst/>
                  <a:uLnTx/>
                  <a:uFillTx/>
                  <a:latin typeface="Calibri" panose="020F0502020204030204"/>
                  <a:ea typeface="+mn-ea"/>
                  <a:cs typeface="+mn-cs"/>
                </a:rPr>
                <a:t>Compute-bound region</a:t>
              </a:r>
            </a:p>
          </p:txBody>
        </p:sp>
      </p:grpSp>
      <p:sp>
        <p:nvSpPr>
          <p:cNvPr id="21" name="Rounded Rectangle 20">
            <a:extLst>
              <a:ext uri="{FF2B5EF4-FFF2-40B4-BE49-F238E27FC236}">
                <a16:creationId xmlns:a16="http://schemas.microsoft.com/office/drawing/2014/main" id="{0162ED09-6690-754B-9E64-C17091975622}"/>
              </a:ext>
            </a:extLst>
          </p:cNvPr>
          <p:cNvSpPr/>
          <p:nvPr/>
        </p:nvSpPr>
        <p:spPr>
          <a:xfrm>
            <a:off x="5247860" y="1172483"/>
            <a:ext cx="3392169" cy="2365605"/>
          </a:xfrm>
          <a:prstGeom prst="roundRect">
            <a:avLst/>
          </a:prstGeom>
          <a:solidFill>
            <a:schemeClr val="accent5">
              <a:lumMod val="75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The throughput saturation point is as low as ¼ OP/B,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i.e., </a:t>
            </a:r>
            <a:r>
              <a:rPr kumimoji="0" lang="en-US" sz="2200" b="0" i="0" u="none" strike="noStrike" kern="1200" cap="none" spc="0" normalizeH="0" baseline="0" noProof="0" dirty="0">
                <a:ln>
                  <a:noFill/>
                </a:ln>
                <a:solidFill>
                  <a:srgbClr val="FFC000"/>
                </a:solidFill>
                <a:effectLst/>
                <a:uLnTx/>
                <a:uFillTx/>
                <a:latin typeface="Candara" panose="020E0502030303020204" pitchFamily="34" charset="0"/>
                <a:ea typeface="+mn-ea"/>
                <a:cs typeface="+mn-cs"/>
              </a:rPr>
              <a:t>1 integer addition per every 32-bit element </a:t>
            </a: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fetched</a:t>
            </a:r>
          </a:p>
        </p:txBody>
      </p:sp>
      <p:sp>
        <p:nvSpPr>
          <p:cNvPr id="23" name="Rounded Rectangle 22">
            <a:extLst>
              <a:ext uri="{FF2B5EF4-FFF2-40B4-BE49-F238E27FC236}">
                <a16:creationId xmlns:a16="http://schemas.microsoft.com/office/drawing/2014/main" id="{50EB9356-6B63-CE48-9614-A37E15880C50}"/>
              </a:ext>
            </a:extLst>
          </p:cNvPr>
          <p:cNvSpPr/>
          <p:nvPr/>
        </p:nvSpPr>
        <p:spPr>
          <a:xfrm>
            <a:off x="700200" y="4590270"/>
            <a:ext cx="7733584" cy="1130415"/>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24" name="Round Same Side Corner Rectangle 23">
            <a:extLst>
              <a:ext uri="{FF2B5EF4-FFF2-40B4-BE49-F238E27FC236}">
                <a16:creationId xmlns:a16="http://schemas.microsoft.com/office/drawing/2014/main" id="{9BA37741-816E-554A-BC80-B489AA341C30}"/>
              </a:ext>
            </a:extLst>
          </p:cNvPr>
          <p:cNvSpPr/>
          <p:nvPr/>
        </p:nvSpPr>
        <p:spPr>
          <a:xfrm>
            <a:off x="700200" y="4590267"/>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1</a:t>
            </a:r>
          </a:p>
        </p:txBody>
      </p:sp>
      <p:sp>
        <p:nvSpPr>
          <p:cNvPr id="25" name="TextBox 24">
            <a:extLst>
              <a:ext uri="{FF2B5EF4-FFF2-40B4-BE49-F238E27FC236}">
                <a16:creationId xmlns:a16="http://schemas.microsoft.com/office/drawing/2014/main" id="{18746EAB-FF17-3E42-8BF7-565BF59B1C19}"/>
              </a:ext>
            </a:extLst>
          </p:cNvPr>
          <p:cNvSpPr txBox="1"/>
          <p:nvPr/>
        </p:nvSpPr>
        <p:spPr>
          <a:xfrm>
            <a:off x="710216" y="5012799"/>
            <a:ext cx="7733584" cy="707886"/>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UPMEM PIM architecture is fundamentally compute bound.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As a result, </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suitable workloads are memory-bound.</a:t>
            </a:r>
          </a:p>
        </p:txBody>
      </p:sp>
    </p:spTree>
    <p:extLst>
      <p:ext uri="{BB962C8B-B14F-4D97-AF65-F5344CB8AC3E}">
        <p14:creationId xmlns:p14="http://schemas.microsoft.com/office/powerpoint/2010/main" val="207924994"/>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2</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2</a:t>
            </a:r>
          </a:p>
        </p:txBody>
      </p:sp>
      <p:sp>
        <p:nvSpPr>
          <p:cNvPr id="14" name="TextBox 13">
            <a:extLst>
              <a:ext uri="{FF2B5EF4-FFF2-40B4-BE49-F238E27FC236}">
                <a16:creationId xmlns:a16="http://schemas.microsoft.com/office/drawing/2014/main" id="{340E3122-1510-E540-8497-0CFCEB1E25D7}"/>
              </a:ext>
            </a:extLst>
          </p:cNvPr>
          <p:cNvSpPr txBox="1"/>
          <p:nvPr/>
        </p:nvSpPr>
        <p:spPr>
          <a:xfrm>
            <a:off x="630703" y="5224836"/>
            <a:ext cx="7930201"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use no arithmetic operations or use only simple operations</a:t>
            </a: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(e.g., bitwise operations and integer addition/subtraction).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245603B6-B0E2-A55A-0697-068C2DD5D84A}"/>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2507244269"/>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3</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3</a:t>
            </a:r>
          </a:p>
        </p:txBody>
      </p:sp>
      <p:sp>
        <p:nvSpPr>
          <p:cNvPr id="14" name="TextBox 13">
            <a:extLst>
              <a:ext uri="{FF2B5EF4-FFF2-40B4-BE49-F238E27FC236}">
                <a16:creationId xmlns:a16="http://schemas.microsoft.com/office/drawing/2014/main" id="{340E3122-1510-E540-8497-0CFCEB1E25D7}"/>
              </a:ext>
            </a:extLst>
          </p:cNvPr>
          <p:cNvSpPr txBox="1"/>
          <p:nvPr/>
        </p:nvSpPr>
        <p:spPr>
          <a:xfrm>
            <a:off x="700200" y="5224836"/>
            <a:ext cx="7733584"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require little or no communication across DPUs (inter-DPU communication).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06D27E6-CCBE-B5F9-9AB3-EBD114FF5B82}"/>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1387088354"/>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fontScale="92500" lnSpcReduction="20000"/>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rPr>
              <a:t>el1goluj@gmail.com</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389965388"/>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4B3C-102E-0749-B552-796F5010686A}"/>
              </a:ext>
            </a:extLst>
          </p:cNvPr>
          <p:cNvSpPr>
            <a:spLocks noGrp="1"/>
          </p:cNvSpPr>
          <p:nvPr>
            <p:ph type="title"/>
          </p:nvPr>
        </p:nvSpPr>
        <p:spPr>
          <a:xfrm>
            <a:off x="228600" y="152400"/>
            <a:ext cx="9144000" cy="1066800"/>
          </a:xfrm>
        </p:spPr>
        <p:txBody>
          <a:bodyPr/>
          <a:lstStyle/>
          <a:p>
            <a:r>
              <a:rPr lang="en-US" dirty="0"/>
              <a:t>UPMEM PIM System Summary &amp; Analysis</a:t>
            </a:r>
          </a:p>
        </p:txBody>
      </p:sp>
      <p:sp>
        <p:nvSpPr>
          <p:cNvPr id="3" name="Content Placeholder 2">
            <a:extLst>
              <a:ext uri="{FF2B5EF4-FFF2-40B4-BE49-F238E27FC236}">
                <a16:creationId xmlns:a16="http://schemas.microsoft.com/office/drawing/2014/main" id="{CBBEF26E-87B8-BF44-B23F-EFB5C9479699}"/>
              </a:ext>
            </a:extLst>
          </p:cNvPr>
          <p:cNvSpPr>
            <a:spLocks noGrp="1"/>
          </p:cNvSpPr>
          <p:nvPr>
            <p:ph idx="1"/>
          </p:nvPr>
        </p:nvSpPr>
        <p:spPr/>
        <p:txBody>
          <a:bodyPr/>
          <a:lstStyle/>
          <a:p>
            <a:r>
              <a:rPr lang="en-US" sz="1800" dirty="0"/>
              <a:t>Juan Gomez-Luna, Izzat El Hajj, Ivan Fernandez, Christina </a:t>
            </a:r>
            <a:r>
              <a:rPr lang="en-US" sz="1800" dirty="0" err="1"/>
              <a:t>Giannoula</a:t>
            </a:r>
            <a:r>
              <a:rPr lang="en-US" sz="1800" dirty="0"/>
              <a:t>, Geraldo F. Oliveira,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"Benchmarking Memory-Centric Computing Systems: Analysis of Real Processing-in-Memory Hardware"</a:t>
            </a:r>
            <a:br>
              <a:rPr lang="en-US" sz="1800" dirty="0"/>
            </a:br>
            <a:r>
              <a:rPr lang="en-US" sz="1800" i="1" dirty="0"/>
              <a:t>Invited Paper at </a:t>
            </a:r>
            <a:r>
              <a:rPr lang="en-US" sz="1800" i="1" dirty="0">
                <a:hlinkClick r:id="rId3"/>
              </a:rPr>
              <a:t>Workshop on Computing with Unconventional Technologies</a:t>
            </a:r>
            <a:r>
              <a:rPr lang="en-US" sz="1800" i="1" dirty="0"/>
              <a:t> (</a:t>
            </a:r>
            <a:r>
              <a:rPr lang="en-US" sz="1800" b="1" i="1" dirty="0"/>
              <a:t>CUT</a:t>
            </a:r>
            <a:r>
              <a:rPr lang="en-US" sz="1800" i="1" dirty="0"/>
              <a:t>)</a:t>
            </a:r>
            <a:r>
              <a:rPr lang="en-US" sz="1800" dirty="0"/>
              <a:t>, Virtual, October 2021.</a:t>
            </a:r>
            <a:br>
              <a:rPr lang="en-US" sz="1800" dirty="0"/>
            </a:br>
            <a:r>
              <a:rPr lang="en-US" sz="1800" dirty="0"/>
              <a:t>[</a:t>
            </a:r>
            <a:r>
              <a:rPr lang="en-US" sz="1800" dirty="0">
                <a:hlinkClick r:id="rId4"/>
              </a:rPr>
              <a:t>arXiv version</a:t>
            </a:r>
            <a:r>
              <a:rPr lang="en-US" sz="1800" dirty="0"/>
              <a:t>]</a:t>
            </a:r>
            <a:br>
              <a:rPr lang="en-US" sz="1800" dirty="0"/>
            </a:br>
            <a:r>
              <a:rPr lang="en-US" sz="1800" dirty="0"/>
              <a:t>[</a:t>
            </a:r>
            <a:r>
              <a:rPr lang="en-US" sz="1800" dirty="0">
                <a:hlinkClick r:id="rId5"/>
              </a:rPr>
              <a:t>PrIM Benchmarks Source Code</a:t>
            </a:r>
            <a:r>
              <a:rPr lang="en-US" sz="1800" dirty="0"/>
              <a:t>]</a:t>
            </a:r>
            <a:br>
              <a:rPr lang="en-US" sz="1800" dirty="0"/>
            </a:br>
            <a:r>
              <a:rPr lang="en-US" sz="1800" dirty="0"/>
              <a:t>[</a:t>
            </a:r>
            <a:r>
              <a:rPr lang="en-US" sz="1800" dirty="0">
                <a:hlinkClick r:id="rId6"/>
              </a:rPr>
              <a:t>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(37 minutes)]</a:t>
            </a:r>
            <a:br>
              <a:rPr lang="en-US" sz="1800" dirty="0"/>
            </a:br>
            <a:r>
              <a:rPr lang="en-US" sz="1800" dirty="0"/>
              <a:t>[</a:t>
            </a:r>
            <a:r>
              <a:rPr lang="en-US" sz="1800" dirty="0">
                <a:hlinkClick r:id="rId9"/>
              </a:rPr>
              <a:t>Lightning Talk Video</a:t>
            </a:r>
            <a:r>
              <a:rPr lang="en-US" sz="1800" dirty="0"/>
              <a:t> (3 minutes)]</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3EF8F996-348D-6443-A1C1-C9253E466AD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7CAC91B0-BB0B-4C48-9D6B-CAAE99B4F34C}"/>
              </a:ext>
            </a:extLst>
          </p:cNvPr>
          <p:cNvPicPr>
            <a:picLocks noChangeAspect="1"/>
          </p:cNvPicPr>
          <p:nvPr/>
        </p:nvPicPr>
        <p:blipFill>
          <a:blip r:embed="rId10"/>
          <a:stretch>
            <a:fillRect/>
          </a:stretch>
        </p:blipFill>
        <p:spPr>
          <a:xfrm>
            <a:off x="0" y="4437112"/>
            <a:ext cx="9144000" cy="1879085"/>
          </a:xfrm>
          <a:prstGeom prst="rect">
            <a:avLst/>
          </a:prstGeom>
        </p:spPr>
      </p:pic>
    </p:spTree>
    <p:extLst>
      <p:ext uri="{BB962C8B-B14F-4D97-AF65-F5344CB8AC3E}">
        <p14:creationId xmlns:p14="http://schemas.microsoft.com/office/powerpoint/2010/main" val="1632206139"/>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322C-BB72-CE42-B0AA-57E423944272}"/>
              </a:ext>
            </a:extLst>
          </p:cNvPr>
          <p:cNvSpPr>
            <a:spLocks noGrp="1"/>
          </p:cNvSpPr>
          <p:nvPr>
            <p:ph type="title"/>
          </p:nvPr>
        </p:nvSpPr>
        <p:spPr/>
        <p:txBody>
          <a:bodyPr>
            <a:normAutofit fontScale="90000"/>
          </a:bodyPr>
          <a:lstStyle/>
          <a:p>
            <a:r>
              <a:rPr lang="en-US" dirty="0" err="1"/>
              <a:t>PrIM</a:t>
            </a:r>
            <a:r>
              <a:rPr lang="en-US" dirty="0"/>
              <a:t> Benchmarks: Application Domains</a:t>
            </a:r>
          </a:p>
        </p:txBody>
      </p:sp>
      <p:graphicFrame>
        <p:nvGraphicFramePr>
          <p:cNvPr id="7" name="Content Placeholder 6">
            <a:extLst>
              <a:ext uri="{FF2B5EF4-FFF2-40B4-BE49-F238E27FC236}">
                <a16:creationId xmlns:a16="http://schemas.microsoft.com/office/drawing/2014/main" id="{D42219D4-777D-6E42-9BED-8AB0204C0E42}"/>
              </a:ext>
            </a:extLst>
          </p:cNvPr>
          <p:cNvGraphicFramePr>
            <a:graphicFrameLocks noGrp="1"/>
          </p:cNvGraphicFramePr>
          <p:nvPr>
            <p:ph idx="1"/>
          </p:nvPr>
        </p:nvGraphicFramePr>
        <p:xfrm>
          <a:off x="168275" y="936626"/>
          <a:ext cx="8894763" cy="5431517"/>
        </p:xfrm>
        <a:graphic>
          <a:graphicData uri="http://schemas.openxmlformats.org/drawingml/2006/table">
            <a:tbl>
              <a:tblPr firstRow="1" bandRow="1">
                <a:tableStyleId>{9DCAF9ED-07DC-4A11-8D7F-57B35C25682E}</a:tableStyleId>
              </a:tblPr>
              <a:tblGrid>
                <a:gridCol w="2964921">
                  <a:extLst>
                    <a:ext uri="{9D8B030D-6E8A-4147-A177-3AD203B41FA5}">
                      <a16:colId xmlns:a16="http://schemas.microsoft.com/office/drawing/2014/main" val="1839206127"/>
                    </a:ext>
                  </a:extLst>
                </a:gridCol>
                <a:gridCol w="4165675">
                  <a:extLst>
                    <a:ext uri="{9D8B030D-6E8A-4147-A177-3AD203B41FA5}">
                      <a16:colId xmlns:a16="http://schemas.microsoft.com/office/drawing/2014/main" val="3573282612"/>
                    </a:ext>
                  </a:extLst>
                </a:gridCol>
                <a:gridCol w="1764167">
                  <a:extLst>
                    <a:ext uri="{9D8B030D-6E8A-4147-A177-3AD203B41FA5}">
                      <a16:colId xmlns:a16="http://schemas.microsoft.com/office/drawing/2014/main" val="362133022"/>
                    </a:ext>
                  </a:extLst>
                </a:gridCol>
              </a:tblGrid>
              <a:tr h="319501">
                <a:tc>
                  <a:txBody>
                    <a:bodyPr/>
                    <a:lstStyle/>
                    <a:p>
                      <a:r>
                        <a:rPr lang="en-US" sz="1400" dirty="0">
                          <a:latin typeface="Candara" panose="020E0502030303020204" pitchFamily="34" charset="0"/>
                        </a:rPr>
                        <a:t>Domain</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Benchmark</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Short name</a:t>
                      </a:r>
                      <a:endParaRPr lang="en-US" sz="1400" dirty="0">
                        <a:solidFill>
                          <a:schemeClr val="bg1"/>
                        </a:solidFill>
                        <a:latin typeface="Candara" panose="020E0502030303020204" pitchFamily="34" charset="0"/>
                      </a:endParaRPr>
                    </a:p>
                  </a:txBody>
                  <a:tcPr/>
                </a:tc>
                <a:extLst>
                  <a:ext uri="{0D108BD9-81ED-4DB2-BD59-A6C34878D82A}">
                    <a16:rowId xmlns:a16="http://schemas.microsoft.com/office/drawing/2014/main" val="2894804337"/>
                  </a:ext>
                </a:extLst>
              </a:tr>
              <a:tr h="319501">
                <a:tc rowSpan="2">
                  <a:txBody>
                    <a:bodyPr/>
                    <a:lstStyle/>
                    <a:p>
                      <a:r>
                        <a:rPr lang="en-US" sz="1400" dirty="0">
                          <a:latin typeface="Candara" panose="020E0502030303020204" pitchFamily="34" charset="0"/>
                        </a:rPr>
                        <a:t>Dense linear algebra</a:t>
                      </a:r>
                    </a:p>
                  </a:txBody>
                  <a:tcPr anchor="ctr"/>
                </a:tc>
                <a:tc>
                  <a:txBody>
                    <a:bodyPr/>
                    <a:lstStyle/>
                    <a:p>
                      <a:r>
                        <a:rPr lang="en-US" sz="1400" dirty="0">
                          <a:latin typeface="Candara" panose="020E0502030303020204" pitchFamily="34" charset="0"/>
                        </a:rPr>
                        <a:t>Vector Addition</a:t>
                      </a:r>
                    </a:p>
                  </a:txBody>
                  <a:tcPr/>
                </a:tc>
                <a:tc>
                  <a:txBody>
                    <a:bodyPr/>
                    <a:lstStyle/>
                    <a:p>
                      <a:r>
                        <a:rPr lang="en-US" sz="1400" dirty="0">
                          <a:latin typeface="Candara" panose="020E0502030303020204" pitchFamily="34" charset="0"/>
                        </a:rPr>
                        <a:t>VA</a:t>
                      </a:r>
                    </a:p>
                  </a:txBody>
                  <a:tcPr/>
                </a:tc>
                <a:extLst>
                  <a:ext uri="{0D108BD9-81ED-4DB2-BD59-A6C34878D82A}">
                    <a16:rowId xmlns:a16="http://schemas.microsoft.com/office/drawing/2014/main" val="4290190206"/>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Matrix-Vector Multiply</a:t>
                      </a:r>
                    </a:p>
                  </a:txBody>
                  <a:tcPr/>
                </a:tc>
                <a:tc>
                  <a:txBody>
                    <a:bodyPr/>
                    <a:lstStyle/>
                    <a:p>
                      <a:r>
                        <a:rPr lang="en-US" sz="1400" dirty="0">
                          <a:latin typeface="Candara" panose="020E0502030303020204" pitchFamily="34" charset="0"/>
                        </a:rPr>
                        <a:t>GEMV</a:t>
                      </a:r>
                    </a:p>
                  </a:txBody>
                  <a:tcPr/>
                </a:tc>
                <a:extLst>
                  <a:ext uri="{0D108BD9-81ED-4DB2-BD59-A6C34878D82A}">
                    <a16:rowId xmlns:a16="http://schemas.microsoft.com/office/drawing/2014/main" val="1965124206"/>
                  </a:ext>
                </a:extLst>
              </a:tr>
              <a:tr h="319501">
                <a:tc>
                  <a:txBody>
                    <a:bodyPr/>
                    <a:lstStyle/>
                    <a:p>
                      <a:r>
                        <a:rPr lang="en-US" sz="1400" dirty="0">
                          <a:latin typeface="Candara" panose="020E0502030303020204" pitchFamily="34" charset="0"/>
                        </a:rPr>
                        <a:t>Sparse linear algebra</a:t>
                      </a:r>
                    </a:p>
                  </a:txBody>
                  <a:tcPr/>
                </a:tc>
                <a:tc>
                  <a:txBody>
                    <a:bodyPr/>
                    <a:lstStyle/>
                    <a:p>
                      <a:r>
                        <a:rPr lang="en-US" sz="1400" dirty="0">
                          <a:latin typeface="Candara" panose="020E0502030303020204" pitchFamily="34" charset="0"/>
                        </a:rPr>
                        <a:t>Sparse Matrix-Vector Multiply</a:t>
                      </a:r>
                    </a:p>
                  </a:txBody>
                  <a:tcPr/>
                </a:tc>
                <a:tc>
                  <a:txBody>
                    <a:bodyPr/>
                    <a:lstStyle/>
                    <a:p>
                      <a:r>
                        <a:rPr lang="en-US" sz="1400" dirty="0" err="1">
                          <a:latin typeface="Candara" panose="020E0502030303020204" pitchFamily="34" charset="0"/>
                        </a:rPr>
                        <a:t>SpMV</a:t>
                      </a:r>
                      <a:endParaRPr lang="en-US" sz="1400" dirty="0">
                        <a:latin typeface="Candara" panose="020E0502030303020204" pitchFamily="34" charset="0"/>
                      </a:endParaRPr>
                    </a:p>
                  </a:txBody>
                  <a:tcPr/>
                </a:tc>
                <a:extLst>
                  <a:ext uri="{0D108BD9-81ED-4DB2-BD59-A6C34878D82A}">
                    <a16:rowId xmlns:a16="http://schemas.microsoft.com/office/drawing/2014/main" val="2511201907"/>
                  </a:ext>
                </a:extLst>
              </a:tr>
              <a:tr h="319501">
                <a:tc rowSpan="2">
                  <a:txBody>
                    <a:bodyPr/>
                    <a:lstStyle/>
                    <a:p>
                      <a:r>
                        <a:rPr lang="en-US" sz="1400" dirty="0">
                          <a:latin typeface="Candara" panose="020E0502030303020204" pitchFamily="34" charset="0"/>
                        </a:rPr>
                        <a:t>Databases</a:t>
                      </a:r>
                    </a:p>
                  </a:txBody>
                  <a:tcPr anchor="ctr"/>
                </a:tc>
                <a:tc>
                  <a:txBody>
                    <a:bodyPr/>
                    <a:lstStyle/>
                    <a:p>
                      <a:r>
                        <a:rPr lang="en-US" sz="1400" dirty="0">
                          <a:latin typeface="Candara" panose="020E0502030303020204" pitchFamily="34" charset="0"/>
                        </a:rPr>
                        <a:t>Select</a:t>
                      </a:r>
                    </a:p>
                  </a:txBody>
                  <a:tcPr/>
                </a:tc>
                <a:tc>
                  <a:txBody>
                    <a:bodyPr/>
                    <a:lstStyle/>
                    <a:p>
                      <a:r>
                        <a:rPr lang="en-US" sz="1400" dirty="0">
                          <a:latin typeface="Candara" panose="020E0502030303020204" pitchFamily="34" charset="0"/>
                        </a:rPr>
                        <a:t>SEL</a:t>
                      </a:r>
                    </a:p>
                  </a:txBody>
                  <a:tcPr/>
                </a:tc>
                <a:extLst>
                  <a:ext uri="{0D108BD9-81ED-4DB2-BD59-A6C34878D82A}">
                    <a16:rowId xmlns:a16="http://schemas.microsoft.com/office/drawing/2014/main" val="308234675"/>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Unique</a:t>
                      </a:r>
                    </a:p>
                  </a:txBody>
                  <a:tcPr/>
                </a:tc>
                <a:tc>
                  <a:txBody>
                    <a:bodyPr/>
                    <a:lstStyle/>
                    <a:p>
                      <a:r>
                        <a:rPr lang="en-US" sz="1400" dirty="0">
                          <a:latin typeface="Candara" panose="020E0502030303020204" pitchFamily="34" charset="0"/>
                        </a:rPr>
                        <a:t>UNI</a:t>
                      </a:r>
                    </a:p>
                  </a:txBody>
                  <a:tcPr/>
                </a:tc>
                <a:extLst>
                  <a:ext uri="{0D108BD9-81ED-4DB2-BD59-A6C34878D82A}">
                    <a16:rowId xmlns:a16="http://schemas.microsoft.com/office/drawing/2014/main" val="1298232571"/>
                  </a:ext>
                </a:extLst>
              </a:tr>
              <a:tr h="319501">
                <a:tc rowSpan="2">
                  <a:txBody>
                    <a:bodyPr/>
                    <a:lstStyle/>
                    <a:p>
                      <a:r>
                        <a:rPr lang="en-US" sz="1400" dirty="0">
                          <a:latin typeface="Candara" panose="020E0502030303020204" pitchFamily="34" charset="0"/>
                        </a:rPr>
                        <a:t>Data analytics</a:t>
                      </a:r>
                    </a:p>
                  </a:txBody>
                  <a:tcPr anchor="ctr"/>
                </a:tc>
                <a:tc>
                  <a:txBody>
                    <a:bodyPr/>
                    <a:lstStyle/>
                    <a:p>
                      <a:r>
                        <a:rPr lang="en-US" sz="1400" dirty="0">
                          <a:latin typeface="Candara" panose="020E0502030303020204" pitchFamily="34" charset="0"/>
                        </a:rPr>
                        <a:t>Binary Search</a:t>
                      </a:r>
                    </a:p>
                  </a:txBody>
                  <a:tcPr/>
                </a:tc>
                <a:tc>
                  <a:txBody>
                    <a:bodyPr/>
                    <a:lstStyle/>
                    <a:p>
                      <a:r>
                        <a:rPr lang="en-US" sz="1400" dirty="0">
                          <a:latin typeface="Candara" panose="020E0502030303020204" pitchFamily="34" charset="0"/>
                        </a:rPr>
                        <a:t>BS</a:t>
                      </a:r>
                    </a:p>
                  </a:txBody>
                  <a:tcPr/>
                </a:tc>
                <a:extLst>
                  <a:ext uri="{0D108BD9-81ED-4DB2-BD59-A6C34878D82A}">
                    <a16:rowId xmlns:a16="http://schemas.microsoft.com/office/drawing/2014/main" val="565451127"/>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Time Series Analysis</a:t>
                      </a:r>
                    </a:p>
                  </a:txBody>
                  <a:tcPr/>
                </a:tc>
                <a:tc>
                  <a:txBody>
                    <a:bodyPr/>
                    <a:lstStyle/>
                    <a:p>
                      <a:r>
                        <a:rPr lang="en-US" sz="1400" dirty="0">
                          <a:latin typeface="Candara" panose="020E0502030303020204" pitchFamily="34" charset="0"/>
                        </a:rPr>
                        <a:t>TS</a:t>
                      </a:r>
                    </a:p>
                  </a:txBody>
                  <a:tcPr/>
                </a:tc>
                <a:extLst>
                  <a:ext uri="{0D108BD9-81ED-4DB2-BD59-A6C34878D82A}">
                    <a16:rowId xmlns:a16="http://schemas.microsoft.com/office/drawing/2014/main" val="387008381"/>
                  </a:ext>
                </a:extLst>
              </a:tr>
              <a:tr h="319501">
                <a:tc>
                  <a:txBody>
                    <a:bodyPr/>
                    <a:lstStyle/>
                    <a:p>
                      <a:r>
                        <a:rPr lang="en-US" sz="1400" dirty="0">
                          <a:latin typeface="Candara" panose="020E0502030303020204" pitchFamily="34" charset="0"/>
                        </a:rPr>
                        <a:t>Graph processing</a:t>
                      </a:r>
                    </a:p>
                  </a:txBody>
                  <a:tcPr/>
                </a:tc>
                <a:tc>
                  <a:txBody>
                    <a:bodyPr/>
                    <a:lstStyle/>
                    <a:p>
                      <a:r>
                        <a:rPr lang="en-US" sz="1400" dirty="0">
                          <a:latin typeface="Candara" panose="020E0502030303020204" pitchFamily="34" charset="0"/>
                        </a:rPr>
                        <a:t>Breadth-First Search</a:t>
                      </a:r>
                    </a:p>
                  </a:txBody>
                  <a:tcPr/>
                </a:tc>
                <a:tc>
                  <a:txBody>
                    <a:bodyPr/>
                    <a:lstStyle/>
                    <a:p>
                      <a:r>
                        <a:rPr lang="en-US" sz="1400" dirty="0">
                          <a:latin typeface="Candara" panose="020E0502030303020204" pitchFamily="34" charset="0"/>
                        </a:rPr>
                        <a:t>BFS</a:t>
                      </a:r>
                    </a:p>
                  </a:txBody>
                  <a:tcPr/>
                </a:tc>
                <a:extLst>
                  <a:ext uri="{0D108BD9-81ED-4DB2-BD59-A6C34878D82A}">
                    <a16:rowId xmlns:a16="http://schemas.microsoft.com/office/drawing/2014/main" val="3987081438"/>
                  </a:ext>
                </a:extLst>
              </a:tr>
              <a:tr h="319501">
                <a:tc>
                  <a:txBody>
                    <a:bodyPr/>
                    <a:lstStyle/>
                    <a:p>
                      <a:r>
                        <a:rPr lang="en-US" sz="1400" dirty="0">
                          <a:latin typeface="Candara" panose="020E0502030303020204" pitchFamily="34" charset="0"/>
                        </a:rPr>
                        <a:t>Neural networks</a:t>
                      </a:r>
                    </a:p>
                  </a:txBody>
                  <a:tcPr/>
                </a:tc>
                <a:tc>
                  <a:txBody>
                    <a:bodyPr/>
                    <a:lstStyle/>
                    <a:p>
                      <a:r>
                        <a:rPr lang="en-US" sz="1400" dirty="0">
                          <a:latin typeface="Candara" panose="020E0502030303020204" pitchFamily="34" charset="0"/>
                        </a:rPr>
                        <a:t>Multilayer Perceptron</a:t>
                      </a:r>
                    </a:p>
                  </a:txBody>
                  <a:tcPr/>
                </a:tc>
                <a:tc>
                  <a:txBody>
                    <a:bodyPr/>
                    <a:lstStyle/>
                    <a:p>
                      <a:r>
                        <a:rPr lang="en-US" sz="1400" dirty="0">
                          <a:latin typeface="Candara" panose="020E0502030303020204" pitchFamily="34" charset="0"/>
                        </a:rPr>
                        <a:t>MLP</a:t>
                      </a:r>
                    </a:p>
                  </a:txBody>
                  <a:tcPr/>
                </a:tc>
                <a:extLst>
                  <a:ext uri="{0D108BD9-81ED-4DB2-BD59-A6C34878D82A}">
                    <a16:rowId xmlns:a16="http://schemas.microsoft.com/office/drawing/2014/main" val="1924520618"/>
                  </a:ext>
                </a:extLst>
              </a:tr>
              <a:tr h="319501">
                <a:tc>
                  <a:txBody>
                    <a:bodyPr/>
                    <a:lstStyle/>
                    <a:p>
                      <a:r>
                        <a:rPr lang="en-US" sz="1400" dirty="0">
                          <a:latin typeface="Candara" panose="020E0502030303020204" pitchFamily="34" charset="0"/>
                        </a:rPr>
                        <a:t>Bioinformatics</a:t>
                      </a:r>
                    </a:p>
                  </a:txBody>
                  <a:tcPr/>
                </a:tc>
                <a:tc>
                  <a:txBody>
                    <a:bodyPr/>
                    <a:lstStyle/>
                    <a:p>
                      <a:r>
                        <a:rPr lang="en-US" sz="1400" dirty="0">
                          <a:latin typeface="Candara" panose="020E0502030303020204" pitchFamily="34" charset="0"/>
                        </a:rPr>
                        <a:t>Needleman-Wunsch</a:t>
                      </a:r>
                    </a:p>
                  </a:txBody>
                  <a:tcPr/>
                </a:tc>
                <a:tc>
                  <a:txBody>
                    <a:bodyPr/>
                    <a:lstStyle/>
                    <a:p>
                      <a:r>
                        <a:rPr lang="en-US" sz="1400" dirty="0">
                          <a:latin typeface="Candara" panose="020E0502030303020204" pitchFamily="34" charset="0"/>
                        </a:rPr>
                        <a:t>NW</a:t>
                      </a:r>
                    </a:p>
                  </a:txBody>
                  <a:tcPr/>
                </a:tc>
                <a:extLst>
                  <a:ext uri="{0D108BD9-81ED-4DB2-BD59-A6C34878D82A}">
                    <a16:rowId xmlns:a16="http://schemas.microsoft.com/office/drawing/2014/main" val="3592205944"/>
                  </a:ext>
                </a:extLst>
              </a:tr>
              <a:tr h="319501">
                <a:tc rowSpan="2">
                  <a:txBody>
                    <a:bodyPr/>
                    <a:lstStyle/>
                    <a:p>
                      <a:r>
                        <a:rPr lang="en-US" sz="1400" dirty="0">
                          <a:latin typeface="Candara" panose="020E0502030303020204" pitchFamily="34" charset="0"/>
                        </a:rPr>
                        <a:t>Image processing</a:t>
                      </a:r>
                    </a:p>
                  </a:txBody>
                  <a:tcPr anchor="ctr"/>
                </a:tc>
                <a:tc>
                  <a:txBody>
                    <a:bodyPr/>
                    <a:lstStyle/>
                    <a:p>
                      <a:r>
                        <a:rPr lang="en-US" sz="1400" dirty="0">
                          <a:latin typeface="Candara" panose="020E0502030303020204" pitchFamily="34" charset="0"/>
                        </a:rPr>
                        <a:t>Image histogram (short)</a:t>
                      </a:r>
                    </a:p>
                  </a:txBody>
                  <a:tcPr/>
                </a:tc>
                <a:tc>
                  <a:txBody>
                    <a:bodyPr/>
                    <a:lstStyle/>
                    <a:p>
                      <a:r>
                        <a:rPr lang="en-US" sz="1400" dirty="0">
                          <a:latin typeface="Candara" panose="020E0502030303020204" pitchFamily="34" charset="0"/>
                        </a:rPr>
                        <a:t>HST-S</a:t>
                      </a:r>
                    </a:p>
                  </a:txBody>
                  <a:tcPr/>
                </a:tc>
                <a:extLst>
                  <a:ext uri="{0D108BD9-81ED-4DB2-BD59-A6C34878D82A}">
                    <a16:rowId xmlns:a16="http://schemas.microsoft.com/office/drawing/2014/main" val="3167293920"/>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Image histogram (large)</a:t>
                      </a:r>
                    </a:p>
                  </a:txBody>
                  <a:tcPr/>
                </a:tc>
                <a:tc>
                  <a:txBody>
                    <a:bodyPr/>
                    <a:lstStyle/>
                    <a:p>
                      <a:r>
                        <a:rPr lang="en-US" sz="1400" dirty="0">
                          <a:latin typeface="Candara" panose="020E0502030303020204" pitchFamily="34" charset="0"/>
                        </a:rPr>
                        <a:t>HST-L</a:t>
                      </a:r>
                    </a:p>
                  </a:txBody>
                  <a:tcPr/>
                </a:tc>
                <a:extLst>
                  <a:ext uri="{0D108BD9-81ED-4DB2-BD59-A6C34878D82A}">
                    <a16:rowId xmlns:a16="http://schemas.microsoft.com/office/drawing/2014/main" val="1732467408"/>
                  </a:ext>
                </a:extLst>
              </a:tr>
              <a:tr h="319501">
                <a:tc rowSpan="4">
                  <a:txBody>
                    <a:bodyPr/>
                    <a:lstStyle/>
                    <a:p>
                      <a:r>
                        <a:rPr lang="en-US" sz="1400" dirty="0">
                          <a:latin typeface="Candara" panose="020E0502030303020204" pitchFamily="34" charset="0"/>
                        </a:rPr>
                        <a:t>Parallel primitives</a:t>
                      </a:r>
                    </a:p>
                  </a:txBody>
                  <a:tcPr anchor="ctr"/>
                </a:tc>
                <a:tc>
                  <a:txBody>
                    <a:bodyPr/>
                    <a:lstStyle/>
                    <a:p>
                      <a:r>
                        <a:rPr lang="en-US" sz="1400" dirty="0">
                          <a:latin typeface="Candara" panose="020E0502030303020204" pitchFamily="34" charset="0"/>
                        </a:rPr>
                        <a:t>Reduction</a:t>
                      </a:r>
                    </a:p>
                  </a:txBody>
                  <a:tcPr/>
                </a:tc>
                <a:tc>
                  <a:txBody>
                    <a:bodyPr/>
                    <a:lstStyle/>
                    <a:p>
                      <a:r>
                        <a:rPr lang="en-US" sz="1400" dirty="0">
                          <a:latin typeface="Candara" panose="020E0502030303020204" pitchFamily="34" charset="0"/>
                        </a:rPr>
                        <a:t>RED</a:t>
                      </a:r>
                    </a:p>
                  </a:txBody>
                  <a:tcPr/>
                </a:tc>
                <a:extLst>
                  <a:ext uri="{0D108BD9-81ED-4DB2-BD59-A6C34878D82A}">
                    <a16:rowId xmlns:a16="http://schemas.microsoft.com/office/drawing/2014/main" val="1318272034"/>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(scan-scan-add)</a:t>
                      </a:r>
                    </a:p>
                  </a:txBody>
                  <a:tcPr/>
                </a:tc>
                <a:tc>
                  <a:txBody>
                    <a:bodyPr/>
                    <a:lstStyle/>
                    <a:p>
                      <a:r>
                        <a:rPr lang="en-US" sz="1400" dirty="0">
                          <a:latin typeface="Candara" panose="020E0502030303020204" pitchFamily="34" charset="0"/>
                        </a:rPr>
                        <a:t>SCAN-SSA</a:t>
                      </a:r>
                    </a:p>
                  </a:txBody>
                  <a:tcPr/>
                </a:tc>
                <a:extLst>
                  <a:ext uri="{0D108BD9-81ED-4DB2-BD59-A6C34878D82A}">
                    <a16:rowId xmlns:a16="http://schemas.microsoft.com/office/drawing/2014/main" val="2004235633"/>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(reduce-scan-scan)</a:t>
                      </a:r>
                    </a:p>
                  </a:txBody>
                  <a:tcPr/>
                </a:tc>
                <a:tc>
                  <a:txBody>
                    <a:bodyPr/>
                    <a:lstStyle/>
                    <a:p>
                      <a:r>
                        <a:rPr lang="en-US" sz="1400" dirty="0">
                          <a:latin typeface="Candara" panose="020E0502030303020204" pitchFamily="34" charset="0"/>
                        </a:rPr>
                        <a:t>SCAN-RSS</a:t>
                      </a:r>
                    </a:p>
                  </a:txBody>
                  <a:tcPr/>
                </a:tc>
                <a:extLst>
                  <a:ext uri="{0D108BD9-81ED-4DB2-BD59-A6C34878D82A}">
                    <a16:rowId xmlns:a16="http://schemas.microsoft.com/office/drawing/2014/main" val="82245761"/>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 transposition</a:t>
                      </a:r>
                    </a:p>
                  </a:txBody>
                  <a:tcPr/>
                </a:tc>
                <a:tc>
                  <a:txBody>
                    <a:bodyPr/>
                    <a:lstStyle/>
                    <a:p>
                      <a:r>
                        <a:rPr lang="en-US" sz="1400" dirty="0">
                          <a:latin typeface="Candara" panose="020E0502030303020204" pitchFamily="34" charset="0"/>
                        </a:rPr>
                        <a:t>TRNS</a:t>
                      </a:r>
                    </a:p>
                  </a:txBody>
                  <a:tcPr/>
                </a:tc>
                <a:extLst>
                  <a:ext uri="{0D108BD9-81ED-4DB2-BD59-A6C34878D82A}">
                    <a16:rowId xmlns:a16="http://schemas.microsoft.com/office/drawing/2014/main" val="3173461368"/>
                  </a:ext>
                </a:extLst>
              </a:tr>
            </a:tbl>
          </a:graphicData>
        </a:graphic>
      </p:graphicFrame>
    </p:spTree>
    <p:extLst>
      <p:ext uri="{BB962C8B-B14F-4D97-AF65-F5344CB8AC3E}">
        <p14:creationId xmlns:p14="http://schemas.microsoft.com/office/powerpoint/2010/main" val="1498666731"/>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fontScale="90000"/>
          </a:bodyPr>
          <a:lstStyle/>
          <a:p>
            <a:r>
              <a:rPr lang="en-US" dirty="0" err="1"/>
              <a:t>PrIM</a:t>
            </a:r>
            <a:r>
              <a:rPr lang="en-US" dirty="0"/>
              <a:t> Benchmarks are Open Source</a:t>
            </a:r>
          </a:p>
        </p:txBody>
      </p:sp>
      <p:sp>
        <p:nvSpPr>
          <p:cNvPr id="3" name="Content Placeholder 2">
            <a:extLst>
              <a:ext uri="{FF2B5EF4-FFF2-40B4-BE49-F238E27FC236}">
                <a16:creationId xmlns:a16="http://schemas.microsoft.com/office/drawing/2014/main" id="{3A69F76A-5B3C-E64B-A07F-5EB4408B21C9}"/>
              </a:ext>
            </a:extLst>
          </p:cNvPr>
          <p:cNvSpPr>
            <a:spLocks noGrp="1"/>
          </p:cNvSpPr>
          <p:nvPr>
            <p:ph idx="1"/>
          </p:nvPr>
        </p:nvSpPr>
        <p:spPr/>
        <p:txBody>
          <a:bodyPr>
            <a:normAutofit/>
          </a:bodyPr>
          <a:lstStyle/>
          <a:p>
            <a:r>
              <a:rPr lang="en-US" sz="2400" dirty="0"/>
              <a:t>All microbenchmarks, benchmarks, and scripts</a:t>
            </a:r>
          </a:p>
          <a:p>
            <a:r>
              <a:rPr lang="en-US" sz="2400" dirty="0">
                <a:solidFill>
                  <a:srgbClr val="0000FF"/>
                </a:solidFill>
                <a:hlinkClick r:id="rId3">
                  <a:extLst>
                    <a:ext uri="{A12FA001-AC4F-418D-AE19-62706E023703}">
                      <ahyp:hlinkClr xmlns:ahyp="http://schemas.microsoft.com/office/drawing/2018/hyperlinkcolor" val="tx"/>
                    </a:ext>
                  </a:extLst>
                </a:hlinkClick>
              </a:rPr>
              <a:t>https://github.com/CMU-SAFARI/prim-benchmarks</a:t>
            </a:r>
            <a:endParaRPr lang="en-US" sz="2400" dirty="0">
              <a:solidFill>
                <a:srgbClr val="0000FF"/>
              </a:solidFill>
            </a:endParaRPr>
          </a:p>
          <a:p>
            <a:endParaRPr lang="en-US" sz="2400" dirty="0"/>
          </a:p>
        </p:txBody>
      </p:sp>
      <p:pic>
        <p:nvPicPr>
          <p:cNvPr id="4" name="Picture 3">
            <a:extLst>
              <a:ext uri="{FF2B5EF4-FFF2-40B4-BE49-F238E27FC236}">
                <a16:creationId xmlns:a16="http://schemas.microsoft.com/office/drawing/2014/main" id="{B1FA27B2-6CC8-5C4B-B68F-F810D4173F6A}"/>
              </a:ext>
            </a:extLst>
          </p:cNvPr>
          <p:cNvPicPr>
            <a:picLocks noChangeAspect="1"/>
          </p:cNvPicPr>
          <p:nvPr/>
        </p:nvPicPr>
        <p:blipFill>
          <a:blip r:embed="rId4"/>
          <a:stretch>
            <a:fillRect/>
          </a:stretch>
        </p:blipFill>
        <p:spPr>
          <a:xfrm>
            <a:off x="1355311" y="1813559"/>
            <a:ext cx="6433378" cy="4591853"/>
          </a:xfrm>
          <a:prstGeom prst="rect">
            <a:avLst/>
          </a:prstGeom>
        </p:spPr>
      </p:pic>
    </p:spTree>
    <p:extLst>
      <p:ext uri="{BB962C8B-B14F-4D97-AF65-F5344CB8AC3E}">
        <p14:creationId xmlns:p14="http://schemas.microsoft.com/office/powerpoint/2010/main" val="500071576"/>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Understanding a Modern PIM Architecture</a:t>
            </a:r>
          </a:p>
        </p:txBody>
      </p:sp>
      <p:pic>
        <p:nvPicPr>
          <p:cNvPr id="3" name="Picture 2">
            <a:extLst>
              <a:ext uri="{FF2B5EF4-FFF2-40B4-BE49-F238E27FC236}">
                <a16:creationId xmlns:a16="http://schemas.microsoft.com/office/drawing/2014/main" id="{5AE2DC3F-D55F-A442-8922-084467A414D2}"/>
              </a:ext>
            </a:extLst>
          </p:cNvPr>
          <p:cNvPicPr>
            <a:picLocks noChangeAspect="1"/>
          </p:cNvPicPr>
          <p:nvPr/>
        </p:nvPicPr>
        <p:blipFill>
          <a:blip r:embed="rId3"/>
          <a:stretch>
            <a:fillRect/>
          </a:stretch>
        </p:blipFill>
        <p:spPr>
          <a:xfrm>
            <a:off x="0" y="1268760"/>
            <a:ext cx="9144000" cy="4033049"/>
          </a:xfrm>
          <a:prstGeom prst="rect">
            <a:avLst/>
          </a:prstGeom>
        </p:spPr>
      </p:pic>
      <p:sp>
        <p:nvSpPr>
          <p:cNvPr id="5" name="Subtitle 1">
            <a:extLst>
              <a:ext uri="{FF2B5EF4-FFF2-40B4-BE49-F238E27FC236}">
                <a16:creationId xmlns:a16="http://schemas.microsoft.com/office/drawing/2014/main" id="{CB9DA8F8-FC8B-B715-1A5B-06010ACBBBEC}"/>
              </a:ext>
            </a:extLst>
          </p:cNvPr>
          <p:cNvSpPr txBox="1">
            <a:spLocks/>
          </p:cNvSpPr>
          <p:nvPr/>
        </p:nvSpPr>
        <p:spPr>
          <a:xfrm>
            <a:off x="1106731" y="5525569"/>
            <a:ext cx="6858000" cy="80399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839505"/>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084920283"/>
      </p:ext>
    </p:extLst>
  </p:cSld>
  <p:clrMapOvr>
    <a:masterClrMapping/>
  </p:clrMapOvr>
  <p:transition/>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323960875"/>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2666417021"/>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ML Training on a Real PIM System</a:t>
            </a:r>
          </a:p>
        </p:txBody>
      </p:sp>
      <p:sp>
        <p:nvSpPr>
          <p:cNvPr id="10" name="Subtitle 1">
            <a:extLst>
              <a:ext uri="{FF2B5EF4-FFF2-40B4-BE49-F238E27FC236}">
                <a16:creationId xmlns:a16="http://schemas.microsoft.com/office/drawing/2014/main" id="{2FDA9319-5751-7940-9055-BA9FBB6536F3}"/>
              </a:ext>
            </a:extLst>
          </p:cNvPr>
          <p:cNvSpPr txBox="1">
            <a:spLocks/>
          </p:cNvSpPr>
          <p:nvPr/>
        </p:nvSpPr>
        <p:spPr>
          <a:xfrm>
            <a:off x="1106731" y="5194167"/>
            <a:ext cx="6858000" cy="1074656"/>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Short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https://arxiv.org/pdf/2206.06022.pdf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sng" strike="noStrike" kern="1200" cap="none" spc="0" normalizeH="0" baseline="0" noProof="0" dirty="0">
                <a:ln>
                  <a:noFill/>
                </a:ln>
                <a:solidFill>
                  <a:srgbClr val="0000FF"/>
                </a:solidFill>
                <a:effectLst/>
                <a:uLnTx/>
                <a:uFillTx/>
                <a:latin typeface="Calibri Light" panose="020F0302020204030204"/>
                <a:ea typeface="+mn-ea"/>
                <a:cs typeface="+mn-cs"/>
              </a:rPr>
              <a:t>Long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arxiv.org</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/pdf/2207.07886.pdf</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www.youtube.com</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watch?v</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=qeukNs5XI3g&amp;t=11226s</a:t>
            </a:r>
          </a:p>
        </p:txBody>
      </p:sp>
      <p:pic>
        <p:nvPicPr>
          <p:cNvPr id="3" name="Picture 2">
            <a:extLst>
              <a:ext uri="{FF2B5EF4-FFF2-40B4-BE49-F238E27FC236}">
                <a16:creationId xmlns:a16="http://schemas.microsoft.com/office/drawing/2014/main" id="{3D5BC523-7F98-F94F-8709-6D1860CF7CA8}"/>
              </a:ext>
            </a:extLst>
          </p:cNvPr>
          <p:cNvPicPr>
            <a:picLocks noChangeAspect="1"/>
          </p:cNvPicPr>
          <p:nvPr/>
        </p:nvPicPr>
        <p:blipFill>
          <a:blip r:embed="rId4"/>
          <a:stretch>
            <a:fillRect/>
          </a:stretch>
        </p:blipFill>
        <p:spPr>
          <a:xfrm>
            <a:off x="768350" y="980728"/>
            <a:ext cx="7607300" cy="1790700"/>
          </a:xfrm>
          <a:prstGeom prst="rect">
            <a:avLst/>
          </a:prstGeom>
        </p:spPr>
      </p:pic>
      <p:pic>
        <p:nvPicPr>
          <p:cNvPr id="4" name="Picture 3">
            <a:extLst>
              <a:ext uri="{FF2B5EF4-FFF2-40B4-BE49-F238E27FC236}">
                <a16:creationId xmlns:a16="http://schemas.microsoft.com/office/drawing/2014/main" id="{73B249F6-522A-6E4B-CD1D-80F8B3297CD7}"/>
              </a:ext>
            </a:extLst>
          </p:cNvPr>
          <p:cNvPicPr>
            <a:picLocks noChangeAspect="1"/>
          </p:cNvPicPr>
          <p:nvPr/>
        </p:nvPicPr>
        <p:blipFill>
          <a:blip r:embed="rId5"/>
          <a:stretch>
            <a:fillRect/>
          </a:stretch>
        </p:blipFill>
        <p:spPr>
          <a:xfrm>
            <a:off x="622300" y="3212976"/>
            <a:ext cx="7899400" cy="1625600"/>
          </a:xfrm>
          <a:prstGeom prst="rect">
            <a:avLst/>
          </a:prstGeom>
        </p:spPr>
      </p:pic>
    </p:spTree>
    <p:extLst>
      <p:ext uri="{BB962C8B-B14F-4D97-AF65-F5344CB8AC3E}">
        <p14:creationId xmlns:p14="http://schemas.microsoft.com/office/powerpoint/2010/main" val="1748983938"/>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4718-E176-FC48-B556-D5B3A7CB3826}"/>
              </a:ext>
            </a:extLst>
          </p:cNvPr>
          <p:cNvSpPr>
            <a:spLocks noGrp="1"/>
          </p:cNvSpPr>
          <p:nvPr>
            <p:ph type="title"/>
          </p:nvPr>
        </p:nvSpPr>
        <p:spPr/>
        <p:txBody>
          <a:bodyPr>
            <a:normAutofit fontScale="90000"/>
          </a:bodyPr>
          <a:lstStyle/>
          <a:p>
            <a:r>
              <a:rPr lang="en-US" dirty="0"/>
              <a:t>ML Training on a Real PIM System</a:t>
            </a:r>
          </a:p>
        </p:txBody>
      </p:sp>
      <p:sp>
        <p:nvSpPr>
          <p:cNvPr id="3" name="Content Placeholder 2">
            <a:extLst>
              <a:ext uri="{FF2B5EF4-FFF2-40B4-BE49-F238E27FC236}">
                <a16:creationId xmlns:a16="http://schemas.microsoft.com/office/drawing/2014/main" id="{C55EE7E5-BA02-EB49-B7A9-49BFA3F9D9F1}"/>
              </a:ext>
            </a:extLst>
          </p:cNvPr>
          <p:cNvSpPr>
            <a:spLocks noGrp="1"/>
          </p:cNvSpPr>
          <p:nvPr>
            <p:ph idx="1"/>
          </p:nvPr>
        </p:nvSpPr>
        <p:spPr>
          <a:xfrm>
            <a:off x="-36512" y="1015515"/>
            <a:ext cx="9324527" cy="5293805"/>
          </a:xfrm>
        </p:spPr>
        <p:txBody>
          <a:bodyPr>
            <a:normAutofit/>
          </a:bodyPr>
          <a:lstStyle/>
          <a:p>
            <a:r>
              <a:rPr lang="en-US" b="1" dirty="0"/>
              <a:t>Need to optimize data representation</a:t>
            </a:r>
          </a:p>
          <a:p>
            <a:pPr marL="457177" lvl="1" indent="0">
              <a:buNone/>
            </a:pPr>
            <a:r>
              <a:rPr lang="en-US" dirty="0">
                <a:solidFill>
                  <a:srgbClr val="00B050"/>
                </a:solidFill>
              </a:rPr>
              <a:t>(1) fixed-point</a:t>
            </a:r>
          </a:p>
          <a:p>
            <a:pPr marL="457177" lvl="1" indent="0">
              <a:buNone/>
            </a:pPr>
            <a:r>
              <a:rPr lang="en-US" dirty="0">
                <a:solidFill>
                  <a:srgbClr val="00B050"/>
                </a:solidFill>
              </a:rPr>
              <a:t>(2) quantization </a:t>
            </a:r>
          </a:p>
          <a:p>
            <a:pPr marL="457177" lvl="1" indent="0">
              <a:buNone/>
            </a:pPr>
            <a:r>
              <a:rPr lang="en-US" dirty="0">
                <a:solidFill>
                  <a:srgbClr val="00B050"/>
                </a:solidFill>
              </a:rPr>
              <a:t>(3) hybrid precision </a:t>
            </a:r>
            <a:endParaRPr lang="en-US" dirty="0"/>
          </a:p>
          <a:p>
            <a:pPr marL="0" indent="0">
              <a:buNone/>
            </a:pPr>
            <a:endParaRPr lang="en-US" dirty="0"/>
          </a:p>
          <a:p>
            <a:r>
              <a:rPr lang="en-US" b="1" dirty="0"/>
              <a:t>Use </a:t>
            </a:r>
            <a:r>
              <a:rPr lang="en-US" b="1" dirty="0">
                <a:solidFill>
                  <a:srgbClr val="7030A0"/>
                </a:solidFill>
              </a:rPr>
              <a:t>lookup tables (LUTs) </a:t>
            </a:r>
            <a:r>
              <a:rPr lang="en-US" b="1" dirty="0"/>
              <a:t>to implement complex functions (e.g., sigmoid)</a:t>
            </a:r>
            <a:endParaRPr lang="en-US" b="1" dirty="0">
              <a:solidFill>
                <a:srgbClr val="7030A0"/>
              </a:solidFill>
            </a:endParaRPr>
          </a:p>
          <a:p>
            <a:endParaRPr lang="en-US" dirty="0"/>
          </a:p>
          <a:p>
            <a:r>
              <a:rPr lang="en-US" b="1" dirty="0"/>
              <a:t>Optimize data placement &amp; layout for </a:t>
            </a:r>
            <a:r>
              <a:rPr lang="en-US" b="1" dirty="0">
                <a:solidFill>
                  <a:srgbClr val="0070C0"/>
                </a:solidFill>
              </a:rPr>
              <a:t>streaming</a:t>
            </a:r>
          </a:p>
          <a:p>
            <a:endParaRPr lang="en-US" dirty="0"/>
          </a:p>
          <a:p>
            <a:r>
              <a:rPr lang="en-US" b="1" dirty="0"/>
              <a:t>Large speedups: </a:t>
            </a:r>
            <a:r>
              <a:rPr lang="en-US" dirty="0">
                <a:solidFill>
                  <a:srgbClr val="0432FF"/>
                </a:solidFill>
              </a:rPr>
              <a:t>2.8X/27X vs. CPU, 1.3x/3.2x vs. GPU</a:t>
            </a:r>
          </a:p>
          <a:p>
            <a:endParaRPr lang="en-US" dirty="0"/>
          </a:p>
        </p:txBody>
      </p:sp>
    </p:spTree>
    <p:extLst>
      <p:ext uri="{BB962C8B-B14F-4D97-AF65-F5344CB8AC3E}">
        <p14:creationId xmlns:p14="http://schemas.microsoft.com/office/powerpoint/2010/main" val="3995302618"/>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a:t>ML Training on Real PIM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782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https://www.youtube.com/watch?v=qeukNs5XI3g&amp;t=11226s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684416E7-3EF5-5765-DE6B-584BDA929243}"/>
              </a:ext>
            </a:extLst>
          </p:cNvPr>
          <p:cNvPicPr>
            <a:picLocks noChangeAspect="1"/>
          </p:cNvPicPr>
          <p:nvPr/>
        </p:nvPicPr>
        <p:blipFill>
          <a:blip r:embed="rId3"/>
          <a:stretch>
            <a:fillRect/>
          </a:stretch>
        </p:blipFill>
        <p:spPr>
          <a:xfrm>
            <a:off x="487872" y="944488"/>
            <a:ext cx="7900552" cy="5436840"/>
          </a:xfrm>
          <a:prstGeom prst="rect">
            <a:avLst/>
          </a:prstGeom>
        </p:spPr>
      </p:pic>
    </p:spTree>
    <p:extLst>
      <p:ext uri="{BB962C8B-B14F-4D97-AF65-F5344CB8AC3E}">
        <p14:creationId xmlns:p14="http://schemas.microsoft.com/office/powerpoint/2010/main" val="147391580"/>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a:xfrm>
            <a:off x="228600" y="152400"/>
            <a:ext cx="8834884" cy="1066800"/>
          </a:xfrm>
        </p:spPr>
        <p:txBody>
          <a:bodyPr/>
          <a:lstStyle/>
          <a:p>
            <a:r>
              <a:rPr lang="en-US" dirty="0" err="1"/>
              <a:t>SpMV</a:t>
            </a:r>
            <a:r>
              <a:rPr lang="en-US" dirty="0"/>
              <a:t> Multiplication on Real PIM Systems</a:t>
            </a:r>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Appears at SIGMETRICS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295939" y="5550425"/>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https://arxiv.org/pdf/2201.05072.pdf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5EDD5FC4-A875-5369-2DBF-724CBDF123C0}"/>
              </a:ext>
            </a:extLst>
          </p:cNvPr>
          <p:cNvPicPr>
            <a:picLocks noChangeAspect="1"/>
          </p:cNvPicPr>
          <p:nvPr/>
        </p:nvPicPr>
        <p:blipFill>
          <a:blip r:embed="rId3"/>
          <a:stretch>
            <a:fillRect/>
          </a:stretch>
        </p:blipFill>
        <p:spPr>
          <a:xfrm>
            <a:off x="0" y="2204864"/>
            <a:ext cx="9144000" cy="3105186"/>
          </a:xfrm>
          <a:prstGeom prst="rect">
            <a:avLst/>
          </a:prstGeom>
        </p:spPr>
      </p:pic>
      <p:sp>
        <p:nvSpPr>
          <p:cNvPr id="7" name="TextBox 6">
            <a:extLst>
              <a:ext uri="{FF2B5EF4-FFF2-40B4-BE49-F238E27FC236}">
                <a16:creationId xmlns:a16="http://schemas.microsoft.com/office/drawing/2014/main" id="{E4CBB7A0-1DA3-C26D-651B-A3D804BEBF98}"/>
              </a:ext>
            </a:extLst>
          </p:cNvPr>
          <p:cNvSpPr txBox="1"/>
          <p:nvPr/>
        </p:nvSpPr>
        <p:spPr>
          <a:xfrm>
            <a:off x="2071789" y="5886109"/>
            <a:ext cx="522611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https://github.com/CMU-SAFARI/SparseP</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8" name="TextBox 7">
            <a:extLst>
              <a:ext uri="{FF2B5EF4-FFF2-40B4-BE49-F238E27FC236}">
                <a16:creationId xmlns:a16="http://schemas.microsoft.com/office/drawing/2014/main" id="{3A6C008D-F5A4-9F33-F434-FC8BB0772FF8}"/>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200023560"/>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1E1443-93ED-ED4C-B68E-7250F5666C1F}"/>
              </a:ext>
            </a:extLst>
          </p:cNvPr>
          <p:cNvSpPr/>
          <p:nvPr/>
        </p:nvSpPr>
        <p:spPr>
          <a:xfrm>
            <a:off x="-15498" y="-131052"/>
            <a:ext cx="9159498" cy="4110592"/>
          </a:xfrm>
          <a:prstGeom prst="rect">
            <a:avLst/>
          </a:prstGeom>
          <a:solidFill>
            <a:srgbClr val="D9EAD5">
              <a:alpha val="50196"/>
            </a:srgb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1" name="Group 40">
            <a:extLst>
              <a:ext uri="{FF2B5EF4-FFF2-40B4-BE49-F238E27FC236}">
                <a16:creationId xmlns:a16="http://schemas.microsoft.com/office/drawing/2014/main" id="{25A7EE06-AFEA-9E4C-A118-7E420281EFBB}"/>
              </a:ext>
            </a:extLst>
          </p:cNvPr>
          <p:cNvGrpSpPr>
            <a:grpSpLocks noChangeAspect="1"/>
          </p:cNvGrpSpPr>
          <p:nvPr/>
        </p:nvGrpSpPr>
        <p:grpSpPr>
          <a:xfrm>
            <a:off x="90652" y="146085"/>
            <a:ext cx="8984059" cy="3833455"/>
            <a:chOff x="-1587713" y="55752"/>
            <a:chExt cx="11328398" cy="4833775"/>
          </a:xfrm>
        </p:grpSpPr>
        <p:grpSp>
          <p:nvGrpSpPr>
            <p:cNvPr id="3" name="Group 2">
              <a:extLst>
                <a:ext uri="{FF2B5EF4-FFF2-40B4-BE49-F238E27FC236}">
                  <a16:creationId xmlns:a16="http://schemas.microsoft.com/office/drawing/2014/main" id="{87DE4CD0-E1C3-8A43-BE0E-B820665ABD92}"/>
                </a:ext>
              </a:extLst>
            </p:cNvPr>
            <p:cNvGrpSpPr/>
            <p:nvPr/>
          </p:nvGrpSpPr>
          <p:grpSpPr>
            <a:xfrm>
              <a:off x="1735979" y="55752"/>
              <a:ext cx="4652242" cy="3752162"/>
              <a:chOff x="1735979" y="55752"/>
              <a:chExt cx="4652242" cy="3752162"/>
            </a:xfrm>
          </p:grpSpPr>
          <p:sp>
            <p:nvSpPr>
              <p:cNvPr id="5" name="TextBox 4">
                <a:extLst>
                  <a:ext uri="{FF2B5EF4-FFF2-40B4-BE49-F238E27FC236}">
                    <a16:creationId xmlns:a16="http://schemas.microsoft.com/office/drawing/2014/main" id="{F078B3E3-71AE-ED48-82C1-5E77AF243B78}"/>
                  </a:ext>
                </a:extLst>
              </p:cNvPr>
              <p:cNvSpPr txBox="1"/>
              <p:nvPr/>
            </p:nvSpPr>
            <p:spPr>
              <a:xfrm>
                <a:off x="1735979" y="2527219"/>
                <a:ext cx="4652242" cy="128069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6000" b="1" i="0" u="none" strike="noStrike" kern="1200" cap="none" spc="0" normalizeH="0" baseline="0" noProof="0" dirty="0">
                    <a:ln>
                      <a:noFill/>
                    </a:ln>
                    <a:solidFill>
                      <a:srgbClr val="1B587C"/>
                    </a:solidFill>
                    <a:effectLst/>
                    <a:uLnTx/>
                    <a:uFillTx/>
                    <a:latin typeface="Nunito" pitchFamily="2" charset="77"/>
                    <a:ea typeface="+mn-ea"/>
                    <a:cs typeface="+mn-cs"/>
                  </a:rPr>
                  <a:t>SparseP</a:t>
                </a:r>
                <a:endParaRPr kumimoji="0" lang="en-GR" sz="7200" b="1" i="0" u="none" strike="noStrike" kern="1200" cap="none" spc="0" normalizeH="0" baseline="0" noProof="0" dirty="0">
                  <a:ln>
                    <a:noFill/>
                  </a:ln>
                  <a:solidFill>
                    <a:srgbClr val="1B587C"/>
                  </a:solidFill>
                  <a:effectLst/>
                  <a:uLnTx/>
                  <a:uFillTx/>
                  <a:latin typeface="Nunito" pitchFamily="2" charset="77"/>
                  <a:ea typeface="+mn-ea"/>
                  <a:cs typeface="+mn-cs"/>
                </a:endParaRPr>
              </a:p>
            </p:txBody>
          </p:sp>
          <p:grpSp>
            <p:nvGrpSpPr>
              <p:cNvPr id="6" name="Group 5">
                <a:extLst>
                  <a:ext uri="{FF2B5EF4-FFF2-40B4-BE49-F238E27FC236}">
                    <a16:creationId xmlns:a16="http://schemas.microsoft.com/office/drawing/2014/main" id="{23ADB040-FB51-9549-BE57-BCED39EB333D}"/>
                  </a:ext>
                </a:extLst>
              </p:cNvPr>
              <p:cNvGrpSpPr/>
              <p:nvPr/>
            </p:nvGrpSpPr>
            <p:grpSpPr>
              <a:xfrm>
                <a:off x="2872497" y="1899683"/>
                <a:ext cx="2396543" cy="520098"/>
                <a:chOff x="4315313" y="2452812"/>
                <a:chExt cx="2631431" cy="571075"/>
              </a:xfrm>
            </p:grpSpPr>
            <p:grpSp>
              <p:nvGrpSpPr>
                <p:cNvPr id="26" name="Group 25">
                  <a:extLst>
                    <a:ext uri="{FF2B5EF4-FFF2-40B4-BE49-F238E27FC236}">
                      <a16:creationId xmlns:a16="http://schemas.microsoft.com/office/drawing/2014/main" id="{00931A2E-3BAA-BD49-A156-4DA769A0E4D7}"/>
                    </a:ext>
                  </a:extLst>
                </p:cNvPr>
                <p:cNvGrpSpPr>
                  <a:grpSpLocks noChangeAspect="1"/>
                </p:cNvGrpSpPr>
                <p:nvPr/>
              </p:nvGrpSpPr>
              <p:grpSpPr>
                <a:xfrm>
                  <a:off x="4315313" y="2452812"/>
                  <a:ext cx="1175951" cy="571075"/>
                  <a:chOff x="1651308" y="3442584"/>
                  <a:chExt cx="2880000" cy="1398610"/>
                </a:xfrm>
              </p:grpSpPr>
              <p:grpSp>
                <p:nvGrpSpPr>
                  <p:cNvPr id="34" name="Group 33">
                    <a:extLst>
                      <a:ext uri="{FF2B5EF4-FFF2-40B4-BE49-F238E27FC236}">
                        <a16:creationId xmlns:a16="http://schemas.microsoft.com/office/drawing/2014/main" id="{E5EB490F-CD4C-E845-940E-DC2F07CA3CEB}"/>
                      </a:ext>
                    </a:extLst>
                  </p:cNvPr>
                  <p:cNvGrpSpPr>
                    <a:grpSpLocks noChangeAspect="1"/>
                  </p:cNvGrpSpPr>
                  <p:nvPr/>
                </p:nvGrpSpPr>
                <p:grpSpPr>
                  <a:xfrm>
                    <a:off x="1651308" y="3669746"/>
                    <a:ext cx="2880000" cy="952390"/>
                    <a:chOff x="4128305" y="4361803"/>
                    <a:chExt cx="2728912" cy="902423"/>
                  </a:xfrm>
                </p:grpSpPr>
                <p:sp>
                  <p:nvSpPr>
                    <p:cNvPr id="38" name="Trapezium 37">
                      <a:extLst>
                        <a:ext uri="{FF2B5EF4-FFF2-40B4-BE49-F238E27FC236}">
                          <a16:creationId xmlns:a16="http://schemas.microsoft.com/office/drawing/2014/main" id="{D574BE67-EBA9-BF4B-81F8-B2EFFC39A26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riangle 38">
                      <a:extLst>
                        <a:ext uri="{FF2B5EF4-FFF2-40B4-BE49-F238E27FC236}">
                          <a16:creationId xmlns:a16="http://schemas.microsoft.com/office/drawing/2014/main" id="{6D072E0C-2208-7543-BC2C-A5459CCAED3B}"/>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cxnSp>
                <p:nvCxnSpPr>
                  <p:cNvPr id="35" name="Straight Connector 34">
                    <a:extLst>
                      <a:ext uri="{FF2B5EF4-FFF2-40B4-BE49-F238E27FC236}">
                        <a16:creationId xmlns:a16="http://schemas.microsoft.com/office/drawing/2014/main" id="{FB2A2D1E-150F-EC4B-B283-D0CEE7284E39}"/>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E758F48-451E-4645-BCF4-C6131B1227C6}"/>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7F66F1-A999-7B4C-9FC9-0D2C83D63E4C}"/>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C43E46E0-7735-CC46-9638-4D8BCAC522A0}"/>
                    </a:ext>
                  </a:extLst>
                </p:cNvPr>
                <p:cNvGrpSpPr>
                  <a:grpSpLocks noChangeAspect="1"/>
                </p:cNvGrpSpPr>
                <p:nvPr/>
              </p:nvGrpSpPr>
              <p:grpSpPr>
                <a:xfrm>
                  <a:off x="5770793" y="2452812"/>
                  <a:ext cx="1175951" cy="571075"/>
                  <a:chOff x="1651308" y="3442584"/>
                  <a:chExt cx="2880000" cy="1398610"/>
                </a:xfrm>
              </p:grpSpPr>
              <p:grpSp>
                <p:nvGrpSpPr>
                  <p:cNvPr id="28" name="Group 27">
                    <a:extLst>
                      <a:ext uri="{FF2B5EF4-FFF2-40B4-BE49-F238E27FC236}">
                        <a16:creationId xmlns:a16="http://schemas.microsoft.com/office/drawing/2014/main" id="{699CE6CA-FC03-A846-ADA4-D386B84737C8}"/>
                      </a:ext>
                    </a:extLst>
                  </p:cNvPr>
                  <p:cNvGrpSpPr>
                    <a:grpSpLocks noChangeAspect="1"/>
                  </p:cNvGrpSpPr>
                  <p:nvPr/>
                </p:nvGrpSpPr>
                <p:grpSpPr>
                  <a:xfrm>
                    <a:off x="1651308" y="3669746"/>
                    <a:ext cx="2880000" cy="952390"/>
                    <a:chOff x="4128305" y="4361803"/>
                    <a:chExt cx="2728912" cy="902423"/>
                  </a:xfrm>
                </p:grpSpPr>
                <p:sp>
                  <p:nvSpPr>
                    <p:cNvPr id="32" name="Trapezium 31">
                      <a:extLst>
                        <a:ext uri="{FF2B5EF4-FFF2-40B4-BE49-F238E27FC236}">
                          <a16:creationId xmlns:a16="http://schemas.microsoft.com/office/drawing/2014/main" id="{BBD0C91A-698A-C949-8455-7B667949B5E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Triangle 32">
                      <a:extLst>
                        <a:ext uri="{FF2B5EF4-FFF2-40B4-BE49-F238E27FC236}">
                          <a16:creationId xmlns:a16="http://schemas.microsoft.com/office/drawing/2014/main" id="{67A3BC81-F585-2D4A-BDD7-CA7307D1CC71}"/>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29" name="Straight Connector 28">
                    <a:extLst>
                      <a:ext uri="{FF2B5EF4-FFF2-40B4-BE49-F238E27FC236}">
                        <a16:creationId xmlns:a16="http://schemas.microsoft.com/office/drawing/2014/main" id="{66F6CEBD-2D7B-634A-99C4-7CE6CE25FBBA}"/>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1CAD60-6EBB-EA4A-978B-41DF899200F2}"/>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F1353ED-4398-4B41-90D1-703E7640C32D}"/>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grpSp>
            <p:nvGrpSpPr>
              <p:cNvPr id="7" name="Group 6">
                <a:extLst>
                  <a:ext uri="{FF2B5EF4-FFF2-40B4-BE49-F238E27FC236}">
                    <a16:creationId xmlns:a16="http://schemas.microsoft.com/office/drawing/2014/main" id="{9DD93451-A8AE-EB4D-B6B3-3394C1904C43}"/>
                  </a:ext>
                </a:extLst>
              </p:cNvPr>
              <p:cNvGrpSpPr>
                <a:grpSpLocks noChangeAspect="1"/>
              </p:cNvGrpSpPr>
              <p:nvPr/>
            </p:nvGrpSpPr>
            <p:grpSpPr>
              <a:xfrm>
                <a:off x="2598853" y="55752"/>
                <a:ext cx="2943830" cy="1891717"/>
                <a:chOff x="3955508" y="409530"/>
                <a:chExt cx="3284235" cy="2110470"/>
              </a:xfrm>
              <a:solidFill>
                <a:schemeClr val="accent5">
                  <a:lumMod val="75000"/>
                </a:schemeClr>
              </a:solidFill>
            </p:grpSpPr>
            <p:pic>
              <p:nvPicPr>
                <p:cNvPr id="9" name="Graphic 8" descr="Network">
                  <a:extLst>
                    <a:ext uri="{FF2B5EF4-FFF2-40B4-BE49-F238E27FC236}">
                      <a16:creationId xmlns:a16="http://schemas.microsoft.com/office/drawing/2014/main" id="{CD1CE4FD-D1DF-4F4F-BDA1-0B67BC1DA6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86711" y="1266978"/>
                  <a:ext cx="1253032" cy="1253022"/>
                </a:xfrm>
                <a:prstGeom prst="rect">
                  <a:avLst/>
                </a:prstGeom>
              </p:spPr>
            </p:pic>
            <p:grpSp>
              <p:nvGrpSpPr>
                <p:cNvPr id="10" name="Group 9">
                  <a:extLst>
                    <a:ext uri="{FF2B5EF4-FFF2-40B4-BE49-F238E27FC236}">
                      <a16:creationId xmlns:a16="http://schemas.microsoft.com/office/drawing/2014/main" id="{5ED4AEDC-F530-E541-B06A-2D9F5A7F7A20}"/>
                    </a:ext>
                  </a:extLst>
                </p:cNvPr>
                <p:cNvGrpSpPr/>
                <p:nvPr/>
              </p:nvGrpSpPr>
              <p:grpSpPr>
                <a:xfrm>
                  <a:off x="3955508" y="409530"/>
                  <a:ext cx="3033933" cy="1881039"/>
                  <a:chOff x="3406221" y="538120"/>
                  <a:chExt cx="3033933" cy="1881039"/>
                </a:xfrm>
                <a:grpFill/>
              </p:grpSpPr>
              <p:pic>
                <p:nvPicPr>
                  <p:cNvPr id="12" name="Graphic 11" descr="Network">
                    <a:extLst>
                      <a:ext uri="{FF2B5EF4-FFF2-40B4-BE49-F238E27FC236}">
                        <a16:creationId xmlns:a16="http://schemas.microsoft.com/office/drawing/2014/main" id="{2E8824B1-B6D2-CB45-80A3-E193D9166738}"/>
                      </a:ext>
                    </a:extLst>
                  </p:cNvPr>
                  <p:cNvPicPr>
                    <a:picLocks noChangeAspect="1"/>
                  </p:cNvPicPr>
                  <p:nvPr/>
                </p:nvPicPr>
                <p:blipFill>
                  <a:blip r:embed="rId3">
                    <a:extLst>
                      <a:ext uri="{96DAC541-7B7A-43D3-8B79-37D633B846F1}">
                        <asvg:svgBlip xmlns:asvg="http://schemas.microsoft.com/office/drawing/2016/SVG/main" r:embed="rId5"/>
                      </a:ext>
                    </a:extLst>
                  </a:blip>
                  <a:stretch>
                    <a:fillRect/>
                  </a:stretch>
                </p:blipFill>
                <p:spPr>
                  <a:xfrm>
                    <a:off x="3406221" y="1101178"/>
                    <a:ext cx="1253032" cy="1253022"/>
                  </a:xfrm>
                  <a:prstGeom prst="rect">
                    <a:avLst/>
                  </a:prstGeom>
                </p:spPr>
              </p:pic>
              <p:pic>
                <p:nvPicPr>
                  <p:cNvPr id="13" name="Graphic 12" descr="Network">
                    <a:extLst>
                      <a:ext uri="{FF2B5EF4-FFF2-40B4-BE49-F238E27FC236}">
                        <a16:creationId xmlns:a16="http://schemas.microsoft.com/office/drawing/2014/main" id="{47C1B8E1-8A1E-E448-B0EF-2614C04CD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0242760">
                    <a:off x="4640617" y="538120"/>
                    <a:ext cx="1253032" cy="1253022"/>
                  </a:xfrm>
                  <a:prstGeom prst="rect">
                    <a:avLst/>
                  </a:prstGeom>
                </p:spPr>
              </p:pic>
              <p:cxnSp>
                <p:nvCxnSpPr>
                  <p:cNvPr id="14" name="Straight Connector 13">
                    <a:extLst>
                      <a:ext uri="{FF2B5EF4-FFF2-40B4-BE49-F238E27FC236}">
                        <a16:creationId xmlns:a16="http://schemas.microsoft.com/office/drawing/2014/main" id="{3B76C9C7-C33D-0547-AC0C-0CC704AA35F6}"/>
                      </a:ext>
                    </a:extLst>
                  </p:cNvPr>
                  <p:cNvCxnSpPr>
                    <a:cxnSpLocks/>
                  </p:cNvCxnSpPr>
                  <p:nvPr/>
                </p:nvCxnSpPr>
                <p:spPr>
                  <a:xfrm flipV="1">
                    <a:off x="4032737" y="828675"/>
                    <a:ext cx="1105595" cy="53677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A6C27F-21DA-7C4F-9FC9-273A16AF02D8}"/>
                      </a:ext>
                    </a:extLst>
                  </p:cNvPr>
                  <p:cNvCxnSpPr>
                    <a:cxnSpLocks/>
                  </p:cNvCxnSpPr>
                  <p:nvPr/>
                </p:nvCxnSpPr>
                <p:spPr>
                  <a:xfrm flipH="1" flipV="1">
                    <a:off x="3637886" y="1596046"/>
                    <a:ext cx="93411" cy="50239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AF696DD-69F4-804B-885E-439F70985E32}"/>
                      </a:ext>
                    </a:extLst>
                  </p:cNvPr>
                  <p:cNvCxnSpPr>
                    <a:cxnSpLocks/>
                  </p:cNvCxnSpPr>
                  <p:nvPr/>
                </p:nvCxnSpPr>
                <p:spPr>
                  <a:xfrm flipH="1" flipV="1">
                    <a:off x="4313426" y="2083867"/>
                    <a:ext cx="1450486" cy="31467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E9BF21A-D619-EE4F-A381-BE6BDCC143BB}"/>
                      </a:ext>
                    </a:extLst>
                  </p:cNvPr>
                  <p:cNvCxnSpPr>
                    <a:cxnSpLocks/>
                  </p:cNvCxnSpPr>
                  <p:nvPr/>
                </p:nvCxnSpPr>
                <p:spPr>
                  <a:xfrm flipH="1">
                    <a:off x="4379298" y="1228936"/>
                    <a:ext cx="507239" cy="39279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52497C6-91F1-8546-8CA4-6805B4328981}"/>
                      </a:ext>
                    </a:extLst>
                  </p:cNvPr>
                  <p:cNvCxnSpPr>
                    <a:cxnSpLocks/>
                  </p:cNvCxnSpPr>
                  <p:nvPr/>
                </p:nvCxnSpPr>
                <p:spPr>
                  <a:xfrm flipH="1">
                    <a:off x="4285049" y="1617396"/>
                    <a:ext cx="858444" cy="49854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06DD6-74F1-4747-BFFC-8BE8ECAD48F2}"/>
                      </a:ext>
                    </a:extLst>
                  </p:cNvPr>
                  <p:cNvCxnSpPr>
                    <a:cxnSpLocks/>
                  </p:cNvCxnSpPr>
                  <p:nvPr/>
                </p:nvCxnSpPr>
                <p:spPr>
                  <a:xfrm>
                    <a:off x="4873178" y="1202370"/>
                    <a:ext cx="240597" cy="41299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9CDF002-A57E-C84F-98B5-5D1C428304F3}"/>
                      </a:ext>
                    </a:extLst>
                  </p:cNvPr>
                  <p:cNvCxnSpPr>
                    <a:cxnSpLocks/>
                  </p:cNvCxnSpPr>
                  <p:nvPr/>
                </p:nvCxnSpPr>
                <p:spPr>
                  <a:xfrm>
                    <a:off x="5294196" y="1236281"/>
                    <a:ext cx="371212" cy="666468"/>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C89DDCA-E6B9-B44C-B575-DD70C00BE1C2}"/>
                      </a:ext>
                    </a:extLst>
                  </p:cNvPr>
                  <p:cNvCxnSpPr>
                    <a:cxnSpLocks/>
                  </p:cNvCxnSpPr>
                  <p:nvPr/>
                </p:nvCxnSpPr>
                <p:spPr>
                  <a:xfrm>
                    <a:off x="5675473" y="1917745"/>
                    <a:ext cx="98259" cy="5014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C1EF7AB-FDB9-5044-AF4E-3C07EF2B9AC4}"/>
                      </a:ext>
                    </a:extLst>
                  </p:cNvPr>
                  <p:cNvCxnSpPr>
                    <a:cxnSpLocks/>
                  </p:cNvCxnSpPr>
                  <p:nvPr/>
                </p:nvCxnSpPr>
                <p:spPr>
                  <a:xfrm>
                    <a:off x="5135547" y="1615367"/>
                    <a:ext cx="628365"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C942DE-583A-2D4E-A877-CDDDB55633F5}"/>
                      </a:ext>
                    </a:extLst>
                  </p:cNvPr>
                  <p:cNvCxnSpPr>
                    <a:cxnSpLocks/>
                  </p:cNvCxnSpPr>
                  <p:nvPr/>
                </p:nvCxnSpPr>
                <p:spPr>
                  <a:xfrm flipV="1">
                    <a:off x="3757519" y="2085977"/>
                    <a:ext cx="570204" cy="1501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D967B0-AC48-844E-8B8B-6DF3588DC6CD}"/>
                      </a:ext>
                    </a:extLst>
                  </p:cNvPr>
                  <p:cNvCxnSpPr>
                    <a:cxnSpLocks/>
                  </p:cNvCxnSpPr>
                  <p:nvPr/>
                </p:nvCxnSpPr>
                <p:spPr>
                  <a:xfrm>
                    <a:off x="5697245" y="1365447"/>
                    <a:ext cx="376248" cy="2848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22E14EB-070A-5748-955E-B2C0F94F874B}"/>
                      </a:ext>
                    </a:extLst>
                  </p:cNvPr>
                  <p:cNvCxnSpPr>
                    <a:cxnSpLocks/>
                  </p:cNvCxnSpPr>
                  <p:nvPr/>
                </p:nvCxnSpPr>
                <p:spPr>
                  <a:xfrm flipV="1">
                    <a:off x="6367257" y="1930825"/>
                    <a:ext cx="72897" cy="472021"/>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cxnSp>
              <p:nvCxnSpPr>
                <p:cNvPr id="11" name="Straight Connector 10">
                  <a:extLst>
                    <a:ext uri="{FF2B5EF4-FFF2-40B4-BE49-F238E27FC236}">
                      <a16:creationId xmlns:a16="http://schemas.microsoft.com/office/drawing/2014/main" id="{1A8E6905-7A82-2F4E-B9E2-576AD0F4F708}"/>
                    </a:ext>
                  </a:extLst>
                </p:cNvPr>
                <p:cNvCxnSpPr>
                  <a:cxnSpLocks/>
                </p:cNvCxnSpPr>
                <p:nvPr/>
              </p:nvCxnSpPr>
              <p:spPr>
                <a:xfrm>
                  <a:off x="4961751" y="1486777"/>
                  <a:ext cx="1348839"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grpSp>
        <p:sp>
          <p:nvSpPr>
            <p:cNvPr id="8" name="TextBox 7">
              <a:extLst>
                <a:ext uri="{FF2B5EF4-FFF2-40B4-BE49-F238E27FC236}">
                  <a16:creationId xmlns:a16="http://schemas.microsoft.com/office/drawing/2014/main" id="{99CC32C8-F1A1-264F-8C2E-6496EC828406}"/>
                </a:ext>
              </a:extLst>
            </p:cNvPr>
            <p:cNvSpPr txBox="1"/>
            <p:nvPr/>
          </p:nvSpPr>
          <p:spPr>
            <a:xfrm>
              <a:off x="-1587713" y="3764068"/>
              <a:ext cx="11328398" cy="112545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Towards Efficient Sparse Matrix Vector Multiplication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on Real Processing-In-Memory Architectures</a:t>
              </a:r>
              <a:endParaRPr kumimoji="0" lang="en-GR" sz="2600" b="1" i="0" u="none" strike="noStrike" kern="1200" cap="none" spc="0" normalizeH="0" baseline="0" noProof="0" dirty="0">
                <a:ln>
                  <a:noFill/>
                </a:ln>
                <a:solidFill>
                  <a:srgbClr val="1B587C"/>
                </a:solidFill>
                <a:effectLst/>
                <a:uLnTx/>
                <a:uFillTx/>
                <a:latin typeface="Nunito SemiBold" pitchFamily="2" charset="77"/>
                <a:ea typeface="+mn-ea"/>
                <a:cs typeface="+mn-cs"/>
              </a:endParaRPr>
            </a:p>
          </p:txBody>
        </p:sp>
      </p:grpSp>
      <p:sp>
        <p:nvSpPr>
          <p:cNvPr id="42" name="TextBox 41">
            <a:extLst>
              <a:ext uri="{FF2B5EF4-FFF2-40B4-BE49-F238E27FC236}">
                <a16:creationId xmlns:a16="http://schemas.microsoft.com/office/drawing/2014/main" id="{871A2471-32BB-274E-9FDC-F34991B8C87C}"/>
              </a:ext>
            </a:extLst>
          </p:cNvPr>
          <p:cNvSpPr txBox="1"/>
          <p:nvPr/>
        </p:nvSpPr>
        <p:spPr>
          <a:xfrm>
            <a:off x="185980" y="4222324"/>
            <a:ext cx="8756541" cy="12413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rPr>
              <a:t>Christina </a:t>
            </a:r>
            <a:r>
              <a:rPr kumimoji="0" lang="en-US" sz="2400" b="1" i="0" u="none" strike="noStrike" kern="1200" cap="none" spc="0" normalizeH="0" baseline="0" noProof="0" dirty="0" err="1">
                <a:ln>
                  <a:noFill/>
                </a:ln>
                <a:solidFill>
                  <a:srgbClr val="9F2936"/>
                </a:solidFill>
                <a:effectLst/>
                <a:uLnTx/>
                <a:uFillTx/>
                <a:latin typeface="Nunito SemiBold" pitchFamily="2" charset="77"/>
                <a:ea typeface="+mn-ea"/>
                <a:cs typeface="+mn-cs"/>
              </a:rPr>
              <a:t>Giannoula</a:t>
            </a:r>
            <a:endPar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endParaRP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Ivan Fernandez, Juan Gomez-Luna, </a:t>
            </a: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Nectarios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Koziris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Georgios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Goumas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Onur</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Mutlu</a:t>
            </a:r>
            <a:endParaRPr kumimoji="0" lang="en-GR"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endParaRPr>
          </a:p>
        </p:txBody>
      </p:sp>
      <p:grpSp>
        <p:nvGrpSpPr>
          <p:cNvPr id="43" name="Group 42">
            <a:extLst>
              <a:ext uri="{FF2B5EF4-FFF2-40B4-BE49-F238E27FC236}">
                <a16:creationId xmlns:a16="http://schemas.microsoft.com/office/drawing/2014/main" id="{484329C9-31B6-0FF5-7EAD-30889B95312D}"/>
              </a:ext>
            </a:extLst>
          </p:cNvPr>
          <p:cNvGrpSpPr>
            <a:grpSpLocks noChangeAspect="1"/>
          </p:cNvGrpSpPr>
          <p:nvPr/>
        </p:nvGrpSpPr>
        <p:grpSpPr>
          <a:xfrm>
            <a:off x="4251762" y="5814857"/>
            <a:ext cx="2664000" cy="888420"/>
            <a:chOff x="6822135" y="4647763"/>
            <a:chExt cx="3130509" cy="1044000"/>
          </a:xfrm>
        </p:grpSpPr>
        <p:pic>
          <p:nvPicPr>
            <p:cNvPr id="44" name="Picture 43">
              <a:extLst>
                <a:ext uri="{FF2B5EF4-FFF2-40B4-BE49-F238E27FC236}">
                  <a16:creationId xmlns:a16="http://schemas.microsoft.com/office/drawing/2014/main" id="{4B85685F-6613-FBCA-6E86-E381731EF37C}"/>
                </a:ext>
              </a:extLst>
            </p:cNvPr>
            <p:cNvPicPr>
              <a:picLocks noChangeAspect="1"/>
            </p:cNvPicPr>
            <p:nvPr/>
          </p:nvPicPr>
          <p:blipFill>
            <a:blip r:embed="rId6"/>
            <a:stretch>
              <a:fillRect/>
            </a:stretch>
          </p:blipFill>
          <p:spPr>
            <a:xfrm>
              <a:off x="8908644" y="4647763"/>
              <a:ext cx="1044000" cy="1044000"/>
            </a:xfrm>
            <a:prstGeom prst="rect">
              <a:avLst/>
            </a:prstGeom>
          </p:spPr>
        </p:pic>
        <p:pic>
          <p:nvPicPr>
            <p:cNvPr id="45" name="Picture 44">
              <a:extLst>
                <a:ext uri="{FF2B5EF4-FFF2-40B4-BE49-F238E27FC236}">
                  <a16:creationId xmlns:a16="http://schemas.microsoft.com/office/drawing/2014/main" id="{A7FFE876-3440-D4D9-8DC0-A72281B9F605}"/>
                </a:ext>
              </a:extLst>
            </p:cNvPr>
            <p:cNvPicPr>
              <a:picLocks noChangeAspect="1"/>
            </p:cNvPicPr>
            <p:nvPr/>
          </p:nvPicPr>
          <p:blipFill>
            <a:blip r:embed="rId7"/>
            <a:stretch>
              <a:fillRect/>
            </a:stretch>
          </p:blipFill>
          <p:spPr>
            <a:xfrm>
              <a:off x="6822135" y="4863763"/>
              <a:ext cx="2072211" cy="612000"/>
            </a:xfrm>
            <a:prstGeom prst="rect">
              <a:avLst/>
            </a:prstGeom>
          </p:spPr>
        </p:pic>
      </p:grpSp>
      <p:grpSp>
        <p:nvGrpSpPr>
          <p:cNvPr id="46" name="Group 45">
            <a:extLst>
              <a:ext uri="{FF2B5EF4-FFF2-40B4-BE49-F238E27FC236}">
                <a16:creationId xmlns:a16="http://schemas.microsoft.com/office/drawing/2014/main" id="{89618EBA-2F75-3861-FBCC-D67E229D9894}"/>
              </a:ext>
            </a:extLst>
          </p:cNvPr>
          <p:cNvGrpSpPr>
            <a:grpSpLocks noChangeAspect="1"/>
          </p:cNvGrpSpPr>
          <p:nvPr/>
        </p:nvGrpSpPr>
        <p:grpSpPr>
          <a:xfrm>
            <a:off x="169452" y="5806774"/>
            <a:ext cx="4248000" cy="929066"/>
            <a:chOff x="203822" y="4471303"/>
            <a:chExt cx="5102770" cy="1116000"/>
          </a:xfrm>
        </p:grpSpPr>
        <p:pic>
          <p:nvPicPr>
            <p:cNvPr id="47" name="Graphic 46">
              <a:extLst>
                <a:ext uri="{FF2B5EF4-FFF2-40B4-BE49-F238E27FC236}">
                  <a16:creationId xmlns:a16="http://schemas.microsoft.com/office/drawing/2014/main" id="{ECBB070C-09C1-47A0-F0CE-FD63B76F31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03822" y="4802763"/>
              <a:ext cx="2304000" cy="439695"/>
            </a:xfrm>
            <a:prstGeom prst="rect">
              <a:avLst/>
            </a:prstGeom>
          </p:spPr>
        </p:pic>
        <p:pic>
          <p:nvPicPr>
            <p:cNvPr id="48" name="Picture 47">
              <a:extLst>
                <a:ext uri="{FF2B5EF4-FFF2-40B4-BE49-F238E27FC236}">
                  <a16:creationId xmlns:a16="http://schemas.microsoft.com/office/drawing/2014/main" id="{440FE610-C8DB-36CA-D2E9-04447500EEB7}"/>
                </a:ext>
              </a:extLst>
            </p:cNvPr>
            <p:cNvPicPr>
              <a:picLocks noChangeAspect="1"/>
            </p:cNvPicPr>
            <p:nvPr/>
          </p:nvPicPr>
          <p:blipFill>
            <a:blip r:embed="rId10"/>
            <a:stretch>
              <a:fillRect/>
            </a:stretch>
          </p:blipFill>
          <p:spPr>
            <a:xfrm>
              <a:off x="2282069" y="4471303"/>
              <a:ext cx="3024523" cy="1116000"/>
            </a:xfrm>
            <a:prstGeom prst="rect">
              <a:avLst/>
            </a:prstGeom>
          </p:spPr>
        </p:pic>
      </p:grpSp>
      <p:pic>
        <p:nvPicPr>
          <p:cNvPr id="49" name="Google Shape;45;p7" descr="Imagen que contiene Texto&#10;&#10;Descripción generada automáticamente">
            <a:extLst>
              <a:ext uri="{FF2B5EF4-FFF2-40B4-BE49-F238E27FC236}">
                <a16:creationId xmlns:a16="http://schemas.microsoft.com/office/drawing/2014/main" id="{8B69B12E-D7A4-2102-5494-B0741BC91134}"/>
              </a:ext>
            </a:extLst>
          </p:cNvPr>
          <p:cNvPicPr preferRelativeResize="0">
            <a:picLocks noChangeAspect="1"/>
          </p:cNvPicPr>
          <p:nvPr/>
        </p:nvPicPr>
        <p:blipFill rotWithShape="1">
          <a:blip r:embed="rId11">
            <a:alphaModFix/>
          </a:blip>
          <a:srcRect/>
          <a:stretch/>
        </p:blipFill>
        <p:spPr>
          <a:xfrm>
            <a:off x="7174548" y="5938200"/>
            <a:ext cx="1800000" cy="668197"/>
          </a:xfrm>
          <a:prstGeom prst="rect">
            <a:avLst/>
          </a:prstGeom>
          <a:noFill/>
          <a:ln>
            <a:noFill/>
          </a:ln>
        </p:spPr>
      </p:pic>
    </p:spTree>
    <p:extLst>
      <p:ext uri="{BB962C8B-B14F-4D97-AF65-F5344CB8AC3E}">
        <p14:creationId xmlns:p14="http://schemas.microsoft.com/office/powerpoint/2010/main" val="531344348"/>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17DB252-DBD9-DE49-AA8A-0A37833062FB}"/>
              </a:ext>
            </a:extLst>
          </p:cNvPr>
          <p:cNvSpPr txBox="1">
            <a:spLocks/>
          </p:cNvSpPr>
          <p:nvPr/>
        </p:nvSpPr>
        <p:spPr>
          <a:xfrm>
            <a:off x="391579" y="120486"/>
            <a:ext cx="8325193" cy="8390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err="1">
                <a:ln>
                  <a:noFill/>
                </a:ln>
                <a:solidFill>
                  <a:srgbClr val="1B587C"/>
                </a:solidFill>
                <a:effectLst/>
                <a:uLnTx/>
                <a:uFillTx/>
                <a:latin typeface="Trebuchet MS" panose="020B0703020202090204" pitchFamily="34" charset="0"/>
                <a:ea typeface="+mj-ea"/>
                <a:cs typeface="+mj-cs"/>
              </a:rPr>
              <a:t>SparseP</a:t>
            </a:r>
            <a:r>
              <a:rPr kumimoji="0" lang="en-US"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 </a:t>
            </a:r>
            <a:r>
              <a:rPr kumimoji="0" lang="en-GR" sz="3600" b="0" i="0" u="none" strike="noStrike" kern="1200" cap="none" spc="0" normalizeH="0" baseline="0" noProof="0">
                <a:ln>
                  <a:noFill/>
                </a:ln>
                <a:solidFill>
                  <a:srgbClr val="1B587C"/>
                </a:solidFill>
                <a:effectLst/>
                <a:uLnTx/>
                <a:uFillTx/>
                <a:latin typeface="Trebuchet MS" panose="020B0703020202090204" pitchFamily="34" charset="0"/>
                <a:ea typeface="+mj-ea"/>
                <a:cs typeface="+mj-cs"/>
              </a:rPr>
              <a:t>Key </a:t>
            </a:r>
            <a:r>
              <a:rPr kumimoji="0" lang="en-GR"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Contributions</a:t>
            </a:r>
            <a:endParaRPr kumimoji="0" lang="en-GB" sz="3600" b="0" i="0" u="none" strike="noStrike" kern="1200" cap="none" spc="0" normalizeH="0" baseline="0" noProof="0" dirty="0">
              <a:ln>
                <a:noFill/>
              </a:ln>
              <a:solidFill>
                <a:srgbClr val="9F2936"/>
              </a:solidFill>
              <a:effectLst/>
              <a:uLnTx/>
              <a:uFillTx/>
              <a:latin typeface="Trebuchet MS" panose="020B0703020202090204" pitchFamily="34" charset="0"/>
              <a:ea typeface="+mj-ea"/>
              <a:cs typeface="+mj-cs"/>
            </a:endParaRPr>
          </a:p>
        </p:txBody>
      </p:sp>
      <p:sp>
        <p:nvSpPr>
          <p:cNvPr id="3" name="Content Placeholder 2">
            <a:extLst>
              <a:ext uri="{FF2B5EF4-FFF2-40B4-BE49-F238E27FC236}">
                <a16:creationId xmlns:a16="http://schemas.microsoft.com/office/drawing/2014/main" id="{03460A55-FAF7-3BA2-C3B8-1435240D3EBA}"/>
              </a:ext>
            </a:extLst>
          </p:cNvPr>
          <p:cNvSpPr>
            <a:spLocks noGrp="1"/>
          </p:cNvSpPr>
          <p:nvPr>
            <p:ph idx="1"/>
          </p:nvPr>
        </p:nvSpPr>
        <p:spPr>
          <a:xfrm>
            <a:off x="391580" y="1088120"/>
            <a:ext cx="8500899" cy="5653248"/>
          </a:xfrm>
        </p:spPr>
        <p:txBody>
          <a:bodyPr>
            <a:normAutofit/>
          </a:bodyPr>
          <a:lstStyle/>
          <a:p>
            <a:pPr marL="478350" indent="-514350">
              <a:lnSpc>
                <a:spcPct val="93000"/>
              </a:lnSpc>
              <a:spcBef>
                <a:spcPts val="0"/>
              </a:spcBef>
              <a:spcAft>
                <a:spcPts val="400"/>
              </a:spcAft>
              <a:buFont typeface="+mj-lt"/>
              <a:buAutoNum type="arabicPeriod"/>
            </a:pPr>
            <a:r>
              <a:rPr lang="en-GB" sz="2400" dirty="0">
                <a:solidFill>
                  <a:schemeClr val="accent4"/>
                </a:solidFill>
                <a:latin typeface="Trebuchet MS" panose="020B0703020202090204" pitchFamily="34" charset="0"/>
              </a:rPr>
              <a:t>Efficient </a:t>
            </a:r>
            <a:r>
              <a:rPr lang="en-GB" sz="2400" dirty="0" err="1">
                <a:solidFill>
                  <a:schemeClr val="accent4"/>
                </a:solidFill>
                <a:latin typeface="Trebuchet MS" panose="020B0703020202090204" pitchFamily="34" charset="0"/>
              </a:rPr>
              <a:t>SpMV</a:t>
            </a:r>
            <a:r>
              <a:rPr lang="en-GB" sz="2400" dirty="0">
                <a:solidFill>
                  <a:schemeClr val="accent4"/>
                </a:solidFill>
                <a:latin typeface="Trebuchet MS" panose="020B0703020202090204" pitchFamily="34" charset="0"/>
              </a:rPr>
              <a:t> kernels</a:t>
            </a:r>
            <a:r>
              <a:rPr lang="en-GB" sz="2400" dirty="0">
                <a:solidFill>
                  <a:schemeClr val="accent3"/>
                </a:solidFill>
                <a:latin typeface="Trebuchet MS" panose="020B0703020202090204" pitchFamily="34" charset="0"/>
              </a:rPr>
              <a:t> </a:t>
            </a:r>
            <a:r>
              <a:rPr lang="en-GB" sz="2400" dirty="0">
                <a:solidFill>
                  <a:schemeClr val="tx1">
                    <a:lumMod val="85000"/>
                    <a:lumOff val="15000"/>
                  </a:schemeClr>
                </a:solidFill>
                <a:latin typeface="Trebuchet MS" panose="020B0703020202090204" pitchFamily="34" charset="0"/>
              </a:rPr>
              <a:t>for current &amp; future PIM systems</a:t>
            </a:r>
          </a:p>
          <a:p>
            <a:pPr marL="764100" lvl="1" indent="-342900">
              <a:lnSpc>
                <a:spcPct val="93000"/>
              </a:lnSpc>
              <a:spcBef>
                <a:spcPts val="0"/>
              </a:spcBef>
              <a:spcAft>
                <a:spcPts val="400"/>
              </a:spcAft>
            </a:pPr>
            <a:r>
              <a:rPr lang="en-GB" sz="2000" dirty="0" err="1">
                <a:latin typeface="Trebuchet MS" panose="020B0703020202090204" pitchFamily="34" charset="0"/>
              </a:rPr>
              <a:t>SparseP</a:t>
            </a:r>
            <a:r>
              <a:rPr lang="en-GB" sz="2000" dirty="0">
                <a:latin typeface="Trebuchet MS" panose="020B0703020202090204" pitchFamily="34" charset="0"/>
              </a:rPr>
              <a:t> library = </a:t>
            </a:r>
            <a:r>
              <a:rPr lang="en-GB" sz="2000" dirty="0">
                <a:solidFill>
                  <a:schemeClr val="accent1"/>
                </a:solidFill>
                <a:latin typeface="Trebuchet MS" panose="020B0703020202090204" pitchFamily="34" charset="0"/>
              </a:rPr>
              <a:t>25 </a:t>
            </a:r>
            <a:r>
              <a:rPr lang="en-GB" sz="2000" dirty="0" err="1">
                <a:solidFill>
                  <a:schemeClr val="accent1"/>
                </a:solidFill>
                <a:latin typeface="Trebuchet MS" panose="020B0703020202090204" pitchFamily="34" charset="0"/>
              </a:rPr>
              <a:t>SpMV</a:t>
            </a:r>
            <a:r>
              <a:rPr lang="en-GB" sz="2000" dirty="0">
                <a:solidFill>
                  <a:schemeClr val="accent1"/>
                </a:solidFill>
                <a:latin typeface="Trebuchet MS" panose="020B0703020202090204" pitchFamily="34" charset="0"/>
              </a:rPr>
              <a:t> kernels</a:t>
            </a:r>
          </a:p>
          <a:p>
            <a:pPr marL="1221300" lvl="2" indent="-342900">
              <a:lnSpc>
                <a:spcPct val="93000"/>
              </a:lnSpc>
              <a:spcBef>
                <a:spcPts val="0"/>
              </a:spcBef>
              <a:spcAft>
                <a:spcPts val="400"/>
              </a:spcAft>
            </a:pPr>
            <a:r>
              <a:rPr lang="en-GB" sz="1600" dirty="0">
                <a:solidFill>
                  <a:schemeClr val="accent1"/>
                </a:solidFill>
                <a:latin typeface="Trebuchet MS" panose="020B0703020202090204" pitchFamily="34" charset="0"/>
              </a:rPr>
              <a:t>Compression, data types, data partitioning, synchronization, load balancing</a:t>
            </a:r>
          </a:p>
          <a:p>
            <a:pPr marL="1221300" lvl="2" indent="-342900">
              <a:lnSpc>
                <a:spcPct val="93000"/>
              </a:lnSpc>
              <a:spcBef>
                <a:spcPts val="0"/>
              </a:spcBef>
              <a:spcAft>
                <a:spcPts val="400"/>
              </a:spcAft>
            </a:pPr>
            <a:endParaRPr lang="en-GB" sz="16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endParaRPr lang="en-GB" sz="20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r>
              <a:rPr lang="en-GB" sz="2000" dirty="0">
                <a:solidFill>
                  <a:schemeClr val="accent1"/>
                </a:solidFill>
                <a:latin typeface="Trebuchet MS" panose="020B0703020202090204" pitchFamily="34" charset="0"/>
              </a:rPr>
              <a:t> </a:t>
            </a:r>
          </a:p>
          <a:p>
            <a:pPr marL="421200" lvl="1" indent="0">
              <a:lnSpc>
                <a:spcPct val="93000"/>
              </a:lnSpc>
              <a:spcBef>
                <a:spcPts val="0"/>
              </a:spcBef>
              <a:spcAft>
                <a:spcPts val="400"/>
              </a:spcAft>
              <a:buNone/>
            </a:pPr>
            <a:endParaRPr lang="en-GB" sz="20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6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900" dirty="0">
              <a:solidFill>
                <a:schemeClr val="tx1">
                  <a:lumMod val="85000"/>
                  <a:lumOff val="15000"/>
                </a:schemeClr>
              </a:solidFill>
              <a:latin typeface="Trebuchet MS" panose="020B0703020202090204" pitchFamily="34" charset="0"/>
            </a:endParaRPr>
          </a:p>
          <a:p>
            <a:pPr marL="478350" indent="-514350">
              <a:lnSpc>
                <a:spcPct val="93000"/>
              </a:lnSpc>
              <a:spcBef>
                <a:spcPts val="0"/>
              </a:spcBef>
              <a:spcAft>
                <a:spcPts val="400"/>
              </a:spcAft>
              <a:buFont typeface="+mj-lt"/>
              <a:buAutoNum type="arabicPeriod" startAt="2"/>
            </a:pPr>
            <a:r>
              <a:rPr lang="en-GB" sz="2400" dirty="0">
                <a:solidFill>
                  <a:schemeClr val="accent4"/>
                </a:solidFill>
                <a:latin typeface="Trebuchet MS" panose="020B0703020202090204" pitchFamily="34" charset="0"/>
              </a:rPr>
              <a:t>Comprehensive analysis </a:t>
            </a:r>
            <a:r>
              <a:rPr lang="en-GB" sz="2400" dirty="0">
                <a:solidFill>
                  <a:schemeClr val="tx1">
                    <a:lumMod val="85000"/>
                    <a:lumOff val="15000"/>
                  </a:schemeClr>
                </a:solidFill>
                <a:latin typeface="Trebuchet MS" panose="020B0703020202090204" pitchFamily="34" charset="0"/>
              </a:rPr>
              <a:t>of </a:t>
            </a:r>
            <a:r>
              <a:rPr lang="en-GB" sz="2400" dirty="0" err="1">
                <a:solidFill>
                  <a:schemeClr val="tx1">
                    <a:lumMod val="85000"/>
                    <a:lumOff val="15000"/>
                  </a:schemeClr>
                </a:solidFill>
                <a:latin typeface="Trebuchet MS" panose="020B0703020202090204" pitchFamily="34" charset="0"/>
              </a:rPr>
              <a:t>SpMV</a:t>
            </a:r>
            <a:r>
              <a:rPr lang="en-GB" sz="2400" dirty="0">
                <a:solidFill>
                  <a:schemeClr val="tx1">
                    <a:lumMod val="85000"/>
                    <a:lumOff val="15000"/>
                  </a:schemeClr>
                </a:solidFill>
                <a:latin typeface="Trebuchet MS" panose="020B0703020202090204" pitchFamily="34" charset="0"/>
              </a:rPr>
              <a:t> on the first commercially-available </a:t>
            </a:r>
            <a:r>
              <a:rPr lang="en-GB" sz="2400" dirty="0">
                <a:solidFill>
                  <a:schemeClr val="accent3"/>
                </a:solidFill>
                <a:latin typeface="Trebuchet MS" panose="020B0703020202090204" pitchFamily="34" charset="0"/>
              </a:rPr>
              <a:t>real PIM system </a:t>
            </a:r>
            <a:endParaRPr lang="en-GB" sz="2400" dirty="0">
              <a:solidFill>
                <a:schemeClr val="tx1">
                  <a:lumMod val="85000"/>
                  <a:lumOff val="15000"/>
                </a:schemeClr>
              </a:solidFill>
              <a:latin typeface="Trebuchet MS" panose="020B0703020202090204" pitchFamily="34" charset="0"/>
            </a:endParaRP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26</a:t>
            </a:r>
            <a:r>
              <a:rPr lang="en-GB" sz="2000" dirty="0">
                <a:solidFill>
                  <a:schemeClr val="tx1">
                    <a:lumMod val="85000"/>
                    <a:lumOff val="15000"/>
                  </a:schemeClr>
                </a:solidFill>
                <a:latin typeface="Trebuchet MS" panose="020B0703020202090204" pitchFamily="34" charset="0"/>
              </a:rPr>
              <a:t> sparse matrices</a:t>
            </a:r>
          </a:p>
          <a:p>
            <a:pPr marL="764100" lvl="1" indent="-342900">
              <a:lnSpc>
                <a:spcPct val="93000"/>
              </a:lnSpc>
              <a:spcBef>
                <a:spcPts val="0"/>
              </a:spcBef>
              <a:spcAft>
                <a:spcPts val="200"/>
              </a:spcAft>
            </a:pPr>
            <a:r>
              <a:rPr lang="en-GB" sz="2000" dirty="0">
                <a:solidFill>
                  <a:schemeClr val="tx1">
                    <a:lumMod val="85000"/>
                    <a:lumOff val="15000"/>
                  </a:schemeClr>
                </a:solidFill>
                <a:latin typeface="Trebuchet MS" panose="020B0703020202090204" pitchFamily="34" charset="0"/>
              </a:rPr>
              <a:t>Comparisons to state-of-the-art </a:t>
            </a:r>
            <a:r>
              <a:rPr lang="en-GB" sz="2000" dirty="0">
                <a:solidFill>
                  <a:schemeClr val="accent1"/>
                </a:solidFill>
                <a:latin typeface="Trebuchet MS" panose="020B0703020202090204" pitchFamily="34" charset="0"/>
              </a:rPr>
              <a:t>CPU</a:t>
            </a:r>
            <a:r>
              <a:rPr lang="en-GB" sz="2000" dirty="0">
                <a:solidFill>
                  <a:schemeClr val="tx1">
                    <a:lumMod val="85000"/>
                    <a:lumOff val="15000"/>
                  </a:schemeClr>
                </a:solidFill>
                <a:latin typeface="Trebuchet MS" panose="020B0703020202090204" pitchFamily="34" charset="0"/>
              </a:rPr>
              <a:t> and </a:t>
            </a:r>
            <a:r>
              <a:rPr lang="en-GB" sz="2000" dirty="0">
                <a:solidFill>
                  <a:schemeClr val="accent1"/>
                </a:solidFill>
                <a:latin typeface="Trebuchet MS" panose="020B0703020202090204" pitchFamily="34" charset="0"/>
              </a:rPr>
              <a:t>GPU</a:t>
            </a:r>
            <a:r>
              <a:rPr lang="en-GB" sz="2000" dirty="0">
                <a:solidFill>
                  <a:schemeClr val="tx1">
                    <a:lumMod val="85000"/>
                    <a:lumOff val="15000"/>
                  </a:schemeClr>
                </a:solidFill>
                <a:latin typeface="Trebuchet MS" panose="020B0703020202090204" pitchFamily="34" charset="0"/>
              </a:rPr>
              <a:t> systems</a:t>
            </a: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Recommendations</a:t>
            </a:r>
            <a:r>
              <a:rPr lang="en-GB" sz="2000" dirty="0">
                <a:solidFill>
                  <a:schemeClr val="tx1">
                    <a:lumMod val="85000"/>
                    <a:lumOff val="15000"/>
                  </a:schemeClr>
                </a:solidFill>
                <a:latin typeface="Trebuchet MS" panose="020B0703020202090204" pitchFamily="34" charset="0"/>
              </a:rPr>
              <a:t> for software, system and hardware designers</a:t>
            </a:r>
          </a:p>
          <a:p>
            <a:pPr marL="0" indent="0">
              <a:spcBef>
                <a:spcPts val="0"/>
              </a:spcBef>
              <a:spcAft>
                <a:spcPts val="1000"/>
              </a:spcAft>
              <a:buNone/>
            </a:pPr>
            <a:endParaRPr lang="en-GB" sz="2200" dirty="0">
              <a:latin typeface="Trebuchet MS" panose="020B0703020202090204" pitchFamily="34" charset="0"/>
            </a:endParaRPr>
          </a:p>
          <a:p>
            <a:pPr marL="457200" indent="-457200">
              <a:lnSpc>
                <a:spcPct val="100000"/>
              </a:lnSpc>
              <a:spcBef>
                <a:spcPts val="0"/>
              </a:spcBef>
              <a:spcAft>
                <a:spcPts val="1000"/>
              </a:spcAft>
              <a:buFont typeface="+mj-lt"/>
              <a:buAutoNum type="arabicPeriod"/>
            </a:pPr>
            <a:endParaRPr lang="en-GB" sz="2400" dirty="0">
              <a:latin typeface="Trebuchet MS" panose="020B0703020202090204" pitchFamily="34" charset="0"/>
            </a:endParaRPr>
          </a:p>
          <a:p>
            <a:pPr marL="0" indent="0">
              <a:lnSpc>
                <a:spcPct val="100000"/>
              </a:lnSpc>
              <a:spcBef>
                <a:spcPts val="0"/>
              </a:spcBef>
              <a:spcAft>
                <a:spcPts val="1000"/>
              </a:spcAft>
              <a:buNone/>
            </a:pPr>
            <a:endParaRPr lang="en-GB" sz="2400" dirty="0">
              <a:latin typeface="Trebuchet MS" panose="020B0703020202090204" pitchFamily="34" charset="0"/>
            </a:endParaRPr>
          </a:p>
        </p:txBody>
      </p:sp>
      <p:pic>
        <p:nvPicPr>
          <p:cNvPr id="24" name="Picture 23">
            <a:extLst>
              <a:ext uri="{FF2B5EF4-FFF2-40B4-BE49-F238E27FC236}">
                <a16:creationId xmlns:a16="http://schemas.microsoft.com/office/drawing/2014/main" id="{9198F1C9-47FE-53EE-F25C-B6CF60042C7C}"/>
              </a:ext>
            </a:extLst>
          </p:cNvPr>
          <p:cNvPicPr>
            <a:picLocks noChangeAspect="1"/>
          </p:cNvPicPr>
          <p:nvPr/>
        </p:nvPicPr>
        <p:blipFill>
          <a:blip r:embed="rId3"/>
          <a:stretch>
            <a:fillRect/>
          </a:stretch>
        </p:blipFill>
        <p:spPr>
          <a:xfrm>
            <a:off x="7452320" y="3814244"/>
            <a:ext cx="576000" cy="577768"/>
          </a:xfrm>
          <a:prstGeom prst="rect">
            <a:avLst/>
          </a:prstGeom>
        </p:spPr>
      </p:pic>
      <p:grpSp>
        <p:nvGrpSpPr>
          <p:cNvPr id="25" name="Group 24">
            <a:extLst>
              <a:ext uri="{FF2B5EF4-FFF2-40B4-BE49-F238E27FC236}">
                <a16:creationId xmlns:a16="http://schemas.microsoft.com/office/drawing/2014/main" id="{95D1D1E3-F210-A4B7-BF41-7427EAC3DECF}"/>
              </a:ext>
            </a:extLst>
          </p:cNvPr>
          <p:cNvGrpSpPr/>
          <p:nvPr/>
        </p:nvGrpSpPr>
        <p:grpSpPr>
          <a:xfrm>
            <a:off x="865457" y="2204864"/>
            <a:ext cx="7002524" cy="685182"/>
            <a:chOff x="2533714" y="1420217"/>
            <a:chExt cx="6754407" cy="1254713"/>
          </a:xfrm>
        </p:grpSpPr>
        <p:sp>
          <p:nvSpPr>
            <p:cNvPr id="41" name="Rounded Rectangle 40">
              <a:extLst>
                <a:ext uri="{FF2B5EF4-FFF2-40B4-BE49-F238E27FC236}">
                  <a16:creationId xmlns:a16="http://schemas.microsoft.com/office/drawing/2014/main" id="{15A20CE9-5D3D-63FD-519A-B1356605A9FD}"/>
                </a:ext>
              </a:extLst>
            </p:cNvPr>
            <p:cNvSpPr/>
            <p:nvPr/>
          </p:nvSpPr>
          <p:spPr>
            <a:xfrm>
              <a:off x="2533715" y="1420218"/>
              <a:ext cx="6754406" cy="1254712"/>
            </a:xfrm>
            <a:prstGeom prst="roundRect">
              <a:avLst>
                <a:gd name="adj" fmla="val 10014"/>
              </a:avLst>
            </a:prstGeom>
            <a:solidFill>
              <a:schemeClr val="accent5">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r>
                <a:rPr kumimoji="0" lang="en-GB" sz="16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br>
                <a:rPr kumimoji="0" lang="en-GB" sz="24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b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err="1">
                  <a:ln>
                    <a:noFill/>
                  </a:ln>
                  <a:solidFill>
                    <a:srgbClr val="F07F09"/>
                  </a:solidFill>
                  <a:effectLst/>
                  <a:uLnTx/>
                  <a:uFillTx/>
                  <a:latin typeface="Trebuchet MS" panose="020B0703020202090204" pitchFamily="34" charset="0"/>
                  <a:ea typeface="+mn-ea"/>
                  <a:cs typeface="+mn-cs"/>
                </a:rPr>
                <a:t>SparseP</a:t>
              </a: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4">
                    <a:extLst>
                      <a:ext uri="{A12FA001-AC4F-418D-AE19-62706E023703}">
                        <ahyp:hlinkClr xmlns:ahyp="http://schemas.microsoft.com/office/drawing/2018/hyperlinkcolor" val="tx"/>
                      </a:ext>
                    </a:extLst>
                  </a:hlinkClick>
                </a:rPr>
                <a:t>https://github.com/CMU-SAFARI/SparseP</a:t>
              </a:r>
              <a:endPar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endParaRPr>
            </a:p>
          </p:txBody>
        </p:sp>
        <p:sp>
          <p:nvSpPr>
            <p:cNvPr id="42" name="Round Same-side Corner of Rectangle 41">
              <a:extLst>
                <a:ext uri="{FF2B5EF4-FFF2-40B4-BE49-F238E27FC236}">
                  <a16:creationId xmlns:a16="http://schemas.microsoft.com/office/drawing/2014/main" id="{863832CD-6F25-9A01-3628-D2F8FA0B3CF2}"/>
                </a:ext>
              </a:extLst>
            </p:cNvPr>
            <p:cNvSpPr/>
            <p:nvPr/>
          </p:nvSpPr>
          <p:spPr>
            <a:xfrm>
              <a:off x="2533714" y="1420217"/>
              <a:ext cx="6754407" cy="543484"/>
            </a:xfrm>
            <a:prstGeom prst="round2SameRect">
              <a:avLst>
                <a:gd name="adj1" fmla="val 33578"/>
                <a:gd name="adj2" fmla="val 0"/>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SparseP is Open-Source</a:t>
              </a:r>
            </a:p>
          </p:txBody>
        </p:sp>
      </p:grpSp>
      <p:grpSp>
        <p:nvGrpSpPr>
          <p:cNvPr id="43" name="Group 42">
            <a:extLst>
              <a:ext uri="{FF2B5EF4-FFF2-40B4-BE49-F238E27FC236}">
                <a16:creationId xmlns:a16="http://schemas.microsoft.com/office/drawing/2014/main" id="{74A54DB5-62BE-1F74-071C-7700D306A73C}"/>
              </a:ext>
            </a:extLst>
          </p:cNvPr>
          <p:cNvGrpSpPr/>
          <p:nvPr/>
        </p:nvGrpSpPr>
        <p:grpSpPr>
          <a:xfrm>
            <a:off x="865457" y="5517232"/>
            <a:ext cx="7002524" cy="691818"/>
            <a:chOff x="2533714" y="1420217"/>
            <a:chExt cx="6754407" cy="1196725"/>
          </a:xfrm>
        </p:grpSpPr>
        <p:sp>
          <p:nvSpPr>
            <p:cNvPr id="44" name="Rounded Rectangle 43">
              <a:extLst>
                <a:ext uri="{FF2B5EF4-FFF2-40B4-BE49-F238E27FC236}">
                  <a16:creationId xmlns:a16="http://schemas.microsoft.com/office/drawing/2014/main" id="{31B9AB17-DD23-1D1C-0EA6-BA4EE9A366F5}"/>
                </a:ext>
              </a:extLst>
            </p:cNvPr>
            <p:cNvSpPr/>
            <p:nvPr/>
          </p:nvSpPr>
          <p:spPr>
            <a:xfrm>
              <a:off x="2533715" y="1420217"/>
              <a:ext cx="6754406" cy="1196725"/>
            </a:xfrm>
            <a:prstGeom prst="roundRect">
              <a:avLst>
                <a:gd name="adj" fmla="val 10014"/>
              </a:avLst>
            </a:prstGeom>
            <a:solidFill>
              <a:schemeClr val="accent4">
                <a:lumMod val="20000"/>
                <a:lumOff val="80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endParaRPr kumimoji="0" lang="en-GB" sz="12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Full Paper: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5">
                    <a:extLst>
                      <a:ext uri="{A12FA001-AC4F-418D-AE19-62706E023703}">
                        <ahyp:hlinkClr xmlns:ahyp="http://schemas.microsoft.com/office/drawing/2018/hyperlinkcolor" val="tx"/>
                      </a:ext>
                    </a:extLst>
                  </a:hlinkClick>
                </a:rPr>
                <a:t>https://arxiv.org/pdf/2201.05072.pdf</a:t>
              </a:r>
              <a:r>
                <a:rPr kumimoji="0" lang="en-GB" sz="20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p>
          </p:txBody>
        </p:sp>
        <p:sp>
          <p:nvSpPr>
            <p:cNvPr id="45" name="Round Same-side Corner of Rectangle 44">
              <a:extLst>
                <a:ext uri="{FF2B5EF4-FFF2-40B4-BE49-F238E27FC236}">
                  <a16:creationId xmlns:a16="http://schemas.microsoft.com/office/drawing/2014/main" id="{22874DB3-1A88-FAB3-46A6-031CF56CA139}"/>
                </a:ext>
              </a:extLst>
            </p:cNvPr>
            <p:cNvSpPr/>
            <p:nvPr/>
          </p:nvSpPr>
          <p:spPr>
            <a:xfrm>
              <a:off x="2533714" y="1420217"/>
              <a:ext cx="6754407" cy="564517"/>
            </a:xfrm>
            <a:prstGeom prst="round2SameRect">
              <a:avLst>
                <a:gd name="adj1" fmla="val 33578"/>
                <a:gd name="adj2" fmla="val 0"/>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Recommendations for Architects and Programmers</a:t>
              </a:r>
            </a:p>
          </p:txBody>
        </p:sp>
      </p:grpSp>
    </p:spTree>
    <p:extLst>
      <p:ext uri="{BB962C8B-B14F-4D97-AF65-F5344CB8AC3E}">
        <p14:creationId xmlns:p14="http://schemas.microsoft.com/office/powerpoint/2010/main" val="3737982710"/>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err="1"/>
              <a:t>SparseP</a:t>
            </a:r>
            <a:r>
              <a:rPr lang="en-US" dirty="0"/>
              <a:t>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79D09994-978E-1C95-6B43-D73CBB91E957}"/>
              </a:ext>
            </a:extLst>
          </p:cNvPr>
          <p:cNvPicPr>
            <a:picLocks noChangeAspect="1"/>
          </p:cNvPicPr>
          <p:nvPr/>
        </p:nvPicPr>
        <p:blipFill>
          <a:blip r:embed="rId2"/>
          <a:stretch>
            <a:fillRect/>
          </a:stretch>
        </p:blipFill>
        <p:spPr>
          <a:xfrm>
            <a:off x="539552" y="908720"/>
            <a:ext cx="7920880" cy="5422471"/>
          </a:xfrm>
          <a:prstGeom prst="rect">
            <a:avLst/>
          </a:prstGeom>
        </p:spPr>
      </p:pic>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39318235"/>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574257702"/>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2216120859"/>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2E1D580-1DF2-C54C-B169-B5F1E5158117}"/>
              </a:ext>
            </a:extLst>
          </p:cNvPr>
          <p:cNvPicPr>
            <a:picLocks noChangeAspect="1"/>
          </p:cNvPicPr>
          <p:nvPr/>
        </p:nvPicPr>
        <p:blipFill>
          <a:blip r:embed="rId2"/>
          <a:stretch>
            <a:fillRect/>
          </a:stretch>
        </p:blipFill>
        <p:spPr>
          <a:xfrm>
            <a:off x="0" y="997527"/>
            <a:ext cx="9144000" cy="4518837"/>
          </a:xfrm>
          <a:prstGeom prst="rect">
            <a:avLst/>
          </a:prstGeom>
        </p:spPr>
      </p:pic>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3"/>
          <a:stretch>
            <a:fillRect/>
          </a:stretch>
        </p:blipFill>
        <p:spPr>
          <a:xfrm>
            <a:off x="6400800" y="5551873"/>
            <a:ext cx="1775114" cy="1223577"/>
          </a:xfrm>
          <a:prstGeom prst="rect">
            <a:avLst/>
          </a:prstGeom>
        </p:spPr>
      </p:pic>
    </p:spTree>
    <p:extLst>
      <p:ext uri="{BB962C8B-B14F-4D97-AF65-F5344CB8AC3E}">
        <p14:creationId xmlns:p14="http://schemas.microsoft.com/office/powerpoint/2010/main" val="3849130973"/>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2"/>
          <a:stretch>
            <a:fillRect/>
          </a:stretch>
        </p:blipFill>
        <p:spPr>
          <a:xfrm>
            <a:off x="6400800" y="5551873"/>
            <a:ext cx="1775114" cy="1223577"/>
          </a:xfrm>
          <a:prstGeom prst="rect">
            <a:avLst/>
          </a:prstGeom>
        </p:spPr>
      </p:pic>
      <p:pic>
        <p:nvPicPr>
          <p:cNvPr id="7" name="Picture 6">
            <a:extLst>
              <a:ext uri="{FF2B5EF4-FFF2-40B4-BE49-F238E27FC236}">
                <a16:creationId xmlns:a16="http://schemas.microsoft.com/office/drawing/2014/main" id="{829EB899-2C59-8347-87DE-7AEDAE098E0E}"/>
              </a:ext>
            </a:extLst>
          </p:cNvPr>
          <p:cNvPicPr>
            <a:picLocks noChangeAspect="1"/>
          </p:cNvPicPr>
          <p:nvPr/>
        </p:nvPicPr>
        <p:blipFill>
          <a:blip r:embed="rId3"/>
          <a:stretch>
            <a:fillRect/>
          </a:stretch>
        </p:blipFill>
        <p:spPr>
          <a:xfrm>
            <a:off x="0" y="1632245"/>
            <a:ext cx="9144000" cy="3234070"/>
          </a:xfrm>
          <a:prstGeom prst="rect">
            <a:avLst/>
          </a:prstGeom>
        </p:spPr>
      </p:pic>
    </p:spTree>
    <p:extLst>
      <p:ext uri="{BB962C8B-B14F-4D97-AF65-F5344CB8AC3E}">
        <p14:creationId xmlns:p14="http://schemas.microsoft.com/office/powerpoint/2010/main" val="4199972289"/>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2120703924"/>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a:t>
            </a:r>
            <a:r>
              <a:rPr lang="en-US" sz="3800" dirty="0" err="1"/>
              <a:t>AxDIMM</a:t>
            </a:r>
            <a:r>
              <a:rPr lang="en-US" sz="3800" dirty="0"/>
              <a:t>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r>
              <a:rPr lang="en-US" dirty="0" err="1"/>
              <a:t>DDRx</a:t>
            </a:r>
            <a:r>
              <a:rPr lang="en-US" dirty="0"/>
              <a:t>-PIM</a:t>
            </a:r>
          </a:p>
          <a:p>
            <a:pPr lvl="1"/>
            <a:r>
              <a:rPr lang="en-US" dirty="0"/>
              <a:t>DLRM recommendation system</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FCF7A9E-E0FB-2940-A668-77B550C711E4}"/>
              </a:ext>
            </a:extLst>
          </p:cNvPr>
          <p:cNvPicPr>
            <a:picLocks noChangeAspect="1"/>
          </p:cNvPicPr>
          <p:nvPr/>
        </p:nvPicPr>
        <p:blipFill rotWithShape="1">
          <a:blip r:embed="rId2"/>
          <a:srcRect t="3135" b="1"/>
          <a:stretch/>
        </p:blipFill>
        <p:spPr>
          <a:xfrm>
            <a:off x="5491978" y="4939215"/>
            <a:ext cx="3494859" cy="1461585"/>
          </a:xfrm>
          <a:prstGeom prst="rect">
            <a:avLst/>
          </a:prstGeom>
        </p:spPr>
      </p:pic>
      <p:grpSp>
        <p:nvGrpSpPr>
          <p:cNvPr id="9" name="Group 8">
            <a:extLst>
              <a:ext uri="{FF2B5EF4-FFF2-40B4-BE49-F238E27FC236}">
                <a16:creationId xmlns:a16="http://schemas.microsoft.com/office/drawing/2014/main" id="{1F2116CC-AE4C-C245-A91B-56DA9C2A5AB9}"/>
              </a:ext>
            </a:extLst>
          </p:cNvPr>
          <p:cNvGrpSpPr>
            <a:grpSpLocks noChangeAspect="1"/>
          </p:cNvGrpSpPr>
          <p:nvPr/>
        </p:nvGrpSpPr>
        <p:grpSpPr>
          <a:xfrm>
            <a:off x="5865291" y="1022909"/>
            <a:ext cx="3002279" cy="1644091"/>
            <a:chOff x="100000" y="862740"/>
            <a:chExt cx="4069270" cy="2228391"/>
          </a:xfrm>
        </p:grpSpPr>
        <p:pic>
          <p:nvPicPr>
            <p:cNvPr id="10" name="Picture 9">
              <a:extLst>
                <a:ext uri="{FF2B5EF4-FFF2-40B4-BE49-F238E27FC236}">
                  <a16:creationId xmlns:a16="http://schemas.microsoft.com/office/drawing/2014/main" id="{7B7B2DD5-1935-F548-A387-1349A64873BF}"/>
                </a:ext>
              </a:extLst>
            </p:cNvPr>
            <p:cNvPicPr>
              <a:picLocks noChangeAspect="1"/>
            </p:cNvPicPr>
            <p:nvPr/>
          </p:nvPicPr>
          <p:blipFill>
            <a:blip r:embed="rId3"/>
            <a:stretch>
              <a:fillRect/>
            </a:stretch>
          </p:blipFill>
          <p:spPr>
            <a:xfrm>
              <a:off x="100000" y="1159634"/>
              <a:ext cx="4069270" cy="1931497"/>
            </a:xfrm>
            <a:prstGeom prst="rect">
              <a:avLst/>
            </a:prstGeom>
          </p:spPr>
        </p:pic>
        <p:sp>
          <p:nvSpPr>
            <p:cNvPr id="11" name="Rectangle 10">
              <a:extLst>
                <a:ext uri="{FF2B5EF4-FFF2-40B4-BE49-F238E27FC236}">
                  <a16:creationId xmlns:a16="http://schemas.microsoft.com/office/drawing/2014/main" id="{936A3B20-5E20-0D44-BD6B-9DE9B313FE24}"/>
                </a:ext>
              </a:extLst>
            </p:cNvPr>
            <p:cNvSpPr/>
            <p:nvPr/>
          </p:nvSpPr>
          <p:spPr>
            <a:xfrm>
              <a:off x="929107" y="862740"/>
              <a:ext cx="1776448" cy="369333"/>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Baseline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grpSp>
        <p:nvGrpSpPr>
          <p:cNvPr id="12" name="Group 11">
            <a:extLst>
              <a:ext uri="{FF2B5EF4-FFF2-40B4-BE49-F238E27FC236}">
                <a16:creationId xmlns:a16="http://schemas.microsoft.com/office/drawing/2014/main" id="{41297CFD-59DD-384E-97E3-7AE7BC6C5C34}"/>
              </a:ext>
            </a:extLst>
          </p:cNvPr>
          <p:cNvGrpSpPr>
            <a:grpSpLocks noChangeAspect="1"/>
          </p:cNvGrpSpPr>
          <p:nvPr/>
        </p:nvGrpSpPr>
        <p:grpSpPr>
          <a:xfrm>
            <a:off x="5883828" y="2895600"/>
            <a:ext cx="3107772" cy="1775735"/>
            <a:chOff x="4744267" y="634328"/>
            <a:chExt cx="4299733" cy="2456804"/>
          </a:xfrm>
        </p:grpSpPr>
        <p:pic>
          <p:nvPicPr>
            <p:cNvPr id="13" name="Picture 12">
              <a:extLst>
                <a:ext uri="{FF2B5EF4-FFF2-40B4-BE49-F238E27FC236}">
                  <a16:creationId xmlns:a16="http://schemas.microsoft.com/office/drawing/2014/main" id="{4EF9F513-FA4B-E949-99EC-7CFF34E584C8}"/>
                </a:ext>
              </a:extLst>
            </p:cNvPr>
            <p:cNvPicPr>
              <a:picLocks noChangeAspect="1"/>
            </p:cNvPicPr>
            <p:nvPr/>
          </p:nvPicPr>
          <p:blipFill rotWithShape="1">
            <a:blip r:embed="rId4"/>
            <a:srcRect t="4075" b="2189"/>
            <a:stretch/>
          </p:blipFill>
          <p:spPr>
            <a:xfrm>
              <a:off x="4744267" y="1159634"/>
              <a:ext cx="4299733" cy="1931498"/>
            </a:xfrm>
            <a:prstGeom prst="rect">
              <a:avLst/>
            </a:prstGeom>
          </p:spPr>
        </p:pic>
        <p:sp>
          <p:nvSpPr>
            <p:cNvPr id="14" name="Rectangle 13">
              <a:extLst>
                <a:ext uri="{FF2B5EF4-FFF2-40B4-BE49-F238E27FC236}">
                  <a16:creationId xmlns:a16="http://schemas.microsoft.com/office/drawing/2014/main" id="{3036909C-2052-0A45-A3A2-4C2930C8654C}"/>
                </a:ext>
              </a:extLst>
            </p:cNvPr>
            <p:cNvSpPr/>
            <p:nvPr/>
          </p:nvSpPr>
          <p:spPr>
            <a:xfrm>
              <a:off x="5564945" y="634328"/>
              <a:ext cx="1904689"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AxDIMM</a:t>
              </a: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pic>
        <p:nvPicPr>
          <p:cNvPr id="15" name="Picture 14">
            <a:extLst>
              <a:ext uri="{FF2B5EF4-FFF2-40B4-BE49-F238E27FC236}">
                <a16:creationId xmlns:a16="http://schemas.microsoft.com/office/drawing/2014/main" id="{8CFED770-D7DA-4148-A854-219B6EAC3AE3}"/>
              </a:ext>
            </a:extLst>
          </p:cNvPr>
          <p:cNvPicPr>
            <a:picLocks noChangeAspect="1"/>
          </p:cNvPicPr>
          <p:nvPr/>
        </p:nvPicPr>
        <p:blipFill>
          <a:blip r:embed="rId5"/>
          <a:stretch>
            <a:fillRect/>
          </a:stretch>
        </p:blipFill>
        <p:spPr>
          <a:xfrm>
            <a:off x="332322" y="1983156"/>
            <a:ext cx="4426237" cy="4454430"/>
          </a:xfrm>
          <a:prstGeom prst="rect">
            <a:avLst/>
          </a:prstGeom>
        </p:spPr>
      </p:pic>
      <p:sp>
        <p:nvSpPr>
          <p:cNvPr id="16" name="TextBox 15">
            <a:extLst>
              <a:ext uri="{FF2B5EF4-FFF2-40B4-BE49-F238E27FC236}">
                <a16:creationId xmlns:a16="http://schemas.microsoft.com/office/drawing/2014/main" id="{0C450CF6-3385-024A-B2B2-719A2C17BE5E}"/>
              </a:ext>
            </a:extLst>
          </p:cNvPr>
          <p:cNvSpPr txBox="1"/>
          <p:nvPr/>
        </p:nvSpPr>
        <p:spPr>
          <a:xfrm>
            <a:off x="304800" y="6528003"/>
            <a:ext cx="7968848"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Ke</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et al. "Near-Memory Processing in Action: Accelerating Personalized Recommendation with </a:t>
            </a: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AxDIMM</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IEEE Micro (2021)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93568762"/>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630F2C-F1A4-504C-BD76-4C0CF610117E}"/>
              </a:ext>
            </a:extLst>
          </p:cNvPr>
          <p:cNvPicPr>
            <a:picLocks noChangeAspect="1"/>
          </p:cNvPicPr>
          <p:nvPr/>
        </p:nvPicPr>
        <p:blipFill>
          <a:blip r:embed="rId2"/>
          <a:stretch>
            <a:fillRect/>
          </a:stretch>
        </p:blipFill>
        <p:spPr>
          <a:xfrm>
            <a:off x="76200" y="838200"/>
            <a:ext cx="5638800" cy="5659138"/>
          </a:xfrm>
          <a:prstGeom prst="rect">
            <a:avLst/>
          </a:prstGeom>
        </p:spPr>
      </p:pic>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SK Hynix Accelerator-in-Memory (2022)</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6" name="TextBox 5">
            <a:extLst>
              <a:ext uri="{FF2B5EF4-FFF2-40B4-BE49-F238E27FC236}">
                <a16:creationId xmlns:a16="http://schemas.microsoft.com/office/drawing/2014/main" id="{E2E504B7-DA66-5B4F-B558-31F93F8EC635}"/>
              </a:ext>
            </a:extLst>
          </p:cNvPr>
          <p:cNvSpPr txBox="1"/>
          <p:nvPr/>
        </p:nvSpPr>
        <p:spPr>
          <a:xfrm>
            <a:off x="1700819" y="6528003"/>
            <a:ext cx="5157181"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https://news.skhynix.com/sk-hynix-develops-pim-next-generation-ai-accelerator/</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2616349" y="3703490"/>
            <a:ext cx="477539" cy="511016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83782F46-972B-F74E-B5E1-F30E8DD07FBE}"/>
              </a:ext>
            </a:extLst>
          </p:cNvPr>
          <p:cNvPicPr>
            <a:picLocks noChangeAspect="1"/>
          </p:cNvPicPr>
          <p:nvPr/>
        </p:nvPicPr>
        <p:blipFill>
          <a:blip r:embed="rId4"/>
          <a:stretch>
            <a:fillRect/>
          </a:stretch>
        </p:blipFill>
        <p:spPr>
          <a:xfrm>
            <a:off x="5389919" y="1600200"/>
            <a:ext cx="3724263" cy="2382603"/>
          </a:xfrm>
          <a:prstGeom prst="rect">
            <a:avLst/>
          </a:prstGeom>
        </p:spPr>
      </p:pic>
      <p:pic>
        <p:nvPicPr>
          <p:cNvPr id="11" name="Picture 10">
            <a:extLst>
              <a:ext uri="{FF2B5EF4-FFF2-40B4-BE49-F238E27FC236}">
                <a16:creationId xmlns:a16="http://schemas.microsoft.com/office/drawing/2014/main" id="{651C93C8-E662-634A-AE11-0C2FA4229424}"/>
              </a:ext>
            </a:extLst>
          </p:cNvPr>
          <p:cNvPicPr>
            <a:picLocks noChangeAspect="1"/>
          </p:cNvPicPr>
          <p:nvPr/>
        </p:nvPicPr>
        <p:blipFill>
          <a:blip r:embed="rId5"/>
          <a:stretch>
            <a:fillRect/>
          </a:stretch>
        </p:blipFill>
        <p:spPr>
          <a:xfrm>
            <a:off x="5375009" y="4648200"/>
            <a:ext cx="3754081" cy="524285"/>
          </a:xfrm>
          <a:prstGeom prst="rect">
            <a:avLst/>
          </a:prstGeom>
        </p:spPr>
      </p:pic>
    </p:spTree>
    <p:extLst>
      <p:ext uri="{BB962C8B-B14F-4D97-AF65-F5344CB8AC3E}">
        <p14:creationId xmlns:p14="http://schemas.microsoft.com/office/powerpoint/2010/main" val="577253243"/>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C546-6A11-1120-A673-A501F4AC5FC4}"/>
              </a:ext>
            </a:extLst>
          </p:cNvPr>
          <p:cNvSpPr>
            <a:spLocks noGrp="1"/>
          </p:cNvSpPr>
          <p:nvPr>
            <p:ph type="title"/>
          </p:nvPr>
        </p:nvSpPr>
        <p:spPr>
          <a:xfrm>
            <a:off x="228600" y="152400"/>
            <a:ext cx="9167936" cy="1066800"/>
          </a:xfrm>
        </p:spPr>
        <p:txBody>
          <a:bodyPr/>
          <a:lstStyle/>
          <a:p>
            <a:r>
              <a:rPr lang="en-US" sz="3800" dirty="0" err="1"/>
              <a:t>AliBaba</a:t>
            </a:r>
            <a:r>
              <a:rPr lang="en-US" sz="3800" dirty="0"/>
              <a:t> PIM Recommendation System (2022)</a:t>
            </a:r>
          </a:p>
        </p:txBody>
      </p:sp>
      <p:sp>
        <p:nvSpPr>
          <p:cNvPr id="3" name="Content Placeholder 2">
            <a:extLst>
              <a:ext uri="{FF2B5EF4-FFF2-40B4-BE49-F238E27FC236}">
                <a16:creationId xmlns:a16="http://schemas.microsoft.com/office/drawing/2014/main" id="{5F160195-56F6-74E3-8969-3DF2E94937C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380F43C-6533-8AC6-A6BF-105E6C561CE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68FE1CEA-D8CC-E719-F994-3424A0124DDE}"/>
              </a:ext>
            </a:extLst>
          </p:cNvPr>
          <p:cNvPicPr>
            <a:picLocks noChangeAspect="1"/>
          </p:cNvPicPr>
          <p:nvPr/>
        </p:nvPicPr>
        <p:blipFill>
          <a:blip r:embed="rId2"/>
          <a:stretch>
            <a:fillRect/>
          </a:stretch>
        </p:blipFill>
        <p:spPr>
          <a:xfrm>
            <a:off x="223735" y="1026550"/>
            <a:ext cx="3812235" cy="3573016"/>
          </a:xfrm>
          <a:prstGeom prst="rect">
            <a:avLst/>
          </a:prstGeom>
        </p:spPr>
      </p:pic>
      <p:pic>
        <p:nvPicPr>
          <p:cNvPr id="6" name="Picture 5">
            <a:extLst>
              <a:ext uri="{FF2B5EF4-FFF2-40B4-BE49-F238E27FC236}">
                <a16:creationId xmlns:a16="http://schemas.microsoft.com/office/drawing/2014/main" id="{8CCE5892-6368-A987-2CEE-A43367C6AE1F}"/>
              </a:ext>
            </a:extLst>
          </p:cNvPr>
          <p:cNvPicPr>
            <a:picLocks noChangeAspect="1"/>
          </p:cNvPicPr>
          <p:nvPr/>
        </p:nvPicPr>
        <p:blipFill>
          <a:blip r:embed="rId3"/>
          <a:stretch>
            <a:fillRect/>
          </a:stretch>
        </p:blipFill>
        <p:spPr>
          <a:xfrm>
            <a:off x="4330079" y="999834"/>
            <a:ext cx="4202361" cy="3623898"/>
          </a:xfrm>
          <a:prstGeom prst="rect">
            <a:avLst/>
          </a:prstGeom>
        </p:spPr>
      </p:pic>
      <p:pic>
        <p:nvPicPr>
          <p:cNvPr id="7" name="Picture 6">
            <a:extLst>
              <a:ext uri="{FF2B5EF4-FFF2-40B4-BE49-F238E27FC236}">
                <a16:creationId xmlns:a16="http://schemas.microsoft.com/office/drawing/2014/main" id="{8B8823BA-1CC6-C778-1F46-DA01D7A284DB}"/>
              </a:ext>
            </a:extLst>
          </p:cNvPr>
          <p:cNvPicPr>
            <a:picLocks noChangeAspect="1"/>
          </p:cNvPicPr>
          <p:nvPr/>
        </p:nvPicPr>
        <p:blipFill>
          <a:blip r:embed="rId4"/>
          <a:stretch>
            <a:fillRect/>
          </a:stretch>
        </p:blipFill>
        <p:spPr>
          <a:xfrm>
            <a:off x="1331640" y="4827100"/>
            <a:ext cx="6552728" cy="1878567"/>
          </a:xfrm>
          <a:prstGeom prst="rect">
            <a:avLst/>
          </a:prstGeom>
        </p:spPr>
      </p:pic>
    </p:spTree>
    <p:extLst>
      <p:ext uri="{BB962C8B-B14F-4D97-AF65-F5344CB8AC3E}">
        <p14:creationId xmlns:p14="http://schemas.microsoft.com/office/powerpoint/2010/main" val="2003946798"/>
      </p:ext>
    </p:extLst>
  </p:cSld>
  <p:clrMapOvr>
    <a:masterClrMapping/>
  </p:clrMapOvr>
  <p:transition/>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261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066208339"/>
      </p:ext>
    </p:extLst>
  </p:cSld>
  <p:clrMapOvr>
    <a:masterClrMapping/>
  </p:clrMapOvr>
  <p:transition/>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600" dirty="0"/>
              <a:t>DAMOV Analysis Methodology &amp; Workloads</a:t>
            </a:r>
            <a:endParaRPr lang="en-US" sz="36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34531838"/>
      </p:ext>
    </p:extLst>
  </p:cSld>
  <p:clrMapOvr>
    <a:masterClrMapping/>
  </p:clrMapOvr>
  <p:transition/>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870B-0E44-2546-B851-356F8AC5695D}"/>
              </a:ext>
            </a:extLst>
          </p:cNvPr>
          <p:cNvSpPr>
            <a:spLocks noGrp="1"/>
          </p:cNvSpPr>
          <p:nvPr>
            <p:ph type="title"/>
          </p:nvPr>
        </p:nvSpPr>
        <p:spPr/>
        <p:txBody>
          <a:bodyPr/>
          <a:lstStyle/>
          <a:p>
            <a:r>
              <a:rPr lang="en-US" dirty="0"/>
              <a:t>When to Employ Near-Data Processing? </a:t>
            </a:r>
          </a:p>
        </p:txBody>
      </p:sp>
      <p:sp>
        <p:nvSpPr>
          <p:cNvPr id="4" name="Oval 3">
            <a:extLst>
              <a:ext uri="{FF2B5EF4-FFF2-40B4-BE49-F238E27FC236}">
                <a16:creationId xmlns:a16="http://schemas.microsoft.com/office/drawing/2014/main" id="{8F60FE34-5F58-5C43-A7A4-77B1B8F44DB1}"/>
              </a:ext>
            </a:extLst>
          </p:cNvPr>
          <p:cNvSpPr/>
          <p:nvPr/>
        </p:nvSpPr>
        <p:spPr>
          <a:xfrm>
            <a:off x="2973154" y="2305585"/>
            <a:ext cx="3211232" cy="1524000"/>
          </a:xfrm>
          <a:prstGeom prst="ellipse">
            <a:avLst/>
          </a:prstGeom>
          <a:solidFill>
            <a:srgbClr val="77BF6F"/>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Near-Data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Processing</a:t>
            </a:r>
          </a:p>
        </p:txBody>
      </p:sp>
      <p:grpSp>
        <p:nvGrpSpPr>
          <p:cNvPr id="5" name="Group 4">
            <a:extLst>
              <a:ext uri="{FF2B5EF4-FFF2-40B4-BE49-F238E27FC236}">
                <a16:creationId xmlns:a16="http://schemas.microsoft.com/office/drawing/2014/main" id="{201768E1-C8A0-AC4B-A3C0-E84FC09A9E37}"/>
              </a:ext>
            </a:extLst>
          </p:cNvPr>
          <p:cNvGrpSpPr/>
          <p:nvPr/>
        </p:nvGrpSpPr>
        <p:grpSpPr>
          <a:xfrm>
            <a:off x="2878320" y="726328"/>
            <a:ext cx="4195700" cy="1596033"/>
            <a:chOff x="3073303" y="1009850"/>
            <a:chExt cx="4195700" cy="1906011"/>
          </a:xfrm>
        </p:grpSpPr>
        <p:sp>
          <p:nvSpPr>
            <p:cNvPr id="6" name="TextBox 5">
              <a:extLst>
                <a:ext uri="{FF2B5EF4-FFF2-40B4-BE49-F238E27FC236}">
                  <a16:creationId xmlns:a16="http://schemas.microsoft.com/office/drawing/2014/main" id="{17F58A94-356A-374D-B404-C4DCAD3A28F7}"/>
                </a:ext>
              </a:extLst>
            </p:cNvPr>
            <p:cNvSpPr txBox="1"/>
            <p:nvPr/>
          </p:nvSpPr>
          <p:spPr>
            <a:xfrm>
              <a:off x="3073303" y="1009850"/>
              <a:ext cx="4195700" cy="91888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Mobile consumer workloads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7" name="Freeform: Shape 14">
              <a:extLst>
                <a:ext uri="{FF2B5EF4-FFF2-40B4-BE49-F238E27FC236}">
                  <a16:creationId xmlns:a16="http://schemas.microsoft.com/office/drawing/2014/main" id="{9C2F4064-4929-6B49-9090-210D8274FF50}"/>
                </a:ext>
              </a:extLst>
            </p:cNvPr>
            <p:cNvSpPr/>
            <p:nvPr/>
          </p:nvSpPr>
          <p:spPr>
            <a:xfrm>
              <a:off x="4907738" y="1889401"/>
              <a:ext cx="245642" cy="1026460"/>
            </a:xfrm>
            <a:custGeom>
              <a:avLst/>
              <a:gdLst>
                <a:gd name="connsiteX0" fmla="*/ 0 w 255373"/>
                <a:gd name="connsiteY0" fmla="*/ 1087395 h 1087395"/>
                <a:gd name="connsiteX1" fmla="*/ 255373 w 255373"/>
                <a:gd name="connsiteY1" fmla="*/ 0 h 1087395"/>
              </a:gdLst>
              <a:ahLst/>
              <a:cxnLst>
                <a:cxn ang="0">
                  <a:pos x="connsiteX0" y="connsiteY0"/>
                </a:cxn>
                <a:cxn ang="0">
                  <a:pos x="connsiteX1" y="connsiteY1"/>
                </a:cxn>
              </a:cxnLst>
              <a:rect l="l" t="t" r="r" b="b"/>
              <a:pathLst>
                <a:path w="255373" h="1087395">
                  <a:moveTo>
                    <a:pt x="0" y="1087395"/>
                  </a:moveTo>
                  <a:lnTo>
                    <a:pt x="255373"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8" name="Group 7">
            <a:extLst>
              <a:ext uri="{FF2B5EF4-FFF2-40B4-BE49-F238E27FC236}">
                <a16:creationId xmlns:a16="http://schemas.microsoft.com/office/drawing/2014/main" id="{F3176FD9-5713-E045-AB72-4E4C8FE4ECDC}"/>
              </a:ext>
            </a:extLst>
          </p:cNvPr>
          <p:cNvGrpSpPr/>
          <p:nvPr/>
        </p:nvGrpSpPr>
        <p:grpSpPr>
          <a:xfrm>
            <a:off x="6078311" y="1818163"/>
            <a:ext cx="2793846" cy="988283"/>
            <a:chOff x="6204399" y="2374826"/>
            <a:chExt cx="2793846" cy="988283"/>
          </a:xfrm>
        </p:grpSpPr>
        <p:sp>
          <p:nvSpPr>
            <p:cNvPr id="9" name="TextBox 8">
              <a:extLst>
                <a:ext uri="{FF2B5EF4-FFF2-40B4-BE49-F238E27FC236}">
                  <a16:creationId xmlns:a16="http://schemas.microsoft.com/office/drawing/2014/main" id="{D85E0C8A-A665-744E-8154-AB774FD00FB8}"/>
                </a:ext>
              </a:extLst>
            </p:cNvPr>
            <p:cNvSpPr txBox="1"/>
            <p:nvPr/>
          </p:nvSpPr>
          <p:spPr>
            <a:xfrm>
              <a:off x="6453767" y="2374826"/>
              <a:ext cx="254447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Neural networks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0" name="Freeform: Shape 15">
              <a:extLst>
                <a:ext uri="{FF2B5EF4-FFF2-40B4-BE49-F238E27FC236}">
                  <a16:creationId xmlns:a16="http://schemas.microsoft.com/office/drawing/2014/main" id="{1387FE78-FC48-E641-A6C6-D9D0335D9CBE}"/>
                </a:ext>
              </a:extLst>
            </p:cNvPr>
            <p:cNvSpPr/>
            <p:nvPr/>
          </p:nvSpPr>
          <p:spPr>
            <a:xfrm>
              <a:off x="6204399" y="2870886"/>
              <a:ext cx="729800" cy="492223"/>
            </a:xfrm>
            <a:custGeom>
              <a:avLst/>
              <a:gdLst>
                <a:gd name="connsiteX0" fmla="*/ 0 w 906162"/>
                <a:gd name="connsiteY0" fmla="*/ 329514 h 329514"/>
                <a:gd name="connsiteX1" fmla="*/ 906162 w 906162"/>
                <a:gd name="connsiteY1" fmla="*/ 0 h 329514"/>
              </a:gdLst>
              <a:ahLst/>
              <a:cxnLst>
                <a:cxn ang="0">
                  <a:pos x="connsiteX0" y="connsiteY0"/>
                </a:cxn>
                <a:cxn ang="0">
                  <a:pos x="connsiteX1" y="connsiteY1"/>
                </a:cxn>
              </a:cxnLst>
              <a:rect l="l" t="t" r="r" b="b"/>
              <a:pathLst>
                <a:path w="906162" h="329514">
                  <a:moveTo>
                    <a:pt x="0" y="329514"/>
                  </a:moveTo>
                  <a:lnTo>
                    <a:pt x="906162"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1" name="Group 10">
            <a:extLst>
              <a:ext uri="{FF2B5EF4-FFF2-40B4-BE49-F238E27FC236}">
                <a16:creationId xmlns:a16="http://schemas.microsoft.com/office/drawing/2014/main" id="{02126128-81FA-7C48-B816-9DF271AAF36B}"/>
              </a:ext>
            </a:extLst>
          </p:cNvPr>
          <p:cNvGrpSpPr/>
          <p:nvPr/>
        </p:nvGrpSpPr>
        <p:grpSpPr>
          <a:xfrm>
            <a:off x="75991" y="1461673"/>
            <a:ext cx="3096410" cy="1223332"/>
            <a:chOff x="738224" y="1853584"/>
            <a:chExt cx="3322976" cy="1146543"/>
          </a:xfrm>
        </p:grpSpPr>
        <p:sp>
          <p:nvSpPr>
            <p:cNvPr id="12" name="TextBox 11">
              <a:extLst>
                <a:ext uri="{FF2B5EF4-FFF2-40B4-BE49-F238E27FC236}">
                  <a16:creationId xmlns:a16="http://schemas.microsoft.com/office/drawing/2014/main" id="{BF13E577-CE22-6E40-8770-A413B64FB467}"/>
                </a:ext>
              </a:extLst>
            </p:cNvPr>
            <p:cNvSpPr txBox="1"/>
            <p:nvPr/>
          </p:nvSpPr>
          <p:spPr>
            <a:xfrm>
              <a:off x="738224" y="1853584"/>
              <a:ext cx="2843511"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Graph processing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(Tesseract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1</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3" name="Freeform: Shape 16">
              <a:extLst>
                <a:ext uri="{FF2B5EF4-FFF2-40B4-BE49-F238E27FC236}">
                  <a16:creationId xmlns:a16="http://schemas.microsoft.com/office/drawing/2014/main" id="{936AAEE9-A7CE-1A4B-BBC9-EA000415F476}"/>
                </a:ext>
              </a:extLst>
            </p:cNvPr>
            <p:cNvSpPr/>
            <p:nvPr/>
          </p:nvSpPr>
          <p:spPr>
            <a:xfrm>
              <a:off x="3047999" y="2285999"/>
              <a:ext cx="1013201" cy="714128"/>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7" name="Group 16">
            <a:extLst>
              <a:ext uri="{FF2B5EF4-FFF2-40B4-BE49-F238E27FC236}">
                <a16:creationId xmlns:a16="http://schemas.microsoft.com/office/drawing/2014/main" id="{EC23AF05-902E-CD45-A520-45559293161E}"/>
              </a:ext>
            </a:extLst>
          </p:cNvPr>
          <p:cNvGrpSpPr/>
          <p:nvPr/>
        </p:nvGrpSpPr>
        <p:grpSpPr>
          <a:xfrm>
            <a:off x="991661" y="3668461"/>
            <a:ext cx="3037883" cy="1378984"/>
            <a:chOff x="2414397" y="4686438"/>
            <a:chExt cx="3037883" cy="1378984"/>
          </a:xfrm>
        </p:grpSpPr>
        <p:sp>
          <p:nvSpPr>
            <p:cNvPr id="18" name="TextBox 17">
              <a:extLst>
                <a:ext uri="{FF2B5EF4-FFF2-40B4-BE49-F238E27FC236}">
                  <a16:creationId xmlns:a16="http://schemas.microsoft.com/office/drawing/2014/main" id="{D4D70FED-B881-9C46-B6CE-6490B7D34038}"/>
                </a:ext>
              </a:extLst>
            </p:cNvPr>
            <p:cNvSpPr txBox="1"/>
            <p:nvPr/>
          </p:nvSpPr>
          <p:spPr>
            <a:xfrm>
              <a:off x="2414397" y="5295981"/>
              <a:ext cx="3037883"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Time series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(NATSA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6</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19" name="Freeform: Shape 18">
              <a:extLst>
                <a:ext uri="{FF2B5EF4-FFF2-40B4-BE49-F238E27FC236}">
                  <a16:creationId xmlns:a16="http://schemas.microsoft.com/office/drawing/2014/main" id="{09CE2BD0-303A-AB48-B631-BDA3A49F15FD}"/>
                </a:ext>
              </a:extLst>
            </p:cNvPr>
            <p:cNvSpPr/>
            <p:nvPr/>
          </p:nvSpPr>
          <p:spPr>
            <a:xfrm>
              <a:off x="4085967" y="4686438"/>
              <a:ext cx="890244" cy="69287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20" name="Group 19">
            <a:extLst>
              <a:ext uri="{FF2B5EF4-FFF2-40B4-BE49-F238E27FC236}">
                <a16:creationId xmlns:a16="http://schemas.microsoft.com/office/drawing/2014/main" id="{D9732F72-DF5A-BD41-941A-7F12D6A5CBD1}"/>
              </a:ext>
            </a:extLst>
          </p:cNvPr>
          <p:cNvGrpSpPr/>
          <p:nvPr/>
        </p:nvGrpSpPr>
        <p:grpSpPr>
          <a:xfrm>
            <a:off x="5821319" y="3543093"/>
            <a:ext cx="3326459" cy="1337976"/>
            <a:chOff x="5774167" y="4000439"/>
            <a:chExt cx="3326459" cy="1337976"/>
          </a:xfrm>
        </p:grpSpPr>
        <p:sp>
          <p:nvSpPr>
            <p:cNvPr id="21" name="TextBox 20">
              <a:extLst>
                <a:ext uri="{FF2B5EF4-FFF2-40B4-BE49-F238E27FC236}">
                  <a16:creationId xmlns:a16="http://schemas.microsoft.com/office/drawing/2014/main" id="{C70EC3CA-FA70-314F-84AB-B4AC1BCE23A6}"/>
                </a:ext>
              </a:extLst>
            </p:cNvPr>
            <p:cNvSpPr txBox="1"/>
            <p:nvPr/>
          </p:nvSpPr>
          <p:spPr>
            <a:xfrm>
              <a:off x="6004906" y="4199642"/>
              <a:ext cx="3095720" cy="113877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sequence mapping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(GenASM</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3</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GRIM-Filter</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4</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22" name="Freeform: Shape 19">
              <a:extLst>
                <a:ext uri="{FF2B5EF4-FFF2-40B4-BE49-F238E27FC236}">
                  <a16:creationId xmlns:a16="http://schemas.microsoft.com/office/drawing/2014/main" id="{72861EC4-3668-8F43-8B16-7169AA4EA8A0}"/>
                </a:ext>
              </a:extLst>
            </p:cNvPr>
            <p:cNvSpPr/>
            <p:nvPr/>
          </p:nvSpPr>
          <p:spPr>
            <a:xfrm>
              <a:off x="5774167" y="4000439"/>
              <a:ext cx="1057818" cy="584559"/>
            </a:xfrm>
            <a:custGeom>
              <a:avLst/>
              <a:gdLst>
                <a:gd name="connsiteX0" fmla="*/ 0 w 955589"/>
                <a:gd name="connsiteY0" fmla="*/ 0 h 634314"/>
                <a:gd name="connsiteX1" fmla="*/ 955589 w 955589"/>
                <a:gd name="connsiteY1" fmla="*/ 634314 h 634314"/>
              </a:gdLst>
              <a:ahLst/>
              <a:cxnLst>
                <a:cxn ang="0">
                  <a:pos x="connsiteX0" y="connsiteY0"/>
                </a:cxn>
                <a:cxn ang="0">
                  <a:pos x="connsiteX1" y="connsiteY1"/>
                </a:cxn>
              </a:cxnLst>
              <a:rect l="l" t="t" r="r" b="b"/>
              <a:pathLst>
                <a:path w="955589" h="634314">
                  <a:moveTo>
                    <a:pt x="0" y="0"/>
                  </a:moveTo>
                  <a:lnTo>
                    <a:pt x="955589" y="634314"/>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23" name="Group 22">
            <a:extLst>
              <a:ext uri="{FF2B5EF4-FFF2-40B4-BE49-F238E27FC236}">
                <a16:creationId xmlns:a16="http://schemas.microsoft.com/office/drawing/2014/main" id="{DC4EBAD0-D45A-9341-B0F5-3A74AB265177}"/>
              </a:ext>
            </a:extLst>
          </p:cNvPr>
          <p:cNvGrpSpPr/>
          <p:nvPr/>
        </p:nvGrpSpPr>
        <p:grpSpPr>
          <a:xfrm>
            <a:off x="4712755" y="3829585"/>
            <a:ext cx="837586" cy="991412"/>
            <a:chOff x="3420385" y="4013776"/>
            <a:chExt cx="837586" cy="1433568"/>
          </a:xfrm>
        </p:grpSpPr>
        <p:sp>
          <p:nvSpPr>
            <p:cNvPr id="24" name="TextBox 23">
              <a:extLst>
                <a:ext uri="{FF2B5EF4-FFF2-40B4-BE49-F238E27FC236}">
                  <a16:creationId xmlns:a16="http://schemas.microsoft.com/office/drawing/2014/main" id="{3C46697F-1C07-C942-884C-732484FE316B}"/>
                </a:ext>
              </a:extLst>
            </p:cNvPr>
            <p:cNvSpPr txBox="1"/>
            <p:nvPr/>
          </p:nvSpPr>
          <p:spPr>
            <a:xfrm>
              <a:off x="3784764" y="4862570"/>
              <a:ext cx="473207" cy="584774"/>
            </a:xfrm>
            <a:prstGeom prst="rect">
              <a:avLst/>
            </a:prstGeom>
            <a:noFill/>
            <a:ln w="28575">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a:t>
              </a:r>
            </a:p>
          </p:txBody>
        </p:sp>
        <p:sp>
          <p:nvSpPr>
            <p:cNvPr id="25" name="Freeform: Shape 23">
              <a:extLst>
                <a:ext uri="{FF2B5EF4-FFF2-40B4-BE49-F238E27FC236}">
                  <a16:creationId xmlns:a16="http://schemas.microsoft.com/office/drawing/2014/main" id="{2B2DB8C3-200D-5341-8C5D-C6FDAAAB9454}"/>
                </a:ext>
              </a:extLst>
            </p:cNvPr>
            <p:cNvSpPr/>
            <p:nvPr/>
          </p:nvSpPr>
          <p:spPr>
            <a:xfrm flipH="1">
              <a:off x="3420385" y="4013776"/>
              <a:ext cx="533400" cy="121920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
        <p:nvSpPr>
          <p:cNvPr id="26" name="Content Placeholder 25">
            <a:extLst>
              <a:ext uri="{FF2B5EF4-FFF2-40B4-BE49-F238E27FC236}">
                <a16:creationId xmlns:a16="http://schemas.microsoft.com/office/drawing/2014/main" id="{99FA6965-BE90-B747-B56B-EDB7DCD1158D}"/>
              </a:ext>
            </a:extLst>
          </p:cNvPr>
          <p:cNvSpPr>
            <a:spLocks noGrp="1"/>
          </p:cNvSpPr>
          <p:nvPr>
            <p:ph idx="1"/>
          </p:nvPr>
        </p:nvSpPr>
        <p:spPr>
          <a:xfrm>
            <a:off x="34309" y="5021585"/>
            <a:ext cx="9094167" cy="1606775"/>
          </a:xfrm>
        </p:spPr>
        <p:txBody>
          <a:bodyPr>
            <a:noAutofit/>
          </a:bodyPr>
          <a:lstStyle/>
          <a:p>
            <a:pPr marL="0" indent="0">
              <a:lnSpc>
                <a:spcPct val="100000"/>
              </a:lnSpc>
              <a:spcBef>
                <a:spcPts val="400"/>
              </a:spcBef>
              <a:buNone/>
            </a:pPr>
            <a:r>
              <a:rPr lang="en-US" sz="1050" dirty="0">
                <a:solidFill>
                  <a:schemeClr val="bg1">
                    <a:lumMod val="75000"/>
                  </a:schemeClr>
                </a:solidFill>
              </a:rPr>
              <a:t>[1] </a:t>
            </a:r>
            <a:r>
              <a:rPr lang="en-US" sz="1050" dirty="0" err="1">
                <a:solidFill>
                  <a:schemeClr val="bg1">
                    <a:lumMod val="75000"/>
                  </a:schemeClr>
                </a:solidFill>
              </a:rPr>
              <a:t>Ahn</a:t>
            </a:r>
            <a:r>
              <a:rPr lang="en-US" sz="1050" dirty="0">
                <a:solidFill>
                  <a:schemeClr val="bg1">
                    <a:lumMod val="75000"/>
                  </a:schemeClr>
                </a:solidFill>
              </a:rPr>
              <a:t>+, “A Scalable Processing-in-Memory Accelerator for Parallel Graph Processing," ISCA, 2015</a:t>
            </a:r>
          </a:p>
          <a:p>
            <a:pPr marL="0" indent="0">
              <a:lnSpc>
                <a:spcPct val="100000"/>
              </a:lnSpc>
              <a:spcBef>
                <a:spcPts val="400"/>
              </a:spcBef>
              <a:buNone/>
            </a:pPr>
            <a:r>
              <a:rPr lang="en-US" sz="1050" dirty="0">
                <a:solidFill>
                  <a:schemeClr val="bg1">
                    <a:lumMod val="75000"/>
                  </a:schemeClr>
                </a:solidFill>
              </a:rPr>
              <a:t>[2] </a:t>
            </a:r>
            <a:r>
              <a:rPr lang="en-US" sz="1050" dirty="0" err="1">
                <a:solidFill>
                  <a:schemeClr val="bg1">
                    <a:lumMod val="75000"/>
                  </a:schemeClr>
                </a:solidFill>
              </a:rPr>
              <a:t>Boroumand</a:t>
            </a:r>
            <a:r>
              <a:rPr lang="en-US" sz="1050" dirty="0">
                <a:solidFill>
                  <a:schemeClr val="bg1">
                    <a:lumMod val="75000"/>
                  </a:schemeClr>
                </a:solidFill>
              </a:rPr>
              <a:t>+, "Google Workloads for Consumer Devices: Mitigating Data Movement Bottlenecks,” ASPLOS, 2018</a:t>
            </a:r>
          </a:p>
          <a:p>
            <a:pPr marL="0" indent="0">
              <a:lnSpc>
                <a:spcPct val="100000"/>
              </a:lnSpc>
              <a:spcBef>
                <a:spcPts val="400"/>
              </a:spcBef>
              <a:buNone/>
            </a:pPr>
            <a:r>
              <a:rPr lang="en-US" sz="1050" dirty="0">
                <a:solidFill>
                  <a:schemeClr val="bg1">
                    <a:lumMod val="75000"/>
                  </a:schemeClr>
                </a:solidFill>
              </a:rPr>
              <a:t>[3] Cali+, "</a:t>
            </a:r>
            <a:r>
              <a:rPr lang="en-US" sz="1050" dirty="0" err="1">
                <a:solidFill>
                  <a:schemeClr val="bg1">
                    <a:lumMod val="75000"/>
                  </a:schemeClr>
                </a:solidFill>
              </a:rPr>
              <a:t>GenASM</a:t>
            </a:r>
            <a:r>
              <a:rPr lang="en-US" sz="1050" dirty="0">
                <a:solidFill>
                  <a:schemeClr val="bg1">
                    <a:lumMod val="75000"/>
                  </a:schemeClr>
                </a:solidFill>
              </a:rPr>
              <a:t>: A High-Performance, Low-Power Approximate String Matching Acceleration Framework for Genome Sequence Analysis,” MICRO, 2020 </a:t>
            </a:r>
          </a:p>
          <a:p>
            <a:pPr marL="0" indent="0">
              <a:lnSpc>
                <a:spcPct val="100000"/>
              </a:lnSpc>
              <a:spcBef>
                <a:spcPts val="400"/>
              </a:spcBef>
              <a:buNone/>
            </a:pPr>
            <a:r>
              <a:rPr lang="en-US" sz="1050" dirty="0">
                <a:solidFill>
                  <a:schemeClr val="bg1">
                    <a:lumMod val="75000"/>
                  </a:schemeClr>
                </a:solidFill>
              </a:rPr>
              <a:t>[4] Kim+, "GRIM-Filter: Fast Seed Location Filtering in DNA Read Mapping Using Processing-in-Memory Technologies,” BMC Genomics, 2018</a:t>
            </a:r>
          </a:p>
          <a:p>
            <a:pPr marL="0" indent="0">
              <a:lnSpc>
                <a:spcPct val="100000"/>
              </a:lnSpc>
              <a:spcBef>
                <a:spcPts val="400"/>
              </a:spcBef>
              <a:buNone/>
            </a:pPr>
            <a:r>
              <a:rPr lang="en-US" sz="1050" dirty="0">
                <a:solidFill>
                  <a:schemeClr val="bg1">
                    <a:lumMod val="75000"/>
                  </a:schemeClr>
                </a:solidFill>
              </a:rPr>
              <a:t>[5] </a:t>
            </a:r>
            <a:r>
              <a:rPr lang="en-US" sz="1050" dirty="0" err="1">
                <a:solidFill>
                  <a:schemeClr val="bg1">
                    <a:lumMod val="75000"/>
                  </a:schemeClr>
                </a:solidFill>
              </a:rPr>
              <a:t>Boroumand</a:t>
            </a:r>
            <a:r>
              <a:rPr lang="en-US" sz="1050" dirty="0">
                <a:solidFill>
                  <a:schemeClr val="bg1">
                    <a:lumMod val="75000"/>
                  </a:schemeClr>
                </a:solidFill>
              </a:rPr>
              <a:t>+, "Polynesia: Enabling Effective Hybrid Transactional/Analytical Databases with Specialized Hardware/Software Co-Design,” arXiv:2103.00798 [</a:t>
            </a:r>
            <a:r>
              <a:rPr lang="en-US" sz="1050" dirty="0" err="1">
                <a:solidFill>
                  <a:schemeClr val="bg1">
                    <a:lumMod val="75000"/>
                  </a:schemeClr>
                </a:solidFill>
              </a:rPr>
              <a:t>cs.AR</a:t>
            </a:r>
            <a:r>
              <a:rPr lang="en-US" sz="1050" dirty="0">
                <a:solidFill>
                  <a:schemeClr val="bg1">
                    <a:lumMod val="75000"/>
                  </a:schemeClr>
                </a:solidFill>
              </a:rPr>
              <a:t>], 2021</a:t>
            </a:r>
          </a:p>
          <a:p>
            <a:pPr marL="0" indent="0">
              <a:lnSpc>
                <a:spcPct val="100000"/>
              </a:lnSpc>
              <a:spcBef>
                <a:spcPts val="400"/>
              </a:spcBef>
              <a:buNone/>
            </a:pPr>
            <a:r>
              <a:rPr lang="en-US" sz="1050" dirty="0">
                <a:solidFill>
                  <a:schemeClr val="bg1">
                    <a:lumMod val="75000"/>
                  </a:schemeClr>
                </a:solidFill>
              </a:rPr>
              <a:t>[6] Fernandez+, “NATSA: A Near-Data Processing Accelerator for Time Series Analysis,” ICCD, 2020</a:t>
            </a:r>
          </a:p>
          <a:p>
            <a:pPr marL="0" indent="0">
              <a:lnSpc>
                <a:spcPct val="100000"/>
              </a:lnSpc>
              <a:spcBef>
                <a:spcPts val="400"/>
              </a:spcBef>
              <a:buNone/>
            </a:pPr>
            <a:endParaRPr lang="en-US" sz="1050" dirty="0">
              <a:solidFill>
                <a:schemeClr val="bg1">
                  <a:lumMod val="75000"/>
                </a:schemeClr>
              </a:solidFill>
            </a:endParaRPr>
          </a:p>
          <a:p>
            <a:pPr marL="0" indent="0">
              <a:lnSpc>
                <a:spcPct val="100000"/>
              </a:lnSpc>
              <a:spcBef>
                <a:spcPts val="400"/>
              </a:spcBef>
              <a:buNone/>
            </a:pPr>
            <a:endParaRPr lang="en-US" sz="1050" dirty="0">
              <a:solidFill>
                <a:schemeClr val="bg1">
                  <a:lumMod val="65000"/>
                </a:schemeClr>
              </a:solidFill>
            </a:endParaRPr>
          </a:p>
        </p:txBody>
      </p:sp>
      <p:grpSp>
        <p:nvGrpSpPr>
          <p:cNvPr id="28" name="Group 27">
            <a:extLst>
              <a:ext uri="{FF2B5EF4-FFF2-40B4-BE49-F238E27FC236}">
                <a16:creationId xmlns:a16="http://schemas.microsoft.com/office/drawing/2014/main" id="{1B9EB573-9041-9A4C-9CC2-CC99C223D078}"/>
              </a:ext>
            </a:extLst>
          </p:cNvPr>
          <p:cNvGrpSpPr/>
          <p:nvPr/>
        </p:nvGrpSpPr>
        <p:grpSpPr>
          <a:xfrm>
            <a:off x="669675" y="2878258"/>
            <a:ext cx="2329883" cy="769441"/>
            <a:chOff x="1309638" y="2475710"/>
            <a:chExt cx="2500362" cy="721143"/>
          </a:xfrm>
        </p:grpSpPr>
        <p:sp>
          <p:nvSpPr>
            <p:cNvPr id="29" name="TextBox 28">
              <a:extLst>
                <a:ext uri="{FF2B5EF4-FFF2-40B4-BE49-F238E27FC236}">
                  <a16:creationId xmlns:a16="http://schemas.microsoft.com/office/drawing/2014/main" id="{C5D42B10-C369-5C42-BC9A-3CC32429ECA8}"/>
                </a:ext>
              </a:extLst>
            </p:cNvPr>
            <p:cNvSpPr txBox="1"/>
            <p:nvPr/>
          </p:nvSpPr>
          <p:spPr>
            <a:xfrm>
              <a:off x="1309638" y="2475710"/>
              <a:ext cx="1756767"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Databases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(Polynesia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5</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30" name="Freeform: Shape 16">
              <a:extLst>
                <a:ext uri="{FF2B5EF4-FFF2-40B4-BE49-F238E27FC236}">
                  <a16:creationId xmlns:a16="http://schemas.microsoft.com/office/drawing/2014/main" id="{2E59F70C-46FC-D144-A989-A6CAA3BCE549}"/>
                </a:ext>
              </a:extLst>
            </p:cNvPr>
            <p:cNvSpPr/>
            <p:nvPr/>
          </p:nvSpPr>
          <p:spPr>
            <a:xfrm flipV="1">
              <a:off x="3048001" y="2771992"/>
              <a:ext cx="761999" cy="42849"/>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Tree>
    <p:extLst>
      <p:ext uri="{BB962C8B-B14F-4D97-AF65-F5344CB8AC3E}">
        <p14:creationId xmlns:p14="http://schemas.microsoft.com/office/powerpoint/2010/main" val="1876406325"/>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576D68-840D-4751-9C30-8884D8792624}"/>
              </a:ext>
            </a:extLst>
          </p:cNvPr>
          <p:cNvSpPr>
            <a:spLocks noGrp="1"/>
          </p:cNvSpPr>
          <p:nvPr>
            <p:ph type="title"/>
          </p:nvPr>
        </p:nvSpPr>
        <p:spPr/>
        <p:txBody>
          <a:bodyPr/>
          <a:lstStyle/>
          <a:p>
            <a:r>
              <a:rPr lang="en-US" dirty="0"/>
              <a:t>Step 1: Application Profiling </a:t>
            </a:r>
          </a:p>
        </p:txBody>
      </p:sp>
      <p:sp>
        <p:nvSpPr>
          <p:cNvPr id="3" name="Espaço Reservado para Conteúdo 2">
            <a:extLst>
              <a:ext uri="{FF2B5EF4-FFF2-40B4-BE49-F238E27FC236}">
                <a16:creationId xmlns:a16="http://schemas.microsoft.com/office/drawing/2014/main" id="{BE0EBD8F-8878-4F45-A76A-C50D5816038E}"/>
              </a:ext>
            </a:extLst>
          </p:cNvPr>
          <p:cNvSpPr>
            <a:spLocks noGrp="1"/>
          </p:cNvSpPr>
          <p:nvPr>
            <p:ph idx="1"/>
          </p:nvPr>
        </p:nvSpPr>
        <p:spPr/>
        <p:txBody>
          <a:bodyPr/>
          <a:lstStyle/>
          <a:p>
            <a:r>
              <a:rPr lang="en-US" sz="2400" dirty="0"/>
              <a:t>We analyze </a:t>
            </a:r>
            <a:r>
              <a:rPr lang="en-US" sz="2400" dirty="0">
                <a:solidFill>
                  <a:schemeClr val="accent1">
                    <a:lumMod val="75000"/>
                  </a:schemeClr>
                </a:solidFill>
              </a:rPr>
              <a:t>345 applications</a:t>
            </a:r>
            <a:r>
              <a:rPr lang="en-US" sz="2400" dirty="0"/>
              <a:t> from distinct domains</a:t>
            </a:r>
            <a:r>
              <a:rPr lang="en-US" sz="2400" b="1" dirty="0"/>
              <a:t>:</a:t>
            </a:r>
          </a:p>
          <a:p>
            <a:pPr marL="0" indent="0">
              <a:buNone/>
            </a:pPr>
            <a:endParaRPr lang="en-US" sz="2400" b="1" dirty="0"/>
          </a:p>
          <a:p>
            <a:pPr>
              <a:buFontTx/>
              <a:buChar char="-"/>
            </a:pPr>
            <a:endParaRPr lang="en-US" b="1" dirty="0"/>
          </a:p>
          <a:p>
            <a:pPr>
              <a:buFontTx/>
              <a:buChar char="-"/>
            </a:pPr>
            <a:endParaRPr lang="en-US" dirty="0"/>
          </a:p>
        </p:txBody>
      </p:sp>
      <p:sp>
        <p:nvSpPr>
          <p:cNvPr id="7" name="Rectangle 6">
            <a:extLst>
              <a:ext uri="{FF2B5EF4-FFF2-40B4-BE49-F238E27FC236}">
                <a16:creationId xmlns:a16="http://schemas.microsoft.com/office/drawing/2014/main" id="{57EDCFFB-9755-1C42-A8EE-85CF2AD143F5}"/>
              </a:ext>
            </a:extLst>
          </p:cNvPr>
          <p:cNvSpPr/>
          <p:nvPr/>
        </p:nvSpPr>
        <p:spPr>
          <a:xfrm>
            <a:off x="134788" y="1325018"/>
            <a:ext cx="4870031" cy="5632311"/>
          </a:xfrm>
          <a:prstGeom prst="rect">
            <a:avLst/>
          </a:prstGeom>
        </p:spPr>
        <p:txBody>
          <a:bodyPr wrap="square">
            <a:spAutoFit/>
          </a:bodyPr>
          <a:lstStyle/>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Graph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Deep Neural Networks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Physics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High-Performance Computing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Genomics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Machine Learning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Databases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 Reorganization</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Image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Map-Reduce</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Benchmarking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Linear Algebra   </a:t>
            </a:r>
          </a:p>
          <a:p>
            <a:pPr marL="0" marR="0" lvl="0" indent="0" algn="l" defTabSz="914400"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grpSp>
        <p:nvGrpSpPr>
          <p:cNvPr id="5" name="Group 4">
            <a:extLst>
              <a:ext uri="{FF2B5EF4-FFF2-40B4-BE49-F238E27FC236}">
                <a16:creationId xmlns:a16="http://schemas.microsoft.com/office/drawing/2014/main" id="{6D4CD789-CE14-EF4A-8D29-43A108585B77}"/>
              </a:ext>
            </a:extLst>
          </p:cNvPr>
          <p:cNvGrpSpPr/>
          <p:nvPr/>
        </p:nvGrpSpPr>
        <p:grpSpPr>
          <a:xfrm>
            <a:off x="4669559" y="1554109"/>
            <a:ext cx="4474441" cy="4188560"/>
            <a:chOff x="287318" y="2244751"/>
            <a:chExt cx="3915641" cy="3665463"/>
          </a:xfrm>
        </p:grpSpPr>
        <p:grpSp>
          <p:nvGrpSpPr>
            <p:cNvPr id="8" name="Group 7">
              <a:extLst>
                <a:ext uri="{FF2B5EF4-FFF2-40B4-BE49-F238E27FC236}">
                  <a16:creationId xmlns:a16="http://schemas.microsoft.com/office/drawing/2014/main" id="{D03C7A51-D54F-C44F-9C79-87901EA49EAE}"/>
                </a:ext>
              </a:extLst>
            </p:cNvPr>
            <p:cNvGrpSpPr/>
            <p:nvPr/>
          </p:nvGrpSpPr>
          <p:grpSpPr>
            <a:xfrm>
              <a:off x="287318" y="2244751"/>
              <a:ext cx="3412488" cy="3665463"/>
              <a:chOff x="287318" y="2244751"/>
              <a:chExt cx="3412488" cy="3665463"/>
            </a:xfrm>
          </p:grpSpPr>
          <p:sp>
            <p:nvSpPr>
              <p:cNvPr id="9" name="Oval 8">
                <a:extLst>
                  <a:ext uri="{FF2B5EF4-FFF2-40B4-BE49-F238E27FC236}">
                    <a16:creationId xmlns:a16="http://schemas.microsoft.com/office/drawing/2014/main" id="{56E51B3A-D7E7-7746-B109-B736D012BF11}"/>
                  </a:ext>
                </a:extLst>
              </p:cNvPr>
              <p:cNvSpPr/>
              <p:nvPr/>
            </p:nvSpPr>
            <p:spPr>
              <a:xfrm>
                <a:off x="1627961" y="4813397"/>
                <a:ext cx="985872" cy="896895"/>
              </a:xfrm>
              <a:prstGeom prst="ellipse">
                <a:avLst/>
              </a:prstGeom>
              <a:solidFill>
                <a:srgbClr val="8D74A1"/>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Physics</a:t>
                </a:r>
              </a:p>
            </p:txBody>
          </p:sp>
          <p:sp>
            <p:nvSpPr>
              <p:cNvPr id="10" name="Oval 9">
                <a:extLst>
                  <a:ext uri="{FF2B5EF4-FFF2-40B4-BE49-F238E27FC236}">
                    <a16:creationId xmlns:a16="http://schemas.microsoft.com/office/drawing/2014/main" id="{8BDF4EF2-647A-CA4E-A51D-30DB819BC088}"/>
                  </a:ext>
                </a:extLst>
              </p:cNvPr>
              <p:cNvSpPr/>
              <p:nvPr/>
            </p:nvSpPr>
            <p:spPr>
              <a:xfrm>
                <a:off x="1333547" y="3488458"/>
                <a:ext cx="1075636" cy="839943"/>
              </a:xfrm>
              <a:prstGeom prst="ellipse">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Security</a:t>
                </a:r>
              </a:p>
            </p:txBody>
          </p:sp>
          <p:sp>
            <p:nvSpPr>
              <p:cNvPr id="11" name="Oval 10">
                <a:extLst>
                  <a:ext uri="{FF2B5EF4-FFF2-40B4-BE49-F238E27FC236}">
                    <a16:creationId xmlns:a16="http://schemas.microsoft.com/office/drawing/2014/main" id="{05D425B0-9644-E142-A9E9-E1CEE6E3425B}"/>
                  </a:ext>
                </a:extLst>
              </p:cNvPr>
              <p:cNvSpPr/>
              <p:nvPr/>
            </p:nvSpPr>
            <p:spPr>
              <a:xfrm>
                <a:off x="287318" y="2441408"/>
                <a:ext cx="1187064" cy="1152189"/>
              </a:xfrm>
              <a:prstGeom prst="ellipse">
                <a:avLst/>
              </a:prstGeom>
              <a:solidFill>
                <a:schemeClr val="accent5"/>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Machine learning</a:t>
                </a:r>
              </a:p>
            </p:txBody>
          </p:sp>
          <p:sp>
            <p:nvSpPr>
              <p:cNvPr id="12" name="Oval 11">
                <a:extLst>
                  <a:ext uri="{FF2B5EF4-FFF2-40B4-BE49-F238E27FC236}">
                    <a16:creationId xmlns:a16="http://schemas.microsoft.com/office/drawing/2014/main" id="{1D19B34A-5341-6B4D-86EA-8F34223C95D2}"/>
                  </a:ext>
                </a:extLst>
              </p:cNvPr>
              <p:cNvSpPr/>
              <p:nvPr/>
            </p:nvSpPr>
            <p:spPr>
              <a:xfrm>
                <a:off x="2456967" y="4692047"/>
                <a:ext cx="1178427" cy="971402"/>
              </a:xfrm>
              <a:prstGeom prst="ellipse">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Database</a:t>
                </a:r>
              </a:p>
            </p:txBody>
          </p:sp>
          <p:sp>
            <p:nvSpPr>
              <p:cNvPr id="13" name="Oval 12">
                <a:extLst>
                  <a:ext uri="{FF2B5EF4-FFF2-40B4-BE49-F238E27FC236}">
                    <a16:creationId xmlns:a16="http://schemas.microsoft.com/office/drawing/2014/main" id="{C3B2254A-50C7-B449-A205-B6978BCDD313}"/>
                  </a:ext>
                </a:extLst>
              </p:cNvPr>
              <p:cNvSpPr/>
              <p:nvPr/>
            </p:nvSpPr>
            <p:spPr>
              <a:xfrm>
                <a:off x="365224" y="4775910"/>
                <a:ext cx="1519205" cy="1134304"/>
              </a:xfrm>
              <a:prstGeom prst="ellipse">
                <a:avLst/>
              </a:prstGeom>
              <a:solidFill>
                <a:schemeClr val="accent6"/>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Graph processing</a:t>
                </a:r>
              </a:p>
            </p:txBody>
          </p:sp>
          <p:sp>
            <p:nvSpPr>
              <p:cNvPr id="14" name="Oval 13">
                <a:extLst>
                  <a:ext uri="{FF2B5EF4-FFF2-40B4-BE49-F238E27FC236}">
                    <a16:creationId xmlns:a16="http://schemas.microsoft.com/office/drawing/2014/main" id="{472A0705-9BC1-E943-9C33-1F609CBF2CE1}"/>
                  </a:ext>
                </a:extLst>
              </p:cNvPr>
              <p:cNvSpPr/>
              <p:nvPr/>
            </p:nvSpPr>
            <p:spPr>
              <a:xfrm>
                <a:off x="1900160" y="2608766"/>
                <a:ext cx="1171584" cy="1352980"/>
              </a:xfrm>
              <a:prstGeom prst="ellipse">
                <a:avLst/>
              </a:prstGeom>
              <a:solidFill>
                <a:srgbClr val="8D74A1"/>
              </a:solidFill>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analytics</a:t>
                </a:r>
              </a:p>
            </p:txBody>
          </p:sp>
          <p:sp>
            <p:nvSpPr>
              <p:cNvPr id="15" name="Oval 14">
                <a:extLst>
                  <a:ext uri="{FF2B5EF4-FFF2-40B4-BE49-F238E27FC236}">
                    <a16:creationId xmlns:a16="http://schemas.microsoft.com/office/drawing/2014/main" id="{2DBEECCB-BA0E-6A43-BEBB-6C8C0BF71C32}"/>
                  </a:ext>
                </a:extLst>
              </p:cNvPr>
              <p:cNvSpPr/>
              <p:nvPr/>
            </p:nvSpPr>
            <p:spPr>
              <a:xfrm>
                <a:off x="321538" y="4088978"/>
                <a:ext cx="1680173" cy="1060798"/>
              </a:xfrm>
              <a:prstGeom prst="ellipse">
                <a:avLst/>
              </a:prstGeom>
              <a:solidFill>
                <a:schemeClr val="bg2">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reorganization</a:t>
                </a:r>
              </a:p>
            </p:txBody>
          </p:sp>
          <p:sp>
            <p:nvSpPr>
              <p:cNvPr id="16" name="Oval 15">
                <a:extLst>
                  <a:ext uri="{FF2B5EF4-FFF2-40B4-BE49-F238E27FC236}">
                    <a16:creationId xmlns:a16="http://schemas.microsoft.com/office/drawing/2014/main" id="{4C2D8E6A-ECE2-2B47-A176-D727694397FF}"/>
                  </a:ext>
                </a:extLst>
              </p:cNvPr>
              <p:cNvSpPr/>
              <p:nvPr/>
            </p:nvSpPr>
            <p:spPr>
              <a:xfrm>
                <a:off x="913332" y="3020526"/>
                <a:ext cx="1259688" cy="656169"/>
              </a:xfrm>
              <a:prstGeom prst="ellipse">
                <a:avLst/>
              </a:prstGeo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Genomics</a:t>
                </a:r>
              </a:p>
            </p:txBody>
          </p:sp>
          <p:sp>
            <p:nvSpPr>
              <p:cNvPr id="17" name="Oval 16">
                <a:extLst>
                  <a:ext uri="{FF2B5EF4-FFF2-40B4-BE49-F238E27FC236}">
                    <a16:creationId xmlns:a16="http://schemas.microsoft.com/office/drawing/2014/main" id="{9D21C273-818C-7741-9C4F-B3ADD5B707BE}"/>
                  </a:ext>
                </a:extLst>
              </p:cNvPr>
              <p:cNvSpPr/>
              <p:nvPr/>
            </p:nvSpPr>
            <p:spPr>
              <a:xfrm>
                <a:off x="342002" y="3376187"/>
                <a:ext cx="1176724" cy="981981"/>
              </a:xfrm>
              <a:prstGeom prst="ellipse">
                <a:avLst/>
              </a:prstGeom>
              <a:solidFill>
                <a:schemeClr val="accent2"/>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Deep Neural Networks</a:t>
                </a:r>
              </a:p>
            </p:txBody>
          </p:sp>
          <p:sp>
            <p:nvSpPr>
              <p:cNvPr id="18" name="Oval 17">
                <a:extLst>
                  <a:ext uri="{FF2B5EF4-FFF2-40B4-BE49-F238E27FC236}">
                    <a16:creationId xmlns:a16="http://schemas.microsoft.com/office/drawing/2014/main" id="{4C41485A-98AA-EF40-A37F-D723C5A2CCBA}"/>
                  </a:ext>
                </a:extLst>
              </p:cNvPr>
              <p:cNvSpPr/>
              <p:nvPr/>
            </p:nvSpPr>
            <p:spPr>
              <a:xfrm>
                <a:off x="1582339" y="3845299"/>
                <a:ext cx="1335156" cy="1149908"/>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Image processing</a:t>
                </a:r>
              </a:p>
            </p:txBody>
          </p:sp>
          <p:sp>
            <p:nvSpPr>
              <p:cNvPr id="19" name="Oval 18">
                <a:extLst>
                  <a:ext uri="{FF2B5EF4-FFF2-40B4-BE49-F238E27FC236}">
                    <a16:creationId xmlns:a16="http://schemas.microsoft.com/office/drawing/2014/main" id="{4AD777D6-308D-7741-A6B7-04C7FD732DE6}"/>
                  </a:ext>
                </a:extLst>
              </p:cNvPr>
              <p:cNvSpPr/>
              <p:nvPr/>
            </p:nvSpPr>
            <p:spPr>
              <a:xfrm>
                <a:off x="2577018" y="3467859"/>
                <a:ext cx="1122788" cy="1345054"/>
              </a:xfrm>
              <a:prstGeom prst="ellipse">
                <a:avLst/>
              </a:prstGeom>
              <a:solidFill>
                <a:schemeClr val="accent4">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Linear algebra</a:t>
                </a:r>
              </a:p>
            </p:txBody>
          </p:sp>
          <p:sp>
            <p:nvSpPr>
              <p:cNvPr id="20" name="Oval 19">
                <a:extLst>
                  <a:ext uri="{FF2B5EF4-FFF2-40B4-BE49-F238E27FC236}">
                    <a16:creationId xmlns:a16="http://schemas.microsoft.com/office/drawing/2014/main" id="{CAB46374-DEE7-904E-BC56-86E772055EB1}"/>
                  </a:ext>
                </a:extLst>
              </p:cNvPr>
              <p:cNvSpPr/>
              <p:nvPr/>
            </p:nvSpPr>
            <p:spPr>
              <a:xfrm>
                <a:off x="1222538" y="2244751"/>
                <a:ext cx="1354479" cy="1041463"/>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Signal processing</a:t>
                </a:r>
              </a:p>
            </p:txBody>
          </p:sp>
          <p:sp>
            <p:nvSpPr>
              <p:cNvPr id="21" name="Oval 20">
                <a:extLst>
                  <a:ext uri="{FF2B5EF4-FFF2-40B4-BE49-F238E27FC236}">
                    <a16:creationId xmlns:a16="http://schemas.microsoft.com/office/drawing/2014/main" id="{207C48DF-CDA6-094A-82E8-F66155CC5DCC}"/>
                  </a:ext>
                </a:extLst>
              </p:cNvPr>
              <p:cNvSpPr/>
              <p:nvPr/>
            </p:nvSpPr>
            <p:spPr>
              <a:xfrm>
                <a:off x="2684917" y="2477665"/>
                <a:ext cx="988009" cy="1079673"/>
              </a:xfrm>
              <a:prstGeom prst="ellipse">
                <a:avLst/>
              </a:prstGeom>
              <a:solidFill>
                <a:srgbClr val="4372C4"/>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mining</a:t>
                </a:r>
              </a:p>
            </p:txBody>
          </p:sp>
        </p:grpSp>
        <p:pic>
          <p:nvPicPr>
            <p:cNvPr id="23" name="Picture 22">
              <a:extLst>
                <a:ext uri="{FF2B5EF4-FFF2-40B4-BE49-F238E27FC236}">
                  <a16:creationId xmlns:a16="http://schemas.microsoft.com/office/drawing/2014/main" id="{BF9EC09B-DC22-3948-9655-D28F73170DAD}"/>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5886174">
              <a:off x="2540729" y="3442581"/>
              <a:ext cx="1648931" cy="1675528"/>
            </a:xfrm>
            <a:prstGeom prst="rect">
              <a:avLst/>
            </a:prstGeom>
          </p:spPr>
        </p:pic>
      </p:grpSp>
    </p:spTree>
    <p:extLst>
      <p:ext uri="{BB962C8B-B14F-4D97-AF65-F5344CB8AC3E}">
        <p14:creationId xmlns:p14="http://schemas.microsoft.com/office/powerpoint/2010/main" val="3997419417"/>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6F0144-A6C5-4349-8B72-1B493B479330}"/>
              </a:ext>
            </a:extLst>
          </p:cNvPr>
          <p:cNvSpPr>
            <a:spLocks noGrp="1"/>
          </p:cNvSpPr>
          <p:nvPr>
            <p:ph type="title"/>
          </p:nvPr>
        </p:nvSpPr>
        <p:spPr/>
        <p:txBody>
          <a:bodyPr/>
          <a:lstStyle/>
          <a:p>
            <a:r>
              <a:rPr lang="en-US" dirty="0"/>
              <a:t>Step 3: Memory Bottleneck Analysis</a:t>
            </a:r>
          </a:p>
        </p:txBody>
      </p:sp>
      <p:sp>
        <p:nvSpPr>
          <p:cNvPr id="45" name="Rounded Rectangle 44">
            <a:extLst>
              <a:ext uri="{FF2B5EF4-FFF2-40B4-BE49-F238E27FC236}">
                <a16:creationId xmlns:a16="http://schemas.microsoft.com/office/drawing/2014/main" id="{643BDBE9-E2FB-7F40-AC99-750DC2EFE20A}"/>
              </a:ext>
            </a:extLst>
          </p:cNvPr>
          <p:cNvSpPr/>
          <p:nvPr/>
        </p:nvSpPr>
        <p:spPr>
          <a:xfrm>
            <a:off x="75991" y="3443391"/>
            <a:ext cx="1278479" cy="579911"/>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Temporal Locality</a:t>
            </a:r>
          </a:p>
        </p:txBody>
      </p:sp>
      <p:cxnSp>
        <p:nvCxnSpPr>
          <p:cNvPr id="46" name="Elbow Connector 45">
            <a:extLst>
              <a:ext uri="{FF2B5EF4-FFF2-40B4-BE49-F238E27FC236}">
                <a16:creationId xmlns:a16="http://schemas.microsoft.com/office/drawing/2014/main" id="{40705735-90E3-254A-AF5A-AB9D58B8FAAC}"/>
              </a:ext>
            </a:extLst>
          </p:cNvPr>
          <p:cNvCxnSpPr>
            <a:cxnSpLocks/>
          </p:cNvCxnSpPr>
          <p:nvPr/>
        </p:nvCxnSpPr>
        <p:spPr>
          <a:xfrm rot="10800000" flipH="1">
            <a:off x="1354473" y="2368004"/>
            <a:ext cx="330071"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A43D521C-197C-7247-8312-22DD5CAE5CC2}"/>
              </a:ext>
            </a:extLst>
          </p:cNvPr>
          <p:cNvCxnSpPr>
            <a:cxnSpLocks/>
          </p:cNvCxnSpPr>
          <p:nvPr/>
        </p:nvCxnSpPr>
        <p:spPr>
          <a:xfrm>
            <a:off x="1354476" y="3733347"/>
            <a:ext cx="327335"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CD614B-37F2-B244-B610-D217F9E5BBA6}"/>
              </a:ext>
            </a:extLst>
          </p:cNvPr>
          <p:cNvSpPr/>
          <p:nvPr/>
        </p:nvSpPr>
        <p:spPr>
          <a:xfrm>
            <a:off x="1071271" y="20161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7" name="Rectangle 176">
            <a:extLst>
              <a:ext uri="{FF2B5EF4-FFF2-40B4-BE49-F238E27FC236}">
                <a16:creationId xmlns:a16="http://schemas.microsoft.com/office/drawing/2014/main" id="{CCEDE15C-84AB-6C45-A922-AFBF41D8B9CA}"/>
              </a:ext>
            </a:extLst>
          </p:cNvPr>
          <p:cNvSpPr/>
          <p:nvPr/>
        </p:nvSpPr>
        <p:spPr>
          <a:xfrm>
            <a:off x="1048539" y="507674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05" name="Rounded Rectangle 104">
            <a:extLst>
              <a:ext uri="{FF2B5EF4-FFF2-40B4-BE49-F238E27FC236}">
                <a16:creationId xmlns:a16="http://schemas.microsoft.com/office/drawing/2014/main" id="{A831447C-BD49-E14D-BC10-FF8AF2158F79}"/>
              </a:ext>
            </a:extLst>
          </p:cNvPr>
          <p:cNvSpPr/>
          <p:nvPr/>
        </p:nvSpPr>
        <p:spPr>
          <a:xfrm>
            <a:off x="1676779" y="2188696"/>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167" name="Group 166">
            <a:extLst>
              <a:ext uri="{FF2B5EF4-FFF2-40B4-BE49-F238E27FC236}">
                <a16:creationId xmlns:a16="http://schemas.microsoft.com/office/drawing/2014/main" id="{011FD250-1D0F-D04C-A2D2-FCD40DDEB358}"/>
              </a:ext>
            </a:extLst>
          </p:cNvPr>
          <p:cNvGrpSpPr/>
          <p:nvPr/>
        </p:nvGrpSpPr>
        <p:grpSpPr>
          <a:xfrm rot="16200000">
            <a:off x="2285562" y="1957389"/>
            <a:ext cx="1296903" cy="820764"/>
            <a:chOff x="3270773" y="4911119"/>
            <a:chExt cx="981344" cy="613301"/>
          </a:xfrm>
        </p:grpSpPr>
        <p:cxnSp>
          <p:nvCxnSpPr>
            <p:cNvPr id="169" name="Elbow Connector 168">
              <a:extLst>
                <a:ext uri="{FF2B5EF4-FFF2-40B4-BE49-F238E27FC236}">
                  <a16:creationId xmlns:a16="http://schemas.microsoft.com/office/drawing/2014/main" id="{19C7B5D6-CCBC-6441-9918-C6942BCAB94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0" name="Elbow Connector 169">
              <a:extLst>
                <a:ext uri="{FF2B5EF4-FFF2-40B4-BE49-F238E27FC236}">
                  <a16:creationId xmlns:a16="http://schemas.microsoft.com/office/drawing/2014/main" id="{DB376B02-5260-A948-8A29-6992AE74F7B9}"/>
                </a:ext>
              </a:extLst>
            </p:cNvPr>
            <p:cNvCxnSpPr>
              <a:cxnSpLocks/>
              <a:endCxn id="259" idx="1"/>
            </p:cNvCxnSpPr>
            <p:nvPr/>
          </p:nvCxnSpPr>
          <p:spPr>
            <a:xfrm rot="5400000">
              <a:off x="3198464" y="4983429"/>
              <a:ext cx="613300" cy="468682"/>
            </a:xfrm>
            <a:prstGeom prst="bentConnector3">
              <a:avLst>
                <a:gd name="adj1" fmla="val 2737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71" name="Rectangle 170">
            <a:extLst>
              <a:ext uri="{FF2B5EF4-FFF2-40B4-BE49-F238E27FC236}">
                <a16:creationId xmlns:a16="http://schemas.microsoft.com/office/drawing/2014/main" id="{8E25B451-5E0F-F94E-8C79-7B44F5EA6A77}"/>
              </a:ext>
            </a:extLst>
          </p:cNvPr>
          <p:cNvSpPr/>
          <p:nvPr/>
        </p:nvSpPr>
        <p:spPr>
          <a:xfrm>
            <a:off x="2146226" y="2955747"/>
            <a:ext cx="132420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Decreasing</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cxnSp>
        <p:nvCxnSpPr>
          <p:cNvPr id="175" name="Straight Connector 174">
            <a:extLst>
              <a:ext uri="{FF2B5EF4-FFF2-40B4-BE49-F238E27FC236}">
                <a16:creationId xmlns:a16="http://schemas.microsoft.com/office/drawing/2014/main" id="{F4A9FF02-084E-444C-95C7-63969E4D9CA8}"/>
              </a:ext>
            </a:extLst>
          </p:cNvPr>
          <p:cNvCxnSpPr>
            <a:cxnSpLocks/>
          </p:cNvCxnSpPr>
          <p:nvPr/>
        </p:nvCxnSpPr>
        <p:spPr>
          <a:xfrm>
            <a:off x="2736705" y="1714961"/>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6" name="Rectangle 175">
            <a:extLst>
              <a:ext uri="{FF2B5EF4-FFF2-40B4-BE49-F238E27FC236}">
                <a16:creationId xmlns:a16="http://schemas.microsoft.com/office/drawing/2014/main" id="{C11D3D82-B5DA-6842-BD5D-4C3BCBAFB6B8}"/>
              </a:ext>
            </a:extLst>
          </p:cNvPr>
          <p:cNvSpPr/>
          <p:nvPr/>
        </p:nvSpPr>
        <p:spPr>
          <a:xfrm>
            <a:off x="2452481" y="1357883"/>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78" name="Rounded Rectangle 177">
            <a:extLst>
              <a:ext uri="{FF2B5EF4-FFF2-40B4-BE49-F238E27FC236}">
                <a16:creationId xmlns:a16="http://schemas.microsoft.com/office/drawing/2014/main" id="{23831667-E180-E34C-B21C-B0FFD3AB7C18}"/>
              </a:ext>
            </a:extLst>
          </p:cNvPr>
          <p:cNvSpPr/>
          <p:nvPr/>
        </p:nvSpPr>
        <p:spPr>
          <a:xfrm>
            <a:off x="3358242" y="1530930"/>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grpSp>
        <p:nvGrpSpPr>
          <p:cNvPr id="208" name="Group 207">
            <a:extLst>
              <a:ext uri="{FF2B5EF4-FFF2-40B4-BE49-F238E27FC236}">
                <a16:creationId xmlns:a16="http://schemas.microsoft.com/office/drawing/2014/main" id="{B7A1EC7A-2269-3E42-9E81-B5C7A7526BC4}"/>
              </a:ext>
            </a:extLst>
          </p:cNvPr>
          <p:cNvGrpSpPr/>
          <p:nvPr/>
        </p:nvGrpSpPr>
        <p:grpSpPr>
          <a:xfrm rot="16200000">
            <a:off x="4254205" y="1353923"/>
            <a:ext cx="654625" cy="753677"/>
            <a:chOff x="3195934" y="4911119"/>
            <a:chExt cx="1056183" cy="753677"/>
          </a:xfrm>
        </p:grpSpPr>
        <p:cxnSp>
          <p:nvCxnSpPr>
            <p:cNvPr id="213" name="Elbow Connector 212">
              <a:extLst>
                <a:ext uri="{FF2B5EF4-FFF2-40B4-BE49-F238E27FC236}">
                  <a16:creationId xmlns:a16="http://schemas.microsoft.com/office/drawing/2014/main" id="{26ADE1EF-0AEC-874D-9F67-2416336BBE8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4" name="Elbow Connector 213">
              <a:extLst>
                <a:ext uri="{FF2B5EF4-FFF2-40B4-BE49-F238E27FC236}">
                  <a16:creationId xmlns:a16="http://schemas.microsoft.com/office/drawing/2014/main" id="{3EFB2FB2-40B5-F94B-8442-34B571167C1B}"/>
                </a:ext>
              </a:extLst>
            </p:cNvPr>
            <p:cNvCxnSpPr>
              <a:cxnSpLocks/>
              <a:endCxn id="217" idx="1"/>
            </p:cNvCxnSpPr>
            <p:nvPr/>
          </p:nvCxnSpPr>
          <p:spPr>
            <a:xfrm rot="5400000">
              <a:off x="3090856" y="5016197"/>
              <a:ext cx="753677" cy="543521"/>
            </a:xfrm>
            <a:prstGeom prst="bentConnector3">
              <a:avLst>
                <a:gd name="adj1" fmla="val 21565"/>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cxnSp>
        <p:nvCxnSpPr>
          <p:cNvPr id="209" name="Straight Connector 208">
            <a:extLst>
              <a:ext uri="{FF2B5EF4-FFF2-40B4-BE49-F238E27FC236}">
                <a16:creationId xmlns:a16="http://schemas.microsoft.com/office/drawing/2014/main" id="{F796F1BF-99FA-3A44-910B-45B1595E2A86}"/>
              </a:ext>
            </a:extLst>
          </p:cNvPr>
          <p:cNvCxnSpPr>
            <a:cxnSpLocks/>
          </p:cNvCxnSpPr>
          <p:nvPr/>
        </p:nvCxnSpPr>
        <p:spPr>
          <a:xfrm>
            <a:off x="4347236" y="1401708"/>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1" name="Rectangle 210">
            <a:extLst>
              <a:ext uri="{FF2B5EF4-FFF2-40B4-BE49-F238E27FC236}">
                <a16:creationId xmlns:a16="http://schemas.microsoft.com/office/drawing/2014/main" id="{F7576F9E-4DD1-064F-87B4-9321E6D7E90A}"/>
              </a:ext>
            </a:extLst>
          </p:cNvPr>
          <p:cNvSpPr/>
          <p:nvPr/>
        </p:nvSpPr>
        <p:spPr>
          <a:xfrm>
            <a:off x="4142293" y="103732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216" name="Rounded Rectangle 215">
            <a:extLst>
              <a:ext uri="{FF2B5EF4-FFF2-40B4-BE49-F238E27FC236}">
                <a16:creationId xmlns:a16="http://schemas.microsoft.com/office/drawing/2014/main" id="{CF43DACB-9410-7940-AC53-C170D22E9888}"/>
              </a:ext>
            </a:extLst>
          </p:cNvPr>
          <p:cNvSpPr/>
          <p:nvPr/>
        </p:nvSpPr>
        <p:spPr>
          <a:xfrm>
            <a:off x="4950162" y="1223649"/>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17" name="Rounded Rectangle 216">
            <a:extLst>
              <a:ext uri="{FF2B5EF4-FFF2-40B4-BE49-F238E27FC236}">
                <a16:creationId xmlns:a16="http://schemas.microsoft.com/office/drawing/2014/main" id="{5E2C267E-6F2E-2D4C-9030-2C0709320ED8}"/>
              </a:ext>
            </a:extLst>
          </p:cNvPr>
          <p:cNvSpPr/>
          <p:nvPr/>
        </p:nvSpPr>
        <p:spPr>
          <a:xfrm>
            <a:off x="4958356" y="1869442"/>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59" name="Rounded Rectangle 258">
            <a:extLst>
              <a:ext uri="{FF2B5EF4-FFF2-40B4-BE49-F238E27FC236}">
                <a16:creationId xmlns:a16="http://schemas.microsoft.com/office/drawing/2014/main" id="{3CBB8A5A-A289-3541-818C-126F17163587}"/>
              </a:ext>
            </a:extLst>
          </p:cNvPr>
          <p:cNvSpPr/>
          <p:nvPr/>
        </p:nvSpPr>
        <p:spPr>
          <a:xfrm>
            <a:off x="3344398" y="2827589"/>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268" name="Rounded Rectangle 267">
            <a:extLst>
              <a:ext uri="{FF2B5EF4-FFF2-40B4-BE49-F238E27FC236}">
                <a16:creationId xmlns:a16="http://schemas.microsoft.com/office/drawing/2014/main" id="{879424EC-FC35-624F-A770-79EF5BD6E4DD}"/>
              </a:ext>
            </a:extLst>
          </p:cNvPr>
          <p:cNvSpPr/>
          <p:nvPr/>
        </p:nvSpPr>
        <p:spPr>
          <a:xfrm>
            <a:off x="4969867" y="2824696"/>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52" name="Rounded Rectangle 51">
            <a:extLst>
              <a:ext uri="{FF2B5EF4-FFF2-40B4-BE49-F238E27FC236}">
                <a16:creationId xmlns:a16="http://schemas.microsoft.com/office/drawing/2014/main" id="{6B2737C7-2FB7-1243-BE8B-8949F1F1A368}"/>
              </a:ext>
            </a:extLst>
          </p:cNvPr>
          <p:cNvSpPr/>
          <p:nvPr/>
        </p:nvSpPr>
        <p:spPr>
          <a:xfrm>
            <a:off x="1684544" y="4922943"/>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53" name="Group 52">
            <a:extLst>
              <a:ext uri="{FF2B5EF4-FFF2-40B4-BE49-F238E27FC236}">
                <a16:creationId xmlns:a16="http://schemas.microsoft.com/office/drawing/2014/main" id="{7EA8A33A-6F4C-784D-8920-97F8E0CC26AB}"/>
              </a:ext>
            </a:extLst>
          </p:cNvPr>
          <p:cNvGrpSpPr/>
          <p:nvPr/>
        </p:nvGrpSpPr>
        <p:grpSpPr>
          <a:xfrm rot="16200000">
            <a:off x="2269482" y="4690182"/>
            <a:ext cx="1353074" cy="856055"/>
            <a:chOff x="3228482" y="4911118"/>
            <a:chExt cx="1023847" cy="639671"/>
          </a:xfrm>
        </p:grpSpPr>
        <p:cxnSp>
          <p:nvCxnSpPr>
            <p:cNvPr id="54" name="Elbow Connector 53">
              <a:extLst>
                <a:ext uri="{FF2B5EF4-FFF2-40B4-BE49-F238E27FC236}">
                  <a16:creationId xmlns:a16="http://schemas.microsoft.com/office/drawing/2014/main" id="{52C7FB9D-E730-8042-811F-C0D5EA260200}"/>
                </a:ext>
              </a:extLst>
            </p:cNvPr>
            <p:cNvCxnSpPr>
              <a:cxnSpLocks/>
              <a:endCxn id="113" idx="1"/>
            </p:cNvCxnSpPr>
            <p:nvPr/>
          </p:nvCxnSpPr>
          <p:spPr>
            <a:xfrm rot="5400000" flipV="1">
              <a:off x="3700780" y="4949796"/>
              <a:ext cx="590225" cy="512873"/>
            </a:xfrm>
            <a:prstGeom prst="bentConnector3">
              <a:avLst>
                <a:gd name="adj1" fmla="val 2829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5" name="Elbow Connector 54">
              <a:extLst>
                <a:ext uri="{FF2B5EF4-FFF2-40B4-BE49-F238E27FC236}">
                  <a16:creationId xmlns:a16="http://schemas.microsoft.com/office/drawing/2014/main" id="{3B345F68-CC7E-5846-B7F5-DB02FC0B60DC}"/>
                </a:ext>
              </a:extLst>
            </p:cNvPr>
            <p:cNvCxnSpPr>
              <a:cxnSpLocks/>
              <a:endCxn id="114" idx="1"/>
            </p:cNvCxnSpPr>
            <p:nvPr/>
          </p:nvCxnSpPr>
          <p:spPr>
            <a:xfrm rot="5400000">
              <a:off x="3164133" y="4975467"/>
              <a:ext cx="639671" cy="510973"/>
            </a:xfrm>
            <a:prstGeom prst="bentConnector3">
              <a:avLst>
                <a:gd name="adj1" fmla="val 2663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13" name="Rounded Rectangle 112">
            <a:extLst>
              <a:ext uri="{FF2B5EF4-FFF2-40B4-BE49-F238E27FC236}">
                <a16:creationId xmlns:a16="http://schemas.microsoft.com/office/drawing/2014/main" id="{4001AD76-8A66-9D4A-8C40-BF4927FE8B79}"/>
              </a:ext>
            </a:extLst>
          </p:cNvPr>
          <p:cNvSpPr/>
          <p:nvPr/>
        </p:nvSpPr>
        <p:spPr>
          <a:xfrm>
            <a:off x="3307875" y="4253043"/>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4" name="Rounded Rectangle 113">
            <a:extLst>
              <a:ext uri="{FF2B5EF4-FFF2-40B4-BE49-F238E27FC236}">
                <a16:creationId xmlns:a16="http://schemas.microsoft.com/office/drawing/2014/main" id="{5CA36008-AA34-A440-96CA-03BBD5B82D69}"/>
              </a:ext>
            </a:extLst>
          </p:cNvPr>
          <p:cNvSpPr/>
          <p:nvPr/>
        </p:nvSpPr>
        <p:spPr>
          <a:xfrm>
            <a:off x="3374049" y="5606115"/>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7" name="Rectangle 116">
            <a:extLst>
              <a:ext uri="{FF2B5EF4-FFF2-40B4-BE49-F238E27FC236}">
                <a16:creationId xmlns:a16="http://schemas.microsoft.com/office/drawing/2014/main" id="{7437E05F-CA10-6B47-B091-5E5E3FEFA89B}"/>
              </a:ext>
            </a:extLst>
          </p:cNvPr>
          <p:cNvSpPr/>
          <p:nvPr/>
        </p:nvSpPr>
        <p:spPr>
          <a:xfrm>
            <a:off x="2488786" y="58042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18" name="Rectangle 117">
            <a:extLst>
              <a:ext uri="{FF2B5EF4-FFF2-40B4-BE49-F238E27FC236}">
                <a16:creationId xmlns:a16="http://schemas.microsoft.com/office/drawing/2014/main" id="{8B8C6938-8194-7540-9900-7C9B71D111B7}"/>
              </a:ext>
            </a:extLst>
          </p:cNvPr>
          <p:cNvSpPr/>
          <p:nvPr/>
        </p:nvSpPr>
        <p:spPr>
          <a:xfrm>
            <a:off x="2146244" y="4064413"/>
            <a:ext cx="121199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Increasing</a:t>
            </a:r>
          </a:p>
        </p:txBody>
      </p:sp>
      <p:sp>
        <p:nvSpPr>
          <p:cNvPr id="133" name="Rounded Rectangle 132">
            <a:extLst>
              <a:ext uri="{FF2B5EF4-FFF2-40B4-BE49-F238E27FC236}">
                <a16:creationId xmlns:a16="http://schemas.microsoft.com/office/drawing/2014/main" id="{4F10B253-58BC-4A4B-83AF-F2BD6DBBF2C4}"/>
              </a:ext>
            </a:extLst>
          </p:cNvPr>
          <p:cNvSpPr/>
          <p:nvPr/>
        </p:nvSpPr>
        <p:spPr>
          <a:xfrm>
            <a:off x="4955043" y="4253043"/>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147" name="Rounded Rectangle 146">
            <a:extLst>
              <a:ext uri="{FF2B5EF4-FFF2-40B4-BE49-F238E27FC236}">
                <a16:creationId xmlns:a16="http://schemas.microsoft.com/office/drawing/2014/main" id="{C241EEFB-8720-6C46-9804-F0D5BBA5213A}"/>
              </a:ext>
            </a:extLst>
          </p:cNvPr>
          <p:cNvSpPr/>
          <p:nvPr/>
        </p:nvSpPr>
        <p:spPr>
          <a:xfrm>
            <a:off x="4959879" y="5606115"/>
            <a:ext cx="854393"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cxnSp>
        <p:nvCxnSpPr>
          <p:cNvPr id="248" name="Elbow Connector 247">
            <a:extLst>
              <a:ext uri="{FF2B5EF4-FFF2-40B4-BE49-F238E27FC236}">
                <a16:creationId xmlns:a16="http://schemas.microsoft.com/office/drawing/2014/main" id="{16BA4EFE-5EAE-D84E-A89F-0B9EC4F2202A}"/>
              </a:ext>
            </a:extLst>
          </p:cNvPr>
          <p:cNvCxnSpPr>
            <a:cxnSpLocks/>
            <a:stCxn id="147" idx="3"/>
            <a:endCxn id="295" idx="1"/>
          </p:cNvCxnSpPr>
          <p:nvPr/>
        </p:nvCxnSpPr>
        <p:spPr>
          <a:xfrm flipV="1">
            <a:off x="5814272" y="5317424"/>
            <a:ext cx="755302" cy="477323"/>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9" name="Elbow Connector 248">
            <a:extLst>
              <a:ext uri="{FF2B5EF4-FFF2-40B4-BE49-F238E27FC236}">
                <a16:creationId xmlns:a16="http://schemas.microsoft.com/office/drawing/2014/main" id="{C1758A04-E348-F240-B67E-AE7482A808F4}"/>
              </a:ext>
            </a:extLst>
          </p:cNvPr>
          <p:cNvCxnSpPr>
            <a:cxnSpLocks/>
            <a:stCxn id="147" idx="3"/>
            <a:endCxn id="291" idx="1"/>
          </p:cNvCxnSpPr>
          <p:nvPr/>
        </p:nvCxnSpPr>
        <p:spPr>
          <a:xfrm>
            <a:off x="5814272" y="5794747"/>
            <a:ext cx="765722" cy="482677"/>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89221D-47B2-0A41-BE80-DF926D4C98C6}"/>
              </a:ext>
            </a:extLst>
          </p:cNvPr>
          <p:cNvCxnSpPr>
            <a:stCxn id="259" idx="3"/>
            <a:endCxn id="268" idx="1"/>
          </p:cNvCxnSpPr>
          <p:nvPr/>
        </p:nvCxnSpPr>
        <p:spPr>
          <a:xfrm flipV="1">
            <a:off x="4178816" y="3013328"/>
            <a:ext cx="791051" cy="2893"/>
          </a:xfrm>
          <a:prstGeom prst="line">
            <a:avLst/>
          </a:prstGeom>
          <a:ln w="57150"/>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A2422C35-A2F5-5740-B50E-84460D1B8F6F}"/>
              </a:ext>
            </a:extLst>
          </p:cNvPr>
          <p:cNvCxnSpPr>
            <a:cxnSpLocks/>
            <a:stCxn id="216" idx="3"/>
            <a:endCxn id="292" idx="1"/>
          </p:cNvCxnSpPr>
          <p:nvPr/>
        </p:nvCxnSpPr>
        <p:spPr>
          <a:xfrm flipV="1">
            <a:off x="5784580" y="1412254"/>
            <a:ext cx="806779" cy="2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407D979A-087F-C341-832C-D77F4A3511A7}"/>
              </a:ext>
            </a:extLst>
          </p:cNvPr>
          <p:cNvCxnSpPr>
            <a:cxnSpLocks/>
            <a:stCxn id="217" idx="3"/>
            <a:endCxn id="293" idx="1"/>
          </p:cNvCxnSpPr>
          <p:nvPr/>
        </p:nvCxnSpPr>
        <p:spPr>
          <a:xfrm>
            <a:off x="5792774" y="2058074"/>
            <a:ext cx="798584" cy="219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013821E4-B9A9-1E47-917C-255E2A1FD9E9}"/>
              </a:ext>
            </a:extLst>
          </p:cNvPr>
          <p:cNvCxnSpPr>
            <a:cxnSpLocks/>
            <a:stCxn id="268" idx="3"/>
            <a:endCxn id="294" idx="1"/>
          </p:cNvCxnSpPr>
          <p:nvPr/>
        </p:nvCxnSpPr>
        <p:spPr>
          <a:xfrm>
            <a:off x="5804285" y="3013328"/>
            <a:ext cx="787073" cy="303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8E378C-FCB0-244B-9AEA-8D4A1B1B5FFF}"/>
              </a:ext>
            </a:extLst>
          </p:cNvPr>
          <p:cNvCxnSpPr>
            <a:stCxn id="113" idx="3"/>
            <a:endCxn id="133" idx="1"/>
          </p:cNvCxnSpPr>
          <p:nvPr/>
        </p:nvCxnSpPr>
        <p:spPr>
          <a:xfrm>
            <a:off x="4142293" y="4441675"/>
            <a:ext cx="812750"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4C701D3-6D34-964F-9119-04854084FF9F}"/>
              </a:ext>
            </a:extLst>
          </p:cNvPr>
          <p:cNvCxnSpPr>
            <a:stCxn id="114" idx="3"/>
            <a:endCxn id="147" idx="1"/>
          </p:cNvCxnSpPr>
          <p:nvPr/>
        </p:nvCxnSpPr>
        <p:spPr>
          <a:xfrm>
            <a:off x="4208467" y="5794747"/>
            <a:ext cx="751412"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03D1A70E-27D2-1040-97E1-917318921929}"/>
              </a:ext>
            </a:extLst>
          </p:cNvPr>
          <p:cNvCxnSpPr>
            <a:cxnSpLocks/>
            <a:stCxn id="133" idx="3"/>
            <a:endCxn id="27" idx="1"/>
          </p:cNvCxnSpPr>
          <p:nvPr/>
        </p:nvCxnSpPr>
        <p:spPr>
          <a:xfrm flipV="1">
            <a:off x="5789461" y="4441674"/>
            <a:ext cx="806921"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4" name="Rectangle 173">
            <a:extLst>
              <a:ext uri="{FF2B5EF4-FFF2-40B4-BE49-F238E27FC236}">
                <a16:creationId xmlns:a16="http://schemas.microsoft.com/office/drawing/2014/main" id="{BF8756E2-3028-9B44-A547-3A08D98693B1}"/>
              </a:ext>
            </a:extLst>
          </p:cNvPr>
          <p:cNvSpPr/>
          <p:nvPr/>
        </p:nvSpPr>
        <p:spPr>
          <a:xfrm>
            <a:off x="4170049" y="20212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9" name="Rectangle 178">
            <a:extLst>
              <a:ext uri="{FF2B5EF4-FFF2-40B4-BE49-F238E27FC236}">
                <a16:creationId xmlns:a16="http://schemas.microsoft.com/office/drawing/2014/main" id="{49D8A377-DA90-BC43-BF8A-CC8C4E61B4FA}"/>
              </a:ext>
            </a:extLst>
          </p:cNvPr>
          <p:cNvSpPr/>
          <p:nvPr/>
        </p:nvSpPr>
        <p:spPr>
          <a:xfrm>
            <a:off x="4265193" y="2687104"/>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0" name="Rectangle 179">
            <a:extLst>
              <a:ext uri="{FF2B5EF4-FFF2-40B4-BE49-F238E27FC236}">
                <a16:creationId xmlns:a16="http://schemas.microsoft.com/office/drawing/2014/main" id="{06E82DB8-AAF0-1044-83E2-449E804B9963}"/>
              </a:ext>
            </a:extLst>
          </p:cNvPr>
          <p:cNvSpPr/>
          <p:nvPr/>
        </p:nvSpPr>
        <p:spPr>
          <a:xfrm>
            <a:off x="4203821" y="406771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1" name="Rectangle 180">
            <a:extLst>
              <a:ext uri="{FF2B5EF4-FFF2-40B4-BE49-F238E27FC236}">
                <a16:creationId xmlns:a16="http://schemas.microsoft.com/office/drawing/2014/main" id="{A01EC710-2621-0540-B4DE-69958AE75A8E}"/>
              </a:ext>
            </a:extLst>
          </p:cNvPr>
          <p:cNvSpPr/>
          <p:nvPr/>
        </p:nvSpPr>
        <p:spPr>
          <a:xfrm>
            <a:off x="4273142" y="5790118"/>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2" name="Rectangle 181">
            <a:extLst>
              <a:ext uri="{FF2B5EF4-FFF2-40B4-BE49-F238E27FC236}">
                <a16:creationId xmlns:a16="http://schemas.microsoft.com/office/drawing/2014/main" id="{5C9AA83E-6A52-534A-9E67-38E370A5EB6C}"/>
              </a:ext>
            </a:extLst>
          </p:cNvPr>
          <p:cNvSpPr/>
          <p:nvPr/>
        </p:nvSpPr>
        <p:spPr>
          <a:xfrm>
            <a:off x="5913987" y="6272070"/>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84" name="Rectangle 183">
            <a:extLst>
              <a:ext uri="{FF2B5EF4-FFF2-40B4-BE49-F238E27FC236}">
                <a16:creationId xmlns:a16="http://schemas.microsoft.com/office/drawing/2014/main" id="{E257CBB5-FD31-3D43-AB14-3ED9548F07DF}"/>
              </a:ext>
            </a:extLst>
          </p:cNvPr>
          <p:cNvSpPr/>
          <p:nvPr/>
        </p:nvSpPr>
        <p:spPr>
          <a:xfrm>
            <a:off x="5765314" y="10578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5" name="Rectangle 184">
            <a:extLst>
              <a:ext uri="{FF2B5EF4-FFF2-40B4-BE49-F238E27FC236}">
                <a16:creationId xmlns:a16="http://schemas.microsoft.com/office/drawing/2014/main" id="{6B9BFE6A-A959-9549-A635-20339A9B9A74}"/>
              </a:ext>
            </a:extLst>
          </p:cNvPr>
          <p:cNvSpPr/>
          <p:nvPr/>
        </p:nvSpPr>
        <p:spPr>
          <a:xfrm>
            <a:off x="5785639" y="17243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6" name="Rectangle 185">
            <a:extLst>
              <a:ext uri="{FF2B5EF4-FFF2-40B4-BE49-F238E27FC236}">
                <a16:creationId xmlns:a16="http://schemas.microsoft.com/office/drawing/2014/main" id="{E976140D-CF12-7D4B-8FB7-BAF3288B431B}"/>
              </a:ext>
            </a:extLst>
          </p:cNvPr>
          <p:cNvSpPr/>
          <p:nvPr/>
        </p:nvSpPr>
        <p:spPr>
          <a:xfrm>
            <a:off x="5814272" y="26813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7" name="Rectangle 186">
            <a:extLst>
              <a:ext uri="{FF2B5EF4-FFF2-40B4-BE49-F238E27FC236}">
                <a16:creationId xmlns:a16="http://schemas.microsoft.com/office/drawing/2014/main" id="{31CEE361-002E-D243-8A3D-38B9125601E5}"/>
              </a:ext>
            </a:extLst>
          </p:cNvPr>
          <p:cNvSpPr/>
          <p:nvPr/>
        </p:nvSpPr>
        <p:spPr>
          <a:xfrm>
            <a:off x="5814272" y="4050026"/>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8" name="Rectangle 187">
            <a:extLst>
              <a:ext uri="{FF2B5EF4-FFF2-40B4-BE49-F238E27FC236}">
                <a16:creationId xmlns:a16="http://schemas.microsoft.com/office/drawing/2014/main" id="{7E5A93BB-DE85-AA45-9BDB-57CDD69863B4}"/>
              </a:ext>
            </a:extLst>
          </p:cNvPr>
          <p:cNvSpPr/>
          <p:nvPr/>
        </p:nvSpPr>
        <p:spPr>
          <a:xfrm>
            <a:off x="5817590" y="494638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72" name="Rectangle 71">
            <a:extLst>
              <a:ext uri="{FF2B5EF4-FFF2-40B4-BE49-F238E27FC236}">
                <a16:creationId xmlns:a16="http://schemas.microsoft.com/office/drawing/2014/main" id="{BBF1E46F-55BD-6644-AA4D-3A4E8BDFA619}"/>
              </a:ext>
            </a:extLst>
          </p:cNvPr>
          <p:cNvSpPr/>
          <p:nvPr/>
        </p:nvSpPr>
        <p:spPr>
          <a:xfrm>
            <a:off x="5016058" y="6383671"/>
            <a:ext cx="3899341" cy="443692"/>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E29CB9BB-E451-D940-BD9C-E7A53900C843}"/>
              </a:ext>
            </a:extLst>
          </p:cNvPr>
          <p:cNvSpPr/>
          <p:nvPr/>
        </p:nvSpPr>
        <p:spPr>
          <a:xfrm>
            <a:off x="75990" y="695617"/>
            <a:ext cx="9068009" cy="5676608"/>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a:extLst>
              <a:ext uri="{FF2B5EF4-FFF2-40B4-BE49-F238E27FC236}">
                <a16:creationId xmlns:a16="http://schemas.microsoft.com/office/drawing/2014/main" id="{54A1377A-2721-FA4D-B83D-AEABA5CBB04E}"/>
              </a:ext>
            </a:extLst>
          </p:cNvPr>
          <p:cNvSpPr/>
          <p:nvPr/>
        </p:nvSpPr>
        <p:spPr>
          <a:xfrm>
            <a:off x="6353247" y="695618"/>
            <a:ext cx="2759653" cy="5943600"/>
          </a:xfrm>
          <a:prstGeom prst="roundRect">
            <a:avLst>
              <a:gd name="adj" fmla="val 3593"/>
            </a:avLst>
          </a:prstGeom>
          <a:solidFill>
            <a:schemeClr val="accent6">
              <a:lumMod val="20000"/>
              <a:lumOff val="80000"/>
            </a:schemeClr>
          </a:solid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2" name="Rectangle 291">
            <a:extLst>
              <a:ext uri="{FF2B5EF4-FFF2-40B4-BE49-F238E27FC236}">
                <a16:creationId xmlns:a16="http://schemas.microsoft.com/office/drawing/2014/main" id="{579BF855-92CB-9546-87E6-31F231AF73A2}"/>
              </a:ext>
            </a:extLst>
          </p:cNvPr>
          <p:cNvSpPr/>
          <p:nvPr/>
        </p:nvSpPr>
        <p:spPr>
          <a:xfrm>
            <a:off x="6591359" y="1115074"/>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1a: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Bandwidth</a:t>
            </a:r>
          </a:p>
        </p:txBody>
      </p:sp>
      <p:sp>
        <p:nvSpPr>
          <p:cNvPr id="293" name="Rectangle 292">
            <a:extLst>
              <a:ext uri="{FF2B5EF4-FFF2-40B4-BE49-F238E27FC236}">
                <a16:creationId xmlns:a16="http://schemas.microsoft.com/office/drawing/2014/main" id="{EE807EDB-1517-CC4E-BFE3-D57C54419B5C}"/>
              </a:ext>
            </a:extLst>
          </p:cNvPr>
          <p:cNvSpPr/>
          <p:nvPr/>
        </p:nvSpPr>
        <p:spPr>
          <a:xfrm>
            <a:off x="6591358" y="1763093"/>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Latency</a:t>
            </a:r>
          </a:p>
        </p:txBody>
      </p:sp>
      <p:sp>
        <p:nvSpPr>
          <p:cNvPr id="294" name="Rectangle 293">
            <a:extLst>
              <a:ext uri="{FF2B5EF4-FFF2-40B4-BE49-F238E27FC236}">
                <a16:creationId xmlns:a16="http://schemas.microsoft.com/office/drawing/2014/main" id="{F0B7A44E-A476-AF42-906A-F3CEAB99A9A0}"/>
              </a:ext>
            </a:extLst>
          </p:cNvPr>
          <p:cNvSpPr/>
          <p:nvPr/>
        </p:nvSpPr>
        <p:spPr>
          <a:xfrm>
            <a:off x="6591358" y="2720354"/>
            <a:ext cx="2324041" cy="592009"/>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1c: L1/L2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Capacity</a:t>
            </a:r>
          </a:p>
        </p:txBody>
      </p:sp>
      <p:sp>
        <p:nvSpPr>
          <p:cNvPr id="27" name="Rectangle 26">
            <a:extLst>
              <a:ext uri="{FF2B5EF4-FFF2-40B4-BE49-F238E27FC236}">
                <a16:creationId xmlns:a16="http://schemas.microsoft.com/office/drawing/2014/main" id="{430B3994-32AE-1444-B1F7-B0BCCA531C01}"/>
              </a:ext>
            </a:extLst>
          </p:cNvPr>
          <p:cNvSpPr/>
          <p:nvPr/>
        </p:nvSpPr>
        <p:spPr>
          <a:xfrm>
            <a:off x="6596382" y="4144494"/>
            <a:ext cx="2319017"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2a: L3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Contention</a:t>
            </a:r>
          </a:p>
        </p:txBody>
      </p:sp>
      <p:sp>
        <p:nvSpPr>
          <p:cNvPr id="291" name="Rectangle 290">
            <a:extLst>
              <a:ext uri="{FF2B5EF4-FFF2-40B4-BE49-F238E27FC236}">
                <a16:creationId xmlns:a16="http://schemas.microsoft.com/office/drawing/2014/main" id="{C1E1CE50-4A35-5045-88B1-E3861B82A761}"/>
              </a:ext>
            </a:extLst>
          </p:cNvPr>
          <p:cNvSpPr/>
          <p:nvPr/>
        </p:nvSpPr>
        <p:spPr>
          <a:xfrm>
            <a:off x="6579994" y="5980244"/>
            <a:ext cx="2335405"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2c: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Compute-Bound</a:t>
            </a:r>
          </a:p>
        </p:txBody>
      </p:sp>
      <p:sp>
        <p:nvSpPr>
          <p:cNvPr id="295" name="Rectangle 294">
            <a:extLst>
              <a:ext uri="{FF2B5EF4-FFF2-40B4-BE49-F238E27FC236}">
                <a16:creationId xmlns:a16="http://schemas.microsoft.com/office/drawing/2014/main" id="{529C6FE1-A040-534C-869A-B42C9A528B71}"/>
              </a:ext>
            </a:extLst>
          </p:cNvPr>
          <p:cNvSpPr/>
          <p:nvPr/>
        </p:nvSpPr>
        <p:spPr>
          <a:xfrm>
            <a:off x="6569574" y="5020244"/>
            <a:ext cx="2345826"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L1 Cache Capacity</a:t>
            </a:r>
          </a:p>
        </p:txBody>
      </p:sp>
      <p:sp>
        <p:nvSpPr>
          <p:cNvPr id="65" name="Rectangle 64">
            <a:extLst>
              <a:ext uri="{FF2B5EF4-FFF2-40B4-BE49-F238E27FC236}">
                <a16:creationId xmlns:a16="http://schemas.microsoft.com/office/drawing/2014/main" id="{CD337A0F-219D-9045-9726-E2147F7B4783}"/>
              </a:ext>
            </a:extLst>
          </p:cNvPr>
          <p:cNvSpPr/>
          <p:nvPr/>
        </p:nvSpPr>
        <p:spPr>
          <a:xfrm>
            <a:off x="6057157" y="695617"/>
            <a:ext cx="337066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75000"/>
                  </a:srgbClr>
                </a:solidFill>
                <a:effectLst/>
                <a:uLnTx/>
                <a:uFillTx/>
                <a:latin typeface="Cambria" panose="02040503050406030204" pitchFamily="18" charset="0"/>
                <a:ea typeface="+mn-ea"/>
                <a:cs typeface="+mn-cs"/>
              </a:rPr>
              <a:t>Memory Bottleneck Class</a:t>
            </a:r>
          </a:p>
        </p:txBody>
      </p:sp>
      <p:sp>
        <p:nvSpPr>
          <p:cNvPr id="76" name="Rounded Rectangle 75">
            <a:extLst>
              <a:ext uri="{FF2B5EF4-FFF2-40B4-BE49-F238E27FC236}">
                <a16:creationId xmlns:a16="http://schemas.microsoft.com/office/drawing/2014/main" id="{27063B40-663B-6947-A34B-31F097D89AD9}"/>
              </a:ext>
            </a:extLst>
          </p:cNvPr>
          <p:cNvSpPr/>
          <p:nvPr/>
        </p:nvSpPr>
        <p:spPr>
          <a:xfrm>
            <a:off x="145310" y="2186107"/>
            <a:ext cx="5903567" cy="2485787"/>
          </a:xfrm>
          <a:prstGeom prst="roundRect">
            <a:avLst/>
          </a:prstGeom>
          <a:solidFill>
            <a:schemeClr val="accent1">
              <a:lumMod val="20000"/>
              <a:lumOff val="80000"/>
            </a:schemeClr>
          </a:solidFill>
          <a:ln w="19050">
            <a:solidFill>
              <a:schemeClr val="tx1"/>
            </a:solidFill>
          </a:ln>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Six classes of </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 movement bottlenecks:</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E700"/>
              </a:solidFill>
              <a:effectLst/>
              <a:uLnTx/>
              <a:uFillTx/>
              <a:latin typeface="Cambria" panose="02040503050406030204" pitchFamily="18" charset="0"/>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each class ↔ data movement</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mitigation mechanism </a:t>
            </a:r>
          </a:p>
        </p:txBody>
      </p:sp>
    </p:spTree>
    <p:extLst>
      <p:ext uri="{BB962C8B-B14F-4D97-AF65-F5344CB8AC3E}">
        <p14:creationId xmlns:p14="http://schemas.microsoft.com/office/powerpoint/2010/main" val="136152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p:cTn id="12"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6" grpId="0" animBg="1"/>
    </p:bldLst>
  </p:timing>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623437294"/>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Rectangle 16">
            <a:extLst>
              <a:ext uri="{FF2B5EF4-FFF2-40B4-BE49-F238E27FC236}">
                <a16:creationId xmlns:a16="http://schemas.microsoft.com/office/drawing/2014/main" id="{CF4B9F11-828E-3D4A-A8C5-18AF04EEB038}"/>
              </a:ext>
            </a:extLst>
          </p:cNvPr>
          <p:cNvSpPr/>
          <p:nvPr/>
        </p:nvSpPr>
        <p:spPr>
          <a:xfrm>
            <a:off x="-15699" y="2780928"/>
            <a:ext cx="9167549" cy="1082348"/>
          </a:xfrm>
          <a:prstGeom prst="rect">
            <a:avLst/>
          </a:prstGeom>
          <a:solidFill>
            <a:srgbClr val="77BF6F"/>
          </a:solidFill>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8E702"/>
                </a:solidFill>
                <a:effectLst/>
                <a:uLnTx/>
                <a:uFillTx/>
                <a:latin typeface="Cambria" panose="02040503050406030204" pitchFamily="18" charset="0"/>
                <a:ea typeface="+mn-ea"/>
                <a:cs typeface="+mn-cs"/>
              </a:rPr>
              <a:t>Get DAMOV at:</a:t>
            </a:r>
            <a:r>
              <a:rPr kumimoji="0" lang="en-US" sz="2800" b="1" i="0" u="none" strike="noStrike" kern="1200" cap="none" spc="0" normalizeH="0" baseline="0" noProof="0" dirty="0">
                <a:ln>
                  <a:noFill/>
                </a:ln>
                <a:solidFill>
                  <a:srgbClr val="FFFF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hlinkClick r:id="rId4"/>
              </a:rPr>
              <a:t>https://github.com/CMU-SAFARI/DAMOV</a:t>
            </a: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 </a:t>
            </a:r>
          </a:p>
        </p:txBody>
      </p:sp>
    </p:spTree>
    <p:extLst>
      <p:ext uri="{BB962C8B-B14F-4D97-AF65-F5344CB8AC3E}">
        <p14:creationId xmlns:p14="http://schemas.microsoft.com/office/powerpoint/2010/main" val="272433660"/>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100" dirty="0"/>
              <a:t>More on DAMOV Analysis Methodology &amp; Workloads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https://www.youtube.com/watch?v=GWideVyo0nM&amp;list=PL5Q2soXY2Zi_tOTAYm--dYByNPL7JhwR9&amp;index=3</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1522E1A7-90CA-BD4A-96D7-2BBC406FEC9F}"/>
              </a:ext>
            </a:extLst>
          </p:cNvPr>
          <p:cNvPicPr>
            <a:picLocks noChangeAspect="1"/>
          </p:cNvPicPr>
          <p:nvPr/>
        </p:nvPicPr>
        <p:blipFill>
          <a:blip r:embed="rId3"/>
          <a:stretch>
            <a:fillRect/>
          </a:stretch>
        </p:blipFill>
        <p:spPr>
          <a:xfrm>
            <a:off x="395536" y="924198"/>
            <a:ext cx="8065702" cy="5529138"/>
          </a:xfrm>
          <a:prstGeom prst="rect">
            <a:avLst/>
          </a:prstGeom>
        </p:spPr>
      </p:pic>
    </p:spTree>
    <p:extLst>
      <p:ext uri="{BB962C8B-B14F-4D97-AF65-F5344CB8AC3E}">
        <p14:creationId xmlns:p14="http://schemas.microsoft.com/office/powerpoint/2010/main" val="2729616113"/>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lang="en-US" dirty="0"/>
              <a:t>More on DAMOV Methods &amp; Benchmarks</a:t>
            </a:r>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2805238901"/>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4227464823"/>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935117740"/>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84454953"/>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Info in This Longer Tutorial…</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483800465"/>
      </p:ext>
    </p:extLst>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908918445"/>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251520" y="1772816"/>
            <a:ext cx="8428037" cy="822325"/>
          </a:xfrm>
        </p:spPr>
        <p:txBody>
          <a:bodyPr/>
          <a:lstStyle/>
          <a:p>
            <a:pPr algn="ctr" eaLnBrk="1" hangingPunct="1"/>
            <a:r>
              <a:rPr lang="en-US" sz="5000" dirty="0">
                <a:latin typeface="Garamond" charset="0"/>
              </a:rPr>
              <a:t>Concluding Remarks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1434490394"/>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Remarks</a:t>
            </a:r>
          </a:p>
        </p:txBody>
      </p:sp>
      <p:sp>
        <p:nvSpPr>
          <p:cNvPr id="3" name="Content Placeholder 2"/>
          <p:cNvSpPr>
            <a:spLocks noGrp="1"/>
          </p:cNvSpPr>
          <p:nvPr>
            <p:ph idx="1"/>
          </p:nvPr>
        </p:nvSpPr>
        <p:spPr>
          <a:xfrm>
            <a:off x="35496" y="836712"/>
            <a:ext cx="9289032" cy="5193723"/>
          </a:xfrm>
        </p:spPr>
        <p:txBody>
          <a:bodyPr/>
          <a:lstStyle/>
          <a:p>
            <a:r>
              <a:rPr lang="en-US" dirty="0">
                <a:solidFill>
                  <a:srgbClr val="FF0000"/>
                </a:solidFill>
              </a:rPr>
              <a:t>We must design systems to be </a:t>
            </a:r>
            <a:r>
              <a:rPr lang="en-US" b="1" dirty="0">
                <a:solidFill>
                  <a:srgbClr val="FF0000"/>
                </a:solidFill>
              </a:rPr>
              <a:t>balanced</a:t>
            </a:r>
            <a:r>
              <a:rPr lang="en-US" dirty="0">
                <a:solidFill>
                  <a:srgbClr val="FF0000"/>
                </a:solidFill>
              </a:rPr>
              <a:t>, </a:t>
            </a:r>
            <a:r>
              <a:rPr lang="en-US" b="1" dirty="0">
                <a:solidFill>
                  <a:srgbClr val="FF0000"/>
                </a:solidFill>
              </a:rPr>
              <a:t>high-performance</a:t>
            </a:r>
            <a:r>
              <a:rPr lang="en-US" dirty="0">
                <a:solidFill>
                  <a:srgbClr val="FF0000"/>
                </a:solidFill>
              </a:rPr>
              <a:t>, </a:t>
            </a:r>
            <a:r>
              <a:rPr lang="en-US" b="1" dirty="0">
                <a:solidFill>
                  <a:srgbClr val="FF0000"/>
                </a:solidFill>
              </a:rPr>
              <a:t>energy-efficient</a:t>
            </a:r>
            <a:r>
              <a:rPr lang="en-US" b="1" dirty="0"/>
              <a:t> </a:t>
            </a:r>
            <a:r>
              <a:rPr lang="en-US" dirty="0"/>
              <a:t>(all at the same time) </a:t>
            </a:r>
            <a:r>
              <a:rPr lang="en-US" dirty="0">
                <a:sym typeface="Wingdings" pitchFamily="2" charset="2"/>
              </a:rPr>
              <a:t> intelligent systems</a:t>
            </a:r>
            <a:r>
              <a:rPr lang="en-US" dirty="0"/>
              <a:t> </a:t>
            </a:r>
            <a:endParaRPr lang="en-US" sz="2000" dirty="0">
              <a:solidFill>
                <a:srgbClr val="0000FF"/>
              </a:solidFill>
            </a:endParaRPr>
          </a:p>
          <a:p>
            <a:pPr lvl="1"/>
            <a:r>
              <a:rPr lang="en-US" b="1" dirty="0">
                <a:solidFill>
                  <a:srgbClr val="0000FF"/>
                </a:solidFill>
              </a:rPr>
              <a:t>Data-centric, data-driven, data-aware</a:t>
            </a:r>
          </a:p>
          <a:p>
            <a:endParaRPr lang="en-US" sz="2000" dirty="0">
              <a:solidFill>
                <a:srgbClr val="FF0000"/>
              </a:solidFill>
            </a:endParaRPr>
          </a:p>
          <a:p>
            <a:r>
              <a:rPr lang="en-US" dirty="0">
                <a:solidFill>
                  <a:srgbClr val="FF0000"/>
                </a:solidFill>
              </a:rPr>
              <a:t>Enable computation capability inside and close to memory</a:t>
            </a:r>
          </a:p>
          <a:p>
            <a:endParaRPr lang="en-US" sz="2000" dirty="0">
              <a:solidFill>
                <a:srgbClr val="0000FF"/>
              </a:solidFill>
            </a:endParaRPr>
          </a:p>
          <a:p>
            <a:r>
              <a:rPr lang="en-US" dirty="0">
                <a:solidFill>
                  <a:srgbClr val="0000FF"/>
                </a:solidFill>
              </a:rPr>
              <a:t>This </a:t>
            </a:r>
            <a:r>
              <a:rPr lang="en-US" dirty="0">
                <a:solidFill>
                  <a:srgbClr val="000000"/>
                </a:solidFill>
              </a:rPr>
              <a:t>can</a:t>
            </a:r>
          </a:p>
          <a:p>
            <a:pPr lvl="1"/>
            <a:r>
              <a:rPr lang="en-US" dirty="0"/>
              <a:t>Lead to </a:t>
            </a:r>
            <a:r>
              <a:rPr lang="en-US" b="1" dirty="0">
                <a:solidFill>
                  <a:schemeClr val="accent2">
                    <a:lumMod val="75000"/>
                  </a:schemeClr>
                </a:solidFill>
              </a:rPr>
              <a:t>orders-of-magnitude </a:t>
            </a:r>
            <a:r>
              <a:rPr lang="en-US" dirty="0"/>
              <a:t>improvements </a:t>
            </a:r>
          </a:p>
          <a:p>
            <a:pPr lvl="1"/>
            <a:r>
              <a:rPr lang="en-US" b="1" dirty="0">
                <a:solidFill>
                  <a:srgbClr val="2C6123"/>
                </a:solidFill>
              </a:rPr>
              <a:t>Enable new applications &amp; computing platforms</a:t>
            </a:r>
          </a:p>
          <a:p>
            <a:pPr lvl="1"/>
            <a:r>
              <a:rPr lang="is-IS" b="1" dirty="0">
                <a:solidFill>
                  <a:srgbClr val="2C6123"/>
                </a:solidFill>
              </a:rPr>
              <a:t>Enable better understanding of nature</a:t>
            </a:r>
          </a:p>
          <a:p>
            <a:pPr lvl="1"/>
            <a:r>
              <a:rPr lang="is-IS" b="1" dirty="0">
                <a:solidFill>
                  <a:srgbClr val="2C6123"/>
                </a:solidFill>
              </a:rPr>
              <a:t>…</a:t>
            </a:r>
            <a:endParaRPr lang="en-US" b="1" dirty="0">
              <a:solidFill>
                <a:srgbClr val="2C6123"/>
              </a:solidFill>
            </a:endParaRPr>
          </a:p>
          <a:p>
            <a:pPr lvl="1"/>
            <a:endParaRPr lang="en-US" sz="2000" dirty="0"/>
          </a:p>
          <a:p>
            <a:r>
              <a:rPr lang="en-US" dirty="0">
                <a:solidFill>
                  <a:srgbClr val="0000FF"/>
                </a:solidFill>
              </a:rPr>
              <a:t>Future of </a:t>
            </a:r>
            <a:r>
              <a:rPr lang="en-US" b="1" dirty="0">
                <a:solidFill>
                  <a:srgbClr val="0000FF"/>
                </a:solidFill>
              </a:rPr>
              <a:t>truly memory-centric computing </a:t>
            </a:r>
            <a:r>
              <a:rPr lang="en-US" dirty="0">
                <a:solidFill>
                  <a:srgbClr val="0000FF"/>
                </a:solidFill>
              </a:rPr>
              <a:t>is bright</a:t>
            </a:r>
          </a:p>
          <a:p>
            <a:pPr lvl="1"/>
            <a:r>
              <a:rPr lang="en-US" dirty="0">
                <a:solidFill>
                  <a:srgbClr val="0000FF"/>
                </a:solidFill>
              </a:rPr>
              <a:t>We need to do research &amp; design across the computing stack</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1091877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80505232"/>
      </p:ext>
    </p:extLst>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3" y="116632"/>
            <a:ext cx="8328925" cy="6246694"/>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545683423"/>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B49969CC-89D8-8641-BF5A-5FB288BAD095}"/>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740886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Exploit Good Principles</a:t>
            </a:r>
          </a:p>
        </p:txBody>
      </p:sp>
      <p:sp>
        <p:nvSpPr>
          <p:cNvPr id="3" name="Content Placeholder 2"/>
          <p:cNvSpPr>
            <a:spLocks noGrp="1"/>
          </p:cNvSpPr>
          <p:nvPr>
            <p:ph idx="1"/>
          </p:nvPr>
        </p:nvSpPr>
        <p:spPr>
          <a:xfrm>
            <a:off x="228600" y="1144488"/>
            <a:ext cx="8915400" cy="5020816"/>
          </a:xfrm>
        </p:spPr>
        <p:txBody>
          <a:bodyPr/>
          <a:lstStyle/>
          <a:p>
            <a:r>
              <a:rPr lang="en-US" dirty="0">
                <a:solidFill>
                  <a:srgbClr val="0000FF"/>
                </a:solidFill>
              </a:rPr>
              <a:t>Data-centric system design </a:t>
            </a:r>
          </a:p>
          <a:p>
            <a:endParaRPr lang="en-US" dirty="0">
              <a:solidFill>
                <a:srgbClr val="0000FF"/>
              </a:solidFill>
            </a:endParaRPr>
          </a:p>
          <a:p>
            <a:r>
              <a:rPr lang="en-US" dirty="0">
                <a:solidFill>
                  <a:srgbClr val="0000FF"/>
                </a:solidFill>
              </a:rPr>
              <a:t>All components intelligent</a:t>
            </a:r>
          </a:p>
          <a:p>
            <a:endParaRPr lang="en-US" dirty="0">
              <a:solidFill>
                <a:srgbClr val="0000FF"/>
              </a:solidFill>
            </a:endParaRPr>
          </a:p>
          <a:p>
            <a:r>
              <a:rPr lang="en-US" dirty="0">
                <a:solidFill>
                  <a:srgbClr val="0000FF"/>
                </a:solidFill>
              </a:rPr>
              <a:t>Better (cross-layer) communication, better interfaces</a:t>
            </a:r>
          </a:p>
          <a:p>
            <a:endParaRPr lang="en-US" dirty="0">
              <a:solidFill>
                <a:srgbClr val="0000FF"/>
              </a:solidFill>
            </a:endParaRPr>
          </a:p>
          <a:p>
            <a:r>
              <a:rPr lang="en-US" dirty="0">
                <a:solidFill>
                  <a:srgbClr val="0000FF"/>
                </a:solidFill>
              </a:rPr>
              <a:t>Better-than-worst-case design</a:t>
            </a:r>
          </a:p>
          <a:p>
            <a:pPr marL="0" indent="0">
              <a:buNone/>
            </a:pPr>
            <a:endParaRPr lang="en-US" dirty="0">
              <a:solidFill>
                <a:srgbClr val="0000FF"/>
              </a:solidFill>
            </a:endParaRPr>
          </a:p>
          <a:p>
            <a:r>
              <a:rPr lang="en-US" dirty="0">
                <a:solidFill>
                  <a:srgbClr val="0000FF"/>
                </a:solidFill>
              </a:rPr>
              <a:t>Heterogeneity</a:t>
            </a:r>
          </a:p>
          <a:p>
            <a:endParaRPr lang="en-US" dirty="0">
              <a:solidFill>
                <a:srgbClr val="0000FF"/>
              </a:solidFill>
            </a:endParaRPr>
          </a:p>
          <a:p>
            <a:r>
              <a:rPr lang="en-US" dirty="0">
                <a:solidFill>
                  <a:srgbClr val="0000FF"/>
                </a:solidFill>
              </a:rPr>
              <a:t>Flexibility, adaptability</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280</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5724128" y="5179948"/>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5887998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827649006"/>
      </p:ext>
    </p:extLst>
  </p:cSld>
  <p:clrMapOvr>
    <a:masterClrMapping/>
  </p:clrMapOvr>
  <p:transition/>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Acknowledgments</a:t>
            </a:r>
          </a:p>
        </p:txBody>
      </p:sp>
      <p:sp>
        <p:nvSpPr>
          <p:cNvPr id="3" name="Content Placeholder 2"/>
          <p:cNvSpPr>
            <a:spLocks noGrp="1"/>
          </p:cNvSpPr>
          <p:nvPr>
            <p:ph idx="1"/>
          </p:nvPr>
        </p:nvSpPr>
        <p:spPr/>
        <p:txBody>
          <a:bodyPr/>
          <a:lstStyle/>
          <a:p>
            <a:r>
              <a:rPr lang="en-US" dirty="0"/>
              <a:t>Alibaba, AMD, ASML, </a:t>
            </a:r>
            <a:r>
              <a:rPr lang="en-US" dirty="0">
                <a:solidFill>
                  <a:srgbClr val="0432FF"/>
                </a:solidFill>
              </a:rPr>
              <a:t>Google</a:t>
            </a:r>
            <a:r>
              <a:rPr lang="en-US" dirty="0"/>
              <a:t>, Facebook,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 Xilinx</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000FF"/>
                </a:solidFill>
              </a:rPr>
              <a:t>EFCL</a:t>
            </a:r>
          </a:p>
          <a:p>
            <a:r>
              <a:rPr lang="en-US" dirty="0">
                <a:solidFill>
                  <a:srgbClr val="0000FF"/>
                </a:solidFill>
              </a:rPr>
              <a:t>SNSF</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7F8783A-AFF2-6F6F-D17D-9402D2F3BEEC}"/>
              </a:ext>
            </a:extLst>
          </p:cNvPr>
          <p:cNvSpPr txBox="1"/>
          <p:nvPr/>
        </p:nvSpPr>
        <p:spPr>
          <a:xfrm>
            <a:off x="3043556" y="5068429"/>
            <a:ext cx="2980688" cy="769441"/>
          </a:xfrm>
          <a:prstGeom prst="rect">
            <a:avLst/>
          </a:prstGeom>
          <a:noFill/>
        </p:spPr>
        <p:txBody>
          <a:bodyPr wrap="none" rtlCol="0">
            <a:spAutoFit/>
          </a:bodyPr>
          <a:lstStyle/>
          <a:p>
            <a:r>
              <a:rPr lang="en-US" sz="4400" dirty="0">
                <a:solidFill>
                  <a:srgbClr val="C00000"/>
                </a:solidFill>
              </a:rPr>
              <a:t>Thank you!</a:t>
            </a:r>
          </a:p>
        </p:txBody>
      </p:sp>
    </p:spTree>
    <p:extLst>
      <p:ext uri="{BB962C8B-B14F-4D97-AF65-F5344CB8AC3E}">
        <p14:creationId xmlns:p14="http://schemas.microsoft.com/office/powerpoint/2010/main" val="2034008595"/>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20308FE-2DB7-BE46-A9A0-BA74A2CC6B83}"/>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7AF4B6B2-EBBD-DB4E-AC7D-91CAD4D09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12549338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284</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5260351" cy="646331"/>
          </a:xfrm>
          <a:prstGeom prst="rect">
            <a:avLst/>
          </a:prstGeom>
          <a:noFill/>
        </p:spPr>
        <p:txBody>
          <a:bodyPr wrap="none" rtlCol="0">
            <a:spAutoFit/>
          </a:bodyPr>
          <a:lstStyle/>
          <a:p>
            <a:r>
              <a:rPr lang="en-US" dirty="0">
                <a:solidFill>
                  <a:srgbClr val="7030A0"/>
                </a:solidFill>
                <a:hlinkClick r:id="rId6">
                  <a:extLst>
                    <a:ext uri="{A12FA001-AC4F-418D-AE19-62706E023703}">
                      <ahyp:hlinkClr xmlns:ahyp="http://schemas.microsoft.com/office/drawing/2018/hyperlinkcolor" val="tx"/>
                    </a:ext>
                  </a:extLst>
                </a:hlinkClick>
              </a:rPr>
              <a:t>https://safari.ethz.ch/safari-newsletter-january-2021/</a:t>
            </a:r>
            <a:r>
              <a:rPr lang="en-US" dirty="0">
                <a:solidFill>
                  <a:srgbClr val="7030A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7346474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331087348"/>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801506453"/>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8172252E-5EA9-6EEB-F83B-86693AF9D6EA}"/>
              </a:ext>
            </a:extLst>
          </p:cNvPr>
          <p:cNvPicPr>
            <a:picLocks noChangeAspect="1"/>
          </p:cNvPicPr>
          <p:nvPr/>
        </p:nvPicPr>
        <p:blipFill>
          <a:blip r:embed="rId3"/>
          <a:stretch>
            <a:fillRect/>
          </a:stretch>
        </p:blipFill>
        <p:spPr>
          <a:xfrm>
            <a:off x="611560" y="908720"/>
            <a:ext cx="7740352" cy="5516420"/>
          </a:xfrm>
          <a:prstGeom prst="rect">
            <a:avLst/>
          </a:prstGeom>
        </p:spPr>
      </p:pic>
      <p:pic>
        <p:nvPicPr>
          <p:cNvPr id="5" name="Picture 4">
            <a:extLst>
              <a:ext uri="{FF2B5EF4-FFF2-40B4-BE49-F238E27FC236}">
                <a16:creationId xmlns:a16="http://schemas.microsoft.com/office/drawing/2014/main" id="{FA08A046-6156-265A-814C-67905B2F76B1}"/>
              </a:ext>
            </a:extLst>
          </p:cNvPr>
          <p:cNvPicPr>
            <a:picLocks noChangeAspect="1"/>
          </p:cNvPicPr>
          <p:nvPr/>
        </p:nvPicPr>
        <p:blipFill>
          <a:blip r:embed="rId4"/>
          <a:stretch>
            <a:fillRect/>
          </a:stretch>
        </p:blipFill>
        <p:spPr>
          <a:xfrm>
            <a:off x="640940" y="836712"/>
            <a:ext cx="7710972" cy="5654098"/>
          </a:xfrm>
          <a:prstGeom prst="rect">
            <a:avLst/>
          </a:prstGeom>
        </p:spPr>
      </p:pic>
      <p:pic>
        <p:nvPicPr>
          <p:cNvPr id="6" name="Picture 5">
            <a:extLst>
              <a:ext uri="{FF2B5EF4-FFF2-40B4-BE49-F238E27FC236}">
                <a16:creationId xmlns:a16="http://schemas.microsoft.com/office/drawing/2014/main" id="{35833876-7D1A-16CA-7FD5-248FFB35F223}"/>
              </a:ext>
            </a:extLst>
          </p:cNvPr>
          <p:cNvPicPr>
            <a:picLocks noChangeAspect="1"/>
          </p:cNvPicPr>
          <p:nvPr/>
        </p:nvPicPr>
        <p:blipFill>
          <a:blip r:embed="rId5"/>
          <a:stretch>
            <a:fillRect/>
          </a:stretch>
        </p:blipFill>
        <p:spPr>
          <a:xfrm>
            <a:off x="538474" y="834571"/>
            <a:ext cx="7813438" cy="5654097"/>
          </a:xfrm>
          <a:prstGeom prst="rect">
            <a:avLst/>
          </a:prstGeom>
        </p:spPr>
      </p:pic>
    </p:spTree>
    <p:extLst>
      <p:ext uri="{BB962C8B-B14F-4D97-AF65-F5344CB8AC3E}">
        <p14:creationId xmlns:p14="http://schemas.microsoft.com/office/powerpoint/2010/main" val="189193249"/>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243-1CAD-2A7E-62EB-0FB2914C1F88}"/>
              </a:ext>
            </a:extLst>
          </p:cNvPr>
          <p:cNvSpPr>
            <a:spLocks noGrp="1"/>
          </p:cNvSpPr>
          <p:nvPr>
            <p:ph type="title"/>
          </p:nvPr>
        </p:nvSpPr>
        <p:spPr/>
        <p:txBody>
          <a:bodyPr/>
          <a:lstStyle/>
          <a:p>
            <a:r>
              <a:rPr lang="en-US" dirty="0"/>
              <a:t>Special Research Sessions &amp; Courses</a:t>
            </a:r>
          </a:p>
        </p:txBody>
      </p:sp>
      <p:sp>
        <p:nvSpPr>
          <p:cNvPr id="3" name="Content Placeholder 2">
            <a:extLst>
              <a:ext uri="{FF2B5EF4-FFF2-40B4-BE49-F238E27FC236}">
                <a16:creationId xmlns:a16="http://schemas.microsoft.com/office/drawing/2014/main" id="{BC2C9FA4-AC79-315D-C96F-D650BA037556}"/>
              </a:ext>
            </a:extLst>
          </p:cNvPr>
          <p:cNvSpPr>
            <a:spLocks noGrp="1"/>
          </p:cNvSpPr>
          <p:nvPr>
            <p:ph idx="1"/>
          </p:nvPr>
        </p:nvSpPr>
        <p:spPr>
          <a:xfrm>
            <a:off x="228600" y="1052736"/>
            <a:ext cx="8610600" cy="4948808"/>
          </a:xfrm>
        </p:spPr>
        <p:txBody>
          <a:bodyPr/>
          <a:lstStyle/>
          <a:p>
            <a:r>
              <a:rPr lang="en-US" dirty="0">
                <a:solidFill>
                  <a:srgbClr val="0000FF"/>
                </a:solidFill>
              </a:rPr>
              <a:t>Special Session at ISVLSI 2022: 9 cutting-edge talks</a:t>
            </a:r>
          </a:p>
        </p:txBody>
      </p:sp>
      <p:sp>
        <p:nvSpPr>
          <p:cNvPr id="4" name="Slide Number Placeholder 3">
            <a:extLst>
              <a:ext uri="{FF2B5EF4-FFF2-40B4-BE49-F238E27FC236}">
                <a16:creationId xmlns:a16="http://schemas.microsoft.com/office/drawing/2014/main" id="{F2E091C3-E327-1914-9FC9-05618963265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B6B0EC3-D65E-13D3-B6B0-8A11DE70F95D}"/>
              </a:ext>
            </a:extLst>
          </p:cNvPr>
          <p:cNvPicPr>
            <a:picLocks noChangeAspect="1"/>
          </p:cNvPicPr>
          <p:nvPr/>
        </p:nvPicPr>
        <p:blipFill>
          <a:blip r:embed="rId2"/>
          <a:stretch>
            <a:fillRect/>
          </a:stretch>
        </p:blipFill>
        <p:spPr>
          <a:xfrm>
            <a:off x="1187624" y="1572833"/>
            <a:ext cx="7038528" cy="4837269"/>
          </a:xfrm>
          <a:prstGeom prst="rect">
            <a:avLst/>
          </a:prstGeom>
        </p:spPr>
      </p:pic>
      <p:sp>
        <p:nvSpPr>
          <p:cNvPr id="6" name="TextBox 5">
            <a:extLst>
              <a:ext uri="{FF2B5EF4-FFF2-40B4-BE49-F238E27FC236}">
                <a16:creationId xmlns:a16="http://schemas.microsoft.com/office/drawing/2014/main" id="{45C9899B-0C6B-9012-9C33-24CC4B7C8C97}"/>
              </a:ext>
            </a:extLst>
          </p:cNvPr>
          <p:cNvSpPr txBox="1"/>
          <p:nvPr/>
        </p:nvSpPr>
        <p:spPr>
          <a:xfrm>
            <a:off x="1691680" y="6467530"/>
            <a:ext cx="62744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https://www.youtube.com/watch?v=qeukNs5XI3g</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578719942"/>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(Fall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84584" y="908720"/>
            <a:ext cx="4775448" cy="533968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r>
              <a:rPr lang="en-US" sz="1600" b="1" dirty="0">
                <a:solidFill>
                  <a:srgbClr val="0432FF"/>
                </a:solidFill>
                <a:hlinkClick r:id="rId3">
                  <a:extLst>
                    <a:ext uri="{A12FA001-AC4F-418D-AE19-62706E023703}">
                      <ahyp:hlinkClr xmlns:ahyp="http://schemas.microsoft.com/office/drawing/2018/hyperlinkcolor" val="tx"/>
                    </a:ext>
                  </a:extLst>
                </a:hlinkClick>
              </a:rPr>
              <a:t>Fall 2020 Edition: </a:t>
            </a:r>
            <a:endParaRPr lang="en-US" sz="1600" b="1" dirty="0">
              <a:solidFill>
                <a:srgbClr val="0432FF"/>
              </a:solidFill>
              <a:hlinkClick r:id="rId2">
                <a:extLst>
                  <a:ext uri="{A12FA001-AC4F-418D-AE19-62706E023703}">
                    <ahyp:hlinkClr xmlns:ahyp="http://schemas.microsoft.com/office/drawing/2018/hyperlinkcolor" val="tx"/>
                  </a:ext>
                </a:extLst>
              </a:hlinkClick>
            </a:endParaRP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https://safari.ethz.ch/architecture/fall2020/doku.php?id=schedule</a:t>
            </a:r>
            <a:r>
              <a:rPr lang="en-US" sz="1400" dirty="0">
                <a:solidFill>
                  <a:srgbClr val="0432FF"/>
                </a:solidFill>
              </a:rPr>
              <a:t> </a:t>
            </a:r>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 (2021):</a:t>
            </a:r>
          </a:p>
          <a:p>
            <a:pPr lvl="1"/>
            <a:r>
              <a:rPr lang="en-US" sz="1400"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r>
              <a:rPr lang="en-US" sz="1600" b="1" dirty="0">
                <a:solidFill>
                  <a:srgbClr val="0432FF"/>
                </a:solidFill>
                <a:hlinkClick r:id="rId5">
                  <a:extLst>
                    <a:ext uri="{A12FA001-AC4F-418D-AE19-62706E023703}">
                      <ahyp:hlinkClr xmlns:ahyp="http://schemas.microsoft.com/office/drawing/2018/hyperlinkcolor" val="tx"/>
                    </a:ext>
                  </a:extLst>
                </a:hlinkClick>
              </a:rPr>
              <a:t>Youtube Livestream (2020):</a:t>
            </a:r>
            <a:endParaRPr lang="en-US" sz="1600" b="1" dirty="0">
              <a:solidFill>
                <a:srgbClr val="0432FF"/>
              </a:solidFill>
              <a:hlinkClick r:id="rId4">
                <a:extLst>
                  <a:ext uri="{A12FA001-AC4F-418D-AE19-62706E023703}">
                    <ahyp:hlinkClr xmlns:ahyp="http://schemas.microsoft.com/office/drawing/2018/hyperlinkcolor" val="tx"/>
                  </a:ext>
                </a:extLst>
              </a:hlinkClick>
            </a:endParaRPr>
          </a:p>
          <a:p>
            <a:pPr lvl="1"/>
            <a:r>
              <a:rPr lang="en-US" sz="1400" dirty="0">
                <a:solidFill>
                  <a:srgbClr val="0432FF"/>
                </a:solidFill>
                <a:hlinkClick r:id="rId5">
                  <a:extLst>
                    <a:ext uri="{A12FA001-AC4F-418D-AE19-62706E023703}">
                      <ahyp:hlinkClr xmlns:ahyp="http://schemas.microsoft.com/office/drawing/2018/hyperlinkcolor" val="tx"/>
                    </a:ext>
                  </a:extLst>
                </a:hlinkClick>
              </a:rPr>
              <a:t>https://www.youtube.com/watch?v=c3mPdZA-Fmc&amp;list=PL5Q2soXY2Zi9xidyIgBxUz7xRPS-wisBN</a:t>
            </a:r>
            <a:r>
              <a:rPr lang="en-US" sz="1400" dirty="0">
                <a:solidFill>
                  <a:srgbClr val="0432FF"/>
                </a:solidFill>
              </a:rPr>
              <a:t> </a:t>
            </a:r>
          </a:p>
          <a:p>
            <a:pPr lvl="1"/>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6"/>
          <a:stretch>
            <a:fillRect/>
          </a:stretch>
        </p:blipFill>
        <p:spPr>
          <a:xfrm>
            <a:off x="4932040" y="0"/>
            <a:ext cx="4074863" cy="6858000"/>
          </a:xfrm>
          <a:prstGeom prst="rect">
            <a:avLst/>
          </a:prstGeom>
        </p:spPr>
      </p:pic>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89563899"/>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331CD0E-9359-8083-4B29-92046A4B1D70}"/>
              </a:ext>
            </a:extLst>
          </p:cNvPr>
          <p:cNvPicPr>
            <a:picLocks noChangeAspect="1"/>
          </p:cNvPicPr>
          <p:nvPr/>
        </p:nvPicPr>
        <p:blipFill>
          <a:blip r:embed="rId2"/>
          <a:stretch>
            <a:fillRect/>
          </a:stretch>
        </p:blipFill>
        <p:spPr>
          <a:xfrm>
            <a:off x="4666189" y="0"/>
            <a:ext cx="4730347" cy="6700838"/>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DDCA (Spring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856456"/>
            <a:ext cx="4845485"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https://safari.ethz.ch/digitaltechnik/spring2022/doku.php?id=schedule</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Spring 2021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https://safari.ethz.ch/digitaltechnik/spring2021/doku.php?id=schedule</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https://www.youtube.com/watch?v=cpXdE3HwvK0&amp;list=PL5Q2soXY2Zi97Ya5DEUpMpO2bbAoaG7c6</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2021):</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https://www.youtube.com/watch?v=LbC0EZY8yw4&amp;list=PL5Q2soXY2Zi_uej3aY39YB5pfW4SJ7LlN</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2</a:t>
            </a:r>
            <a:r>
              <a:rPr kumimoji="0" lang="en-US" sz="1400" b="0" i="0" u="none" strike="noStrike" kern="0" cap="none" spc="0" normalizeH="0" baseline="30000" noProof="0" dirty="0">
                <a:ln>
                  <a:noFill/>
                </a:ln>
                <a:solidFill>
                  <a:srgbClr val="000000"/>
                </a:solidFill>
                <a:effectLst/>
                <a:uLnTx/>
                <a:uFillTx/>
                <a:latin typeface="Tahoma"/>
                <a:ea typeface="+mn-ea"/>
                <a:cs typeface="+mn-cs"/>
              </a:rPr>
              <a:t>nd</a:t>
            </a:r>
            <a:r>
              <a:rPr kumimoji="0" lang="en-US" sz="1400" b="0" i="0" u="none" strike="noStrike" kern="0" cap="none" spc="0" normalizeH="0" baseline="0" noProof="0" dirty="0">
                <a:ln>
                  <a:noFill/>
                </a:ln>
                <a:solidFill>
                  <a:srgbClr val="000000"/>
                </a:solidFill>
                <a:effectLst/>
                <a:uLnTx/>
                <a:uFillTx/>
                <a:latin typeface="Tahoma"/>
                <a:ea typeface="+mn-ea"/>
                <a:cs typeface="+mn-cs"/>
              </a:rPr>
              <a:t> semester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Rigorous introduction into “How Computers Work”</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Digital Design/Logic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Computer Architecture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10 FPGA Lab Assignments</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835231782"/>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97299329"/>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Genomics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rPr>
              <a:t>Spring 2022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2"/>
              </a:rPr>
              <a:t>https://safari.ethz.ch/projects_and_seminars/spring2022/doku.php?id=bioinformatics</a:t>
            </a:r>
            <a:r>
              <a:rPr lang="en-US" sz="1400" dirty="0">
                <a:solidFill>
                  <a:srgbClr val="0432FF"/>
                </a:solidFill>
              </a:rPr>
              <a:t>  </a:t>
            </a: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4"/>
              </a:rPr>
              <a:t>https://www.youtube.com/watch?v=DEL_5A_Y3TI&amp;list=PL5Q2soXY2Zi8NrPDgOR1yRU_Cxxjw-u18</a:t>
            </a:r>
            <a:r>
              <a:rPr lang="en-US" sz="1400" dirty="0">
                <a:solidFill>
                  <a:srgbClr val="0432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Genomics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EF9421B9-1559-06A9-963C-137F113AE1DA}"/>
              </a:ext>
            </a:extLst>
          </p:cNvPr>
          <p:cNvPicPr>
            <a:picLocks noChangeAspect="1"/>
          </p:cNvPicPr>
          <p:nvPr/>
        </p:nvPicPr>
        <p:blipFill>
          <a:blip r:embed="rId6"/>
          <a:stretch>
            <a:fillRect/>
          </a:stretch>
        </p:blipFill>
        <p:spPr>
          <a:xfrm>
            <a:off x="5652120" y="0"/>
            <a:ext cx="4171612" cy="6858000"/>
          </a:xfrm>
          <a:prstGeom prst="rect">
            <a:avLst/>
          </a:prstGeom>
        </p:spPr>
      </p:pic>
      <p:sp>
        <p:nvSpPr>
          <p:cNvPr id="7" name="TextBox 6">
            <a:extLst>
              <a:ext uri="{FF2B5EF4-FFF2-40B4-BE49-F238E27FC236}">
                <a16:creationId xmlns:a16="http://schemas.microsoft.com/office/drawing/2014/main" id="{5D98D170-9599-FFAE-F2B9-5231555427D6}"/>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546917157"/>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Hetero. Systems (Spring’22)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000FF"/>
                </a:solidFill>
                <a:hlinkClick r:id="rId2">
                  <a:extLst>
                    <a:ext uri="{A12FA001-AC4F-418D-AE19-62706E023703}">
                      <ahyp:hlinkClr xmlns:ahyp="http://schemas.microsoft.com/office/drawing/2018/hyperlinkcolor" val="tx"/>
                    </a:ext>
                  </a:extLst>
                </a:hlinkClick>
              </a:rPr>
              <a:t>Spring 2022 Edition: </a:t>
            </a:r>
            <a:endParaRPr lang="en-US" sz="1600" b="1" dirty="0">
              <a:solidFill>
                <a:srgbClr val="0000FF"/>
              </a:solidFill>
              <a:hlinkClick r:id="rId3">
                <a:extLst>
                  <a:ext uri="{A12FA001-AC4F-418D-AE19-62706E023703}">
                    <ahyp:hlinkClr xmlns:ahyp="http://schemas.microsoft.com/office/drawing/2018/hyperlinkcolor" val="tx"/>
                  </a:ext>
                </a:extLst>
              </a:hlinkClick>
            </a:endParaRPr>
          </a:p>
          <a:p>
            <a:pPr lvl="1"/>
            <a:r>
              <a:rPr lang="en-US" sz="1400" dirty="0">
                <a:solidFill>
                  <a:srgbClr val="0000FF"/>
                </a:solidFill>
                <a:hlinkClick r:id="rId2">
                  <a:extLst>
                    <a:ext uri="{A12FA001-AC4F-418D-AE19-62706E023703}">
                      <ahyp:hlinkClr xmlns:ahyp="http://schemas.microsoft.com/office/drawing/2018/hyperlinkcolor" val="tx"/>
                    </a:ext>
                  </a:extLst>
                </a:hlinkClick>
              </a:rPr>
              <a:t>https://safari.ethz.ch/projects_and_seminars/spring2022/doku.php?id=heterogeneous_systems</a:t>
            </a:r>
            <a:r>
              <a:rPr lang="en-US" sz="1400" dirty="0">
                <a:solidFill>
                  <a:srgbClr val="0000FF"/>
                </a:solidFill>
              </a:rPr>
              <a:t> </a:t>
            </a:r>
          </a:p>
          <a:p>
            <a:pPr lvl="1"/>
            <a:endParaRPr lang="en-US" sz="1600" dirty="0">
              <a:solidFill>
                <a:srgbClr val="0432FF"/>
              </a:solidFill>
            </a:endParaRPr>
          </a:p>
          <a:p>
            <a:r>
              <a:rPr lang="en-US" sz="1600" b="1" dirty="0">
                <a:solidFill>
                  <a:srgbClr val="0000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000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https://www.youtube.com/watch?v=oFO5fTrgFIY&amp;list=PL5Q2soXY2Zi9XrgXR38IM_FTjmY6h7Gzm</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GPU and Parallelism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0756705C-65E8-9410-750D-09178D45AC8F}"/>
              </a:ext>
            </a:extLst>
          </p:cNvPr>
          <p:cNvPicPr>
            <a:picLocks noChangeAspect="1"/>
          </p:cNvPicPr>
          <p:nvPr/>
        </p:nvPicPr>
        <p:blipFill>
          <a:blip r:embed="rId6"/>
          <a:stretch>
            <a:fillRect/>
          </a:stretch>
        </p:blipFill>
        <p:spPr>
          <a:xfrm>
            <a:off x="5850637" y="0"/>
            <a:ext cx="3257867" cy="6858000"/>
          </a:xfrm>
          <a:prstGeom prst="rect">
            <a:avLst/>
          </a:prstGeom>
        </p:spPr>
      </p:pic>
      <p:sp>
        <p:nvSpPr>
          <p:cNvPr id="5" name="TextBox 4">
            <a:extLst>
              <a:ext uri="{FF2B5EF4-FFF2-40B4-BE49-F238E27FC236}">
                <a16:creationId xmlns:a16="http://schemas.microsoft.com/office/drawing/2014/main" id="{C58C55F7-E11C-0D22-4E40-AB5782CE2134}"/>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117428514"/>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HW/SW Co-Design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2022 Edition: </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https://safari.ethz.ch/projects_and_seminars/spring2022/doku.php?id=hw_sw_codesign</a:t>
            </a:r>
            <a:endParaRPr lang="en-US" sz="1400" dirty="0">
              <a:solidFill>
                <a:srgbClr val="0432FF"/>
              </a:solidFill>
            </a:endParaRP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6">
                  <a:extLst>
                    <a:ext uri="{A12FA001-AC4F-418D-AE19-62706E023703}">
                      <ahyp:hlinkClr xmlns:ahyp="http://schemas.microsoft.com/office/drawing/2018/hyperlinkcolor" val="tx"/>
                    </a:ext>
                  </a:extLst>
                </a:hlinkClick>
              </a:rPr>
              <a:t>https://youtube.com/playlist?list=PL5Q2soXY2Zi8nH7un3ghD2nutKWWDk-NK</a:t>
            </a:r>
            <a:endParaRPr lang="en-US" sz="14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HW/SW co-design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07929472-62AD-AB4E-A75A-BE2AA054DBA5}"/>
              </a:ext>
            </a:extLst>
          </p:cNvPr>
          <p:cNvPicPr>
            <a:picLocks noChangeAspect="1"/>
          </p:cNvPicPr>
          <p:nvPr/>
        </p:nvPicPr>
        <p:blipFill>
          <a:blip r:embed="rId7"/>
          <a:stretch>
            <a:fillRect/>
          </a:stretch>
        </p:blipFill>
        <p:spPr>
          <a:xfrm>
            <a:off x="5580512" y="908720"/>
            <a:ext cx="3600000" cy="2205344"/>
          </a:xfrm>
          <a:prstGeom prst="rect">
            <a:avLst/>
          </a:prstGeom>
        </p:spPr>
      </p:pic>
      <p:pic>
        <p:nvPicPr>
          <p:cNvPr id="6" name="Picture 5">
            <a:extLst>
              <a:ext uri="{FF2B5EF4-FFF2-40B4-BE49-F238E27FC236}">
                <a16:creationId xmlns:a16="http://schemas.microsoft.com/office/drawing/2014/main" id="{CD8CB39F-DC1B-2F4D-8F50-25FE46B07DFB}"/>
              </a:ext>
            </a:extLst>
          </p:cNvPr>
          <p:cNvPicPr>
            <a:picLocks noChangeAspect="1"/>
          </p:cNvPicPr>
          <p:nvPr/>
        </p:nvPicPr>
        <p:blipFill>
          <a:blip r:embed="rId8"/>
          <a:stretch>
            <a:fillRect/>
          </a:stretch>
        </p:blipFill>
        <p:spPr>
          <a:xfrm>
            <a:off x="5580512" y="3097214"/>
            <a:ext cx="3600000" cy="3572146"/>
          </a:xfrm>
          <a:prstGeom prst="rect">
            <a:avLst/>
          </a:prstGeom>
        </p:spPr>
      </p:pic>
      <p:sp>
        <p:nvSpPr>
          <p:cNvPr id="7" name="TextBox 6">
            <a:extLst>
              <a:ext uri="{FF2B5EF4-FFF2-40B4-BE49-F238E27FC236}">
                <a16:creationId xmlns:a16="http://schemas.microsoft.com/office/drawing/2014/main" id="{CB1F9325-D79B-2B3F-89EA-3482C94BC926}"/>
              </a:ext>
            </a:extLst>
          </p:cNvPr>
          <p:cNvSpPr txBox="1"/>
          <p:nvPr/>
        </p:nvSpPr>
        <p:spPr>
          <a:xfrm>
            <a:off x="35496"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63425004"/>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Solid-State Drives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https://safari.ethz.ch/projects_and_seminars/spring2022/doku.php?id=modern_ssds</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https://www.youtube.com/watch?v=_q4rm71DsY4&amp;list=PL5Q2soXY2Zi8vabcse1kL22DEcgMl2RAq</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SSD Basics and Advanced Topics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7" name="Picture 6">
            <a:extLst>
              <a:ext uri="{FF2B5EF4-FFF2-40B4-BE49-F238E27FC236}">
                <a16:creationId xmlns:a16="http://schemas.microsoft.com/office/drawing/2014/main" id="{3046AD48-5FCD-3C98-E8A2-A00B51668526}"/>
              </a:ext>
            </a:extLst>
          </p:cNvPr>
          <p:cNvPicPr>
            <a:picLocks noChangeAspect="1"/>
          </p:cNvPicPr>
          <p:nvPr/>
        </p:nvPicPr>
        <p:blipFill>
          <a:blip r:embed="rId6"/>
          <a:stretch>
            <a:fillRect/>
          </a:stretch>
        </p:blipFill>
        <p:spPr>
          <a:xfrm>
            <a:off x="5292789" y="980729"/>
            <a:ext cx="3873281" cy="2654416"/>
          </a:xfrm>
          <a:prstGeom prst="rect">
            <a:avLst/>
          </a:prstGeom>
        </p:spPr>
      </p:pic>
      <p:pic>
        <p:nvPicPr>
          <p:cNvPr id="8" name="Picture 7">
            <a:extLst>
              <a:ext uri="{FF2B5EF4-FFF2-40B4-BE49-F238E27FC236}">
                <a16:creationId xmlns:a16="http://schemas.microsoft.com/office/drawing/2014/main" id="{51EEFCF4-8E7C-ACAA-6D85-CB72A2373879}"/>
              </a:ext>
            </a:extLst>
          </p:cNvPr>
          <p:cNvPicPr>
            <a:picLocks noChangeAspect="1"/>
          </p:cNvPicPr>
          <p:nvPr/>
        </p:nvPicPr>
        <p:blipFill>
          <a:blip r:embed="rId7"/>
          <a:stretch>
            <a:fillRect/>
          </a:stretch>
        </p:blipFill>
        <p:spPr>
          <a:xfrm>
            <a:off x="5307232" y="3798920"/>
            <a:ext cx="3873280" cy="2654416"/>
          </a:xfrm>
          <a:prstGeom prst="rect">
            <a:avLst/>
          </a:prstGeom>
        </p:spPr>
      </p:pic>
      <p:sp>
        <p:nvSpPr>
          <p:cNvPr id="5" name="TextBox 4">
            <a:extLst>
              <a:ext uri="{FF2B5EF4-FFF2-40B4-BE49-F238E27FC236}">
                <a16:creationId xmlns:a16="http://schemas.microsoft.com/office/drawing/2014/main" id="{05BB5E9E-C7AC-65BB-F631-E898B42183BD}"/>
              </a:ext>
            </a:extLst>
          </p:cNvPr>
          <p:cNvSpPr txBox="1"/>
          <p:nvPr/>
        </p:nvSpPr>
        <p:spPr>
          <a:xfrm>
            <a:off x="176382" y="5949280"/>
            <a:ext cx="5078634" cy="61555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https://www.youtube.com/onurmutlulectures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10726724"/>
      </p:ext>
    </p:extLst>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stretch>
            <a:fillRect/>
          </a:stretch>
        </p:blipFill>
        <p:spPr>
          <a:xfrm>
            <a:off x="4855152" y="970868"/>
            <a:ext cx="4325360" cy="5626484"/>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243408"/>
            <a:ext cx="8967618" cy="871476"/>
          </a:xfrm>
        </p:spPr>
        <p:txBody>
          <a:bodyPr/>
          <a:lstStyle/>
          <a:p>
            <a:br>
              <a:rPr lang="en-US" sz="2800" b="1" dirty="0"/>
            </a:br>
            <a:r>
              <a:rPr lang="en-US" sz="3200" b="1" dirty="0"/>
              <a:t>RowHammer &amp; DRAM Exploration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https://www.youtube.com/watch?v=r5QxuoJWttg&amp;list=PL5Q2soXY2Zi_1trfCckr6PTN8WR72icUO</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DRAM organization &amp; operation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FPGA-based infrastructure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Verilog &amp; 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249155112"/>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29177" y="945524"/>
            <a:ext cx="4544964" cy="5723836"/>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188640"/>
            <a:ext cx="8967618" cy="871476"/>
          </a:xfrm>
        </p:spPr>
        <p:txBody>
          <a:bodyPr/>
          <a:lstStyle/>
          <a:p>
            <a:r>
              <a:rPr lang="en-US" sz="3000" b="1" dirty="0"/>
              <a:t>Exploration of Emerging Memory Systems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https://www.youtube.com/watch?v=aM-llXRQd3s&amp;list=PL5Q2soXY2Zi_TlmLGw_Z8hBo2925ZApqV</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9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memory system simulation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a:t>
            </a:r>
            <a:r>
              <a:rPr kumimoji="0" lang="en-US" sz="1400" b="0" i="0" u="none" strike="noStrike" kern="0" cap="none" spc="0" normalizeH="0" baseline="0" noProof="0" dirty="0" err="1">
                <a:ln>
                  <a:noFill/>
                </a:ln>
                <a:solidFill>
                  <a:srgbClr val="000000"/>
                </a:solidFill>
                <a:effectLst/>
                <a:uLnTx/>
                <a:uFillTx/>
                <a:latin typeface="Tahoma"/>
                <a:ea typeface="+mn-ea"/>
                <a:cs typeface="+mn-cs"/>
              </a:rPr>
              <a:t>Ramulator</a:t>
            </a:r>
            <a:r>
              <a:rPr kumimoji="0" lang="en-US" sz="1400" b="0" i="0" u="none" strike="noStrike" kern="0" cap="none" spc="0" normalizeH="0" baseline="0" noProof="0" dirty="0">
                <a:ln>
                  <a:noFill/>
                </a:ln>
                <a:solidFill>
                  <a:srgbClr val="000000"/>
                </a:solidFill>
                <a:effectLst/>
                <a:uLnTx/>
                <a:uFillTx/>
                <a:latin typeface="Tahoma"/>
                <a:ea typeface="+mn-ea"/>
                <a:cs typeface="+mn-cs"/>
              </a:rPr>
              <a:t> </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3990113195"/>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26 February 2023</a:t>
            </a:r>
          </a:p>
          <a:p>
            <a:r>
              <a:rPr lang="en-US" sz="2200" dirty="0"/>
              <a:t>Real-World PIM Tutorial Opening Talk @ HPCA </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2040925100"/>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24136023"/>
      </p:ext>
    </p:extLst>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239266077"/>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3363408711"/>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 Desirables</a:t>
            </a:r>
          </a:p>
        </p:txBody>
      </p:sp>
      <p:sp>
        <p:nvSpPr>
          <p:cNvPr id="3" name="Content Placeholder 2"/>
          <p:cNvSpPr>
            <a:spLocks noGrp="1"/>
          </p:cNvSpPr>
          <p:nvPr>
            <p:ph idx="1"/>
          </p:nvPr>
        </p:nvSpPr>
        <p:spPr>
          <a:xfrm>
            <a:off x="228600" y="836712"/>
            <a:ext cx="8915400" cy="5195138"/>
          </a:xfrm>
        </p:spPr>
        <p:txBody>
          <a:bodyPr/>
          <a:lstStyle/>
          <a:p>
            <a:r>
              <a:rPr lang="en-US" dirty="0">
                <a:solidFill>
                  <a:srgbClr val="0000FF"/>
                </a:solidFill>
              </a:rPr>
              <a:t>Self-managing, independent components</a:t>
            </a:r>
          </a:p>
          <a:p>
            <a:endParaRPr lang="en-US" dirty="0">
              <a:solidFill>
                <a:srgbClr val="0000FF"/>
              </a:solidFill>
            </a:endParaRPr>
          </a:p>
          <a:p>
            <a:r>
              <a:rPr lang="en-US" dirty="0">
                <a:solidFill>
                  <a:srgbClr val="0000FF"/>
                </a:solidFill>
              </a:rPr>
              <a:t>All components intelligent &amp; equal partners</a:t>
            </a:r>
          </a:p>
          <a:p>
            <a:endParaRPr lang="en-US" dirty="0">
              <a:solidFill>
                <a:srgbClr val="0000FF"/>
              </a:solidFill>
            </a:endParaRPr>
          </a:p>
          <a:p>
            <a:r>
              <a:rPr lang="en-US" dirty="0">
                <a:solidFill>
                  <a:srgbClr val="0000FF"/>
                </a:solidFill>
              </a:rPr>
              <a:t>Easy collaboration &amp; partitioning across all components</a:t>
            </a:r>
          </a:p>
          <a:p>
            <a:endParaRPr lang="en-US" dirty="0">
              <a:solidFill>
                <a:srgbClr val="0000FF"/>
              </a:solidFill>
            </a:endParaRPr>
          </a:p>
          <a:p>
            <a:r>
              <a:rPr lang="en-US" dirty="0">
                <a:solidFill>
                  <a:srgbClr val="0000FF"/>
                </a:solidFill>
              </a:rPr>
              <a:t>Fine-grained communication of data &amp; tasks</a:t>
            </a:r>
          </a:p>
          <a:p>
            <a:endParaRPr lang="en-US" dirty="0">
              <a:solidFill>
                <a:srgbClr val="0000FF"/>
              </a:solidFill>
            </a:endParaRPr>
          </a:p>
          <a:p>
            <a:r>
              <a:rPr lang="en-US" dirty="0">
                <a:solidFill>
                  <a:srgbClr val="0000FF"/>
                </a:solidFill>
              </a:rPr>
              <a:t>Seamless caching &amp; translation &amp; protection anywhere</a:t>
            </a:r>
          </a:p>
          <a:p>
            <a:endParaRPr lang="en-US" dirty="0">
              <a:solidFill>
                <a:srgbClr val="0000FF"/>
              </a:solidFill>
            </a:endParaRPr>
          </a:p>
          <a:p>
            <a:r>
              <a:rPr lang="en-US" dirty="0">
                <a:solidFill>
                  <a:srgbClr val="0000FF"/>
                </a:solidFill>
              </a:rPr>
              <a:t>Execution anywhere without rewriting code</a:t>
            </a:r>
          </a:p>
          <a:p>
            <a:endParaRPr lang="en-US" dirty="0">
              <a:solidFill>
                <a:srgbClr val="0000FF"/>
              </a:solidFill>
            </a:endParaRPr>
          </a:p>
          <a:p>
            <a:r>
              <a:rPr lang="en-US" dirty="0">
                <a:solidFill>
                  <a:srgbClr val="0000FF"/>
                </a:solidFill>
              </a:rPr>
              <a:t>Flexibility, adaptability, self-optimization</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6007721" y="5589240"/>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2018484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SAFARI Research Group</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985136735"/>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1672452113"/>
      </p:ext>
    </p:extLst>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82728298"/>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1957213571"/>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4210963294"/>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533111179"/>
      </p:ext>
    </p:extLst>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032546167"/>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310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484252847"/>
      </p:ext>
    </p:extLst>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6</a:t>
            </a:r>
          </a:p>
          <a:p>
            <a:pPr lvl="1"/>
            <a:r>
              <a:rPr lang="en-US" sz="2000" b="1" dirty="0"/>
              <a:t>Computation in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https://www.youtube.com/watch?v=oGcZAGwfEUE&amp;list=PL5Q2soXY2Zi9xidyIgBxUz7xRPS-wisBN&amp;index=12</a:t>
            </a:r>
            <a:endParaRPr lang="en-US" sz="1700" dirty="0">
              <a:solidFill>
                <a:srgbClr val="0000FF"/>
              </a:solidFill>
            </a:endParaRPr>
          </a:p>
          <a:p>
            <a:pPr lvl="1"/>
            <a:endParaRPr lang="en-US" sz="600" dirty="0">
              <a:solidFill>
                <a:srgbClr val="FF0000"/>
              </a:solidFill>
            </a:endParaRPr>
          </a:p>
          <a:p>
            <a:r>
              <a:rPr lang="en-US" sz="2000" dirty="0">
                <a:solidFill>
                  <a:srgbClr val="FF0000"/>
                </a:solidFill>
              </a:rPr>
              <a:t>Computer Architecture, Fall 2020, Lecture 7</a:t>
            </a:r>
          </a:p>
          <a:p>
            <a:pPr lvl="1"/>
            <a:r>
              <a:rPr lang="en-US" sz="2000" b="1" dirty="0"/>
              <a:t>Near-Data Processing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https://www.youtube.com/watch?v=j2GIigqn1Qw&amp;list=PL5Q2soXY2Zi9xidyIgBxUz7xRPS-wisBN&amp;index=13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2020, Lecture 11a</a:t>
            </a:r>
          </a:p>
          <a:p>
            <a:pPr lvl="1"/>
            <a:r>
              <a:rPr lang="en-US" sz="2000" b="1" dirty="0"/>
              <a:t>Memory Controllers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https://www.youtube.com/watch?v=TeG773OgiMQ&amp;list=PL5Q2soXY2Zi9xidyIgBxUz7xRPS-wisBN&amp;index=20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12d</a:t>
            </a:r>
          </a:p>
          <a:p>
            <a:pPr lvl="1"/>
            <a:r>
              <a:rPr lang="en-US" sz="2000" b="1" dirty="0"/>
              <a:t>Real Processing-in-DRAM with UPMEM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https://www.youtube.com/watch?v=Sscy1Wrr22A&amp;list=PL5Q2soXY2Zi9xidyIgBxUz7xRPS-wisBN&amp;index=25</a:t>
            </a:r>
            <a:endParaRPr lang="en-US" sz="1700" dirty="0">
              <a:solidFill>
                <a:srgbClr val="0000FF"/>
              </a:solidFill>
            </a:endParaRP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3549660740"/>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15</a:t>
            </a:r>
          </a:p>
          <a:p>
            <a:pPr lvl="1"/>
            <a:r>
              <a:rPr lang="en-US" sz="2000" b="1" dirty="0"/>
              <a:t>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https://www.youtube.com/watch?v=AlE1rD9G_YU&amp;list=PL5Q2soXY2Zi9xidyIgBxUz7xRPS-wisBN&amp;index=28</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16a</a:t>
            </a:r>
          </a:p>
          <a:p>
            <a:pPr lvl="1"/>
            <a:r>
              <a:rPr lang="en-US" sz="2000" b="1" dirty="0"/>
              <a:t>Opportunities &amp; Challenges of 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https://www.youtube.com/watch?v=pmLszWGmMGQ&amp;list=PL5Q2soXY2Zi9xidyIgBxUz7xRPS-wisBN&amp;index=29</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Guest Lecture</a:t>
            </a:r>
          </a:p>
          <a:p>
            <a:pPr lvl="1"/>
            <a:r>
              <a:rPr lang="en-US" sz="2000" b="1" dirty="0"/>
              <a:t>In-Memory Computing: Memory Devices &amp; Applications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https://www.youtube.com/watch?v=wNmqQHiEZNk&amp;list=PL5Q2soXY2Zi9xidyIgBxUz7xRPS-wisBN&amp;index=41</a:t>
            </a: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312</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1099970023"/>
      </p:ext>
    </p:extLst>
  </p:cSld>
  <p:clrMapOvr>
    <a:masterClrMapping/>
  </p:clrMapOvr>
  <p:transition/>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754546146"/>
      </p:ext>
    </p:extLst>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070788465"/>
      </p:ext>
    </p:extLst>
  </p:cSld>
  <p:clrMapOvr>
    <a:masterClrMapping/>
  </p:clrMapOvr>
  <p:transition/>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4048553849"/>
      </p:ext>
    </p:extLst>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Data-Driven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91964659"/>
      </p:ext>
    </p:extLst>
  </p:cSld>
  <p:clrMapOvr>
    <a:masterClrMapping/>
  </p:clrMapOvr>
  <p:transition/>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2708920"/>
            <a:ext cx="7200800"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0046586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Exploiting Data to Design 		   	      Intelligent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318</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303054153"/>
      </p:ext>
    </p:extLst>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System Architecture Design Today</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735888" cy="4876800"/>
          </a:xfrm>
        </p:spPr>
        <p:txBody>
          <a:bodyPr/>
          <a:lstStyle/>
          <a:p>
            <a:r>
              <a:rPr lang="en-US" dirty="0"/>
              <a:t>Human-driven</a:t>
            </a:r>
          </a:p>
          <a:p>
            <a:pPr lvl="1"/>
            <a:r>
              <a:rPr lang="en-US" dirty="0"/>
              <a:t>Humans design the policies (how to do things)</a:t>
            </a:r>
          </a:p>
          <a:p>
            <a:endParaRPr lang="en-US" dirty="0"/>
          </a:p>
          <a:p>
            <a:r>
              <a:rPr lang="en-US" dirty="0"/>
              <a:t>Many (too) simple, short-sighted policies all over the system</a:t>
            </a:r>
          </a:p>
          <a:p>
            <a:endParaRPr lang="en-US" dirty="0"/>
          </a:p>
          <a:p>
            <a:r>
              <a:rPr lang="en-US" dirty="0"/>
              <a:t>No automatic data-driven policy learning</a:t>
            </a:r>
          </a:p>
          <a:p>
            <a:endParaRPr lang="en-US" dirty="0"/>
          </a:p>
          <a:p>
            <a:r>
              <a:rPr lang="en-US" dirty="0"/>
              <a:t>(Almost) no learning: cannot take lessons from past actions</a:t>
            </a:r>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300108" y="5118283"/>
            <a:ext cx="8465779"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Can we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fundamentally intelligent architectures?</a:t>
            </a:r>
          </a:p>
        </p:txBody>
      </p:sp>
    </p:spTree>
    <p:extLst>
      <p:ext uri="{BB962C8B-B14F-4D97-AF65-F5344CB8AC3E}">
        <p14:creationId xmlns:p14="http://schemas.microsoft.com/office/powerpoint/2010/main" val="40263837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2630076" y="5436513"/>
            <a:ext cx="3805850"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How do we start?</a:t>
            </a:r>
          </a:p>
        </p:txBody>
      </p:sp>
    </p:spTree>
    <p:extLst>
      <p:ext uri="{BB962C8B-B14F-4D97-AF65-F5344CB8AC3E}">
        <p14:creationId xmlns:p14="http://schemas.microsoft.com/office/powerpoint/2010/main" val="19256872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366713" y="1484784"/>
            <a:ext cx="8428037" cy="822325"/>
          </a:xfrm>
        </p:spPr>
        <p:txBody>
          <a:bodyPr/>
          <a:lstStyle/>
          <a:p>
            <a:pPr algn="ctr" eaLnBrk="1" hangingPunct="1"/>
            <a:r>
              <a:rPr lang="en-US" sz="5000" dirty="0">
                <a:latin typeface="Garamond" charset="0"/>
              </a:rPr>
              <a:t>Self-Optimizing </a:t>
            </a:r>
            <a:br>
              <a:rPr lang="en-US" sz="5000" dirty="0">
                <a:latin typeface="Garamond" charset="0"/>
              </a:rPr>
            </a:br>
            <a:r>
              <a:rPr lang="en-US" sz="5000" dirty="0">
                <a:latin typeface="Garamond" charset="0"/>
              </a:rPr>
              <a:t>Memory Controllers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031757876"/>
      </p:ext>
    </p:extLst>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Controller</a:t>
            </a:r>
          </a:p>
        </p:txBody>
      </p:sp>
      <p:sp>
        <p:nvSpPr>
          <p:cNvPr id="3" name="Content Placeholder 2"/>
          <p:cNvSpPr>
            <a:spLocks noGrp="1"/>
          </p:cNvSpPr>
          <p:nvPr>
            <p:ph idx="1"/>
          </p:nvPr>
        </p:nvSpPr>
        <p:spPr>
          <a:xfrm>
            <a:off x="228600" y="1371600"/>
            <a:ext cx="8915400" cy="4876800"/>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pPr marL="0" indent="0" algn="ctr">
              <a:buNone/>
            </a:pPr>
            <a:r>
              <a:rPr lang="en-US" dirty="0">
                <a:solidFill>
                  <a:srgbClr val="0432FF"/>
                </a:solidFill>
              </a:rPr>
              <a:t>How to schedule requests to maximize system performance?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15" name="Rounded Rectangle 14"/>
          <p:cNvSpPr/>
          <p:nvPr/>
        </p:nvSpPr>
        <p:spPr>
          <a:xfrm>
            <a:off x="2443336" y="2773289"/>
            <a:ext cx="1447800" cy="838200"/>
          </a:xfrm>
          <a:prstGeom prst="roundRect">
            <a:avLst/>
          </a:prstGeom>
          <a:noFill/>
          <a:ln w="31750" cap="flat" cmpd="sng" algn="ctr">
            <a:solidFill>
              <a:sysClr val="windowText" lastClr="000000"/>
            </a:solidFill>
            <a:prstDash val="sysDot"/>
          </a:ln>
          <a:effectLst/>
        </p:spPr>
        <p:txBody>
          <a:bodyPr lIns="91402" tIns="45702" rIns="91402" bIns="45702"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16" name="Rectangle 15"/>
          <p:cNvSpPr/>
          <p:nvPr/>
        </p:nvSpPr>
        <p:spPr>
          <a:xfrm>
            <a:off x="2519536" y="2887589"/>
            <a:ext cx="1295400" cy="60960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45702" rIns="0" bIns="45702" rtlCol="0" anchor="ctr"/>
          <a:lstStyle/>
          <a:p>
            <a:pPr marL="0" marR="0" lvl="0" indent="0" algn="ctr" defTabSz="914024" rtl="0" eaLnBrk="1" fontAlgn="auto" latinLnBrk="0" hangingPunct="1">
              <a:lnSpc>
                <a:spcPct val="9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Memory Controller</a:t>
            </a:r>
          </a:p>
        </p:txBody>
      </p:sp>
      <p:sp>
        <p:nvSpPr>
          <p:cNvPr id="17" name="Rectangle 16"/>
          <p:cNvSpPr/>
          <p:nvPr/>
        </p:nvSpPr>
        <p:spPr>
          <a:xfrm>
            <a:off x="9955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8" name="Rectangle 17"/>
          <p:cNvSpPr/>
          <p:nvPr/>
        </p:nvSpPr>
        <p:spPr>
          <a:xfrm>
            <a:off x="16813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9" name="Rectangle 18"/>
          <p:cNvSpPr/>
          <p:nvPr/>
        </p:nvSpPr>
        <p:spPr>
          <a:xfrm>
            <a:off x="9955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20" name="Rectangle 19"/>
          <p:cNvSpPr/>
          <p:nvPr/>
        </p:nvSpPr>
        <p:spPr>
          <a:xfrm>
            <a:off x="16813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grpSp>
        <p:nvGrpSpPr>
          <p:cNvPr id="21" name="Group 20"/>
          <p:cNvGrpSpPr/>
          <p:nvPr/>
        </p:nvGrpSpPr>
        <p:grpSpPr>
          <a:xfrm>
            <a:off x="3993232" y="2924944"/>
            <a:ext cx="1676400" cy="457200"/>
            <a:chOff x="5105400" y="1866900"/>
            <a:chExt cx="1676400" cy="457200"/>
          </a:xfrm>
        </p:grpSpPr>
        <p:sp>
          <p:nvSpPr>
            <p:cNvPr id="22" name="Left-Right Arrow 21"/>
            <p:cNvSpPr/>
            <p:nvPr/>
          </p:nvSpPr>
          <p:spPr>
            <a:xfrm>
              <a:off x="5105400" y="1978270"/>
              <a:ext cx="457200" cy="234460"/>
            </a:xfrm>
            <a:prstGeom prst="leftRightArrow">
              <a:avLst/>
            </a:prstGeom>
            <a:solidFill>
              <a:sysClr val="window" lastClr="FFFFFF">
                <a:lumMod val="50000"/>
              </a:sysClr>
            </a:solidFill>
            <a:ln w="25400" cap="flat" cmpd="sng" algn="ctr">
              <a:solidFill>
                <a:sysClr val="window" lastClr="FFFFFF">
                  <a:lumMod val="50000"/>
                </a:sysClr>
              </a:solidFill>
              <a:prstDash val="solid"/>
            </a:ln>
            <a:effectLst/>
          </p:spPr>
          <p:txBody>
            <a:bodyPr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23" name="Rectangle 22"/>
            <p:cNvSpPr/>
            <p:nvPr/>
          </p:nvSpPr>
          <p:spPr>
            <a:xfrm>
              <a:off x="5715000" y="1866900"/>
              <a:ext cx="1066800" cy="457200"/>
            </a:xfrm>
            <a:prstGeom prst="rect">
              <a:avLst/>
            </a:prstGeom>
            <a:gradFill rotWithShape="1">
              <a:gsLst>
                <a:gs pos="0">
                  <a:srgbClr val="4F81BD">
                    <a:shade val="51000"/>
                    <a:satMod val="130000"/>
                  </a:srgbClr>
                </a:gs>
                <a:gs pos="80000">
                  <a:srgbClr val="4F81BD">
                    <a:shade val="93000"/>
                    <a:satMod val="130000"/>
                  </a:srgbClr>
                </a:gs>
                <a:gs pos="100000">
                  <a:srgbClr val="4F81B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ysClr val="window" lastClr="FFFFFF"/>
                  </a:solidFill>
                  <a:effectLst/>
                  <a:uLnTx/>
                  <a:uFillTx/>
                  <a:latin typeface="Calibri"/>
                  <a:ea typeface=""/>
                  <a:cs typeface="+mn-cs"/>
                </a:rPr>
                <a:t>Memory</a:t>
              </a:r>
            </a:p>
          </p:txBody>
        </p:sp>
      </p:grpSp>
      <p:cxnSp>
        <p:nvCxnSpPr>
          <p:cNvPr id="24" name="Curved Connector 23"/>
          <p:cNvCxnSpPr>
            <a:stCxn id="16" idx="0"/>
          </p:cNvCxnSpPr>
          <p:nvPr/>
        </p:nvCxnSpPr>
        <p:spPr>
          <a:xfrm rot="5400000" flipH="1" flipV="1">
            <a:off x="3244561" y="2317205"/>
            <a:ext cx="493067" cy="647700"/>
          </a:xfrm>
          <a:prstGeom prst="curvedConnector2">
            <a:avLst/>
          </a:prstGeom>
          <a:noFill/>
          <a:ln w="19050" cap="flat" cmpd="sng" algn="ctr">
            <a:solidFill>
              <a:srgbClr val="FF0000"/>
            </a:solidFill>
            <a:prstDash val="solid"/>
            <a:tailEnd type="arrow" w="lg" len="lg"/>
          </a:ln>
          <a:effectLst/>
        </p:spPr>
      </p:cxnSp>
      <p:sp>
        <p:nvSpPr>
          <p:cNvPr id="26" name="TextBox 25"/>
          <p:cNvSpPr txBox="1"/>
          <p:nvPr/>
        </p:nvSpPr>
        <p:spPr>
          <a:xfrm>
            <a:off x="3869432" y="1988840"/>
            <a:ext cx="4086944" cy="830997"/>
          </a:xfrm>
          <a:prstGeom prst="rect">
            <a:avLst/>
          </a:prstGeom>
          <a:noFill/>
        </p:spPr>
        <p:txBody>
          <a:bodyPr wrap="square" lIns="91402" tIns="45702" rIns="91402" bIns="45702" rtlCol="0">
            <a:spAutoFit/>
          </a:bodyPr>
          <a:lstStyle/>
          <a:p>
            <a:pPr marL="0" marR="0" lvl="0" indent="0" algn="l" defTabSz="914024"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srgbClr val="FF0000"/>
                </a:solidFill>
                <a:effectLst/>
                <a:uLnTx/>
                <a:uFillTx/>
                <a:latin typeface="Tahoma"/>
                <a:ea typeface=""/>
                <a:cs typeface="+mn-cs"/>
              </a:rPr>
              <a:t>Resolves memory contention by scheduling requests</a:t>
            </a:r>
          </a:p>
        </p:txBody>
      </p:sp>
    </p:spTree>
    <p:extLst>
      <p:ext uri="{BB962C8B-B14F-4D97-AF65-F5344CB8AC3E}">
        <p14:creationId xmlns:p14="http://schemas.microsoft.com/office/powerpoint/2010/main" val="21351214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6" grpId="0"/>
    </p:bldLst>
  </p:timing>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1"/>
          <p:cNvSpPr>
            <a:spLocks noGrp="1"/>
          </p:cNvSpPr>
          <p:nvPr>
            <p:ph type="title"/>
          </p:nvPr>
        </p:nvSpPr>
        <p:spPr/>
        <p:txBody>
          <a:bodyPr/>
          <a:lstStyle/>
          <a:p>
            <a:r>
              <a:rPr lang="en-US" sz="3400" dirty="0">
                <a:latin typeface="Garamond" charset="0"/>
              </a:rPr>
              <a:t>Why are Memory Controllers Difficult to Design?</a:t>
            </a:r>
          </a:p>
        </p:txBody>
      </p:sp>
      <p:sp>
        <p:nvSpPr>
          <p:cNvPr id="148482" name="Content Placeholder 2"/>
          <p:cNvSpPr>
            <a:spLocks noGrp="1"/>
          </p:cNvSpPr>
          <p:nvPr>
            <p:ph idx="1"/>
          </p:nvPr>
        </p:nvSpPr>
        <p:spPr>
          <a:xfrm>
            <a:off x="228600" y="996950"/>
            <a:ext cx="8915400" cy="5194300"/>
          </a:xfrm>
        </p:spPr>
        <p:txBody>
          <a:bodyPr/>
          <a:lstStyle/>
          <a:p>
            <a:r>
              <a:rPr lang="en-US" dirty="0">
                <a:latin typeface="Tahoma" charset="0"/>
              </a:rPr>
              <a:t>Need to obey </a:t>
            </a:r>
            <a:r>
              <a:rPr lang="en-US" dirty="0">
                <a:solidFill>
                  <a:srgbClr val="0000FF"/>
                </a:solidFill>
                <a:latin typeface="Tahoma" charset="0"/>
              </a:rPr>
              <a:t>DRAM timing constraints </a:t>
            </a:r>
            <a:r>
              <a:rPr lang="en-US" dirty="0">
                <a:latin typeface="Tahoma" charset="0"/>
              </a:rPr>
              <a:t>for correctness</a:t>
            </a:r>
          </a:p>
          <a:p>
            <a:pPr lvl="1"/>
            <a:r>
              <a:rPr lang="en-US" sz="1800" dirty="0">
                <a:latin typeface="Tahoma" charset="0"/>
                <a:ea typeface="ＭＳ Ｐゴシック" charset="0"/>
              </a:rPr>
              <a:t>There are many (50+) timing constraints in DRAM</a:t>
            </a:r>
          </a:p>
          <a:p>
            <a:pPr lvl="1"/>
            <a:r>
              <a:rPr lang="en-US" sz="1800" dirty="0" err="1">
                <a:latin typeface="Tahoma" charset="0"/>
                <a:ea typeface="ＭＳ Ｐゴシック" charset="0"/>
              </a:rPr>
              <a:t>tWTR</a:t>
            </a:r>
            <a:r>
              <a:rPr lang="en-US" sz="1800" dirty="0">
                <a:latin typeface="Tahoma" charset="0"/>
                <a:ea typeface="ＭＳ Ｐゴシック" charset="0"/>
              </a:rPr>
              <a:t>: Minimum number of cycles to wait before issuing a read command after a write command is issued</a:t>
            </a:r>
          </a:p>
          <a:p>
            <a:pPr lvl="1"/>
            <a:r>
              <a:rPr lang="en-US" sz="1800" dirty="0" err="1">
                <a:latin typeface="Tahoma" charset="0"/>
                <a:ea typeface="ＭＳ Ｐゴシック" charset="0"/>
              </a:rPr>
              <a:t>tRC</a:t>
            </a:r>
            <a:r>
              <a:rPr lang="en-US" sz="1800" dirty="0">
                <a:latin typeface="Tahoma" charset="0"/>
                <a:ea typeface="ＭＳ Ｐゴシック" charset="0"/>
              </a:rPr>
              <a:t>: Minimum number of cycles between the issuing of two consecutive activate commands to the same bank</a:t>
            </a:r>
          </a:p>
          <a:p>
            <a:pPr lvl="1"/>
            <a:r>
              <a:rPr lang="en-US" sz="1800" dirty="0">
                <a:latin typeface="Tahoma" charset="0"/>
                <a:ea typeface="ＭＳ Ｐゴシック" charset="0"/>
              </a:rPr>
              <a:t>…</a:t>
            </a:r>
          </a:p>
          <a:p>
            <a:r>
              <a:rPr lang="en-US" dirty="0">
                <a:latin typeface="Tahoma" charset="0"/>
              </a:rPr>
              <a:t>Need to </a:t>
            </a:r>
            <a:r>
              <a:rPr lang="en-US" dirty="0">
                <a:solidFill>
                  <a:srgbClr val="0000FF"/>
                </a:solidFill>
                <a:latin typeface="Tahoma" charset="0"/>
              </a:rPr>
              <a:t>keep track of many resources </a:t>
            </a:r>
            <a:r>
              <a:rPr lang="en-US" dirty="0">
                <a:latin typeface="Tahoma" charset="0"/>
              </a:rPr>
              <a:t>to prevent conflicts</a:t>
            </a:r>
          </a:p>
          <a:p>
            <a:pPr lvl="1"/>
            <a:r>
              <a:rPr lang="en-US" sz="1800" dirty="0">
                <a:latin typeface="Tahoma" charset="0"/>
                <a:ea typeface="ＭＳ Ｐゴシック" charset="0"/>
              </a:rPr>
              <a:t>Channels, banks, ranks, data bus, address bus, row buffers, …</a:t>
            </a:r>
          </a:p>
          <a:p>
            <a:r>
              <a:rPr lang="en-US" dirty="0">
                <a:latin typeface="Tahoma" charset="0"/>
              </a:rPr>
              <a:t>Need to handle </a:t>
            </a:r>
            <a:r>
              <a:rPr lang="en-US" dirty="0">
                <a:solidFill>
                  <a:srgbClr val="0000FF"/>
                </a:solidFill>
                <a:latin typeface="Tahoma" charset="0"/>
              </a:rPr>
              <a:t>DRAM refresh</a:t>
            </a:r>
          </a:p>
          <a:p>
            <a:r>
              <a:rPr lang="en-US" dirty="0">
                <a:latin typeface="Tahoma" charset="0"/>
              </a:rPr>
              <a:t>Need to </a:t>
            </a:r>
            <a:r>
              <a:rPr lang="en-US" dirty="0">
                <a:solidFill>
                  <a:srgbClr val="0000FF"/>
                </a:solidFill>
                <a:latin typeface="Tahoma" charset="0"/>
              </a:rPr>
              <a:t>manage power </a:t>
            </a:r>
            <a:r>
              <a:rPr lang="en-US" dirty="0">
                <a:latin typeface="Tahoma" charset="0"/>
              </a:rPr>
              <a:t>consumption</a:t>
            </a:r>
          </a:p>
          <a:p>
            <a:r>
              <a:rPr lang="en-US" dirty="0">
                <a:latin typeface="Tahoma" charset="0"/>
              </a:rPr>
              <a:t>Need to </a:t>
            </a:r>
            <a:r>
              <a:rPr lang="en-US" dirty="0">
                <a:solidFill>
                  <a:srgbClr val="0000FF"/>
                </a:solidFill>
                <a:latin typeface="Tahoma" charset="0"/>
              </a:rPr>
              <a:t>optimize performance &amp; QoS </a:t>
            </a:r>
            <a:r>
              <a:rPr lang="en-US" sz="1800" dirty="0">
                <a:latin typeface="Tahoma" charset="0"/>
              </a:rPr>
              <a:t>(in the presence of constraints)</a:t>
            </a:r>
          </a:p>
          <a:p>
            <a:pPr lvl="1"/>
            <a:r>
              <a:rPr lang="en-US" sz="1800" dirty="0">
                <a:latin typeface="Tahoma" charset="0"/>
                <a:ea typeface="ＭＳ Ｐゴシック" charset="0"/>
              </a:rPr>
              <a:t>Reordering is not simple</a:t>
            </a:r>
          </a:p>
          <a:p>
            <a:pPr lvl="1"/>
            <a:r>
              <a:rPr lang="en-US" sz="1800" dirty="0">
                <a:latin typeface="Tahoma" charset="0"/>
                <a:ea typeface="ＭＳ Ｐゴシック" charset="0"/>
              </a:rPr>
              <a:t>Fairness and QoS needs complicates the scheduling problem</a:t>
            </a:r>
          </a:p>
          <a:p>
            <a:r>
              <a:rPr lang="en-US" sz="2000" dirty="0">
                <a:latin typeface="Tahoma" charset="0"/>
              </a:rPr>
              <a:t>… </a:t>
            </a:r>
            <a:endParaRPr lang="en-US" sz="2000" dirty="0">
              <a:latin typeface="Tahoma" charset="0"/>
              <a:ea typeface="ＭＳ Ｐゴシック" charset="0"/>
            </a:endParaRPr>
          </a:p>
          <a:p>
            <a:pPr lvl="2"/>
            <a:endParaRPr lang="en-US" dirty="0">
              <a:latin typeface="Tahoma" charset="0"/>
              <a:ea typeface="ＭＳ Ｐゴシック" charset="0"/>
            </a:endParaRPr>
          </a:p>
          <a:p>
            <a:pPr lvl="1"/>
            <a:endParaRPr lang="en-US" dirty="0">
              <a:latin typeface="Tahoma" charset="0"/>
              <a:ea typeface="ＭＳ Ｐゴシック" charset="0"/>
            </a:endParaRPr>
          </a:p>
          <a:p>
            <a:pPr lvl="1"/>
            <a:endParaRPr lang="en-US" dirty="0">
              <a:latin typeface="Tahoma" charset="0"/>
              <a:ea typeface="ＭＳ Ｐゴシック" charset="0"/>
            </a:endParaRPr>
          </a:p>
          <a:p>
            <a:endParaRPr lang="en-US" dirty="0">
              <a:latin typeface="Tahoma" charset="0"/>
            </a:endParaRPr>
          </a:p>
        </p:txBody>
      </p:sp>
      <p:sp>
        <p:nvSpPr>
          <p:cNvPr id="13107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F45C9F7-48A2-2845-A994-B7F52349117E}"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35187553"/>
      </p:ext>
    </p:extLst>
  </p:cSld>
  <p:clrMapOvr>
    <a:masterClrMapping/>
  </p:clrMapOvr>
  <p:transition/>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solidFill>
                  <a:srgbClr val="006633"/>
                </a:solidFill>
                <a:latin typeface="Garamond" charset="0"/>
              </a:rPr>
              <a:t>Many Memory Timing Constraints</a:t>
            </a:r>
            <a:endParaRPr lang="en-US" dirty="0">
              <a:latin typeface="Garamond" charset="0"/>
            </a:endParaRPr>
          </a:p>
        </p:txBody>
      </p:sp>
      <p:sp>
        <p:nvSpPr>
          <p:cNvPr id="100354" name="Content Placeholder 2"/>
          <p:cNvSpPr>
            <a:spLocks noGrp="1"/>
          </p:cNvSpPr>
          <p:nvPr>
            <p:ph idx="1"/>
          </p:nvPr>
        </p:nvSpPr>
        <p:spPr>
          <a:xfrm>
            <a:off x="228600" y="996950"/>
            <a:ext cx="8610600" cy="5194300"/>
          </a:xfrm>
        </p:spPr>
        <p:txBody>
          <a:bodyPr/>
          <a:lstStyle/>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r>
              <a:rPr lang="en-US" sz="2000">
                <a:latin typeface="Tahoma" charset="0"/>
              </a:rPr>
              <a:t>From Lee et al., </a:t>
            </a:r>
            <a:r>
              <a:rPr lang="ja-JP" altLang="en-US" sz="2000">
                <a:latin typeface="Tahoma" charset="0"/>
              </a:rPr>
              <a:t>“</a:t>
            </a:r>
            <a:r>
              <a:rPr lang="en-US" altLang="ja-JP" sz="2000">
                <a:solidFill>
                  <a:srgbClr val="0000FF"/>
                </a:solidFill>
                <a:latin typeface="Tahoma" charset="0"/>
              </a:rPr>
              <a:t>DRAM-Aware Last-Level Cache Writeback: Reducing Write-Caused Interference in Memory Systems</a:t>
            </a:r>
            <a:r>
              <a:rPr lang="en-US" altLang="ja-JP" sz="2000">
                <a:latin typeface="Tahoma" charset="0"/>
              </a:rPr>
              <a:t>,</a:t>
            </a:r>
            <a:r>
              <a:rPr lang="ja-JP" altLang="en-US" sz="2000">
                <a:latin typeface="Tahoma" charset="0"/>
              </a:rPr>
              <a:t>”</a:t>
            </a:r>
            <a:r>
              <a:rPr lang="en-US" altLang="ja-JP" sz="2000">
                <a:latin typeface="Tahoma" charset="0"/>
              </a:rPr>
              <a:t> HPS Technical Report, April 2010.</a:t>
            </a:r>
            <a:endParaRPr lang="en-US" sz="2000">
              <a:latin typeface="Tahoma" charset="0"/>
            </a:endParaRPr>
          </a:p>
        </p:txBody>
      </p:sp>
      <p:sp>
        <p:nvSpPr>
          <p:cNvPr id="1003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416D8-BCBB-8041-9FE7-ECE4D443510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6"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1677988"/>
            <a:ext cx="9186863" cy="2005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63249404"/>
      </p:ext>
    </p:extLst>
  </p:cSld>
  <p:clrMapOvr>
    <a:masterClrMapping/>
  </p:clrMapOvr>
  <p:transition/>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p:cNvSpPr>
            <a:spLocks noGrp="1"/>
          </p:cNvSpPr>
          <p:nvPr>
            <p:ph type="title"/>
          </p:nvPr>
        </p:nvSpPr>
        <p:spPr/>
        <p:txBody>
          <a:bodyPr/>
          <a:lstStyle/>
          <a:p>
            <a:r>
              <a:rPr lang="en-US" dirty="0">
                <a:latin typeface="Garamond" charset="0"/>
              </a:rPr>
              <a:t>Many Memory Timing Constraints</a:t>
            </a:r>
          </a:p>
        </p:txBody>
      </p:sp>
      <p:sp>
        <p:nvSpPr>
          <p:cNvPr id="153602" name="Content Placeholder 2"/>
          <p:cNvSpPr>
            <a:spLocks noGrp="1"/>
          </p:cNvSpPr>
          <p:nvPr>
            <p:ph idx="1"/>
          </p:nvPr>
        </p:nvSpPr>
        <p:spPr>
          <a:xfrm>
            <a:off x="228600" y="996950"/>
            <a:ext cx="8610600" cy="5194300"/>
          </a:xfrm>
        </p:spPr>
        <p:txBody>
          <a:bodyPr/>
          <a:lstStyle/>
          <a:p>
            <a:r>
              <a:rPr lang="en-US" dirty="0">
                <a:latin typeface="Tahoma" charset="0"/>
              </a:rPr>
              <a:t>Kim et al., “</a:t>
            </a:r>
            <a:r>
              <a:rPr lang="en-US" altLang="ja-JP" dirty="0">
                <a:solidFill>
                  <a:srgbClr val="0000FF"/>
                </a:solidFill>
                <a:latin typeface="Tahoma" charset="0"/>
              </a:rPr>
              <a:t>A Case for Exploiting Subarray-Level Parallelism (SALP) in DRAM</a:t>
            </a:r>
            <a:r>
              <a:rPr lang="en-US" altLang="ja-JP" dirty="0">
                <a:latin typeface="Tahoma" charset="0"/>
              </a:rPr>
              <a:t>,</a:t>
            </a:r>
            <a:r>
              <a:rPr lang="en-US" dirty="0">
                <a:latin typeface="Tahoma" charset="0"/>
              </a:rPr>
              <a:t>”</a:t>
            </a:r>
            <a:r>
              <a:rPr lang="en-US" altLang="ja-JP" dirty="0">
                <a:latin typeface="Tahoma" charset="0"/>
              </a:rPr>
              <a:t> ISCA 2012.</a:t>
            </a:r>
          </a:p>
          <a:p>
            <a:r>
              <a:rPr lang="en-US" dirty="0">
                <a:latin typeface="Tahoma" charset="0"/>
              </a:rPr>
              <a:t>Lee et al., “</a:t>
            </a:r>
            <a:r>
              <a:rPr lang="en-US" altLang="ja-JP" dirty="0">
                <a:solidFill>
                  <a:srgbClr val="0000FF"/>
                </a:solidFill>
                <a:latin typeface="Tahoma" charset="0"/>
              </a:rPr>
              <a:t>Tiered-Latency DRAM: A Low Latency and Low Cost DRAM Architecture</a:t>
            </a:r>
            <a:r>
              <a:rPr lang="en-US" altLang="ja-JP" dirty="0">
                <a:latin typeface="Tahoma" charset="0"/>
              </a:rPr>
              <a:t>,</a:t>
            </a:r>
            <a:r>
              <a:rPr lang="en-US" dirty="0">
                <a:latin typeface="Tahoma" charset="0"/>
              </a:rPr>
              <a:t>”</a:t>
            </a:r>
            <a:r>
              <a:rPr lang="en-US" altLang="ja-JP" dirty="0">
                <a:latin typeface="Tahoma" charset="0"/>
              </a:rPr>
              <a:t> HPCA 2013.</a:t>
            </a:r>
            <a:endParaRPr lang="en-US" dirty="0">
              <a:latin typeface="Tahoma" charset="0"/>
            </a:endParaRPr>
          </a:p>
        </p:txBody>
      </p:sp>
      <p:sp>
        <p:nvSpPr>
          <p:cNvPr id="1536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08B3E27-5D4F-FA40-B496-EABCBE23577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536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3276600"/>
            <a:ext cx="9144000" cy="294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940480651"/>
      </p:ext>
    </p:extLst>
  </p:cSld>
  <p:clrMapOvr>
    <a:masterClrMapping/>
  </p:clrMapOvr>
  <p:transition/>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Memory Controller Design Is Becoming More Difficult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2952812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Reality and Dream</a:t>
            </a:r>
          </a:p>
        </p:txBody>
      </p:sp>
      <p:sp>
        <p:nvSpPr>
          <p:cNvPr id="3" name="Content Placeholder 2"/>
          <p:cNvSpPr>
            <a:spLocks noGrp="1"/>
          </p:cNvSpPr>
          <p:nvPr>
            <p:ph idx="1"/>
          </p:nvPr>
        </p:nvSpPr>
        <p:spPr/>
        <p:txBody>
          <a:bodyPr/>
          <a:lstStyle/>
          <a:p>
            <a:r>
              <a:rPr lang="en-US" dirty="0">
                <a:solidFill>
                  <a:srgbClr val="FF0000"/>
                </a:solidFill>
              </a:rPr>
              <a:t>Reality</a:t>
            </a:r>
            <a:r>
              <a:rPr lang="en-US" dirty="0"/>
              <a:t>: It difficult to design a policy that maximizes performance, QoS, energy-efficiency, … </a:t>
            </a:r>
          </a:p>
          <a:p>
            <a:pPr lvl="1"/>
            <a:r>
              <a:rPr lang="en-US" dirty="0"/>
              <a:t>Too many things to think about</a:t>
            </a:r>
          </a:p>
          <a:p>
            <a:pPr lvl="1"/>
            <a:r>
              <a:rPr lang="en-US" dirty="0"/>
              <a:t>Continuously changing workload and system behavior</a:t>
            </a:r>
          </a:p>
          <a:p>
            <a:endParaRPr lang="en-US" dirty="0"/>
          </a:p>
          <a:p>
            <a:pPr marL="0" indent="0">
              <a:buNone/>
            </a:pPr>
            <a:endParaRPr lang="en-US" dirty="0"/>
          </a:p>
          <a:p>
            <a:pPr marL="0" indent="0">
              <a:buNone/>
            </a:pPr>
            <a:endParaRPr lang="en-US" dirty="0"/>
          </a:p>
          <a:p>
            <a:r>
              <a:rPr lang="en-US" dirty="0">
                <a:solidFill>
                  <a:srgbClr val="0000FF"/>
                </a:solidFill>
              </a:rPr>
              <a:t>Dream</a:t>
            </a:r>
            <a:r>
              <a:rPr lang="en-US" dirty="0"/>
              <a:t>: Wouldn’t it be nice if the DRAM controller automatically found a good scheduling policy on its own?</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Tree>
    <p:extLst>
      <p:ext uri="{BB962C8B-B14F-4D97-AF65-F5344CB8AC3E}">
        <p14:creationId xmlns:p14="http://schemas.microsoft.com/office/powerpoint/2010/main" val="26941013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4613" y="6454775"/>
            <a:ext cx="9034462" cy="34607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err="1">
                <a:ln>
                  <a:noFill/>
                </a:ln>
                <a:solidFill>
                  <a:srgbClr val="000000"/>
                </a:solidFill>
                <a:effectLst/>
                <a:uLnTx/>
                <a:uFillTx/>
                <a:latin typeface="Tahoma" charset="0"/>
                <a:ea typeface="ＭＳ Ｐゴシック" charset="0"/>
                <a:cs typeface="ＭＳ Ｐゴシック" charset="0"/>
              </a:rPr>
              <a:t>Ipek</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a:t>
            </a:r>
            <a:r>
              <a:rPr kumimoji="0" lang="en-US"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S</a:t>
            </a:r>
            <a:r>
              <a:rPr kumimoji="0" lang="en-US" altLang="ja-JP"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elf Optimizing Memory Controllers: A Reinforcement Learning Approach</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2008.</a:t>
            </a:r>
            <a:endPar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endParaRPr>
          </a:p>
        </p:txBody>
      </p:sp>
      <p:sp>
        <p:nvSpPr>
          <p:cNvPr id="211969"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599" y="996950"/>
            <a:ext cx="8880475" cy="5194300"/>
          </a:xfrm>
        </p:spPr>
        <p:txBody>
          <a:bodyPr/>
          <a:lstStyle/>
          <a:p>
            <a:r>
              <a:rPr lang="en-US" sz="2200" dirty="0">
                <a:latin typeface="Tahoma" charset="0"/>
              </a:rPr>
              <a:t>Problem: DRAM controllers are difficult to design</a:t>
            </a:r>
            <a:endParaRPr lang="en-US" sz="2200" dirty="0">
              <a:latin typeface="Tahoma" charset="0"/>
              <a:sym typeface="Wingdings" charset="0"/>
            </a:endParaRPr>
          </a:p>
          <a:p>
            <a:pPr lvl="1"/>
            <a:r>
              <a:rPr lang="en-US" sz="2000" dirty="0">
                <a:latin typeface="Tahoma" charset="0"/>
              </a:rPr>
              <a:t>It is difficult for human designers to design a policy that can adapt itself very well to different workloads and different system conditions</a:t>
            </a:r>
          </a:p>
          <a:p>
            <a:endParaRPr lang="en-US" sz="2200" dirty="0">
              <a:latin typeface="Tahoma" charset="0"/>
            </a:endParaRPr>
          </a:p>
          <a:p>
            <a:r>
              <a:rPr lang="en-US" sz="2200" dirty="0">
                <a:latin typeface="Tahoma" charset="0"/>
              </a:rPr>
              <a:t>Idea: </a:t>
            </a:r>
            <a:r>
              <a:rPr lang="en-US" sz="2200" dirty="0">
                <a:solidFill>
                  <a:srgbClr val="0000FF"/>
                </a:solidFill>
                <a:latin typeface="Tahoma" charset="0"/>
              </a:rPr>
              <a:t>A memory controller that adapts its scheduling policy to workload behavior and system conditions using machine learning</a:t>
            </a:r>
            <a:r>
              <a:rPr lang="en-US" sz="2200" dirty="0">
                <a:latin typeface="Tahoma" charset="0"/>
              </a:rPr>
              <a:t>.</a:t>
            </a:r>
          </a:p>
          <a:p>
            <a:endParaRPr lang="en-US" sz="2200" dirty="0">
              <a:latin typeface="Tahoma" charset="0"/>
            </a:endParaRPr>
          </a:p>
          <a:p>
            <a:r>
              <a:rPr lang="en-US" sz="2200" dirty="0">
                <a:latin typeface="Tahoma" charset="0"/>
              </a:rPr>
              <a:t>Observation: </a:t>
            </a:r>
            <a:r>
              <a:rPr lang="en-US" sz="2200" dirty="0">
                <a:solidFill>
                  <a:srgbClr val="0000FF"/>
                </a:solidFill>
                <a:latin typeface="Tahoma" charset="0"/>
              </a:rPr>
              <a:t>Reinforcement learning maps nicely to memory control.</a:t>
            </a:r>
          </a:p>
          <a:p>
            <a:endParaRPr lang="en-US" sz="2200" dirty="0">
              <a:latin typeface="Tahoma" charset="0"/>
            </a:endParaRPr>
          </a:p>
          <a:p>
            <a:r>
              <a:rPr lang="en-US" sz="2200" dirty="0">
                <a:latin typeface="Tahoma" charset="0"/>
              </a:rPr>
              <a:t>Design: </a:t>
            </a:r>
            <a:r>
              <a:rPr lang="en-US" sz="2200" dirty="0">
                <a:solidFill>
                  <a:srgbClr val="FF0000"/>
                </a:solidFill>
                <a:latin typeface="Tahoma" charset="0"/>
              </a:rPr>
              <a:t>Memory controller is a reinforcement learning agent</a:t>
            </a:r>
          </a:p>
          <a:p>
            <a:pPr lvl="1"/>
            <a:r>
              <a:rPr lang="en-US" sz="2000" dirty="0">
                <a:latin typeface="Tahoma" charset="0"/>
              </a:rPr>
              <a:t>It dynamically and continuously learns and employs the best scheduling policy to maximize long-term performance.</a:t>
            </a:r>
          </a:p>
        </p:txBody>
      </p:sp>
    </p:spTree>
    <p:extLst>
      <p:ext uri="{BB962C8B-B14F-4D97-AF65-F5344CB8AC3E}">
        <p14:creationId xmlns:p14="http://schemas.microsoft.com/office/powerpoint/2010/main" val="12147926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Title 1"/>
          <p:cNvSpPr>
            <a:spLocks noGrp="1"/>
          </p:cNvSpPr>
          <p:nvPr>
            <p:ph type="title"/>
          </p:nvPr>
        </p:nvSpPr>
        <p:spPr/>
        <p:txBody>
          <a:bodyPr/>
          <a:lstStyle/>
          <a:p>
            <a:r>
              <a:rPr lang="en-US">
                <a:latin typeface="Garamond" charset="0"/>
              </a:rPr>
              <a:t>Self-Optimizing DRAM Controllers</a:t>
            </a:r>
          </a:p>
        </p:txBody>
      </p:sp>
      <p:sp>
        <p:nvSpPr>
          <p:cNvPr id="212994" name="Content Placeholder 2"/>
          <p:cNvSpPr>
            <a:spLocks noGrp="1"/>
          </p:cNvSpPr>
          <p:nvPr>
            <p:ph idx="1"/>
          </p:nvPr>
        </p:nvSpPr>
        <p:spPr>
          <a:xfrm>
            <a:off x="228600" y="996950"/>
            <a:ext cx="8610600" cy="5194300"/>
          </a:xfrm>
        </p:spPr>
        <p:txBody>
          <a:bodyPr/>
          <a:lstStyle/>
          <a:p>
            <a:r>
              <a:rPr lang="en-US">
                <a:latin typeface="Tahoma" charset="0"/>
              </a:rPr>
              <a:t>Engin Ipek, </a:t>
            </a:r>
            <a:r>
              <a:rPr lang="en-US" u="sng">
                <a:latin typeface="Tahoma" charset="0"/>
              </a:rPr>
              <a:t>Onur Mutlu</a:t>
            </a:r>
            <a:r>
              <a:rPr lang="en-US">
                <a:latin typeface="Tahoma" charset="0"/>
              </a:rPr>
              <a:t>, José F. Martínez, and Rich Caruana, </a:t>
            </a:r>
            <a:br>
              <a:rPr lang="en-US">
                <a:latin typeface="Tahoma" charset="0"/>
              </a:rPr>
            </a:br>
            <a:r>
              <a:rPr lang="en-US" b="1">
                <a:latin typeface="Tahoma" charset="0"/>
                <a:hlinkClick r:id="rId2"/>
              </a:rPr>
              <a:t>"Self Optimizing Memory Controllers: A Reinforcement Learning Approach"</a:t>
            </a:r>
            <a:br>
              <a:rPr lang="en-US">
                <a:latin typeface="Tahoma" charset="0"/>
              </a:rPr>
            </a:br>
            <a:r>
              <a:rPr lang="en-US" i="1">
                <a:latin typeface="Tahoma" charset="0"/>
              </a:rPr>
              <a:t>Proceedings of the </a:t>
            </a:r>
            <a:r>
              <a:rPr lang="en-US" i="1">
                <a:latin typeface="Tahoma" charset="0"/>
                <a:hlinkClick r:id="rId3"/>
              </a:rPr>
              <a:t>35th International Symposium on Computer Architecture</a:t>
            </a:r>
            <a:r>
              <a:rPr lang="en-US" i="1">
                <a:latin typeface="Tahoma" charset="0"/>
              </a:rPr>
              <a:t> (</a:t>
            </a:r>
            <a:r>
              <a:rPr lang="en-US" b="1" i="1">
                <a:latin typeface="Tahoma" charset="0"/>
              </a:rPr>
              <a:t>ISCA</a:t>
            </a:r>
            <a:r>
              <a:rPr lang="en-US" i="1">
                <a:latin typeface="Tahoma" charset="0"/>
              </a:rPr>
              <a:t>)</a:t>
            </a:r>
            <a:r>
              <a:rPr lang="en-US">
                <a:latin typeface="Tahoma" charset="0"/>
              </a:rPr>
              <a:t>, pages 39-50, Beijing, China, June 2008.</a:t>
            </a:r>
          </a:p>
          <a:p>
            <a:endParaRPr lang="en-US">
              <a:latin typeface="Tahoma" charset="0"/>
            </a:endParaRPr>
          </a:p>
          <a:p>
            <a:endParaRPr lang="en-US">
              <a:latin typeface="Tahoma" charset="0"/>
            </a:endParaRPr>
          </a:p>
        </p:txBody>
      </p:sp>
      <p:sp>
        <p:nvSpPr>
          <p:cNvPr id="21299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F6232D-3F99-8044-A0D3-4A89214C5629}"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2996"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79388" y="1052513"/>
            <a:ext cx="8724900" cy="5740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24"/>
          <p:cNvSpPr txBox="1">
            <a:spLocks/>
          </p:cNvSpPr>
          <p:nvPr/>
        </p:nvSpPr>
        <p:spPr bwMode="auto">
          <a:xfrm>
            <a:off x="250825" y="3284538"/>
            <a:ext cx="8582025" cy="369887"/>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Goal: Learn to choose actions to maximize 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0</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 + </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1</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a:t>
            </a:r>
            <a:r>
              <a:rPr kumimoji="0" lang="en-US" sz="1800" b="0" i="0" u="none" strike="noStrike" kern="1200" cap="none" spc="0" normalizeH="0" baseline="30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 ( 0   &lt; 1) </a:t>
            </a:r>
          </a:p>
        </p:txBody>
      </p:sp>
      <p:sp>
        <p:nvSpPr>
          <p:cNvPr id="2" name="Rectangle 1"/>
          <p:cNvSpPr/>
          <p:nvPr/>
        </p:nvSpPr>
        <p:spPr bwMode="auto">
          <a:xfrm>
            <a:off x="228600" y="3657600"/>
            <a:ext cx="8534400" cy="2209800"/>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
        <p:nvSpPr>
          <p:cNvPr id="9" name="Rectangle 8"/>
          <p:cNvSpPr/>
          <p:nvPr/>
        </p:nvSpPr>
        <p:spPr bwMode="auto">
          <a:xfrm>
            <a:off x="1828800" y="6302339"/>
            <a:ext cx="4953000" cy="327061"/>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Tree>
    <p:extLst>
      <p:ext uri="{BB962C8B-B14F-4D97-AF65-F5344CB8AC3E}">
        <p14:creationId xmlns:p14="http://schemas.microsoft.com/office/powerpoint/2010/main" val="1887568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animBg="1"/>
      <p:bldP spid="9" grpId="0" animBg="1"/>
    </p:bldLst>
  </p:timing>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600" y="996950"/>
            <a:ext cx="8807450" cy="5194300"/>
          </a:xfrm>
        </p:spPr>
        <p:txBody>
          <a:bodyPr/>
          <a:lstStyle/>
          <a:p>
            <a:r>
              <a:rPr lang="en-US" dirty="0">
                <a:latin typeface="Tahoma" charset="0"/>
              </a:rPr>
              <a:t>Dynamically adapt the memory scheduling policy via interaction with the system at runtime </a:t>
            </a:r>
          </a:p>
          <a:p>
            <a:pPr lvl="1"/>
            <a:r>
              <a:rPr lang="en-US" sz="2000" dirty="0">
                <a:latin typeface="Tahoma" charset="0"/>
                <a:ea typeface="ＭＳ Ｐゴシック" charset="0"/>
              </a:rPr>
              <a:t>Associate system states and actions (commands) with long term reward values: </a:t>
            </a:r>
            <a:r>
              <a:rPr lang="en-US" sz="2000" dirty="0">
                <a:solidFill>
                  <a:srgbClr val="0000FF"/>
                </a:solidFill>
                <a:latin typeface="Tahoma" charset="0"/>
                <a:ea typeface="ＭＳ Ｐゴシック" charset="0"/>
              </a:rPr>
              <a:t>each action at a given state leads to a learned reward</a:t>
            </a:r>
          </a:p>
          <a:p>
            <a:pPr lvl="1"/>
            <a:r>
              <a:rPr lang="en-US" sz="2000" dirty="0">
                <a:solidFill>
                  <a:srgbClr val="0000FF"/>
                </a:solidFill>
                <a:latin typeface="Tahoma" charset="0"/>
                <a:ea typeface="ＭＳ Ｐゴシック" charset="0"/>
              </a:rPr>
              <a:t>Schedule command with highest estimated long-term reward value </a:t>
            </a:r>
            <a:r>
              <a:rPr lang="en-US" sz="2000" dirty="0">
                <a:latin typeface="Tahoma" charset="0"/>
                <a:ea typeface="ＭＳ Ｐゴシック" charset="0"/>
              </a:rPr>
              <a:t>in each state</a:t>
            </a:r>
          </a:p>
          <a:p>
            <a:pPr lvl="1"/>
            <a:r>
              <a:rPr lang="en-US" sz="2000" dirty="0">
                <a:solidFill>
                  <a:srgbClr val="0000FF"/>
                </a:solidFill>
                <a:latin typeface="Tahoma" charset="0"/>
                <a:ea typeface="ＭＳ Ｐゴシック" charset="0"/>
              </a:rPr>
              <a:t>Continuously update reward values for </a:t>
            </a:r>
            <a:r>
              <a:rPr lang="en-US" sz="2000" dirty="0">
                <a:latin typeface="Tahoma" charset="0"/>
                <a:ea typeface="ＭＳ Ｐゴシック" charset="0"/>
              </a:rPr>
              <a:t>&lt;state, action&gt; pairs based on feedback from system</a:t>
            </a:r>
          </a:p>
          <a:p>
            <a:endParaRPr lang="en-US" dirty="0">
              <a:latin typeface="Tahoma" charset="0"/>
            </a:endParaRPr>
          </a:p>
        </p:txBody>
      </p:sp>
      <p:sp>
        <p:nvSpPr>
          <p:cNvPr id="214019"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D6446-5582-7A40-8F43-AE1278A8CDA6}"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5" name="Picture 2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971550" y="3860800"/>
            <a:ext cx="7334250" cy="2620963"/>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025494873"/>
      </p:ext>
    </p:extLst>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p:txBody>
          <a:bodyPr/>
          <a:lstStyle/>
          <a:p>
            <a:r>
              <a:rPr lang="en-US">
                <a:latin typeface="Garamond" charset="0"/>
              </a:rPr>
              <a:t>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000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5044" name="Picture 5"/>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95288" y="2508250"/>
            <a:ext cx="8255000" cy="4089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80934971"/>
      </p:ext>
    </p:extLst>
  </p:cSld>
  <p:clrMapOvr>
    <a:masterClrMapping/>
  </p:clrMapOvr>
  <p:transition/>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atin typeface="Garamond" charset="0"/>
              </a:rPr>
              <a:t>States, Actions, Rewards</a:t>
            </a:r>
          </a:p>
        </p:txBody>
      </p:sp>
      <p:sp>
        <p:nvSpPr>
          <p:cNvPr id="216066"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DCBF04-3A79-AF48-9739-B143C129DD9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0" name="Rectangle 23"/>
          <p:cNvSpPr>
            <a:spLocks noChangeArrowheads="1"/>
          </p:cNvSpPr>
          <p:nvPr/>
        </p:nvSpPr>
        <p:spPr bwMode="auto">
          <a:xfrm>
            <a:off x="-107950" y="990600"/>
            <a:ext cx="27876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Reward function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+1 for scheduling Read and Write commands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0 at all other times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Goal is to maximize long-term       data bus utilization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1" name="Rectangle 20"/>
          <p:cNvSpPr>
            <a:spLocks noChangeArrowheads="1"/>
          </p:cNvSpPr>
          <p:nvPr/>
        </p:nvSpPr>
        <p:spPr bwMode="auto">
          <a:xfrm>
            <a:off x="2771775" y="1125538"/>
            <a:ext cx="29527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State attributes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reads, writes, and load misses in transaction queue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pending writes and ROB heads waiting for referenced row</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Request</a:t>
            </a:r>
            <a:r>
              <a:rPr kumimoji="0" lang="en-US" sz="1800" b="0" i="0" u="none" strike="noStrike" kern="1200" cap="none" spc="0" normalizeH="0" baseline="0" noProof="0" dirty="0">
                <a:ln>
                  <a:noFill/>
                </a:ln>
                <a:solidFill>
                  <a:srgbClr val="000000"/>
                </a:solidFill>
                <a:effectLst/>
                <a:uLnTx/>
                <a:uFillTx/>
                <a:latin typeface="Arial"/>
                <a:ea typeface="ＭＳ Ｐゴシック" charset="0"/>
                <a:cs typeface="ＭＳ Ｐゴシック" charset="0"/>
              </a:rPr>
              <a:t>’</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s relative ROB order</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2" name="Rectangle 24"/>
          <p:cNvSpPr>
            <a:spLocks noChangeArrowheads="1"/>
          </p:cNvSpPr>
          <p:nvPr/>
        </p:nvSpPr>
        <p:spPr bwMode="auto">
          <a:xfrm>
            <a:off x="5724525" y="1233488"/>
            <a:ext cx="4189413"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Actions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Activate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Write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load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store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pending</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preemptive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NOP</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Tree>
    <p:extLst>
      <p:ext uri="{BB962C8B-B14F-4D97-AF65-F5344CB8AC3E}">
        <p14:creationId xmlns:p14="http://schemas.microsoft.com/office/powerpoint/2010/main" val="251552179"/>
      </p:ext>
    </p:extLst>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atin typeface="Garamond" charset="0"/>
              </a:rPr>
              <a:t>Performance Results</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E2AD46-439A-884D-8CC7-72A877BA44F8}"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7091"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938" y="4567386"/>
            <a:ext cx="9144000" cy="1885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092" name="Picture 5"/>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00013" y="1125538"/>
            <a:ext cx="9072562" cy="2274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B00E241F-C2DD-C644-85FA-1F1842C314C2}"/>
              </a:ext>
            </a:extLst>
          </p:cNvPr>
          <p:cNvSpPr txBox="1"/>
          <p:nvPr/>
        </p:nvSpPr>
        <p:spPr>
          <a:xfrm>
            <a:off x="357949" y="3501008"/>
            <a:ext cx="8345554"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432FF"/>
                </a:solidFill>
                <a:effectLst/>
                <a:uLnTx/>
                <a:uFillTx/>
                <a:latin typeface="Tahoma"/>
                <a:ea typeface="+mn-ea"/>
                <a:cs typeface="+mn-cs"/>
              </a:rPr>
              <a:t>Large, robust performance improvements </a:t>
            </a:r>
            <a:br>
              <a:rPr kumimoji="0" lang="en-US" sz="3000" b="1" i="0" u="none" strike="noStrike" kern="1200" cap="none" spc="0" normalizeH="0" baseline="0" noProof="0" dirty="0">
                <a:ln>
                  <a:noFill/>
                </a:ln>
                <a:solidFill>
                  <a:srgbClr val="0432FF"/>
                </a:solidFill>
                <a:effectLst/>
                <a:uLnTx/>
                <a:uFillTx/>
                <a:latin typeface="Tahoma"/>
                <a:ea typeface="+mn-ea"/>
                <a:cs typeface="+mn-cs"/>
              </a:rPr>
            </a:br>
            <a:r>
              <a:rPr kumimoji="0" lang="en-US" sz="3000" b="1" i="0" u="none" strike="noStrike" kern="1200" cap="none" spc="0" normalizeH="0" baseline="0" noProof="0" dirty="0">
                <a:ln>
                  <a:noFill/>
                </a:ln>
                <a:solidFill>
                  <a:srgbClr val="0432FF"/>
                </a:solidFill>
                <a:effectLst/>
                <a:uLnTx/>
                <a:uFillTx/>
                <a:latin typeface="Tahoma"/>
                <a:ea typeface="+mn-ea"/>
                <a:cs typeface="+mn-cs"/>
              </a:rPr>
              <a:t>over many human-designed policies </a:t>
            </a:r>
          </a:p>
        </p:txBody>
      </p:sp>
    </p:spTree>
    <p:extLst>
      <p:ext uri="{BB962C8B-B14F-4D97-AF65-F5344CB8AC3E}">
        <p14:creationId xmlns:p14="http://schemas.microsoft.com/office/powerpoint/2010/main" val="2209446163"/>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Title 1"/>
          <p:cNvSpPr>
            <a:spLocks noGrp="1"/>
          </p:cNvSpPr>
          <p:nvPr>
            <p:ph type="title"/>
          </p:nvPr>
        </p:nvSpPr>
        <p:spPr/>
        <p:txBody>
          <a:bodyPr/>
          <a:lstStyle/>
          <a:p>
            <a:r>
              <a:rPr lang="en-US">
                <a:latin typeface="Garamond" charset="0"/>
              </a:rPr>
              <a:t>Self Optimizing DRAM Controllers</a:t>
            </a:r>
          </a:p>
        </p:txBody>
      </p:sp>
      <p:sp>
        <p:nvSpPr>
          <p:cNvPr id="3" name="Content Placeholder 2"/>
          <p:cNvSpPr>
            <a:spLocks noGrp="1"/>
          </p:cNvSpPr>
          <p:nvPr>
            <p:ph idx="1"/>
          </p:nvPr>
        </p:nvSpPr>
        <p:spPr>
          <a:xfrm>
            <a:off x="228600" y="996950"/>
            <a:ext cx="8915400" cy="5194300"/>
          </a:xfrm>
        </p:spPr>
        <p:txBody>
          <a:bodyPr/>
          <a:lstStyle/>
          <a:p>
            <a:pPr marL="17462" indent="0">
              <a:buFont typeface="Wingdings" charset="0"/>
              <a:buNone/>
              <a:defRPr/>
            </a:pPr>
            <a:r>
              <a:rPr lang="en-US" dirty="0"/>
              <a:t>+ </a:t>
            </a:r>
            <a:r>
              <a:rPr lang="en-US" dirty="0">
                <a:solidFill>
                  <a:srgbClr val="0432FF"/>
                </a:solidFill>
              </a:rPr>
              <a:t>Continuous learning </a:t>
            </a:r>
            <a:r>
              <a:rPr lang="en-US" dirty="0"/>
              <a:t>in the presence of changing environment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0432FF"/>
                </a:solidFill>
              </a:rPr>
              <a:t>Reduced designer burden </a:t>
            </a:r>
            <a:r>
              <a:rPr lang="en-US" dirty="0"/>
              <a:t>in finding a good scheduling policy. Designer specifies:</a:t>
            </a:r>
          </a:p>
          <a:p>
            <a:pPr marL="17462" indent="0">
              <a:buFont typeface="Wingdings" charset="0"/>
              <a:buNone/>
              <a:defRPr/>
            </a:pPr>
            <a:r>
              <a:rPr lang="en-US" dirty="0"/>
              <a:t>	1) What system variables might be useful</a:t>
            </a:r>
          </a:p>
          <a:p>
            <a:pPr marL="17462" indent="0">
              <a:buFont typeface="Wingdings" charset="0"/>
              <a:buNone/>
              <a:defRPr/>
            </a:pPr>
            <a:r>
              <a:rPr lang="en-US" dirty="0"/>
              <a:t>	2) What target to optimize, but not how to optimize it</a:t>
            </a:r>
          </a:p>
          <a:p>
            <a:pPr marL="0" indent="0">
              <a:buFont typeface="Wingdings" charset="0"/>
              <a:buNone/>
              <a:defRPr/>
            </a:pPr>
            <a:endParaRPr lang="en-US" dirty="0"/>
          </a:p>
          <a:p>
            <a:pPr marL="17462" indent="0">
              <a:buFont typeface="Wingdings" charset="0"/>
              <a:buNone/>
              <a:defRPr/>
            </a:pPr>
            <a:r>
              <a:rPr lang="en-US" dirty="0"/>
              <a:t>-- How to specify </a:t>
            </a:r>
            <a:r>
              <a:rPr lang="en-US" dirty="0">
                <a:solidFill>
                  <a:srgbClr val="FF0000"/>
                </a:solidFill>
              </a:rPr>
              <a:t>different objectives</a:t>
            </a:r>
            <a:r>
              <a:rPr lang="en-US" dirty="0"/>
              <a:t>? (e.g., fairness, QoS, …)</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Hardware complexity</a:t>
            </a:r>
            <a:r>
              <a:rPr lang="en-US" dirty="0"/>
              <a: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Design </a:t>
            </a:r>
            <a:r>
              <a:rPr lang="en-US" b="1" dirty="0">
                <a:solidFill>
                  <a:srgbClr val="FF0000"/>
                </a:solidFill>
              </a:rPr>
              <a:t>mindset</a:t>
            </a:r>
            <a:r>
              <a:rPr lang="en-US" dirty="0">
                <a:solidFill>
                  <a:srgbClr val="FF0000"/>
                </a:solidFill>
              </a:rPr>
              <a:t> and flow</a:t>
            </a:r>
          </a:p>
        </p:txBody>
      </p:sp>
      <p:sp>
        <p:nvSpPr>
          <p:cNvPr id="2181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0D7E44-239C-964A-A44F-B93A25D8B58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422531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More on 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432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solidFill>
                  <a:srgbClr val="0432FF"/>
                </a:solidFill>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4"/>
          <a:stretch>
            <a:fillRect/>
          </a:stretch>
        </p:blipFill>
        <p:spPr>
          <a:xfrm>
            <a:off x="0" y="3771507"/>
            <a:ext cx="9144000" cy="1791093"/>
          </a:xfrm>
          <a:prstGeom prst="rect">
            <a:avLst/>
          </a:prstGeom>
        </p:spPr>
      </p:pic>
    </p:spTree>
    <p:extLst>
      <p:ext uri="{BB962C8B-B14F-4D97-AF65-F5344CB8AC3E}">
        <p14:creationId xmlns:p14="http://schemas.microsoft.com/office/powerpoint/2010/main" val="4219502844"/>
      </p:ext>
    </p:extLst>
  </p:cSld>
  <p:clrMapOvr>
    <a:masterClrMapping/>
  </p:clrMapOvr>
  <p:transition/>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702138848"/>
      </p:ext>
    </p:extLst>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62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2761589853"/>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78D72AD6-90F9-4D4E-BB8C-B3CAE2447857}"/>
              </a:ext>
            </a:extLst>
          </p:cNvPr>
          <p:cNvSpPr/>
          <p:nvPr/>
        </p:nvSpPr>
        <p:spPr>
          <a:xfrm>
            <a:off x="90613" y="4939815"/>
            <a:ext cx="8972997" cy="1228072"/>
          </a:xfrm>
          <a:prstGeom prst="roundRect">
            <a:avLst>
              <a:gd name="adj" fmla="val 4914"/>
            </a:avLst>
          </a:prstGeom>
          <a:solidFill>
            <a:srgbClr val="FFD4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9">
            <a:extLst>
              <a:ext uri="{FF2B5EF4-FFF2-40B4-BE49-F238E27FC236}">
                <a16:creationId xmlns:a16="http://schemas.microsoft.com/office/drawing/2014/main" id="{323F9310-436B-2148-9BEE-287B9C8D0845}"/>
              </a:ext>
            </a:extLst>
          </p:cNvPr>
          <p:cNvSpPr/>
          <p:nvPr/>
        </p:nvSpPr>
        <p:spPr>
          <a:xfrm>
            <a:off x="90614" y="3731501"/>
            <a:ext cx="8972997" cy="1157390"/>
          </a:xfrm>
          <a:prstGeom prst="roundRect">
            <a:avLst>
              <a:gd name="adj" fmla="val 4752"/>
            </a:avLst>
          </a:prstGeom>
          <a:solidFill>
            <a:srgbClr val="E2F0D9">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0E26C6B5-FAA5-AD49-A5C5-27FF882473B7}"/>
              </a:ext>
            </a:extLst>
          </p:cNvPr>
          <p:cNvSpPr/>
          <p:nvPr/>
        </p:nvSpPr>
        <p:spPr>
          <a:xfrm>
            <a:off x="90615" y="2762038"/>
            <a:ext cx="8972997" cy="918538"/>
          </a:xfrm>
          <a:prstGeom prst="roundRect">
            <a:avLst>
              <a:gd name="adj" fmla="val 6118"/>
            </a:avLst>
          </a:pr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245F93DA-41DE-4A4C-9B1D-817B6A0EBC50}"/>
              </a:ext>
            </a:extLst>
          </p:cNvPr>
          <p:cNvSpPr/>
          <p:nvPr/>
        </p:nvSpPr>
        <p:spPr>
          <a:xfrm>
            <a:off x="80387" y="1553645"/>
            <a:ext cx="8972997" cy="1157390"/>
          </a:xfrm>
          <a:prstGeom prst="roundRect">
            <a:avLst>
              <a:gd name="adj" fmla="val 5700"/>
            </a:avLst>
          </a:prstGeom>
          <a:solidFill>
            <a:srgbClr val="FBE5D6">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ounded Rectangle 3">
            <a:extLst>
              <a:ext uri="{FF2B5EF4-FFF2-40B4-BE49-F238E27FC236}">
                <a16:creationId xmlns:a16="http://schemas.microsoft.com/office/drawing/2014/main" id="{7D6700DE-A60F-0047-B270-63F9AB574DCC}"/>
              </a:ext>
            </a:extLst>
          </p:cNvPr>
          <p:cNvSpPr/>
          <p:nvPr/>
        </p:nvSpPr>
        <p:spPr>
          <a:xfrm>
            <a:off x="90616" y="936172"/>
            <a:ext cx="8972997" cy="566471"/>
          </a:xfrm>
          <a:prstGeom prst="roundRect">
            <a:avLst>
              <a:gd name="adj" fmla="val 10119"/>
            </a:avLst>
          </a:prstGeom>
          <a:solidFill>
            <a:srgbClr val="DAE3F3">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709DE5-F276-824C-9D6F-0E1B1DEE5DF3}"/>
              </a:ext>
            </a:extLst>
          </p:cNvPr>
          <p:cNvSpPr>
            <a:spLocks noGrp="1"/>
          </p:cNvSpPr>
          <p:nvPr>
            <p:ph type="title"/>
          </p:nvPr>
        </p:nvSpPr>
        <p:spPr/>
        <p:txBody>
          <a:bodyPr>
            <a:normAutofit fontScale="90000"/>
          </a:bodyPr>
          <a:lstStyle/>
          <a:p>
            <a:r>
              <a:rPr lang="en-US" dirty="0"/>
              <a:t>Executive Summary</a:t>
            </a:r>
          </a:p>
        </p:txBody>
      </p:sp>
      <p:sp>
        <p:nvSpPr>
          <p:cNvPr id="13" name="TextBox 12">
            <a:extLst>
              <a:ext uri="{FF2B5EF4-FFF2-40B4-BE49-F238E27FC236}">
                <a16:creationId xmlns:a16="http://schemas.microsoft.com/office/drawing/2014/main" id="{CDE8B0D0-D472-A74F-9DA1-634CACC78EB5}"/>
              </a:ext>
            </a:extLst>
          </p:cNvPr>
          <p:cNvSpPr txBox="1"/>
          <p:nvPr/>
        </p:nvSpPr>
        <p:spPr>
          <a:xfrm>
            <a:off x="2205308" y="6273497"/>
            <a:ext cx="4743606" cy="408623"/>
          </a:xfrm>
          <a:prstGeom prst="roundRect">
            <a:avLst/>
          </a:prstGeom>
          <a:solidFill>
            <a:schemeClr val="bg1">
              <a:lumMod val="9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3"/>
              </a:rPr>
              <a:t>https://github.com/CMU-SAFARI/Pythia</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
        <p:nvSpPr>
          <p:cNvPr id="3" name="Content Placeholder 2">
            <a:extLst>
              <a:ext uri="{FF2B5EF4-FFF2-40B4-BE49-F238E27FC236}">
                <a16:creationId xmlns:a16="http://schemas.microsoft.com/office/drawing/2014/main" id="{44722C4C-45FE-344B-A79D-CCCD100D937C}"/>
              </a:ext>
            </a:extLst>
          </p:cNvPr>
          <p:cNvSpPr>
            <a:spLocks noGrp="1"/>
          </p:cNvSpPr>
          <p:nvPr>
            <p:ph idx="1"/>
          </p:nvPr>
        </p:nvSpPr>
        <p:spPr>
          <a:xfrm>
            <a:off x="68368" y="936172"/>
            <a:ext cx="8995245" cy="5789494"/>
          </a:xfrm>
        </p:spPr>
        <p:txBody>
          <a:bodyPr>
            <a:normAutofit/>
          </a:bodyPr>
          <a:lstStyle/>
          <a:p>
            <a:r>
              <a:rPr lang="en-US" sz="1800" b="1" dirty="0">
                <a:solidFill>
                  <a:srgbClr val="0070C0"/>
                </a:solidFill>
                <a:latin typeface="Calibri" panose="020F0502020204030204" pitchFamily="34" charset="0"/>
                <a:cs typeface="Calibri" panose="020F0502020204030204" pitchFamily="34" charset="0"/>
              </a:rPr>
              <a:t>Background</a:t>
            </a:r>
            <a:r>
              <a:rPr lang="en-US" sz="1800" dirty="0">
                <a:latin typeface="Calibri" panose="020F0502020204030204" pitchFamily="34" charset="0"/>
                <a:cs typeface="Calibri" panose="020F0502020204030204" pitchFamily="34" charset="0"/>
              </a:rPr>
              <a:t>: Prefetchers predict addresses of future memory requests by associating memory access patterns with program context (called </a:t>
            </a:r>
            <a:r>
              <a:rPr lang="en-US" sz="1800" b="1" dirty="0">
                <a:solidFill>
                  <a:schemeClr val="accent1">
                    <a:lumMod val="75000"/>
                  </a:schemeClr>
                </a:solidFill>
                <a:latin typeface="Calibri" panose="020F0502020204030204" pitchFamily="34" charset="0"/>
                <a:cs typeface="Calibri" panose="020F0502020204030204" pitchFamily="34" charset="0"/>
              </a:rPr>
              <a:t>feature</a:t>
            </a:r>
            <a:r>
              <a:rPr lang="en-US" sz="1800" dirty="0">
                <a:latin typeface="Calibri" panose="020F0502020204030204" pitchFamily="34" charset="0"/>
                <a:cs typeface="Calibri" panose="020F0502020204030204" pitchFamily="34" charset="0"/>
              </a:rPr>
              <a:t>)</a:t>
            </a:r>
          </a:p>
          <a:p>
            <a:r>
              <a:rPr lang="en-US" sz="1800" b="1" dirty="0">
                <a:solidFill>
                  <a:srgbClr val="E30305"/>
                </a:solidFill>
                <a:latin typeface="Calibri" panose="020F0502020204030204" pitchFamily="34" charset="0"/>
                <a:cs typeface="Calibri" panose="020F0502020204030204" pitchFamily="34" charset="0"/>
              </a:rPr>
              <a:t>Problem</a:t>
            </a:r>
            <a:r>
              <a:rPr lang="en-US" sz="1800" dirty="0">
                <a:latin typeface="Calibri" panose="020F0502020204030204" pitchFamily="34" charset="0"/>
                <a:cs typeface="Calibri" panose="020F0502020204030204" pitchFamily="34" charset="0"/>
              </a:rPr>
              <a:t>: Three key shortcomings of prior prefetchers:</a:t>
            </a:r>
          </a:p>
          <a:p>
            <a:pPr marL="536575" lvl="1" indent="-179388"/>
            <a:r>
              <a:rPr lang="en-US" sz="1600" dirty="0">
                <a:latin typeface="Calibri" panose="020F0502020204030204" pitchFamily="34" charset="0"/>
                <a:cs typeface="Calibri" panose="020F0502020204030204" pitchFamily="34" charset="0"/>
              </a:rPr>
              <a:t>Predict mainly using a </a:t>
            </a:r>
            <a:r>
              <a:rPr lang="en-US" sz="1600" b="1" dirty="0">
                <a:solidFill>
                  <a:srgbClr val="C00000"/>
                </a:solidFill>
                <a:latin typeface="Calibri" panose="020F0502020204030204" pitchFamily="34" charset="0"/>
                <a:cs typeface="Calibri" panose="020F0502020204030204" pitchFamily="34" charset="0"/>
              </a:rPr>
              <a:t>single program feature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inherent system awareness </a:t>
            </a:r>
            <a:r>
              <a:rPr lang="en-US" sz="1600" dirty="0">
                <a:latin typeface="Calibri" panose="020F0502020204030204" pitchFamily="34" charset="0"/>
                <a:cs typeface="Calibri" panose="020F0502020204030204" pitchFamily="34" charset="0"/>
              </a:rPr>
              <a:t>(e.g., memory bandwidth usage)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in-silicon customizability</a:t>
            </a:r>
          </a:p>
          <a:p>
            <a:r>
              <a:rPr lang="en-US" sz="1800" b="1" dirty="0">
                <a:solidFill>
                  <a:schemeClr val="accent4">
                    <a:lumMod val="75000"/>
                  </a:schemeClr>
                </a:solidFill>
                <a:latin typeface="Calibri" panose="020F0502020204030204" pitchFamily="34" charset="0"/>
                <a:cs typeface="Calibri" panose="020F0502020204030204" pitchFamily="34" charset="0"/>
              </a:rPr>
              <a:t>Goal</a:t>
            </a:r>
            <a:r>
              <a:rPr lang="en-US" sz="1800" dirty="0">
                <a:latin typeface="Calibri" panose="020F0502020204030204" pitchFamily="34" charset="0"/>
                <a:cs typeface="Calibri" panose="020F0502020204030204" pitchFamily="34" charset="0"/>
              </a:rPr>
              <a:t>: Design a prefetching framework that:</a:t>
            </a:r>
          </a:p>
          <a:p>
            <a:pPr marL="536575" lvl="1" indent="-179388"/>
            <a:r>
              <a:rPr lang="en-US" sz="1600" dirty="0">
                <a:latin typeface="Calibri" panose="020F0502020204030204" pitchFamily="34" charset="0"/>
                <a:cs typeface="Calibri" panose="020F0502020204030204" pitchFamily="34" charset="0"/>
              </a:rPr>
              <a:t>Learns from </a:t>
            </a:r>
            <a:r>
              <a:rPr lang="en-US" sz="1600" b="1" dirty="0">
                <a:solidFill>
                  <a:schemeClr val="accent4">
                    <a:lumMod val="75000"/>
                  </a:schemeClr>
                </a:solidFill>
                <a:latin typeface="Calibri" panose="020F0502020204030204" pitchFamily="34" charset="0"/>
                <a:cs typeface="Calibri" panose="020F0502020204030204" pitchFamily="34" charset="0"/>
              </a:rPr>
              <a:t>multiple features</a:t>
            </a:r>
            <a:r>
              <a:rPr lang="en-US" sz="1600" dirty="0">
                <a:latin typeface="Calibri" panose="020F0502020204030204" pitchFamily="34" charset="0"/>
                <a:cs typeface="Calibri" panose="020F0502020204030204" pitchFamily="34" charset="0"/>
              </a:rPr>
              <a:t> and </a:t>
            </a:r>
            <a:r>
              <a:rPr lang="en-US" sz="1600" b="1" dirty="0">
                <a:solidFill>
                  <a:schemeClr val="accent4">
                    <a:lumMod val="75000"/>
                  </a:schemeClr>
                </a:solidFill>
                <a:latin typeface="Calibri" panose="020F0502020204030204" pitchFamily="34" charset="0"/>
                <a:cs typeface="Calibri" panose="020F0502020204030204" pitchFamily="34" charset="0"/>
              </a:rPr>
              <a:t>inherent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4">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to use different features and/or prefetching objectives</a:t>
            </a:r>
          </a:p>
          <a:p>
            <a:r>
              <a:rPr lang="en-US" sz="1800" b="1" dirty="0">
                <a:solidFill>
                  <a:schemeClr val="accent6">
                    <a:lumMod val="75000"/>
                  </a:schemeClr>
                </a:solidFill>
                <a:latin typeface="Calibri" panose="020F0502020204030204" pitchFamily="34" charset="0"/>
                <a:cs typeface="Calibri" panose="020F0502020204030204" pitchFamily="34" charset="0"/>
              </a:rPr>
              <a:t>Contribution</a:t>
            </a:r>
            <a:r>
              <a:rPr lang="en-US" sz="1800" dirty="0">
                <a:latin typeface="Calibri" panose="020F0502020204030204" pitchFamily="34" charset="0"/>
                <a:cs typeface="Calibri" panose="020F0502020204030204" pitchFamily="34" charset="0"/>
              </a:rPr>
              <a:t>: Pythia, which formulates prefetching as reinforcement learning problem</a:t>
            </a:r>
          </a:p>
          <a:p>
            <a:pPr marL="536575" lvl="1" indent="-179388"/>
            <a:r>
              <a:rPr lang="en-US" sz="1600" dirty="0">
                <a:latin typeface="Calibri" panose="020F0502020204030204" pitchFamily="34" charset="0"/>
                <a:cs typeface="Calibri" panose="020F0502020204030204" pitchFamily="34" charset="0"/>
              </a:rPr>
              <a:t>Takes</a:t>
            </a:r>
            <a:r>
              <a:rPr lang="en-US" sz="1600" b="1" dirty="0">
                <a:solidFill>
                  <a:srgbClr val="C00000"/>
                </a:solidFill>
                <a:latin typeface="Calibri" panose="020F0502020204030204" pitchFamily="34" charset="0"/>
                <a:cs typeface="Calibri" panose="020F0502020204030204" pitchFamily="34" charset="0"/>
              </a:rPr>
              <a:t> </a:t>
            </a:r>
            <a:r>
              <a:rPr lang="en-US" sz="1600" b="1" dirty="0">
                <a:solidFill>
                  <a:schemeClr val="accent6">
                    <a:lumMod val="75000"/>
                  </a:schemeClr>
                </a:solidFill>
                <a:latin typeface="Calibri" panose="020F0502020204030204" pitchFamily="34" charset="0"/>
                <a:cs typeface="Calibri" panose="020F0502020204030204" pitchFamily="34" charset="0"/>
              </a:rPr>
              <a:t>adaptive</a:t>
            </a:r>
            <a:r>
              <a:rPr lang="en-US" sz="1600" dirty="0">
                <a:latin typeface="Calibri" panose="020F0502020204030204" pitchFamily="34" charset="0"/>
                <a:cs typeface="Calibri" panose="020F0502020204030204" pitchFamily="34" charset="0"/>
              </a:rPr>
              <a:t> prefetch decisions using multiple features and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6">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for target workloads via simple configuration registers</a:t>
            </a:r>
          </a:p>
          <a:p>
            <a:pPr marL="536575" lvl="1" indent="-179388"/>
            <a:r>
              <a:rPr lang="en-US" sz="1600" dirty="0">
                <a:latin typeface="Calibri" panose="020F0502020204030204" pitchFamily="34" charset="0"/>
                <a:cs typeface="Calibri" panose="020F0502020204030204" pitchFamily="34" charset="0"/>
              </a:rPr>
              <a:t>Proposes</a:t>
            </a:r>
            <a:r>
              <a:rPr lang="en-US" sz="1600" b="1" dirty="0">
                <a:solidFill>
                  <a:schemeClr val="accent6">
                    <a:lumMod val="75000"/>
                  </a:schemeClr>
                </a:solidFill>
                <a:latin typeface="Calibri" panose="020F0502020204030204" pitchFamily="34" charset="0"/>
                <a:cs typeface="Calibri" panose="020F0502020204030204" pitchFamily="34" charset="0"/>
              </a:rPr>
              <a:t> a realistic and practical</a:t>
            </a:r>
            <a:r>
              <a:rPr lang="en-US" sz="1600" dirty="0">
                <a:latin typeface="Calibri" panose="020F0502020204030204" pitchFamily="34" charset="0"/>
                <a:cs typeface="Calibri" panose="020F0502020204030204" pitchFamily="34" charset="0"/>
              </a:rPr>
              <a:t> implementation of RL algorithm in hardware</a:t>
            </a:r>
          </a:p>
          <a:p>
            <a:r>
              <a:rPr lang="en-US" sz="1800" b="1" dirty="0">
                <a:solidFill>
                  <a:srgbClr val="7030A0"/>
                </a:solidFill>
                <a:latin typeface="Calibri" panose="020F0502020204030204" pitchFamily="34" charset="0"/>
                <a:cs typeface="Calibri" panose="020F0502020204030204" pitchFamily="34" charset="0"/>
              </a:rPr>
              <a:t>Key Results</a:t>
            </a:r>
            <a:r>
              <a:rPr lang="en-US" sz="1800" dirty="0">
                <a:latin typeface="Calibri" panose="020F0502020204030204" pitchFamily="34" charset="0"/>
                <a:cs typeface="Calibri" panose="020F0502020204030204" pitchFamily="34" charset="0"/>
              </a:rPr>
              <a:t>:</a:t>
            </a:r>
          </a:p>
          <a:p>
            <a:pPr marL="536575" lvl="1" indent="-179388"/>
            <a:r>
              <a:rPr lang="en-US" sz="1600" dirty="0">
                <a:latin typeface="Calibri" panose="020F0502020204030204" pitchFamily="34" charset="0"/>
                <a:cs typeface="Calibri" panose="020F0502020204030204" pitchFamily="34" charset="0"/>
              </a:rPr>
              <a:t>Evaluated using a wide range of workloads from SPEC CPU, PARSEC,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Cloudsuite</a:t>
            </a:r>
            <a:endParaRPr lang="en-US" sz="1600" dirty="0">
              <a:latin typeface="Calibri" panose="020F0502020204030204" pitchFamily="34" charset="0"/>
              <a:cs typeface="Calibri" panose="020F0502020204030204" pitchFamily="34" charset="0"/>
            </a:endParaRPr>
          </a:p>
          <a:p>
            <a:pPr marL="536575" lvl="1" indent="-179388"/>
            <a:r>
              <a:rPr lang="en-US" sz="1600" dirty="0">
                <a:latin typeface="Calibri" panose="020F0502020204030204" pitchFamily="34" charset="0"/>
                <a:cs typeface="Calibri" panose="020F0502020204030204" pitchFamily="34" charset="0"/>
              </a:rPr>
              <a:t>Outperforms best prefetcher (in 1-core config.) by </a:t>
            </a:r>
            <a:r>
              <a:rPr lang="en-US" sz="1600" b="1" dirty="0">
                <a:solidFill>
                  <a:srgbClr val="7030A0"/>
                </a:solidFill>
                <a:latin typeface="Calibri" panose="020F0502020204030204" pitchFamily="34" charset="0"/>
                <a:cs typeface="Calibri" panose="020F0502020204030204" pitchFamily="34" charset="0"/>
              </a:rPr>
              <a:t>3.4%, 7.7% and 17%</a:t>
            </a:r>
            <a:r>
              <a:rPr lang="en-US" sz="1600" b="1" dirty="0">
                <a:solidFill>
                  <a:srgbClr val="C00000"/>
                </a:solidFill>
                <a:latin typeface="Calibri" panose="020F0502020204030204" pitchFamily="34" charset="0"/>
                <a:cs typeface="Calibri" panose="020F0502020204030204" pitchFamily="34" charset="0"/>
              </a:rPr>
              <a:t> </a:t>
            </a:r>
            <a:r>
              <a:rPr lang="en-US" sz="1600" dirty="0">
                <a:latin typeface="Calibri" panose="020F0502020204030204" pitchFamily="34" charset="0"/>
                <a:cs typeface="Calibri" panose="020F0502020204030204" pitchFamily="34" charset="0"/>
              </a:rPr>
              <a:t>in 1/4/</a:t>
            </a:r>
            <a:r>
              <a:rPr lang="en-US" sz="1600" dirty="0" err="1">
                <a:latin typeface="Calibri" panose="020F0502020204030204" pitchFamily="34" charset="0"/>
                <a:cs typeface="Calibri" panose="020F0502020204030204" pitchFamily="34" charset="0"/>
              </a:rPr>
              <a:t>bw</a:t>
            </a:r>
            <a:r>
              <a:rPr lang="en-US" sz="1600" dirty="0">
                <a:latin typeface="Calibri" panose="020F0502020204030204" pitchFamily="34" charset="0"/>
                <a:cs typeface="Calibri" panose="020F0502020204030204" pitchFamily="34" charset="0"/>
              </a:rPr>
              <a:t>-constrained cores</a:t>
            </a:r>
          </a:p>
          <a:p>
            <a:pPr marL="536575" lvl="1" indent="-179388"/>
            <a:r>
              <a:rPr lang="en-US" sz="1600" dirty="0">
                <a:latin typeface="Calibri" panose="020F0502020204030204" pitchFamily="34" charset="0"/>
                <a:cs typeface="Calibri" panose="020F0502020204030204" pitchFamily="34" charset="0"/>
              </a:rPr>
              <a:t>Up to </a:t>
            </a:r>
            <a:r>
              <a:rPr lang="en-US" sz="1600" b="1" dirty="0">
                <a:solidFill>
                  <a:srgbClr val="7030A0"/>
                </a:solidFill>
                <a:latin typeface="Calibri" panose="020F0502020204030204" pitchFamily="34" charset="0"/>
                <a:cs typeface="Calibri" panose="020F0502020204030204" pitchFamily="34" charset="0"/>
              </a:rPr>
              <a:t>7.8% more performance </a:t>
            </a:r>
            <a:r>
              <a:rPr lang="en-US" sz="1600" dirty="0">
                <a:latin typeface="Calibri" panose="020F0502020204030204" pitchFamily="34" charset="0"/>
                <a:cs typeface="Calibri" panose="020F0502020204030204" pitchFamily="34" charset="0"/>
              </a:rPr>
              <a:t>over basic Pythia across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workloads via simple customization</a:t>
            </a:r>
          </a:p>
        </p:txBody>
      </p:sp>
    </p:spTree>
    <p:extLst>
      <p:ext uri="{BB962C8B-B14F-4D97-AF65-F5344CB8AC3E}">
        <p14:creationId xmlns:p14="http://schemas.microsoft.com/office/powerpoint/2010/main" val="28060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P spid="6" grpId="0" animBg="1"/>
      <p:bldP spid="4" grpId="0" animBg="1"/>
      <p:bldP spid="13" grpId="0" animBg="1"/>
    </p:bldLst>
  </p:timing>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BD8FD-8814-1C4A-84D3-B2D6C3AD0CBF}"/>
              </a:ext>
            </a:extLst>
          </p:cNvPr>
          <p:cNvSpPr>
            <a:spLocks noGrp="1"/>
          </p:cNvSpPr>
          <p:nvPr>
            <p:ph type="title"/>
          </p:nvPr>
        </p:nvSpPr>
        <p:spPr/>
        <p:txBody>
          <a:bodyPr/>
          <a:lstStyle/>
          <a:p>
            <a:r>
              <a:rPr lang="en-US" sz="3800" dirty="0"/>
              <a:t>Key Shortcomings in Prior Prefetchers</a:t>
            </a:r>
          </a:p>
        </p:txBody>
      </p:sp>
      <p:sp>
        <p:nvSpPr>
          <p:cNvPr id="5" name="Content Placeholder 4">
            <a:extLst>
              <a:ext uri="{FF2B5EF4-FFF2-40B4-BE49-F238E27FC236}">
                <a16:creationId xmlns:a16="http://schemas.microsoft.com/office/drawing/2014/main" id="{50C54CB4-985E-7444-B83B-9DD4B2AA78DF}"/>
              </a:ext>
            </a:extLst>
          </p:cNvPr>
          <p:cNvSpPr>
            <a:spLocks noGrp="1"/>
          </p:cNvSpPr>
          <p:nvPr>
            <p:ph idx="1"/>
          </p:nvPr>
        </p:nvSpPr>
        <p:spPr/>
        <p:txBody>
          <a:bodyPr>
            <a:normAutofit/>
          </a:bodyPr>
          <a:lstStyle/>
          <a:p>
            <a:r>
              <a:rPr lang="en-US" sz="3000" dirty="0">
                <a:latin typeface="Calibri" panose="020F0502020204030204" pitchFamily="34" charset="0"/>
                <a:cs typeface="Calibri" panose="020F0502020204030204" pitchFamily="34" charset="0"/>
              </a:rPr>
              <a:t>We observe </a:t>
            </a:r>
            <a:r>
              <a:rPr lang="en-US" sz="3000" b="1" dirty="0">
                <a:solidFill>
                  <a:srgbClr val="C00000"/>
                </a:solidFill>
                <a:latin typeface="Calibri" panose="020F0502020204030204" pitchFamily="34" charset="0"/>
                <a:cs typeface="Calibri" panose="020F0502020204030204" pitchFamily="34" charset="0"/>
              </a:rPr>
              <a:t>three key shortcomings</a:t>
            </a:r>
            <a:r>
              <a:rPr lang="en-US" sz="3000" dirty="0">
                <a:latin typeface="Calibri" panose="020F0502020204030204" pitchFamily="34" charset="0"/>
                <a:cs typeface="Calibri" panose="020F0502020204030204" pitchFamily="34" charset="0"/>
              </a:rPr>
              <a:t> that significantly limit performance benefits of prior prefetchers</a:t>
            </a:r>
          </a:p>
        </p:txBody>
      </p:sp>
      <p:sp>
        <p:nvSpPr>
          <p:cNvPr id="6" name="Rectangle 5">
            <a:extLst>
              <a:ext uri="{FF2B5EF4-FFF2-40B4-BE49-F238E27FC236}">
                <a16:creationId xmlns:a16="http://schemas.microsoft.com/office/drawing/2014/main" id="{6F21AB0B-7F8D-C841-A2EF-3CF16CC35568}"/>
              </a:ext>
            </a:extLst>
          </p:cNvPr>
          <p:cNvSpPr/>
          <p:nvPr/>
        </p:nvSpPr>
        <p:spPr>
          <a:xfrm>
            <a:off x="0" y="2258171"/>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Predict mainly using a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single program feature</a:t>
            </a:r>
          </a:p>
        </p:txBody>
      </p:sp>
      <p:sp>
        <p:nvSpPr>
          <p:cNvPr id="7" name="Rectangle 6">
            <a:extLst>
              <a:ext uri="{FF2B5EF4-FFF2-40B4-BE49-F238E27FC236}">
                <a16:creationId xmlns:a16="http://schemas.microsoft.com/office/drawing/2014/main" id="{5F42E4B1-E4C8-134F-B7EF-54760F12B47B}"/>
              </a:ext>
            </a:extLst>
          </p:cNvPr>
          <p:cNvSpPr/>
          <p:nvPr/>
        </p:nvSpPr>
        <p:spPr>
          <a:xfrm>
            <a:off x="0" y="3429000"/>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inherent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system awareness</a:t>
            </a:r>
          </a:p>
        </p:txBody>
      </p:sp>
      <p:sp>
        <p:nvSpPr>
          <p:cNvPr id="8" name="Rectangle 7">
            <a:extLst>
              <a:ext uri="{FF2B5EF4-FFF2-40B4-BE49-F238E27FC236}">
                <a16:creationId xmlns:a16="http://schemas.microsoft.com/office/drawing/2014/main" id="{F4DF45F0-4550-7F44-B962-423337D47660}"/>
              </a:ext>
            </a:extLst>
          </p:cNvPr>
          <p:cNvSpPr/>
          <p:nvPr/>
        </p:nvSpPr>
        <p:spPr>
          <a:xfrm>
            <a:off x="0" y="4599829"/>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in-silicon customizability</a:t>
            </a:r>
            <a:endPar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9" name="Rectangle 8">
            <a:extLst>
              <a:ext uri="{FF2B5EF4-FFF2-40B4-BE49-F238E27FC236}">
                <a16:creationId xmlns:a16="http://schemas.microsoft.com/office/drawing/2014/main" id="{D5E3FCCB-96D5-784F-A7F1-E91AC10581A7}"/>
              </a:ext>
            </a:extLst>
          </p:cNvPr>
          <p:cNvSpPr/>
          <p:nvPr/>
        </p:nvSpPr>
        <p:spPr>
          <a:xfrm>
            <a:off x="31804" y="2313830"/>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Lato Black" panose="020F0502020204030203" pitchFamily="34" charset="77"/>
                <a:ea typeface="+mn-ea"/>
                <a:cs typeface="+mn-cs"/>
              </a:rPr>
              <a:t>1</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0" name="Rectangle 9">
            <a:extLst>
              <a:ext uri="{FF2B5EF4-FFF2-40B4-BE49-F238E27FC236}">
                <a16:creationId xmlns:a16="http://schemas.microsoft.com/office/drawing/2014/main" id="{240621A8-FD2F-9A4F-958E-C654EBD70AED}"/>
              </a:ext>
            </a:extLst>
          </p:cNvPr>
          <p:cNvSpPr/>
          <p:nvPr/>
        </p:nvSpPr>
        <p:spPr>
          <a:xfrm>
            <a:off x="31803" y="3499087"/>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2</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1" name="Rectangle 10">
            <a:extLst>
              <a:ext uri="{FF2B5EF4-FFF2-40B4-BE49-F238E27FC236}">
                <a16:creationId xmlns:a16="http://schemas.microsoft.com/office/drawing/2014/main" id="{5FED9F05-0C36-C347-9B3D-250673C37CF2}"/>
              </a:ext>
            </a:extLst>
          </p:cNvPr>
          <p:cNvSpPr/>
          <p:nvPr/>
        </p:nvSpPr>
        <p:spPr>
          <a:xfrm>
            <a:off x="31802" y="4667415"/>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3</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Tree>
    <p:extLst>
      <p:ext uri="{BB962C8B-B14F-4D97-AF65-F5344CB8AC3E}">
        <p14:creationId xmlns:p14="http://schemas.microsoft.com/office/powerpoint/2010/main" val="12861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AD11F8-F0EF-7C4D-86C5-B76B163FE8AF}"/>
              </a:ext>
            </a:extLst>
          </p:cNvPr>
          <p:cNvSpPr>
            <a:spLocks noGrp="1"/>
          </p:cNvSpPr>
          <p:nvPr>
            <p:ph type="title"/>
          </p:nvPr>
        </p:nvSpPr>
        <p:spPr/>
        <p:txBody>
          <a:bodyPr/>
          <a:lstStyle/>
          <a:p>
            <a:r>
              <a:rPr lang="en-US" dirty="0"/>
              <a:t>Our Goal</a:t>
            </a:r>
          </a:p>
        </p:txBody>
      </p:sp>
      <p:sp>
        <p:nvSpPr>
          <p:cNvPr id="6" name="Rounded Rectangle 5">
            <a:extLst>
              <a:ext uri="{FF2B5EF4-FFF2-40B4-BE49-F238E27FC236}">
                <a16:creationId xmlns:a16="http://schemas.microsoft.com/office/drawing/2014/main" id="{00F8F039-743D-2642-84D6-4D49626B242B}"/>
              </a:ext>
            </a:extLst>
          </p:cNvPr>
          <p:cNvSpPr/>
          <p:nvPr/>
        </p:nvSpPr>
        <p:spPr>
          <a:xfrm>
            <a:off x="83925" y="1521070"/>
            <a:ext cx="8976149" cy="4237891"/>
          </a:xfrm>
          <a:prstGeom prst="roundRect">
            <a:avLst>
              <a:gd name="adj" fmla="val 6175"/>
            </a:avLst>
          </a:prstGeom>
          <a:solidFill>
            <a:srgbClr val="DAE3F3"/>
          </a:solidFill>
          <a:ln w="38100"/>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prefetching</a:t>
            </a:r>
            <a:r>
              <a:rPr kumimoji="0" lang="en-US" sz="4200" b="0" i="0" u="none" strike="noStrike" kern="1200" cap="none" spc="0" normalizeH="0" baseline="0" noProof="0" dirty="0">
                <a:ln>
                  <a:noFill/>
                </a:ln>
                <a:solidFill>
                  <a:srgbClr val="000CFF"/>
                </a:solidFill>
                <a:effectLst/>
                <a:uLnTx/>
                <a:uFillTx/>
                <a:latin typeface="Calibri" panose="020F0502020204030204"/>
                <a:ea typeface="+mn-ea"/>
                <a:cs typeface="+mn-cs"/>
              </a:rPr>
              <a:t>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framework</a:t>
            </a: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 that can: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Learn to prefetch using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multiple features</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inherent system-level feedback</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information</a:t>
            </a: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Be </a:t>
            </a:r>
            <a:r>
              <a:rPr kumimoji="0" lang="en-US" sz="3400" b="1" i="0" u="none" strike="noStrike" kern="1200" cap="none" spc="0" normalizeH="0" baseline="0" noProof="0" dirty="0">
                <a:ln>
                  <a:noFill/>
                </a:ln>
                <a:solidFill>
                  <a:srgbClr val="C00000"/>
                </a:solidFill>
                <a:effectLst/>
                <a:uLnTx/>
                <a:uFillTx/>
                <a:latin typeface="Calibri" panose="020F0502020204030204"/>
                <a:ea typeface="+mn-ea"/>
                <a:cs typeface="+mn-cs"/>
              </a:rPr>
              <a:t>easily customized in silicon</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to use different features and/or change prefetcher’s objectives</a:t>
            </a:r>
          </a:p>
        </p:txBody>
      </p:sp>
    </p:spTree>
    <p:extLst>
      <p:ext uri="{BB962C8B-B14F-4D97-AF65-F5344CB8AC3E}">
        <p14:creationId xmlns:p14="http://schemas.microsoft.com/office/powerpoint/2010/main" val="102330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ABE630-4151-074F-8263-49EFB5E0D497}"/>
              </a:ext>
            </a:extLst>
          </p:cNvPr>
          <p:cNvSpPr>
            <a:spLocks noGrp="1"/>
          </p:cNvSpPr>
          <p:nvPr>
            <p:ph type="title"/>
          </p:nvPr>
        </p:nvSpPr>
        <p:spPr/>
        <p:txBody>
          <a:bodyPr/>
          <a:lstStyle/>
          <a:p>
            <a:r>
              <a:rPr lang="en-US" dirty="0"/>
              <a:t>Our Proposal</a:t>
            </a:r>
          </a:p>
        </p:txBody>
      </p:sp>
      <p:pic>
        <p:nvPicPr>
          <p:cNvPr id="11" name="Content Placeholder 10">
            <a:extLst>
              <a:ext uri="{FF2B5EF4-FFF2-40B4-BE49-F238E27FC236}">
                <a16:creationId xmlns:a16="http://schemas.microsoft.com/office/drawing/2014/main" id="{459EE8E4-A7E4-6D4C-B683-1F70FCCCB9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4504" y="1204572"/>
            <a:ext cx="2414992" cy="2414992"/>
          </a:xfrm>
        </p:spPr>
      </p:pic>
      <p:sp>
        <p:nvSpPr>
          <p:cNvPr id="12" name="TextBox 11">
            <a:extLst>
              <a:ext uri="{FF2B5EF4-FFF2-40B4-BE49-F238E27FC236}">
                <a16:creationId xmlns:a16="http://schemas.microsoft.com/office/drawing/2014/main" id="{AB14BC19-14CB-C74A-8F2C-9DB36EC9727C}"/>
              </a:ext>
            </a:extLst>
          </p:cNvPr>
          <p:cNvSpPr txBox="1"/>
          <p:nvPr/>
        </p:nvSpPr>
        <p:spPr>
          <a:xfrm>
            <a:off x="3711510" y="3702380"/>
            <a:ext cx="1809598" cy="83099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Pythia</a:t>
            </a:r>
            <a:endParaRPr kumimoji="0" lang="en-US" sz="44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14" name="TextBox 13">
            <a:extLst>
              <a:ext uri="{FF2B5EF4-FFF2-40B4-BE49-F238E27FC236}">
                <a16:creationId xmlns:a16="http://schemas.microsoft.com/office/drawing/2014/main" id="{3CFB2216-8DDA-B34B-BDD0-7A67AE10B2F9}"/>
              </a:ext>
            </a:extLst>
          </p:cNvPr>
          <p:cNvSpPr txBox="1"/>
          <p:nvPr/>
        </p:nvSpPr>
        <p:spPr>
          <a:xfrm>
            <a:off x="1818549" y="4616193"/>
            <a:ext cx="5595521" cy="101566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Formulates prefetching as a </a:t>
            </a:r>
            <a:r>
              <a:rPr kumimoji="0" lang="en-US" sz="3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reinforcement learning problem</a:t>
            </a:r>
          </a:p>
        </p:txBody>
      </p:sp>
      <p:sp>
        <p:nvSpPr>
          <p:cNvPr id="15" name="TextBox 14">
            <a:extLst>
              <a:ext uri="{FF2B5EF4-FFF2-40B4-BE49-F238E27FC236}">
                <a16:creationId xmlns:a16="http://schemas.microsoft.com/office/drawing/2014/main" id="{5CF0F5F5-213D-A341-A7B3-42238F9F4941}"/>
              </a:ext>
            </a:extLst>
          </p:cNvPr>
          <p:cNvSpPr txBox="1"/>
          <p:nvPr/>
        </p:nvSpPr>
        <p:spPr>
          <a:xfrm>
            <a:off x="1919098" y="6263552"/>
            <a:ext cx="5394425"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Pythia is named after the oracle of Delphi, who is known for her accurate prophecies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https://</a:t>
            </a:r>
            <a:r>
              <a:rPr kumimoji="0" lang="en-US" sz="1200" b="0" i="1" u="none" strike="noStrike" kern="1200" cap="none" spc="0" normalizeH="0" baseline="0" noProof="0" dirty="0" err="1">
                <a:ln>
                  <a:noFill/>
                </a:ln>
                <a:solidFill>
                  <a:prstClr val="white">
                    <a:lumMod val="50000"/>
                  </a:prstClr>
                </a:solidFill>
                <a:effectLst/>
                <a:uLnTx/>
                <a:uFillTx/>
                <a:latin typeface="Calibri" panose="020F0502020204030204"/>
                <a:ea typeface="+mn-ea"/>
                <a:cs typeface="+mn-cs"/>
              </a:rPr>
              <a:t>en.wikipedia.org</a:t>
            </a: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/wiki/Pythia</a:t>
            </a:r>
          </a:p>
        </p:txBody>
      </p:sp>
    </p:spTree>
    <p:extLst>
      <p:ext uri="{BB962C8B-B14F-4D97-AF65-F5344CB8AC3E}">
        <p14:creationId xmlns:p14="http://schemas.microsoft.com/office/powerpoint/2010/main" val="774004893"/>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DBA749-4B46-5846-A229-89C516AB117E}"/>
              </a:ext>
            </a:extLst>
          </p:cNvPr>
          <p:cNvSpPr>
            <a:spLocks noGrp="1"/>
          </p:cNvSpPr>
          <p:nvPr>
            <p:ph type="title"/>
          </p:nvPr>
        </p:nvSpPr>
        <p:spPr/>
        <p:txBody>
          <a:bodyPr/>
          <a:lstStyle/>
          <a:p>
            <a:r>
              <a:rPr lang="en-US" sz="3800" dirty="0"/>
              <a:t>Basics of Reinforcement Learning (RL)</a:t>
            </a:r>
          </a:p>
        </p:txBody>
      </p:sp>
      <p:sp>
        <p:nvSpPr>
          <p:cNvPr id="5" name="Content Placeholder 4">
            <a:extLst>
              <a:ext uri="{FF2B5EF4-FFF2-40B4-BE49-F238E27FC236}">
                <a16:creationId xmlns:a16="http://schemas.microsoft.com/office/drawing/2014/main" id="{90772A9A-66E4-0244-83CD-CADE17C6CDDE}"/>
              </a:ext>
            </a:extLst>
          </p:cNvPr>
          <p:cNvSpPr>
            <a:spLocks noGrp="1"/>
          </p:cNvSpPr>
          <p:nvPr>
            <p:ph idx="1"/>
          </p:nvPr>
        </p:nvSpPr>
        <p:spPr>
          <a:xfrm>
            <a:off x="169011" y="936172"/>
            <a:ext cx="8894602" cy="5789494"/>
          </a:xfrm>
        </p:spPr>
        <p:txBody>
          <a:bodyPr>
            <a:normAutofit/>
          </a:bodyPr>
          <a:lstStyle/>
          <a:p>
            <a:r>
              <a:rPr lang="en-US" sz="3000" dirty="0">
                <a:latin typeface="Calibri" panose="020F0502020204030204" pitchFamily="34" charset="0"/>
                <a:cs typeface="Calibri" panose="020F0502020204030204" pitchFamily="34" charset="0"/>
              </a:rPr>
              <a:t>Algorithmic approach to learn to take an </a:t>
            </a:r>
            <a:r>
              <a:rPr lang="en-US" sz="3000" b="1" dirty="0">
                <a:solidFill>
                  <a:srgbClr val="000CFF"/>
                </a:solidFill>
                <a:latin typeface="Calibri" panose="020F0502020204030204" pitchFamily="34" charset="0"/>
                <a:cs typeface="Calibri" panose="020F0502020204030204" pitchFamily="34" charset="0"/>
              </a:rPr>
              <a:t>action</a:t>
            </a:r>
            <a:r>
              <a:rPr lang="en-US" sz="3000" dirty="0">
                <a:latin typeface="Calibri" panose="020F0502020204030204" pitchFamily="34" charset="0"/>
                <a:cs typeface="Calibri" panose="020F0502020204030204" pitchFamily="34" charset="0"/>
              </a:rPr>
              <a:t> in a given </a:t>
            </a:r>
            <a:r>
              <a:rPr lang="en-US" sz="3000" b="1" dirty="0">
                <a:solidFill>
                  <a:srgbClr val="000CFF"/>
                </a:solidFill>
                <a:latin typeface="Calibri" panose="020F0502020204030204" pitchFamily="34" charset="0"/>
                <a:cs typeface="Calibri" panose="020F0502020204030204" pitchFamily="34" charset="0"/>
              </a:rPr>
              <a:t>situation</a:t>
            </a:r>
            <a:r>
              <a:rPr lang="en-US" sz="3000" dirty="0">
                <a:latin typeface="Calibri" panose="020F0502020204030204" pitchFamily="34" charset="0"/>
                <a:cs typeface="Calibri" panose="020F0502020204030204" pitchFamily="34" charset="0"/>
              </a:rPr>
              <a:t> to maximize a numerical </a:t>
            </a:r>
            <a:r>
              <a:rPr lang="en-US" sz="3000" b="1" dirty="0">
                <a:solidFill>
                  <a:srgbClr val="000CFF"/>
                </a:solidFill>
                <a:latin typeface="Calibri" panose="020F0502020204030204" pitchFamily="34" charset="0"/>
                <a:cs typeface="Calibri" panose="020F0502020204030204" pitchFamily="34" charset="0"/>
              </a:rPr>
              <a:t>reward</a:t>
            </a: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sz="3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Agent stores </a:t>
            </a:r>
            <a:r>
              <a:rPr lang="en-US" sz="3000" b="1" dirty="0">
                <a:solidFill>
                  <a:srgbClr val="C00000"/>
                </a:solidFill>
                <a:latin typeface="Calibri" panose="020F0502020204030204" pitchFamily="34" charset="0"/>
                <a:cs typeface="Calibri" panose="020F0502020204030204" pitchFamily="34" charset="0"/>
              </a:rPr>
              <a:t>Q-values</a:t>
            </a:r>
            <a:r>
              <a:rPr lang="en-US" sz="3000" dirty="0">
                <a:latin typeface="Calibri" panose="020F0502020204030204" pitchFamily="34" charset="0"/>
                <a:cs typeface="Calibri" panose="020F0502020204030204" pitchFamily="34" charset="0"/>
              </a:rPr>
              <a:t> for </a:t>
            </a:r>
            <a:r>
              <a:rPr lang="en-US" sz="3000" i="1" dirty="0">
                <a:solidFill>
                  <a:srgbClr val="C00000"/>
                </a:solidFill>
                <a:latin typeface="Calibri" panose="020F0502020204030204" pitchFamily="34" charset="0"/>
                <a:cs typeface="Calibri" panose="020F0502020204030204" pitchFamily="34" charset="0"/>
              </a:rPr>
              <a:t>every</a:t>
            </a:r>
            <a:r>
              <a:rPr lang="en-US" sz="3000" dirty="0">
                <a:latin typeface="Calibri" panose="020F0502020204030204" pitchFamily="34" charset="0"/>
                <a:cs typeface="Calibri" panose="020F0502020204030204" pitchFamily="34" charset="0"/>
              </a:rPr>
              <a:t> state-action pair</a:t>
            </a:r>
          </a:p>
          <a:p>
            <a:pPr lvl="1"/>
            <a:r>
              <a:rPr lang="en-US" sz="2600" b="1" dirty="0">
                <a:solidFill>
                  <a:srgbClr val="C00000"/>
                </a:solidFill>
                <a:latin typeface="Calibri" panose="020F0502020204030204" pitchFamily="34" charset="0"/>
                <a:cs typeface="Calibri" panose="020F0502020204030204" pitchFamily="34" charset="0"/>
              </a:rPr>
              <a:t>Expected return</a:t>
            </a:r>
            <a:r>
              <a:rPr lang="en-US" sz="2600" dirty="0">
                <a:latin typeface="Calibri" panose="020F0502020204030204" pitchFamily="34" charset="0"/>
                <a:cs typeface="Calibri" panose="020F0502020204030204" pitchFamily="34" charset="0"/>
              </a:rPr>
              <a:t> for taking an action in a state</a:t>
            </a:r>
          </a:p>
          <a:p>
            <a:pPr lvl="1"/>
            <a:r>
              <a:rPr lang="en-US" sz="2600" dirty="0">
                <a:latin typeface="Calibri" panose="020F0502020204030204" pitchFamily="34" charset="0"/>
                <a:cs typeface="Calibri" panose="020F0502020204030204" pitchFamily="34" charset="0"/>
              </a:rPr>
              <a:t>Given a state, selects action that provides </a:t>
            </a:r>
            <a:r>
              <a:rPr lang="en-US" sz="2600" b="1" dirty="0">
                <a:solidFill>
                  <a:srgbClr val="C00000"/>
                </a:solidFill>
                <a:latin typeface="Calibri" panose="020F0502020204030204" pitchFamily="34" charset="0"/>
                <a:cs typeface="Calibri" panose="020F0502020204030204" pitchFamily="34" charset="0"/>
              </a:rPr>
              <a:t>highest</a:t>
            </a:r>
            <a:r>
              <a:rPr lang="en-US" sz="2600" dirty="0">
                <a:latin typeface="Calibri" panose="020F0502020204030204" pitchFamily="34" charset="0"/>
                <a:cs typeface="Calibri" panose="020F0502020204030204" pitchFamily="34" charset="0"/>
              </a:rPr>
              <a:t> Q-value</a:t>
            </a:r>
          </a:p>
        </p:txBody>
      </p:sp>
      <p:pic>
        <p:nvPicPr>
          <p:cNvPr id="7" name="Picture 6">
            <a:extLst>
              <a:ext uri="{FF2B5EF4-FFF2-40B4-BE49-F238E27FC236}">
                <a16:creationId xmlns:a16="http://schemas.microsoft.com/office/drawing/2014/main" id="{B5318DA0-969A-3649-BFAC-A2D03EE60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534" y="2162423"/>
            <a:ext cx="6642100" cy="2819400"/>
          </a:xfrm>
          <a:prstGeom prst="rect">
            <a:avLst/>
          </a:prstGeom>
        </p:spPr>
      </p:pic>
      <p:sp>
        <p:nvSpPr>
          <p:cNvPr id="8" name="Rectangle 7">
            <a:extLst>
              <a:ext uri="{FF2B5EF4-FFF2-40B4-BE49-F238E27FC236}">
                <a16:creationId xmlns:a16="http://schemas.microsoft.com/office/drawing/2014/main" id="{C0AB31C9-755A-A641-A5B7-B2FAC56E2924}"/>
              </a:ext>
            </a:extLst>
          </p:cNvPr>
          <p:cNvSpPr/>
          <p:nvPr/>
        </p:nvSpPr>
        <p:spPr>
          <a:xfrm>
            <a:off x="1029114" y="2162423"/>
            <a:ext cx="2520563" cy="12009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4E8297D-305C-904E-9B21-424EB26849AC}"/>
              </a:ext>
            </a:extLst>
          </p:cNvPr>
          <p:cNvSpPr/>
          <p:nvPr/>
        </p:nvSpPr>
        <p:spPr>
          <a:xfrm>
            <a:off x="1029113" y="3408113"/>
            <a:ext cx="2051437"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FDC9F6A-4388-6D49-9731-DE2CD9ADC8F7}"/>
              </a:ext>
            </a:extLst>
          </p:cNvPr>
          <p:cNvSpPr/>
          <p:nvPr/>
        </p:nvSpPr>
        <p:spPr>
          <a:xfrm>
            <a:off x="3304512" y="3408114"/>
            <a:ext cx="2392017" cy="7901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A86BF9D-0283-7440-900E-6B4D6908B55A}"/>
              </a:ext>
            </a:extLst>
          </p:cNvPr>
          <p:cNvSpPr/>
          <p:nvPr/>
        </p:nvSpPr>
        <p:spPr>
          <a:xfrm>
            <a:off x="4336856" y="2934031"/>
            <a:ext cx="327328" cy="4382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F074B86-3F1D-DC43-A0D9-82380326512F}"/>
              </a:ext>
            </a:extLst>
          </p:cNvPr>
          <p:cNvSpPr/>
          <p:nvPr/>
        </p:nvSpPr>
        <p:spPr>
          <a:xfrm>
            <a:off x="5451363" y="2108258"/>
            <a:ext cx="2346271" cy="12551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594AEAD-E8D2-064A-9277-BF53D83E64B8}"/>
              </a:ext>
            </a:extLst>
          </p:cNvPr>
          <p:cNvSpPr/>
          <p:nvPr/>
        </p:nvSpPr>
        <p:spPr>
          <a:xfrm>
            <a:off x="5920491" y="3422118"/>
            <a:ext cx="1877143"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8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E1681-0436-2046-A6E8-E391907CBE2D}"/>
              </a:ext>
            </a:extLst>
          </p:cNvPr>
          <p:cNvSpPr>
            <a:spLocks noGrp="1"/>
          </p:cNvSpPr>
          <p:nvPr>
            <p:ph type="title"/>
          </p:nvPr>
        </p:nvSpPr>
        <p:spPr/>
        <p:txBody>
          <a:bodyPr/>
          <a:lstStyle/>
          <a:p>
            <a:r>
              <a:rPr lang="en-US" dirty="0"/>
              <a:t>Formulating Prefetching as RL</a:t>
            </a:r>
          </a:p>
        </p:txBody>
      </p:sp>
      <p:pic>
        <p:nvPicPr>
          <p:cNvPr id="7" name="Content Placeholder 6">
            <a:extLst>
              <a:ext uri="{FF2B5EF4-FFF2-40B4-BE49-F238E27FC236}">
                <a16:creationId xmlns:a16="http://schemas.microsoft.com/office/drawing/2014/main" id="{D621D27C-6A02-F347-8494-127556EA2F7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76107" y="1004336"/>
            <a:ext cx="5391785" cy="2288674"/>
          </a:xfrm>
        </p:spPr>
      </p:pic>
      <p:pic>
        <p:nvPicPr>
          <p:cNvPr id="9" name="Picture 8">
            <a:extLst>
              <a:ext uri="{FF2B5EF4-FFF2-40B4-BE49-F238E27FC236}">
                <a16:creationId xmlns:a16="http://schemas.microsoft.com/office/drawing/2014/main" id="{08FD2C54-DB36-6245-9D84-8805931FF3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9177" y="3701697"/>
            <a:ext cx="6905646" cy="2707883"/>
          </a:xfrm>
          <a:prstGeom prst="rect">
            <a:avLst/>
          </a:prstGeom>
        </p:spPr>
      </p:pic>
      <p:sp>
        <p:nvSpPr>
          <p:cNvPr id="10" name="Rectangle 9">
            <a:extLst>
              <a:ext uri="{FF2B5EF4-FFF2-40B4-BE49-F238E27FC236}">
                <a16:creationId xmlns:a16="http://schemas.microsoft.com/office/drawing/2014/main" id="{BF167353-6E22-B849-A3CE-4DAA684787AB}"/>
              </a:ext>
            </a:extLst>
          </p:cNvPr>
          <p:cNvSpPr/>
          <p:nvPr/>
        </p:nvSpPr>
        <p:spPr>
          <a:xfrm>
            <a:off x="3852404" y="1004336"/>
            <a:ext cx="1502797"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70BBACB-9B0A-E94F-9AFF-672B37109C36}"/>
              </a:ext>
            </a:extLst>
          </p:cNvPr>
          <p:cNvSpPr/>
          <p:nvPr/>
        </p:nvSpPr>
        <p:spPr>
          <a:xfrm>
            <a:off x="3465440" y="2667329"/>
            <a:ext cx="2276726"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FA8E092-D95D-AA42-83E3-6B402095208D}"/>
              </a:ext>
            </a:extLst>
          </p:cNvPr>
          <p:cNvSpPr/>
          <p:nvPr/>
        </p:nvSpPr>
        <p:spPr>
          <a:xfrm>
            <a:off x="3742410" y="3670095"/>
            <a:ext cx="1571269" cy="6987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7B7EFEA-C3BB-4445-8891-5B3E2A5E45DD}"/>
              </a:ext>
            </a:extLst>
          </p:cNvPr>
          <p:cNvSpPr/>
          <p:nvPr/>
        </p:nvSpPr>
        <p:spPr>
          <a:xfrm>
            <a:off x="3351250" y="5504311"/>
            <a:ext cx="2434870" cy="9052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C07B293-3AA4-514B-9205-E17A1FF6CE86}"/>
              </a:ext>
            </a:extLst>
          </p:cNvPr>
          <p:cNvSpPr/>
          <p:nvPr/>
        </p:nvSpPr>
        <p:spPr>
          <a:xfrm>
            <a:off x="1876107"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00F6041-70A8-8B48-B707-103A49B165B2}"/>
              </a:ext>
            </a:extLst>
          </p:cNvPr>
          <p:cNvSpPr/>
          <p:nvPr/>
        </p:nvSpPr>
        <p:spPr>
          <a:xfrm>
            <a:off x="1516751" y="2004851"/>
            <a:ext cx="1929911" cy="11105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3403463-B2FC-7B43-8971-9C41BD9A4AC5}"/>
              </a:ext>
            </a:extLst>
          </p:cNvPr>
          <p:cNvSpPr/>
          <p:nvPr/>
        </p:nvSpPr>
        <p:spPr>
          <a:xfrm>
            <a:off x="5361174"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82B802A5-C049-5241-89D4-10C515AA1A24}"/>
              </a:ext>
            </a:extLst>
          </p:cNvPr>
          <p:cNvSpPr/>
          <p:nvPr/>
        </p:nvSpPr>
        <p:spPr>
          <a:xfrm>
            <a:off x="5754317" y="2018244"/>
            <a:ext cx="1532354" cy="1035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D01B655-E837-864F-8F97-7BAC0B2BDE0B}"/>
              </a:ext>
            </a:extLst>
          </p:cNvPr>
          <p:cNvSpPr/>
          <p:nvPr/>
        </p:nvSpPr>
        <p:spPr>
          <a:xfrm>
            <a:off x="3635534" y="2014852"/>
            <a:ext cx="1929911"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04999C2-C787-1345-A7EB-032921114C93}"/>
              </a:ext>
            </a:extLst>
          </p:cNvPr>
          <p:cNvSpPr/>
          <p:nvPr/>
        </p:nvSpPr>
        <p:spPr>
          <a:xfrm flipV="1">
            <a:off x="4462899" y="2444440"/>
            <a:ext cx="211572" cy="207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B66F59-2BC1-9D4E-A978-5805F82B3B84}"/>
              </a:ext>
            </a:extLst>
          </p:cNvPr>
          <p:cNvSpPr/>
          <p:nvPr/>
        </p:nvSpPr>
        <p:spPr>
          <a:xfrm flipV="1">
            <a:off x="4490267" y="1645389"/>
            <a:ext cx="211572" cy="3344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7BC7899-9C44-F645-BD75-9F5C02E38CF9}"/>
              </a:ext>
            </a:extLst>
          </p:cNvPr>
          <p:cNvSpPr/>
          <p:nvPr/>
        </p:nvSpPr>
        <p:spPr>
          <a:xfrm>
            <a:off x="1800347" y="3567160"/>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0A33112-6F21-8E48-8C1F-50C79A1E9745}"/>
              </a:ext>
            </a:extLst>
          </p:cNvPr>
          <p:cNvSpPr/>
          <p:nvPr/>
        </p:nvSpPr>
        <p:spPr>
          <a:xfrm>
            <a:off x="1201143" y="4574301"/>
            <a:ext cx="2150107"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8DE44E6-5721-E144-B3A7-B97F2708D3B9}"/>
              </a:ext>
            </a:extLst>
          </p:cNvPr>
          <p:cNvSpPr/>
          <p:nvPr/>
        </p:nvSpPr>
        <p:spPr>
          <a:xfrm>
            <a:off x="5325831" y="3609752"/>
            <a:ext cx="2617026"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3E426AF4-FF54-224F-9EF8-CBF772E904EE}"/>
              </a:ext>
            </a:extLst>
          </p:cNvPr>
          <p:cNvSpPr/>
          <p:nvPr/>
        </p:nvSpPr>
        <p:spPr>
          <a:xfrm>
            <a:off x="5792752" y="5036102"/>
            <a:ext cx="2143475"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DAE916B8-EDC0-B04C-A79A-A6EA5938CC6B}"/>
              </a:ext>
            </a:extLst>
          </p:cNvPr>
          <p:cNvSpPr/>
          <p:nvPr/>
        </p:nvSpPr>
        <p:spPr>
          <a:xfrm>
            <a:off x="4118776" y="4847604"/>
            <a:ext cx="828047"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C851705C-DF0B-784F-B880-19E4B735823F}"/>
              </a:ext>
            </a:extLst>
          </p:cNvPr>
          <p:cNvSpPr/>
          <p:nvPr/>
        </p:nvSpPr>
        <p:spPr>
          <a:xfrm>
            <a:off x="4339186" y="4376751"/>
            <a:ext cx="302162" cy="4371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4D32609-641B-0B4A-8DBE-CF095DACCA47}"/>
              </a:ext>
            </a:extLst>
          </p:cNvPr>
          <p:cNvSpPr/>
          <p:nvPr/>
        </p:nvSpPr>
        <p:spPr>
          <a:xfrm>
            <a:off x="4339186" y="5181614"/>
            <a:ext cx="302162" cy="2910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ED122E0C-22F0-6747-A99C-5BF96DC1691A}"/>
              </a:ext>
            </a:extLst>
          </p:cNvPr>
          <p:cNvCxnSpPr/>
          <p:nvPr/>
        </p:nvCxnSpPr>
        <p:spPr>
          <a:xfrm>
            <a:off x="954157" y="3429000"/>
            <a:ext cx="7243638" cy="0"/>
          </a:xfrm>
          <a:prstGeom prst="line">
            <a:avLst/>
          </a:prstGeom>
          <a:ln w="28575">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97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3FCEAF-8A5B-644C-A41E-0C6D4BB6BEF3}"/>
              </a:ext>
            </a:extLst>
          </p:cNvPr>
          <p:cNvSpPr>
            <a:spLocks noGrp="1"/>
          </p:cNvSpPr>
          <p:nvPr>
            <p:ph type="title"/>
          </p:nvPr>
        </p:nvSpPr>
        <p:spPr/>
        <p:txBody>
          <a:bodyPr/>
          <a:lstStyle/>
          <a:p>
            <a:r>
              <a:rPr lang="en-US" dirty="0"/>
              <a:t>Pythia Overview</a:t>
            </a:r>
          </a:p>
        </p:txBody>
      </p:sp>
      <p:sp>
        <p:nvSpPr>
          <p:cNvPr id="5" name="Content Placeholder 4">
            <a:extLst>
              <a:ext uri="{FF2B5EF4-FFF2-40B4-BE49-F238E27FC236}">
                <a16:creationId xmlns:a16="http://schemas.microsoft.com/office/drawing/2014/main" id="{8B656715-C85A-7749-B41C-B585766E82AC}"/>
              </a:ext>
            </a:extLst>
          </p:cNvPr>
          <p:cNvSpPr>
            <a:spLocks noGrp="1"/>
          </p:cNvSpPr>
          <p:nvPr>
            <p:ph idx="1"/>
          </p:nvPr>
        </p:nvSpPr>
        <p:spPr/>
        <p:txBody>
          <a:bodyPr>
            <a:normAutofit/>
          </a:bodyPr>
          <a:lstStyle/>
          <a:p>
            <a:r>
              <a:rPr lang="en-US" b="1" dirty="0">
                <a:solidFill>
                  <a:schemeClr val="accent2"/>
                </a:solidFill>
                <a:latin typeface="Calibri" panose="020F0502020204030204" pitchFamily="34" charset="0"/>
                <a:cs typeface="Calibri" panose="020F0502020204030204" pitchFamily="34" charset="0"/>
              </a:rPr>
              <a:t>Q-Value Store</a:t>
            </a:r>
            <a:r>
              <a:rPr lang="en-US" dirty="0">
                <a:latin typeface="Calibri" panose="020F0502020204030204" pitchFamily="34" charset="0"/>
                <a:cs typeface="Calibri" panose="020F0502020204030204" pitchFamily="34" charset="0"/>
              </a:rPr>
              <a:t>: Records Q-values for </a:t>
            </a:r>
            <a:r>
              <a:rPr lang="en-US" i="1" dirty="0">
                <a:solidFill>
                  <a:srgbClr val="C00000"/>
                </a:solidFill>
                <a:latin typeface="Calibri" panose="020F0502020204030204" pitchFamily="34" charset="0"/>
                <a:cs typeface="Calibri" panose="020F0502020204030204" pitchFamily="34" charset="0"/>
              </a:rPr>
              <a:t>all</a:t>
            </a:r>
            <a:r>
              <a:rPr lang="en-US" dirty="0">
                <a:latin typeface="Calibri" panose="020F0502020204030204" pitchFamily="34" charset="0"/>
                <a:cs typeface="Calibri" panose="020F0502020204030204" pitchFamily="34" charset="0"/>
              </a:rPr>
              <a:t> state-action pairs</a:t>
            </a:r>
          </a:p>
          <a:p>
            <a:r>
              <a:rPr lang="en-US" b="1" dirty="0">
                <a:solidFill>
                  <a:srgbClr val="7030A0"/>
                </a:solidFill>
                <a:latin typeface="Calibri" panose="020F0502020204030204" pitchFamily="34" charset="0"/>
                <a:cs typeface="Calibri" panose="020F0502020204030204" pitchFamily="34" charset="0"/>
              </a:rPr>
              <a:t>Evaluation Queue</a:t>
            </a:r>
            <a:r>
              <a:rPr lang="en-US" dirty="0">
                <a:latin typeface="Calibri" panose="020F0502020204030204" pitchFamily="34" charset="0"/>
                <a:cs typeface="Calibri" panose="020F0502020204030204" pitchFamily="34" charset="0"/>
              </a:rPr>
              <a:t>: A FIFO queue of recently-taken actions</a:t>
            </a:r>
          </a:p>
        </p:txBody>
      </p:sp>
      <p:sp>
        <p:nvSpPr>
          <p:cNvPr id="109" name="Rounded Rectangle 108">
            <a:extLst>
              <a:ext uri="{FF2B5EF4-FFF2-40B4-BE49-F238E27FC236}">
                <a16:creationId xmlns:a16="http://schemas.microsoft.com/office/drawing/2014/main" id="{EC8661E4-A71B-3540-BD0E-E0D5DB689D16}"/>
              </a:ext>
            </a:extLst>
          </p:cNvPr>
          <p:cNvSpPr/>
          <p:nvPr/>
        </p:nvSpPr>
        <p:spPr>
          <a:xfrm>
            <a:off x="2784494" y="4873134"/>
            <a:ext cx="2724277" cy="385893"/>
          </a:xfrm>
          <a:prstGeom prst="roundRect">
            <a:avLst/>
          </a:prstGeom>
          <a:solidFill>
            <a:schemeClr val="accent2">
              <a:lumMod val="40000"/>
              <a:lumOff val="6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a:ln>
                  <a:noFill/>
                </a:ln>
                <a:solidFill>
                  <a:prstClr val="black"/>
                </a:solidFill>
                <a:effectLst/>
                <a:uLnTx/>
                <a:uFillTx/>
                <a:latin typeface="Calibri" panose="020F0502020204030204"/>
                <a:ea typeface="+mn-ea"/>
                <a:cs typeface="+mn-cs"/>
              </a:rPr>
              <a:t>Evaluation Queue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(EQ)</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0" name="Rectangle 109">
            <a:extLst>
              <a:ext uri="{FF2B5EF4-FFF2-40B4-BE49-F238E27FC236}">
                <a16:creationId xmlns:a16="http://schemas.microsoft.com/office/drawing/2014/main" id="{B88356B1-928C-264A-9B5F-9E3C9EC2B60F}"/>
              </a:ext>
            </a:extLst>
          </p:cNvPr>
          <p:cNvSpPr/>
          <p:nvPr/>
        </p:nvSpPr>
        <p:spPr>
          <a:xfrm>
            <a:off x="808505" y="2870992"/>
            <a:ext cx="1241570" cy="578840"/>
          </a:xfrm>
          <a:prstGeom prst="rect">
            <a:avLst/>
          </a:prstGeom>
          <a:solidFill>
            <a:schemeClr val="bg1">
              <a:lumMod val="95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Demand</a:t>
            </a:r>
            <a:r>
              <a:rPr kumimoji="0" lang="en-CH" sz="18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Request</a:t>
            </a:r>
          </a:p>
        </p:txBody>
      </p:sp>
      <p:cxnSp>
        <p:nvCxnSpPr>
          <p:cNvPr id="111" name="Elbow Connector 110">
            <a:extLst>
              <a:ext uri="{FF2B5EF4-FFF2-40B4-BE49-F238E27FC236}">
                <a16:creationId xmlns:a16="http://schemas.microsoft.com/office/drawing/2014/main" id="{799D849E-B76B-764E-83B2-02E1654DC452}"/>
              </a:ext>
            </a:extLst>
          </p:cNvPr>
          <p:cNvCxnSpPr>
            <a:cxnSpLocks/>
          </p:cNvCxnSpPr>
          <p:nvPr/>
        </p:nvCxnSpPr>
        <p:spPr>
          <a:xfrm rot="16200000" flipH="1">
            <a:off x="1319478" y="3564808"/>
            <a:ext cx="1862357" cy="1635854"/>
          </a:xfrm>
          <a:prstGeom prst="bentConnector3">
            <a:avLst>
              <a:gd name="adj1" fmla="val 12117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2" name="Oval 111">
            <a:extLst>
              <a:ext uri="{FF2B5EF4-FFF2-40B4-BE49-F238E27FC236}">
                <a16:creationId xmlns:a16="http://schemas.microsoft.com/office/drawing/2014/main" id="{382F50DC-6D7F-D044-89B5-8FDF94727609}"/>
              </a:ext>
            </a:extLst>
          </p:cNvPr>
          <p:cNvSpPr/>
          <p:nvPr/>
        </p:nvSpPr>
        <p:spPr>
          <a:xfrm>
            <a:off x="2108043" y="5340658"/>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73" name="TextBox 172">
            <a:extLst>
              <a:ext uri="{FF2B5EF4-FFF2-40B4-BE49-F238E27FC236}">
                <a16:creationId xmlns:a16="http://schemas.microsoft.com/office/drawing/2014/main" id="{7E7927F1-F692-8441-8877-592E9DF51BD5}"/>
              </a:ext>
            </a:extLst>
          </p:cNvPr>
          <p:cNvSpPr txBox="1"/>
          <p:nvPr/>
        </p:nvSpPr>
        <p:spPr>
          <a:xfrm>
            <a:off x="1306487" y="5700692"/>
            <a:ext cx="188833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Assign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reward to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1400" b="0" i="1"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orresponding</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EQ entry</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4" name="Straight Arrow Connector 173">
            <a:extLst>
              <a:ext uri="{FF2B5EF4-FFF2-40B4-BE49-F238E27FC236}">
                <a16:creationId xmlns:a16="http://schemas.microsoft.com/office/drawing/2014/main" id="{88FC4250-A26F-D241-82E9-FCD66DBA2DCC}"/>
              </a:ext>
            </a:extLst>
          </p:cNvPr>
          <p:cNvCxnSpPr>
            <a:cxnSpLocks/>
          </p:cNvCxnSpPr>
          <p:nvPr/>
        </p:nvCxnSpPr>
        <p:spPr>
          <a:xfrm>
            <a:off x="3014642" y="3165735"/>
            <a:ext cx="1253456"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75" name="Rectangle 174">
            <a:extLst>
              <a:ext uri="{FF2B5EF4-FFF2-40B4-BE49-F238E27FC236}">
                <a16:creationId xmlns:a16="http://schemas.microsoft.com/office/drawing/2014/main" id="{54B3E7B3-1DFD-D94C-A922-29813EAB75AA}"/>
              </a:ext>
            </a:extLst>
          </p:cNvPr>
          <p:cNvSpPr/>
          <p:nvPr/>
        </p:nvSpPr>
        <p:spPr>
          <a:xfrm>
            <a:off x="3297875" y="2635649"/>
            <a:ext cx="79836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Look</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up </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QVStore</a:t>
            </a:r>
          </a:p>
        </p:txBody>
      </p:sp>
      <p:sp>
        <p:nvSpPr>
          <p:cNvPr id="176" name="Rectangle 175">
            <a:extLst>
              <a:ext uri="{FF2B5EF4-FFF2-40B4-BE49-F238E27FC236}">
                <a16:creationId xmlns:a16="http://schemas.microsoft.com/office/drawing/2014/main" id="{DE7775CF-E1F5-8E46-9049-D65F8E93668A}"/>
              </a:ext>
            </a:extLst>
          </p:cNvPr>
          <p:cNvSpPr/>
          <p:nvPr/>
        </p:nvSpPr>
        <p:spPr>
          <a:xfrm>
            <a:off x="2322367" y="2906510"/>
            <a:ext cx="832128" cy="504718"/>
          </a:xfrm>
          <a:prstGeom prst="rect">
            <a:avLst/>
          </a:prstGeom>
          <a:solidFill>
            <a:schemeClr val="accent5">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State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Vector</a:t>
            </a:r>
          </a:p>
        </p:txBody>
      </p:sp>
      <p:sp>
        <p:nvSpPr>
          <p:cNvPr id="177" name="Rectangle 176">
            <a:extLst>
              <a:ext uri="{FF2B5EF4-FFF2-40B4-BE49-F238E27FC236}">
                <a16:creationId xmlns:a16="http://schemas.microsoft.com/office/drawing/2014/main" id="{587FE97B-5658-7A49-A914-E5D83F503595}"/>
              </a:ext>
            </a:extLst>
          </p:cNvPr>
          <p:cNvSpPr/>
          <p:nvPr/>
        </p:nvSpPr>
        <p:spPr>
          <a:xfrm>
            <a:off x="4508804" y="3780661"/>
            <a:ext cx="1506182" cy="646331"/>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Q-Value Store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QVStore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8" name="Straight Arrow Connector 177">
            <a:extLst>
              <a:ext uri="{FF2B5EF4-FFF2-40B4-BE49-F238E27FC236}">
                <a16:creationId xmlns:a16="http://schemas.microsoft.com/office/drawing/2014/main" id="{74357D81-4E96-ED47-8706-8416146AE134}"/>
              </a:ext>
            </a:extLst>
          </p:cNvPr>
          <p:cNvCxnSpPr>
            <a:stCxn id="110" idx="3"/>
            <a:endCxn id="176" idx="1"/>
          </p:cNvCxnSpPr>
          <p:nvPr/>
        </p:nvCxnSpPr>
        <p:spPr>
          <a:xfrm flipV="1">
            <a:off x="2050075" y="3158869"/>
            <a:ext cx="272292" cy="15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9" name="Oval 178">
            <a:extLst>
              <a:ext uri="{FF2B5EF4-FFF2-40B4-BE49-F238E27FC236}">
                <a16:creationId xmlns:a16="http://schemas.microsoft.com/office/drawing/2014/main" id="{6ADC6D65-C652-5846-A0C0-D713E2DE326C}"/>
              </a:ext>
            </a:extLst>
          </p:cNvPr>
          <p:cNvSpPr/>
          <p:nvPr/>
        </p:nvSpPr>
        <p:spPr>
          <a:xfrm>
            <a:off x="2595818" y="2564797"/>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80" name="Oval 179">
            <a:extLst>
              <a:ext uri="{FF2B5EF4-FFF2-40B4-BE49-F238E27FC236}">
                <a16:creationId xmlns:a16="http://schemas.microsoft.com/office/drawing/2014/main" id="{D906ED77-3132-214E-A3F5-31B07CAE1C39}"/>
              </a:ext>
            </a:extLst>
          </p:cNvPr>
          <p:cNvSpPr/>
          <p:nvPr/>
        </p:nvSpPr>
        <p:spPr>
          <a:xfrm>
            <a:off x="3554075" y="323231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184" name="Oval 183">
            <a:extLst>
              <a:ext uri="{FF2B5EF4-FFF2-40B4-BE49-F238E27FC236}">
                <a16:creationId xmlns:a16="http://schemas.microsoft.com/office/drawing/2014/main" id="{476A954E-AC99-B948-9C25-154CE4DACB8E}"/>
              </a:ext>
            </a:extLst>
          </p:cNvPr>
          <p:cNvSpPr/>
          <p:nvPr/>
        </p:nvSpPr>
        <p:spPr>
          <a:xfrm>
            <a:off x="6014879" y="47305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5" name="TextBox 184">
            <a:extLst>
              <a:ext uri="{FF2B5EF4-FFF2-40B4-BE49-F238E27FC236}">
                <a16:creationId xmlns:a16="http://schemas.microsoft.com/office/drawing/2014/main" id="{DED76AD1-C286-F54B-BF0B-B1C81BB0C856}"/>
              </a:ext>
            </a:extLst>
          </p:cNvPr>
          <p:cNvSpPr txBox="1"/>
          <p:nvPr/>
        </p:nvSpPr>
        <p:spPr>
          <a:xfrm>
            <a:off x="5378782" y="5102664"/>
            <a:ext cx="2163349"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Insert prefetch action &amp;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State-Action pair in EQ</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6" name="Elbow Connector 185">
            <a:extLst>
              <a:ext uri="{FF2B5EF4-FFF2-40B4-BE49-F238E27FC236}">
                <a16:creationId xmlns:a16="http://schemas.microsoft.com/office/drawing/2014/main" id="{15E5651A-39A4-AD4E-A15B-18B1FFAEF0FC}"/>
              </a:ext>
            </a:extLst>
          </p:cNvPr>
          <p:cNvCxnSpPr>
            <a:cxnSpLocks/>
            <a:stCxn id="109" idx="1"/>
          </p:cNvCxnSpPr>
          <p:nvPr/>
        </p:nvCxnSpPr>
        <p:spPr>
          <a:xfrm rot="10800000" flipH="1">
            <a:off x="2784494" y="3747909"/>
            <a:ext cx="1657524" cy="1318172"/>
          </a:xfrm>
          <a:prstGeom prst="bentConnector3">
            <a:avLst>
              <a:gd name="adj1" fmla="val -13792"/>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7" name="Oval 186">
            <a:extLst>
              <a:ext uri="{FF2B5EF4-FFF2-40B4-BE49-F238E27FC236}">
                <a16:creationId xmlns:a16="http://schemas.microsoft.com/office/drawing/2014/main" id="{EEF2AF26-83E3-4E48-8DAE-05821FC6A326}"/>
              </a:ext>
            </a:extLst>
          </p:cNvPr>
          <p:cNvSpPr/>
          <p:nvPr/>
        </p:nvSpPr>
        <p:spPr>
          <a:xfrm>
            <a:off x="2177701" y="4262013"/>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8" name="Rectangle 187">
            <a:extLst>
              <a:ext uri="{FF2B5EF4-FFF2-40B4-BE49-F238E27FC236}">
                <a16:creationId xmlns:a16="http://schemas.microsoft.com/office/drawing/2014/main" id="{EFC4A003-0047-B548-A1D9-92DECD65EB20}"/>
              </a:ext>
            </a:extLst>
          </p:cNvPr>
          <p:cNvSpPr/>
          <p:nvPr/>
        </p:nvSpPr>
        <p:spPr>
          <a:xfrm>
            <a:off x="4508804" y="5969822"/>
            <a:ext cx="1663943" cy="385893"/>
          </a:xfrm>
          <a:prstGeom prst="rect">
            <a:avLst/>
          </a:prstGeom>
          <a:solidFill>
            <a:schemeClr val="accent6">
              <a:lumMod val="20000"/>
              <a:lumOff val="80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Prefetch Fill </a:t>
            </a:r>
          </a:p>
        </p:txBody>
      </p:sp>
      <p:cxnSp>
        <p:nvCxnSpPr>
          <p:cNvPr id="189" name="Straight Arrow Connector 188">
            <a:extLst>
              <a:ext uri="{FF2B5EF4-FFF2-40B4-BE49-F238E27FC236}">
                <a16:creationId xmlns:a16="http://schemas.microsoft.com/office/drawing/2014/main" id="{C4489A71-7E05-1B4D-A4B3-DD2DA5AC432B}"/>
              </a:ext>
            </a:extLst>
          </p:cNvPr>
          <p:cNvCxnSpPr>
            <a:cxnSpLocks/>
          </p:cNvCxnSpPr>
          <p:nvPr/>
        </p:nvCxnSpPr>
        <p:spPr>
          <a:xfrm flipV="1">
            <a:off x="5048115" y="5318082"/>
            <a:ext cx="0" cy="55645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90" name="Rectangle 189">
            <a:extLst>
              <a:ext uri="{FF2B5EF4-FFF2-40B4-BE49-F238E27FC236}">
                <a16:creationId xmlns:a16="http://schemas.microsoft.com/office/drawing/2014/main" id="{B4E1DBE9-431A-BC49-9501-63346E18178F}"/>
              </a:ext>
            </a:extLst>
          </p:cNvPr>
          <p:cNvSpPr/>
          <p:nvPr/>
        </p:nvSpPr>
        <p:spPr>
          <a:xfrm>
            <a:off x="4516320" y="238010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A1</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1" name="Rectangle 190">
            <a:extLst>
              <a:ext uri="{FF2B5EF4-FFF2-40B4-BE49-F238E27FC236}">
                <a16:creationId xmlns:a16="http://schemas.microsoft.com/office/drawing/2014/main" id="{A68EBED8-7957-B64F-B3E1-3FB8DA825AEE}"/>
              </a:ext>
            </a:extLst>
          </p:cNvPr>
          <p:cNvSpPr/>
          <p:nvPr/>
        </p:nvSpPr>
        <p:spPr>
          <a:xfrm>
            <a:off x="4870021" y="2376552"/>
            <a:ext cx="356188"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a:ln>
                  <a:noFill/>
                </a:ln>
                <a:solidFill>
                  <a:prstClr val="black"/>
                </a:solidFill>
                <a:effectLst/>
                <a:uLnTx/>
                <a:uFillTx/>
                <a:latin typeface="Calibri" panose="020F0502020204030204"/>
                <a:ea typeface="+mn-ea"/>
                <a:cs typeface="+mn-cs"/>
              </a:rPr>
              <a:t>A2</a:t>
            </a:r>
            <a:endParaRPr kumimoji="0" lang="en-CH"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2" name="Rectangle 191">
            <a:extLst>
              <a:ext uri="{FF2B5EF4-FFF2-40B4-BE49-F238E27FC236}">
                <a16:creationId xmlns:a16="http://schemas.microsoft.com/office/drawing/2014/main" id="{5D5C5A33-2AC4-E44D-BB0A-6BC9E2928D10}"/>
              </a:ext>
            </a:extLst>
          </p:cNvPr>
          <p:cNvSpPr/>
          <p:nvPr/>
        </p:nvSpPr>
        <p:spPr>
          <a:xfrm>
            <a:off x="5231038" y="237299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A3</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3" name="Rounded Rectangle 192">
            <a:extLst>
              <a:ext uri="{FF2B5EF4-FFF2-40B4-BE49-F238E27FC236}">
                <a16:creationId xmlns:a16="http://schemas.microsoft.com/office/drawing/2014/main" id="{09552ACF-AD9B-9343-981D-03F83CA30487}"/>
              </a:ext>
            </a:extLst>
          </p:cNvPr>
          <p:cNvSpPr/>
          <p:nvPr/>
        </p:nvSpPr>
        <p:spPr>
          <a:xfrm>
            <a:off x="6802341" y="2865890"/>
            <a:ext cx="1426822" cy="730105"/>
          </a:xfrm>
          <a:prstGeom prst="roundRect">
            <a:avLst/>
          </a:prstGeom>
          <a:solidFill>
            <a:schemeClr val="tx2">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Memory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Hierarchy</a:t>
            </a:r>
          </a:p>
        </p:txBody>
      </p:sp>
      <p:cxnSp>
        <p:nvCxnSpPr>
          <p:cNvPr id="194" name="Straight Arrow Connector 193">
            <a:extLst>
              <a:ext uri="{FF2B5EF4-FFF2-40B4-BE49-F238E27FC236}">
                <a16:creationId xmlns:a16="http://schemas.microsoft.com/office/drawing/2014/main" id="{A9793FB3-ADBA-9340-964F-C14E30A5A345}"/>
              </a:ext>
            </a:extLst>
          </p:cNvPr>
          <p:cNvCxnSpPr>
            <a:cxnSpLocks/>
            <a:endCxn id="193" idx="1"/>
          </p:cNvCxnSpPr>
          <p:nvPr/>
        </p:nvCxnSpPr>
        <p:spPr>
          <a:xfrm flipV="1">
            <a:off x="5971738" y="3230943"/>
            <a:ext cx="830603" cy="610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5" name="Rectangle 194">
            <a:extLst>
              <a:ext uri="{FF2B5EF4-FFF2-40B4-BE49-F238E27FC236}">
                <a16:creationId xmlns:a16="http://schemas.microsoft.com/office/drawing/2014/main" id="{7D964871-AF2D-2C4C-A018-991008E8378E}"/>
              </a:ext>
            </a:extLst>
          </p:cNvPr>
          <p:cNvSpPr/>
          <p:nvPr/>
        </p:nvSpPr>
        <p:spPr>
          <a:xfrm>
            <a:off x="5931285" y="2677246"/>
            <a:ext cx="85921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Generate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prefetch</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34B3079F-FCD7-274B-8506-2786C809D580}"/>
              </a:ext>
            </a:extLst>
          </p:cNvPr>
          <p:cNvSpPr/>
          <p:nvPr/>
        </p:nvSpPr>
        <p:spPr>
          <a:xfrm>
            <a:off x="2586481" y="4143016"/>
            <a:ext cx="1757868"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Evict EQ entry and update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QVStore</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7" name="Oval 196">
            <a:extLst>
              <a:ext uri="{FF2B5EF4-FFF2-40B4-BE49-F238E27FC236}">
                <a16:creationId xmlns:a16="http://schemas.microsoft.com/office/drawing/2014/main" id="{0243FFFE-6A73-CA40-B4DF-3CD7A32986AF}"/>
              </a:ext>
            </a:extLst>
          </p:cNvPr>
          <p:cNvSpPr/>
          <p:nvPr/>
        </p:nvSpPr>
        <p:spPr>
          <a:xfrm>
            <a:off x="6212152" y="24363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98" name="Rectangle 197">
            <a:extLst>
              <a:ext uri="{FF2B5EF4-FFF2-40B4-BE49-F238E27FC236}">
                <a16:creationId xmlns:a16="http://schemas.microsoft.com/office/drawing/2014/main" id="{CF5F4FBB-8860-F042-8A9D-EBCEC1147F88}"/>
              </a:ext>
            </a:extLst>
          </p:cNvPr>
          <p:cNvSpPr/>
          <p:nvPr/>
        </p:nvSpPr>
        <p:spPr>
          <a:xfrm>
            <a:off x="3793570" y="2026696"/>
            <a:ext cx="2617255" cy="307777"/>
          </a:xfrm>
          <a:prstGeom prst="rect">
            <a:avLst/>
          </a:prstGeom>
          <a:solidFill>
            <a:schemeClr val="bg2"/>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Find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Action with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m</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ax </a:t>
            </a: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Q-Value</a:t>
            </a:r>
          </a:p>
        </p:txBody>
      </p:sp>
      <p:cxnSp>
        <p:nvCxnSpPr>
          <p:cNvPr id="199" name="Straight Arrow Connector 198">
            <a:extLst>
              <a:ext uri="{FF2B5EF4-FFF2-40B4-BE49-F238E27FC236}">
                <a16:creationId xmlns:a16="http://schemas.microsoft.com/office/drawing/2014/main" id="{CF04ABA9-016F-1D44-9CB9-2CD086BB1F29}"/>
              </a:ext>
            </a:extLst>
          </p:cNvPr>
          <p:cNvCxnSpPr>
            <a:cxnSpLocks/>
          </p:cNvCxnSpPr>
          <p:nvPr/>
        </p:nvCxnSpPr>
        <p:spPr>
          <a:xfrm>
            <a:off x="5038337"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0" name="Straight Arrow Connector 199">
            <a:extLst>
              <a:ext uri="{FF2B5EF4-FFF2-40B4-BE49-F238E27FC236}">
                <a16:creationId xmlns:a16="http://schemas.microsoft.com/office/drawing/2014/main" id="{B72E909B-B36E-9B4E-B9AB-70D89B040A5F}"/>
              </a:ext>
            </a:extLst>
          </p:cNvPr>
          <p:cNvCxnSpPr>
            <a:cxnSpLocks/>
          </p:cNvCxnSpPr>
          <p:nvPr/>
        </p:nvCxnSpPr>
        <p:spPr>
          <a:xfrm>
            <a:off x="4679009"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1" name="Straight Arrow Connector 200">
            <a:extLst>
              <a:ext uri="{FF2B5EF4-FFF2-40B4-BE49-F238E27FC236}">
                <a16:creationId xmlns:a16="http://schemas.microsoft.com/office/drawing/2014/main" id="{A8CF9FBF-1EAE-E141-943E-8B123653A864}"/>
              </a:ext>
            </a:extLst>
          </p:cNvPr>
          <p:cNvCxnSpPr>
            <a:cxnSpLocks/>
          </p:cNvCxnSpPr>
          <p:nvPr/>
        </p:nvCxnSpPr>
        <p:spPr>
          <a:xfrm>
            <a:off x="5394429" y="2308908"/>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sp>
        <p:nvSpPr>
          <p:cNvPr id="202" name="Oval 201">
            <a:extLst>
              <a:ext uri="{FF2B5EF4-FFF2-40B4-BE49-F238E27FC236}">
                <a16:creationId xmlns:a16="http://schemas.microsoft.com/office/drawing/2014/main" id="{85BD7E60-7BFF-434D-BBB6-AE2235405BE1}"/>
              </a:ext>
            </a:extLst>
          </p:cNvPr>
          <p:cNvSpPr/>
          <p:nvPr/>
        </p:nvSpPr>
        <p:spPr>
          <a:xfrm>
            <a:off x="5123608" y="547679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2" name="Group 211">
            <a:extLst>
              <a:ext uri="{FF2B5EF4-FFF2-40B4-BE49-F238E27FC236}">
                <a16:creationId xmlns:a16="http://schemas.microsoft.com/office/drawing/2014/main" id="{4B9572B7-08B9-8F49-80A6-03052E688C52}"/>
              </a:ext>
            </a:extLst>
          </p:cNvPr>
          <p:cNvGrpSpPr/>
          <p:nvPr/>
        </p:nvGrpSpPr>
        <p:grpSpPr>
          <a:xfrm>
            <a:off x="4289620" y="2601710"/>
            <a:ext cx="1592509" cy="1220460"/>
            <a:chOff x="4289620" y="2601710"/>
            <a:chExt cx="1592509" cy="1220460"/>
          </a:xfrm>
        </p:grpSpPr>
        <p:sp>
          <p:nvSpPr>
            <p:cNvPr id="113" name="Rectangle 112">
              <a:extLst>
                <a:ext uri="{FF2B5EF4-FFF2-40B4-BE49-F238E27FC236}">
                  <a16:creationId xmlns:a16="http://schemas.microsoft.com/office/drawing/2014/main" id="{FD3A8377-8D24-9143-8097-35CFD901AD6C}"/>
                </a:ext>
              </a:extLst>
            </p:cNvPr>
            <p:cNvSpPr/>
            <p:nvPr/>
          </p:nvSpPr>
          <p:spPr>
            <a:xfrm>
              <a:off x="4289620" y="26017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13">
              <a:extLst>
                <a:ext uri="{FF2B5EF4-FFF2-40B4-BE49-F238E27FC236}">
                  <a16:creationId xmlns:a16="http://schemas.microsoft.com/office/drawing/2014/main" id="{44BD0F1C-308B-AD41-ADC0-9D662775B839}"/>
                </a:ext>
              </a:extLst>
            </p:cNvPr>
            <p:cNvSpPr/>
            <p:nvPr/>
          </p:nvSpPr>
          <p:spPr>
            <a:xfrm>
              <a:off x="4499345" y="26017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5" name="Rectangle 114">
              <a:extLst>
                <a:ext uri="{FF2B5EF4-FFF2-40B4-BE49-F238E27FC236}">
                  <a16:creationId xmlns:a16="http://schemas.microsoft.com/office/drawing/2014/main" id="{3F57A77B-B4C5-B34F-9654-A2C73A1DDC34}"/>
                </a:ext>
              </a:extLst>
            </p:cNvPr>
            <p:cNvSpPr/>
            <p:nvPr/>
          </p:nvSpPr>
          <p:spPr>
            <a:xfrm>
              <a:off x="4858673" y="26017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Rectangle 115">
              <a:extLst>
                <a:ext uri="{FF2B5EF4-FFF2-40B4-BE49-F238E27FC236}">
                  <a16:creationId xmlns:a16="http://schemas.microsoft.com/office/drawing/2014/main" id="{89A27451-93BD-8E44-8120-AD957A3C2F88}"/>
                </a:ext>
              </a:extLst>
            </p:cNvPr>
            <p:cNvSpPr/>
            <p:nvPr/>
          </p:nvSpPr>
          <p:spPr>
            <a:xfrm>
              <a:off x="5218001" y="26017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7" name="Rectangle 116">
              <a:extLst>
                <a:ext uri="{FF2B5EF4-FFF2-40B4-BE49-F238E27FC236}">
                  <a16:creationId xmlns:a16="http://schemas.microsoft.com/office/drawing/2014/main" id="{1FB99F77-BEFB-7F4C-8456-69B826978233}"/>
                </a:ext>
              </a:extLst>
            </p:cNvPr>
            <p:cNvSpPr/>
            <p:nvPr/>
          </p:nvSpPr>
          <p:spPr>
            <a:xfrm>
              <a:off x="4289620" y="27778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ACF4C514-8B32-614D-BF6B-3F188A3F5A83}"/>
                </a:ext>
              </a:extLst>
            </p:cNvPr>
            <p:cNvSpPr/>
            <p:nvPr/>
          </p:nvSpPr>
          <p:spPr>
            <a:xfrm>
              <a:off x="4499345" y="27778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Rectangle 118">
              <a:extLst>
                <a:ext uri="{FF2B5EF4-FFF2-40B4-BE49-F238E27FC236}">
                  <a16:creationId xmlns:a16="http://schemas.microsoft.com/office/drawing/2014/main" id="{9AFF6B2C-7524-D04C-AD64-4B438BFD7B75}"/>
                </a:ext>
              </a:extLst>
            </p:cNvPr>
            <p:cNvSpPr/>
            <p:nvPr/>
          </p:nvSpPr>
          <p:spPr>
            <a:xfrm>
              <a:off x="4858673" y="27778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Rectangle 119">
              <a:extLst>
                <a:ext uri="{FF2B5EF4-FFF2-40B4-BE49-F238E27FC236}">
                  <a16:creationId xmlns:a16="http://schemas.microsoft.com/office/drawing/2014/main" id="{4EAD4285-7314-DD46-8C66-6AA6025A7AA4}"/>
                </a:ext>
              </a:extLst>
            </p:cNvPr>
            <p:cNvSpPr/>
            <p:nvPr/>
          </p:nvSpPr>
          <p:spPr>
            <a:xfrm>
              <a:off x="5218001" y="27778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ctangle 120">
              <a:extLst>
                <a:ext uri="{FF2B5EF4-FFF2-40B4-BE49-F238E27FC236}">
                  <a16:creationId xmlns:a16="http://schemas.microsoft.com/office/drawing/2014/main" id="{B9A6C0D6-5D43-9D4B-88B7-75FD58C3B988}"/>
                </a:ext>
              </a:extLst>
            </p:cNvPr>
            <p:cNvSpPr/>
            <p:nvPr/>
          </p:nvSpPr>
          <p:spPr>
            <a:xfrm>
              <a:off x="4289620" y="29540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ctangle 121">
              <a:extLst>
                <a:ext uri="{FF2B5EF4-FFF2-40B4-BE49-F238E27FC236}">
                  <a16:creationId xmlns:a16="http://schemas.microsoft.com/office/drawing/2014/main" id="{CAB6E6E3-1D84-9E43-BE56-DD55A7DE7CCB}"/>
                </a:ext>
              </a:extLst>
            </p:cNvPr>
            <p:cNvSpPr/>
            <p:nvPr/>
          </p:nvSpPr>
          <p:spPr>
            <a:xfrm>
              <a:off x="4499345" y="29540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Rectangle 122">
              <a:extLst>
                <a:ext uri="{FF2B5EF4-FFF2-40B4-BE49-F238E27FC236}">
                  <a16:creationId xmlns:a16="http://schemas.microsoft.com/office/drawing/2014/main" id="{B4E5707F-03EA-6F40-AAF2-E23363D7AB62}"/>
                </a:ext>
              </a:extLst>
            </p:cNvPr>
            <p:cNvSpPr/>
            <p:nvPr/>
          </p:nvSpPr>
          <p:spPr>
            <a:xfrm>
              <a:off x="4858673" y="29540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ctangle 123">
              <a:extLst>
                <a:ext uri="{FF2B5EF4-FFF2-40B4-BE49-F238E27FC236}">
                  <a16:creationId xmlns:a16="http://schemas.microsoft.com/office/drawing/2014/main" id="{522B78C4-6877-CE46-A63B-7A82ECD115B6}"/>
                </a:ext>
              </a:extLst>
            </p:cNvPr>
            <p:cNvSpPr/>
            <p:nvPr/>
          </p:nvSpPr>
          <p:spPr>
            <a:xfrm>
              <a:off x="5218001" y="29540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Rectangle 124">
              <a:extLst>
                <a:ext uri="{FF2B5EF4-FFF2-40B4-BE49-F238E27FC236}">
                  <a16:creationId xmlns:a16="http://schemas.microsoft.com/office/drawing/2014/main" id="{FA16AED2-8F60-B74B-8B2C-22BB3853A814}"/>
                </a:ext>
              </a:extLst>
            </p:cNvPr>
            <p:cNvSpPr/>
            <p:nvPr/>
          </p:nvSpPr>
          <p:spPr>
            <a:xfrm>
              <a:off x="4289620" y="31302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Rectangle 125">
              <a:extLst>
                <a:ext uri="{FF2B5EF4-FFF2-40B4-BE49-F238E27FC236}">
                  <a16:creationId xmlns:a16="http://schemas.microsoft.com/office/drawing/2014/main" id="{CBB5A613-228E-E84B-8B5A-BD3DDE37FC4B}"/>
                </a:ext>
              </a:extLst>
            </p:cNvPr>
            <p:cNvSpPr/>
            <p:nvPr/>
          </p:nvSpPr>
          <p:spPr>
            <a:xfrm>
              <a:off x="4499345" y="31302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Rectangle 126">
              <a:extLst>
                <a:ext uri="{FF2B5EF4-FFF2-40B4-BE49-F238E27FC236}">
                  <a16:creationId xmlns:a16="http://schemas.microsoft.com/office/drawing/2014/main" id="{C33B4829-767E-CC46-841A-C59701274878}"/>
                </a:ext>
              </a:extLst>
            </p:cNvPr>
            <p:cNvSpPr/>
            <p:nvPr/>
          </p:nvSpPr>
          <p:spPr>
            <a:xfrm>
              <a:off x="4858673" y="31302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ctangle 127">
              <a:extLst>
                <a:ext uri="{FF2B5EF4-FFF2-40B4-BE49-F238E27FC236}">
                  <a16:creationId xmlns:a16="http://schemas.microsoft.com/office/drawing/2014/main" id="{4FF74D98-0B9E-B447-95A6-F7E4B08A282C}"/>
                </a:ext>
              </a:extLst>
            </p:cNvPr>
            <p:cNvSpPr/>
            <p:nvPr/>
          </p:nvSpPr>
          <p:spPr>
            <a:xfrm>
              <a:off x="5218001" y="31302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Rectangle 128">
              <a:extLst>
                <a:ext uri="{FF2B5EF4-FFF2-40B4-BE49-F238E27FC236}">
                  <a16:creationId xmlns:a16="http://schemas.microsoft.com/office/drawing/2014/main" id="{936DAFF4-957A-5B45-B8B7-8D31D4136A21}"/>
                </a:ext>
              </a:extLst>
            </p:cNvPr>
            <p:cNvSpPr/>
            <p:nvPr/>
          </p:nvSpPr>
          <p:spPr>
            <a:xfrm>
              <a:off x="4289620" y="33063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ctangle 129">
              <a:extLst>
                <a:ext uri="{FF2B5EF4-FFF2-40B4-BE49-F238E27FC236}">
                  <a16:creationId xmlns:a16="http://schemas.microsoft.com/office/drawing/2014/main" id="{D2980796-4C2F-414B-816E-081F907A10F6}"/>
                </a:ext>
              </a:extLst>
            </p:cNvPr>
            <p:cNvSpPr/>
            <p:nvPr/>
          </p:nvSpPr>
          <p:spPr>
            <a:xfrm>
              <a:off x="4499345" y="33063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Rectangle 130">
              <a:extLst>
                <a:ext uri="{FF2B5EF4-FFF2-40B4-BE49-F238E27FC236}">
                  <a16:creationId xmlns:a16="http://schemas.microsoft.com/office/drawing/2014/main" id="{A887C44D-FFC2-384B-83BF-BEB08C155264}"/>
                </a:ext>
              </a:extLst>
            </p:cNvPr>
            <p:cNvSpPr/>
            <p:nvPr/>
          </p:nvSpPr>
          <p:spPr>
            <a:xfrm>
              <a:off x="4858673" y="33063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Rectangle 131">
              <a:extLst>
                <a:ext uri="{FF2B5EF4-FFF2-40B4-BE49-F238E27FC236}">
                  <a16:creationId xmlns:a16="http://schemas.microsoft.com/office/drawing/2014/main" id="{E1A5196E-7185-724A-983F-D13E80FEF654}"/>
                </a:ext>
              </a:extLst>
            </p:cNvPr>
            <p:cNvSpPr/>
            <p:nvPr/>
          </p:nvSpPr>
          <p:spPr>
            <a:xfrm>
              <a:off x="5218001" y="33063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Rectangle 132">
              <a:extLst>
                <a:ext uri="{FF2B5EF4-FFF2-40B4-BE49-F238E27FC236}">
                  <a16:creationId xmlns:a16="http://schemas.microsoft.com/office/drawing/2014/main" id="{721EE2A8-FA3E-FE45-9AFE-3FAF44806885}"/>
                </a:ext>
              </a:extLst>
            </p:cNvPr>
            <p:cNvSpPr/>
            <p:nvPr/>
          </p:nvSpPr>
          <p:spPr>
            <a:xfrm>
              <a:off x="4442020" y="27541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Rectangle 133">
              <a:extLst>
                <a:ext uri="{FF2B5EF4-FFF2-40B4-BE49-F238E27FC236}">
                  <a16:creationId xmlns:a16="http://schemas.microsoft.com/office/drawing/2014/main" id="{84A7F9AF-2BA4-DA46-B255-8263E7DC1415}"/>
                </a:ext>
              </a:extLst>
            </p:cNvPr>
            <p:cNvSpPr/>
            <p:nvPr/>
          </p:nvSpPr>
          <p:spPr>
            <a:xfrm>
              <a:off x="4651745" y="27541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C834DDEE-C429-1F4E-BA53-A9762690A852}"/>
                </a:ext>
              </a:extLst>
            </p:cNvPr>
            <p:cNvSpPr/>
            <p:nvPr/>
          </p:nvSpPr>
          <p:spPr>
            <a:xfrm>
              <a:off x="5011073" y="27541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6" name="Rectangle 135">
              <a:extLst>
                <a:ext uri="{FF2B5EF4-FFF2-40B4-BE49-F238E27FC236}">
                  <a16:creationId xmlns:a16="http://schemas.microsoft.com/office/drawing/2014/main" id="{F2A5FBBE-49F2-6E41-A6FA-5BF57BDC811B}"/>
                </a:ext>
              </a:extLst>
            </p:cNvPr>
            <p:cNvSpPr/>
            <p:nvPr/>
          </p:nvSpPr>
          <p:spPr>
            <a:xfrm>
              <a:off x="5370401" y="27541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AB7977CF-D25A-0249-8C4F-1F5C1074B4DA}"/>
                </a:ext>
              </a:extLst>
            </p:cNvPr>
            <p:cNvSpPr/>
            <p:nvPr/>
          </p:nvSpPr>
          <p:spPr>
            <a:xfrm>
              <a:off x="4442020" y="29302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1DCC281C-206A-1C42-9653-43442F95173C}"/>
                </a:ext>
              </a:extLst>
            </p:cNvPr>
            <p:cNvSpPr/>
            <p:nvPr/>
          </p:nvSpPr>
          <p:spPr>
            <a:xfrm>
              <a:off x="4651745" y="29302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FA8DB686-5998-1347-B9D1-24913AB66085}"/>
                </a:ext>
              </a:extLst>
            </p:cNvPr>
            <p:cNvSpPr/>
            <p:nvPr/>
          </p:nvSpPr>
          <p:spPr>
            <a:xfrm>
              <a:off x="5011073" y="29302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52477002-3CA5-0C4A-A69F-FC27F12C0F32}"/>
                </a:ext>
              </a:extLst>
            </p:cNvPr>
            <p:cNvSpPr/>
            <p:nvPr/>
          </p:nvSpPr>
          <p:spPr>
            <a:xfrm>
              <a:off x="5370401" y="29302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E71E42E4-EA17-8544-BA6F-98DC7D25C484}"/>
                </a:ext>
              </a:extLst>
            </p:cNvPr>
            <p:cNvSpPr/>
            <p:nvPr/>
          </p:nvSpPr>
          <p:spPr>
            <a:xfrm>
              <a:off x="4442020" y="31064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Rectangle 141">
              <a:extLst>
                <a:ext uri="{FF2B5EF4-FFF2-40B4-BE49-F238E27FC236}">
                  <a16:creationId xmlns:a16="http://schemas.microsoft.com/office/drawing/2014/main" id="{E3C6B61F-3267-144B-8B8B-0330940C7B3A}"/>
                </a:ext>
              </a:extLst>
            </p:cNvPr>
            <p:cNvSpPr/>
            <p:nvPr/>
          </p:nvSpPr>
          <p:spPr>
            <a:xfrm>
              <a:off x="4651745" y="31064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79B9D27D-654E-9345-BFDB-F279B43171E6}"/>
                </a:ext>
              </a:extLst>
            </p:cNvPr>
            <p:cNvSpPr/>
            <p:nvPr/>
          </p:nvSpPr>
          <p:spPr>
            <a:xfrm>
              <a:off x="5011073" y="31064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4" name="Rectangle 143">
              <a:extLst>
                <a:ext uri="{FF2B5EF4-FFF2-40B4-BE49-F238E27FC236}">
                  <a16:creationId xmlns:a16="http://schemas.microsoft.com/office/drawing/2014/main" id="{57B09164-A6D4-DE4F-B6E0-4B3B182E83E6}"/>
                </a:ext>
              </a:extLst>
            </p:cNvPr>
            <p:cNvSpPr/>
            <p:nvPr/>
          </p:nvSpPr>
          <p:spPr>
            <a:xfrm>
              <a:off x="5370401" y="31064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50AAB409-A231-B344-89A5-BC22A08F4E5D}"/>
                </a:ext>
              </a:extLst>
            </p:cNvPr>
            <p:cNvSpPr/>
            <p:nvPr/>
          </p:nvSpPr>
          <p:spPr>
            <a:xfrm>
              <a:off x="4442020" y="32826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6" name="Rectangle 145">
              <a:extLst>
                <a:ext uri="{FF2B5EF4-FFF2-40B4-BE49-F238E27FC236}">
                  <a16:creationId xmlns:a16="http://schemas.microsoft.com/office/drawing/2014/main" id="{DC64A051-2E1C-D24E-A926-7F6CFAB82A42}"/>
                </a:ext>
              </a:extLst>
            </p:cNvPr>
            <p:cNvSpPr/>
            <p:nvPr/>
          </p:nvSpPr>
          <p:spPr>
            <a:xfrm>
              <a:off x="4651745" y="32826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D016E615-339E-344B-8E16-39978250CC74}"/>
                </a:ext>
              </a:extLst>
            </p:cNvPr>
            <p:cNvSpPr/>
            <p:nvPr/>
          </p:nvSpPr>
          <p:spPr>
            <a:xfrm>
              <a:off x="5011073" y="32826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Rectangle 147">
              <a:extLst>
                <a:ext uri="{FF2B5EF4-FFF2-40B4-BE49-F238E27FC236}">
                  <a16:creationId xmlns:a16="http://schemas.microsoft.com/office/drawing/2014/main" id="{5AA2512A-D531-5048-948E-B343384A84E0}"/>
                </a:ext>
              </a:extLst>
            </p:cNvPr>
            <p:cNvSpPr/>
            <p:nvPr/>
          </p:nvSpPr>
          <p:spPr>
            <a:xfrm>
              <a:off x="5370401" y="32826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9" name="Rectangle 148">
              <a:extLst>
                <a:ext uri="{FF2B5EF4-FFF2-40B4-BE49-F238E27FC236}">
                  <a16:creationId xmlns:a16="http://schemas.microsoft.com/office/drawing/2014/main" id="{7BFE0B49-5175-1643-B20A-A2F81DD24087}"/>
                </a:ext>
              </a:extLst>
            </p:cNvPr>
            <p:cNvSpPr/>
            <p:nvPr/>
          </p:nvSpPr>
          <p:spPr>
            <a:xfrm>
              <a:off x="4442020" y="34587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Rectangle 149">
              <a:extLst>
                <a:ext uri="{FF2B5EF4-FFF2-40B4-BE49-F238E27FC236}">
                  <a16:creationId xmlns:a16="http://schemas.microsoft.com/office/drawing/2014/main" id="{6D163B17-BB1F-FE4C-9ED1-3760259AAEFA}"/>
                </a:ext>
              </a:extLst>
            </p:cNvPr>
            <p:cNvSpPr/>
            <p:nvPr/>
          </p:nvSpPr>
          <p:spPr>
            <a:xfrm>
              <a:off x="4651745" y="34587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1" name="Rectangle 150">
              <a:extLst>
                <a:ext uri="{FF2B5EF4-FFF2-40B4-BE49-F238E27FC236}">
                  <a16:creationId xmlns:a16="http://schemas.microsoft.com/office/drawing/2014/main" id="{73533B4D-DE4C-6B4F-8107-68EBB6D94730}"/>
                </a:ext>
              </a:extLst>
            </p:cNvPr>
            <p:cNvSpPr/>
            <p:nvPr/>
          </p:nvSpPr>
          <p:spPr>
            <a:xfrm>
              <a:off x="5011073" y="34587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2" name="Rectangle 151">
              <a:extLst>
                <a:ext uri="{FF2B5EF4-FFF2-40B4-BE49-F238E27FC236}">
                  <a16:creationId xmlns:a16="http://schemas.microsoft.com/office/drawing/2014/main" id="{869B4248-3278-184F-89E3-0AA368CC0E71}"/>
                </a:ext>
              </a:extLst>
            </p:cNvPr>
            <p:cNvSpPr/>
            <p:nvPr/>
          </p:nvSpPr>
          <p:spPr>
            <a:xfrm>
              <a:off x="5370401" y="34587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 name="Rectangle 152">
              <a:extLst>
                <a:ext uri="{FF2B5EF4-FFF2-40B4-BE49-F238E27FC236}">
                  <a16:creationId xmlns:a16="http://schemas.microsoft.com/office/drawing/2014/main" id="{6E0751EC-A6E7-A447-99EF-FEAD80409739}"/>
                </a:ext>
              </a:extLst>
            </p:cNvPr>
            <p:cNvSpPr/>
            <p:nvPr/>
          </p:nvSpPr>
          <p:spPr>
            <a:xfrm>
              <a:off x="4594420" y="29065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Rectangle 153">
              <a:extLst>
                <a:ext uri="{FF2B5EF4-FFF2-40B4-BE49-F238E27FC236}">
                  <a16:creationId xmlns:a16="http://schemas.microsoft.com/office/drawing/2014/main" id="{E9D1925E-9291-3E49-8439-0D01E9F12223}"/>
                </a:ext>
              </a:extLst>
            </p:cNvPr>
            <p:cNvSpPr/>
            <p:nvPr/>
          </p:nvSpPr>
          <p:spPr>
            <a:xfrm>
              <a:off x="4804145" y="29065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5" name="Rectangle 154">
              <a:extLst>
                <a:ext uri="{FF2B5EF4-FFF2-40B4-BE49-F238E27FC236}">
                  <a16:creationId xmlns:a16="http://schemas.microsoft.com/office/drawing/2014/main" id="{30359934-1140-8A40-A8C9-8E1C28D77FC0}"/>
                </a:ext>
              </a:extLst>
            </p:cNvPr>
            <p:cNvSpPr/>
            <p:nvPr/>
          </p:nvSpPr>
          <p:spPr>
            <a:xfrm>
              <a:off x="5163473" y="29065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6" name="Rectangle 155">
              <a:extLst>
                <a:ext uri="{FF2B5EF4-FFF2-40B4-BE49-F238E27FC236}">
                  <a16:creationId xmlns:a16="http://schemas.microsoft.com/office/drawing/2014/main" id="{DBE827D9-5ABC-C84A-9948-CAE67C6223F8}"/>
                </a:ext>
              </a:extLst>
            </p:cNvPr>
            <p:cNvSpPr/>
            <p:nvPr/>
          </p:nvSpPr>
          <p:spPr>
            <a:xfrm>
              <a:off x="5522801" y="29065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7" name="Rectangle 156">
              <a:extLst>
                <a:ext uri="{FF2B5EF4-FFF2-40B4-BE49-F238E27FC236}">
                  <a16:creationId xmlns:a16="http://schemas.microsoft.com/office/drawing/2014/main" id="{3DC75011-39A9-0747-8EEF-32D06E2EAA8A}"/>
                </a:ext>
              </a:extLst>
            </p:cNvPr>
            <p:cNvSpPr/>
            <p:nvPr/>
          </p:nvSpPr>
          <p:spPr>
            <a:xfrm>
              <a:off x="4594420" y="3082683"/>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8" name="Rectangle 157">
              <a:extLst>
                <a:ext uri="{FF2B5EF4-FFF2-40B4-BE49-F238E27FC236}">
                  <a16:creationId xmlns:a16="http://schemas.microsoft.com/office/drawing/2014/main" id="{2805C98B-5BFC-3840-B582-6A0B09D38789}"/>
                </a:ext>
              </a:extLst>
            </p:cNvPr>
            <p:cNvSpPr/>
            <p:nvPr/>
          </p:nvSpPr>
          <p:spPr>
            <a:xfrm>
              <a:off x="4804145" y="30826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Rectangle 158">
              <a:extLst>
                <a:ext uri="{FF2B5EF4-FFF2-40B4-BE49-F238E27FC236}">
                  <a16:creationId xmlns:a16="http://schemas.microsoft.com/office/drawing/2014/main" id="{D0A5A52E-1300-A44B-AC53-6974825156CB}"/>
                </a:ext>
              </a:extLst>
            </p:cNvPr>
            <p:cNvSpPr/>
            <p:nvPr/>
          </p:nvSpPr>
          <p:spPr>
            <a:xfrm>
              <a:off x="5163473" y="30826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ctangle 159">
              <a:extLst>
                <a:ext uri="{FF2B5EF4-FFF2-40B4-BE49-F238E27FC236}">
                  <a16:creationId xmlns:a16="http://schemas.microsoft.com/office/drawing/2014/main" id="{5CB469A1-A4C2-F246-B303-813E353BB533}"/>
                </a:ext>
              </a:extLst>
            </p:cNvPr>
            <p:cNvSpPr/>
            <p:nvPr/>
          </p:nvSpPr>
          <p:spPr>
            <a:xfrm>
              <a:off x="5522801" y="30826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1" name="Rectangle 160">
              <a:extLst>
                <a:ext uri="{FF2B5EF4-FFF2-40B4-BE49-F238E27FC236}">
                  <a16:creationId xmlns:a16="http://schemas.microsoft.com/office/drawing/2014/main" id="{2E244172-D057-B941-B8E7-E7A88B70B4D2}"/>
                </a:ext>
              </a:extLst>
            </p:cNvPr>
            <p:cNvSpPr/>
            <p:nvPr/>
          </p:nvSpPr>
          <p:spPr>
            <a:xfrm>
              <a:off x="4594420" y="3258848"/>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7C270745-8C73-0746-8971-4AF504B7019F}"/>
                </a:ext>
              </a:extLst>
            </p:cNvPr>
            <p:cNvSpPr/>
            <p:nvPr/>
          </p:nvSpPr>
          <p:spPr>
            <a:xfrm>
              <a:off x="4804145" y="32588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06BCF51D-67B1-A347-B542-FD6FB02215A0}"/>
                </a:ext>
              </a:extLst>
            </p:cNvPr>
            <p:cNvSpPr/>
            <p:nvPr/>
          </p:nvSpPr>
          <p:spPr>
            <a:xfrm>
              <a:off x="5163473" y="32588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087CE3F0-07E6-A849-87AA-63BF28801962}"/>
                </a:ext>
              </a:extLst>
            </p:cNvPr>
            <p:cNvSpPr/>
            <p:nvPr/>
          </p:nvSpPr>
          <p:spPr>
            <a:xfrm>
              <a:off x="5522801" y="32588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5" name="Rectangle 164">
              <a:extLst>
                <a:ext uri="{FF2B5EF4-FFF2-40B4-BE49-F238E27FC236}">
                  <a16:creationId xmlns:a16="http://schemas.microsoft.com/office/drawing/2014/main" id="{E500197A-944F-D74D-8E02-798D9B8A1A32}"/>
                </a:ext>
              </a:extLst>
            </p:cNvPr>
            <p:cNvSpPr/>
            <p:nvPr/>
          </p:nvSpPr>
          <p:spPr>
            <a:xfrm>
              <a:off x="4594420" y="3435007"/>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6" name="Rectangle 165">
              <a:extLst>
                <a:ext uri="{FF2B5EF4-FFF2-40B4-BE49-F238E27FC236}">
                  <a16:creationId xmlns:a16="http://schemas.microsoft.com/office/drawing/2014/main" id="{A7405B60-4A29-0A4D-91F4-655E4DFCF345}"/>
                </a:ext>
              </a:extLst>
            </p:cNvPr>
            <p:cNvSpPr/>
            <p:nvPr/>
          </p:nvSpPr>
          <p:spPr>
            <a:xfrm>
              <a:off x="4804145" y="34350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7" name="Rectangle 166">
              <a:extLst>
                <a:ext uri="{FF2B5EF4-FFF2-40B4-BE49-F238E27FC236}">
                  <a16:creationId xmlns:a16="http://schemas.microsoft.com/office/drawing/2014/main" id="{CFAA4F28-9CE9-0B41-A7B6-96F82E9BA6EC}"/>
                </a:ext>
              </a:extLst>
            </p:cNvPr>
            <p:cNvSpPr/>
            <p:nvPr/>
          </p:nvSpPr>
          <p:spPr>
            <a:xfrm>
              <a:off x="5163473" y="34350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8" name="Rectangle 167">
              <a:extLst>
                <a:ext uri="{FF2B5EF4-FFF2-40B4-BE49-F238E27FC236}">
                  <a16:creationId xmlns:a16="http://schemas.microsoft.com/office/drawing/2014/main" id="{BDF2E21C-D995-5549-8D42-7CA6F3B5E3EC}"/>
                </a:ext>
              </a:extLst>
            </p:cNvPr>
            <p:cNvSpPr/>
            <p:nvPr/>
          </p:nvSpPr>
          <p:spPr>
            <a:xfrm>
              <a:off x="5522801" y="34350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Rectangle 168">
              <a:extLst>
                <a:ext uri="{FF2B5EF4-FFF2-40B4-BE49-F238E27FC236}">
                  <a16:creationId xmlns:a16="http://schemas.microsoft.com/office/drawing/2014/main" id="{785CFE8B-16E7-934D-96C2-47D4B3DF383D}"/>
                </a:ext>
              </a:extLst>
            </p:cNvPr>
            <p:cNvSpPr/>
            <p:nvPr/>
          </p:nvSpPr>
          <p:spPr>
            <a:xfrm>
              <a:off x="4594420" y="3611166"/>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0" name="Rectangle 169">
              <a:extLst>
                <a:ext uri="{FF2B5EF4-FFF2-40B4-BE49-F238E27FC236}">
                  <a16:creationId xmlns:a16="http://schemas.microsoft.com/office/drawing/2014/main" id="{0ED70F50-3F4D-3945-B1A4-281F695672BF}"/>
                </a:ext>
              </a:extLst>
            </p:cNvPr>
            <p:cNvSpPr/>
            <p:nvPr/>
          </p:nvSpPr>
          <p:spPr>
            <a:xfrm>
              <a:off x="4804145" y="36111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1" name="Rectangle 170">
              <a:extLst>
                <a:ext uri="{FF2B5EF4-FFF2-40B4-BE49-F238E27FC236}">
                  <a16:creationId xmlns:a16="http://schemas.microsoft.com/office/drawing/2014/main" id="{89C6D539-89DC-8047-83D9-1C63B10A9A1E}"/>
                </a:ext>
              </a:extLst>
            </p:cNvPr>
            <p:cNvSpPr/>
            <p:nvPr/>
          </p:nvSpPr>
          <p:spPr>
            <a:xfrm>
              <a:off x="5163473" y="36111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4D4D384-1412-3745-BBB1-5A9CA9FE5528}"/>
                </a:ext>
              </a:extLst>
            </p:cNvPr>
            <p:cNvSpPr/>
            <p:nvPr/>
          </p:nvSpPr>
          <p:spPr>
            <a:xfrm>
              <a:off x="5522801" y="36111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Rectangle 203">
              <a:extLst>
                <a:ext uri="{FF2B5EF4-FFF2-40B4-BE49-F238E27FC236}">
                  <a16:creationId xmlns:a16="http://schemas.microsoft.com/office/drawing/2014/main" id="{DF6E36A8-6582-8747-BB44-EF1A66E23C68}"/>
                </a:ext>
              </a:extLst>
            </p:cNvPr>
            <p:cNvSpPr/>
            <p:nvPr/>
          </p:nvSpPr>
          <p:spPr>
            <a:xfrm>
              <a:off x="4544504" y="3065619"/>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S1</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5" name="Rectangle 204">
              <a:extLst>
                <a:ext uri="{FF2B5EF4-FFF2-40B4-BE49-F238E27FC236}">
                  <a16:creationId xmlns:a16="http://schemas.microsoft.com/office/drawing/2014/main" id="{00B2DAE8-CBDF-C344-A5D5-32290481D4A6}"/>
                </a:ext>
              </a:extLst>
            </p:cNvPr>
            <p:cNvSpPr/>
            <p:nvPr/>
          </p:nvSpPr>
          <p:spPr>
            <a:xfrm>
              <a:off x="4545841" y="3240237"/>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S2</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6" name="Rectangle 205">
              <a:extLst>
                <a:ext uri="{FF2B5EF4-FFF2-40B4-BE49-F238E27FC236}">
                  <a16:creationId xmlns:a16="http://schemas.microsoft.com/office/drawing/2014/main" id="{A110B1DD-D7D9-8B48-9C15-044DD56AD9CA}"/>
                </a:ext>
              </a:extLst>
            </p:cNvPr>
            <p:cNvSpPr/>
            <p:nvPr/>
          </p:nvSpPr>
          <p:spPr>
            <a:xfrm>
              <a:off x="4549671" y="3413952"/>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S3</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7" name="Rectangle 206">
              <a:extLst>
                <a:ext uri="{FF2B5EF4-FFF2-40B4-BE49-F238E27FC236}">
                  <a16:creationId xmlns:a16="http://schemas.microsoft.com/office/drawing/2014/main" id="{5353740A-DEFC-704F-83EA-45ABFE836C34}"/>
                </a:ext>
              </a:extLst>
            </p:cNvPr>
            <p:cNvSpPr/>
            <p:nvPr/>
          </p:nvSpPr>
          <p:spPr>
            <a:xfrm>
              <a:off x="4549671" y="3591338"/>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S4</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8" name="TextBox 207">
            <a:extLst>
              <a:ext uri="{FF2B5EF4-FFF2-40B4-BE49-F238E27FC236}">
                <a16:creationId xmlns:a16="http://schemas.microsoft.com/office/drawing/2014/main" id="{8C887EF2-64B3-5C4F-B587-5D0337A2B97A}"/>
              </a:ext>
            </a:extLst>
          </p:cNvPr>
          <p:cNvSpPr txBox="1"/>
          <p:nvPr/>
        </p:nvSpPr>
        <p:spPr>
          <a:xfrm>
            <a:off x="3714030" y="5490076"/>
            <a:ext cx="1317540" cy="3077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Set filled bit</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09" name="Elbow Connector 208">
            <a:extLst>
              <a:ext uri="{FF2B5EF4-FFF2-40B4-BE49-F238E27FC236}">
                <a16:creationId xmlns:a16="http://schemas.microsoft.com/office/drawing/2014/main" id="{DF0815CD-63AD-4245-9714-D351E1229B14}"/>
              </a:ext>
            </a:extLst>
          </p:cNvPr>
          <p:cNvCxnSpPr>
            <a:cxnSpLocks/>
          </p:cNvCxnSpPr>
          <p:nvPr/>
        </p:nvCxnSpPr>
        <p:spPr>
          <a:xfrm flipH="1">
            <a:off x="5527641" y="3563338"/>
            <a:ext cx="468480" cy="1525255"/>
          </a:xfrm>
          <a:prstGeom prst="bentConnector4">
            <a:avLst>
              <a:gd name="adj1" fmla="val -151871"/>
              <a:gd name="adj2" fmla="val 100039"/>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11" name="Group 210">
            <a:extLst>
              <a:ext uri="{FF2B5EF4-FFF2-40B4-BE49-F238E27FC236}">
                <a16:creationId xmlns:a16="http://schemas.microsoft.com/office/drawing/2014/main" id="{BE5C845F-5541-584A-8AC5-5CFCF1682CD8}"/>
              </a:ext>
            </a:extLst>
          </p:cNvPr>
          <p:cNvGrpSpPr/>
          <p:nvPr/>
        </p:nvGrpSpPr>
        <p:grpSpPr>
          <a:xfrm>
            <a:off x="4852151" y="3225743"/>
            <a:ext cx="965556" cy="246221"/>
            <a:chOff x="-1482231" y="2981228"/>
            <a:chExt cx="965556" cy="246221"/>
          </a:xfrm>
        </p:grpSpPr>
        <p:sp>
          <p:nvSpPr>
            <p:cNvPr id="181" name="Rectangle 180">
              <a:extLst>
                <a:ext uri="{FF2B5EF4-FFF2-40B4-BE49-F238E27FC236}">
                  <a16:creationId xmlns:a16="http://schemas.microsoft.com/office/drawing/2014/main" id="{F696243C-A446-D24F-8E95-6F5853E28F7B}"/>
                </a:ext>
              </a:extLst>
            </p:cNvPr>
            <p:cNvSpPr/>
            <p:nvPr/>
          </p:nvSpPr>
          <p:spPr>
            <a:xfrm>
              <a:off x="-1482231" y="3046340"/>
              <a:ext cx="243526" cy="119395"/>
            </a:xfrm>
            <a:prstGeom prst="rect">
              <a:avLst/>
            </a:prstGeom>
            <a:solidFill>
              <a:schemeClr val="accent1">
                <a:lumMod val="40000"/>
                <a:lumOff val="6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2" name="Rectangle 181">
              <a:extLst>
                <a:ext uri="{FF2B5EF4-FFF2-40B4-BE49-F238E27FC236}">
                  <a16:creationId xmlns:a16="http://schemas.microsoft.com/office/drawing/2014/main" id="{EE62E3F3-73B0-5C40-99F7-20A5CB2C1166}"/>
                </a:ext>
              </a:extLst>
            </p:cNvPr>
            <p:cNvSpPr/>
            <p:nvPr/>
          </p:nvSpPr>
          <p:spPr>
            <a:xfrm>
              <a:off x="-1122902" y="3047091"/>
              <a:ext cx="243526" cy="119395"/>
            </a:xfrm>
            <a:prstGeom prst="rect">
              <a:avLst/>
            </a:prstGeom>
            <a:solidFill>
              <a:srgbClr val="0070C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3" name="Rectangle 182">
              <a:extLst>
                <a:ext uri="{FF2B5EF4-FFF2-40B4-BE49-F238E27FC236}">
                  <a16:creationId xmlns:a16="http://schemas.microsoft.com/office/drawing/2014/main" id="{C0BF88CC-D73B-8145-8BB1-9D8D1FFA9467}"/>
                </a:ext>
              </a:extLst>
            </p:cNvPr>
            <p:cNvSpPr/>
            <p:nvPr/>
          </p:nvSpPr>
          <p:spPr>
            <a:xfrm>
              <a:off x="-760201" y="3047091"/>
              <a:ext cx="243526" cy="119395"/>
            </a:xfrm>
            <a:prstGeom prst="rect">
              <a:avLst/>
            </a:prstGeom>
            <a:solidFill>
              <a:schemeClr val="tx2">
                <a:lumMod val="20000"/>
                <a:lumOff val="8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3" name="Rectangle 202">
              <a:extLst>
                <a:ext uri="{FF2B5EF4-FFF2-40B4-BE49-F238E27FC236}">
                  <a16:creationId xmlns:a16="http://schemas.microsoft.com/office/drawing/2014/main" id="{1A133D55-F6E3-8043-9FAD-85C7DFD57450}"/>
                </a:ext>
              </a:extLst>
            </p:cNvPr>
            <p:cNvSpPr/>
            <p:nvPr/>
          </p:nvSpPr>
          <p:spPr>
            <a:xfrm>
              <a:off x="-1206336" y="2981228"/>
              <a:ext cx="415498" cy="246221"/>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000" b="0" i="1" u="none" strike="noStrike" kern="1200" cap="none" spc="0" normalizeH="0" baseline="0" noProof="0" dirty="0">
                  <a:ln>
                    <a:noFill/>
                  </a:ln>
                  <a:solidFill>
                    <a:prstClr val="white"/>
                  </a:solidFill>
                  <a:effectLst/>
                  <a:uLnTx/>
                  <a:uFillTx/>
                  <a:latin typeface="Calibri" panose="020F0502020204030204"/>
                  <a:ea typeface="+mn-ea"/>
                  <a:cs typeface="+mn-cs"/>
                </a:rPr>
                <a:t>Max</a:t>
              </a:r>
            </a:p>
          </p:txBody>
        </p:sp>
      </p:grpSp>
    </p:spTree>
    <p:extLst>
      <p:ext uri="{BB962C8B-B14F-4D97-AF65-F5344CB8AC3E}">
        <p14:creationId xmlns:p14="http://schemas.microsoft.com/office/powerpoint/2010/main" val="36571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0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9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0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9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90"/>
                                        </p:tgtEl>
                                        <p:attrNameLst>
                                          <p:attrName>style.visibility</p:attrName>
                                        </p:attrNameLst>
                                      </p:cBhvr>
                                      <p:to>
                                        <p:strVal val="visible"/>
                                      </p:to>
                                    </p:set>
                                  </p:childTnLst>
                                </p:cTn>
                              </p:par>
                              <p:par>
                                <p:cTn id="59" presetID="10" presetClass="entr" presetSubtype="0" fill="hold" nodeType="withEffect">
                                  <p:stCondLst>
                                    <p:cond delay="200"/>
                                  </p:stCondLst>
                                  <p:childTnLst>
                                    <p:set>
                                      <p:cBhvr>
                                        <p:cTn id="60" dur="1" fill="hold">
                                          <p:stCondLst>
                                            <p:cond delay="0"/>
                                          </p:stCondLst>
                                        </p:cTn>
                                        <p:tgtEl>
                                          <p:spTgt spid="211"/>
                                        </p:tgtEl>
                                        <p:attrNameLst>
                                          <p:attrName>style.visibility</p:attrName>
                                        </p:attrNameLst>
                                      </p:cBhvr>
                                      <p:to>
                                        <p:strVal val="visible"/>
                                      </p:to>
                                    </p:set>
                                    <p:animEffect transition="in" filter="fade">
                                      <p:cBhvr>
                                        <p:cTn id="61" dur="300"/>
                                        <p:tgtEl>
                                          <p:spTgt spid="211"/>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197"/>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195"/>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94"/>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193"/>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209"/>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184"/>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185"/>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86"/>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196"/>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187"/>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202"/>
                                        </p:tgtEl>
                                        <p:attrNameLst>
                                          <p:attrName>style.visibility</p:attrName>
                                        </p:attrNameLst>
                                      </p:cBhvr>
                                      <p:to>
                                        <p:strVal val="visible"/>
                                      </p:to>
                                    </p:set>
                                  </p:childTnLst>
                                </p:cTn>
                              </p:par>
                              <p:par>
                                <p:cTn id="92" presetID="1" presetClass="entr" presetSubtype="0" fill="hold" nodeType="withEffect">
                                  <p:stCondLst>
                                    <p:cond delay="0"/>
                                  </p:stCondLst>
                                  <p:childTnLst>
                                    <p:set>
                                      <p:cBhvr>
                                        <p:cTn id="93" dur="1" fill="hold">
                                          <p:stCondLst>
                                            <p:cond delay="0"/>
                                          </p:stCondLst>
                                        </p:cTn>
                                        <p:tgtEl>
                                          <p:spTgt spid="18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208"/>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animBg="1"/>
      <p:bldP spid="110" grpId="0" animBg="1"/>
      <p:bldP spid="112" grpId="0" animBg="1"/>
      <p:bldP spid="173" grpId="0"/>
      <p:bldP spid="175" grpId="0"/>
      <p:bldP spid="176" grpId="0" animBg="1"/>
      <p:bldP spid="177" grpId="0"/>
      <p:bldP spid="179" grpId="0" animBg="1"/>
      <p:bldP spid="180" grpId="0" animBg="1"/>
      <p:bldP spid="184" grpId="0" animBg="1"/>
      <p:bldP spid="185" grpId="0"/>
      <p:bldP spid="187" grpId="0" animBg="1"/>
      <p:bldP spid="188" grpId="0" animBg="1"/>
      <p:bldP spid="190" grpId="0"/>
      <p:bldP spid="191" grpId="0"/>
      <p:bldP spid="192" grpId="0"/>
      <p:bldP spid="193" grpId="0" animBg="1"/>
      <p:bldP spid="195" grpId="0"/>
      <p:bldP spid="196" grpId="0"/>
      <p:bldP spid="197" grpId="0" animBg="1"/>
      <p:bldP spid="198" grpId="0" animBg="1"/>
      <p:bldP spid="202" grpId="0" animBg="1"/>
      <p:bldP spid="208" grpId="0"/>
    </p:bld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BC26D8-06D7-3D42-8BD9-27A2266EE1ED}"/>
              </a:ext>
            </a:extLst>
          </p:cNvPr>
          <p:cNvSpPr>
            <a:spLocks noGrp="1"/>
          </p:cNvSpPr>
          <p:nvPr>
            <p:ph type="title"/>
          </p:nvPr>
        </p:nvSpPr>
        <p:spPr/>
        <p:txBody>
          <a:bodyPr/>
          <a:lstStyle/>
          <a:p>
            <a:r>
              <a:rPr lang="en-US" dirty="0"/>
              <a:t>Simulation Methodology</a:t>
            </a:r>
          </a:p>
        </p:txBody>
      </p:sp>
      <p:sp>
        <p:nvSpPr>
          <p:cNvPr id="5" name="Content Placeholder 4">
            <a:extLst>
              <a:ext uri="{FF2B5EF4-FFF2-40B4-BE49-F238E27FC236}">
                <a16:creationId xmlns:a16="http://schemas.microsoft.com/office/drawing/2014/main" id="{EBED96BD-B5B0-524D-AF57-C1B3FE166193}"/>
              </a:ext>
            </a:extLst>
          </p:cNvPr>
          <p:cNvSpPr>
            <a:spLocks noGrp="1"/>
          </p:cNvSpPr>
          <p:nvPr>
            <p:ph idx="1"/>
          </p:nvPr>
        </p:nvSpPr>
        <p:spPr>
          <a:xfrm>
            <a:off x="169011" y="936172"/>
            <a:ext cx="8894602" cy="5583898"/>
          </a:xfrm>
        </p:spPr>
        <p:txBody>
          <a:bodyPr>
            <a:normAutofit lnSpcReduction="10000"/>
          </a:bodyPr>
          <a:lstStyle/>
          <a:p>
            <a:r>
              <a:rPr lang="en-US" b="1" dirty="0" err="1">
                <a:solidFill>
                  <a:srgbClr val="C00000"/>
                </a:solidFill>
                <a:latin typeface="Calibri" panose="020F0502020204030204" pitchFamily="34" charset="0"/>
                <a:cs typeface="Calibri" panose="020F0502020204030204" pitchFamily="34" charset="0"/>
              </a:rPr>
              <a:t>Champsim</a:t>
            </a:r>
            <a:r>
              <a:rPr lang="en-US" b="1" dirty="0">
                <a:solidFill>
                  <a:srgbClr val="C00000"/>
                </a:solidFill>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[3]</a:t>
            </a:r>
            <a:r>
              <a:rPr lang="en-US" dirty="0">
                <a:latin typeface="Calibri" panose="020F0502020204030204" pitchFamily="34" charset="0"/>
                <a:cs typeface="Calibri" panose="020F0502020204030204" pitchFamily="34" charset="0"/>
              </a:rPr>
              <a:t> trace-driven simulator</a:t>
            </a:r>
          </a:p>
          <a:p>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150</a:t>
            </a:r>
            <a:r>
              <a:rPr lang="en-US" dirty="0">
                <a:latin typeface="Calibri" panose="020F0502020204030204" pitchFamily="34" charset="0"/>
                <a:cs typeface="Calibri" panose="020F0502020204030204" pitchFamily="34" charset="0"/>
              </a:rPr>
              <a:t> single-core memory-intensive workload traces</a:t>
            </a:r>
          </a:p>
          <a:p>
            <a:pPr lvl="1"/>
            <a:r>
              <a:rPr lang="en-US" dirty="0">
                <a:latin typeface="Calibri" panose="020F0502020204030204" pitchFamily="34" charset="0"/>
                <a:cs typeface="Calibri" panose="020F0502020204030204" pitchFamily="34" charset="0"/>
              </a:rPr>
              <a:t>SPEC CPU2006 and CPU2017</a:t>
            </a:r>
          </a:p>
          <a:p>
            <a:pPr lvl="1"/>
            <a:r>
              <a:rPr lang="en-US" dirty="0">
                <a:latin typeface="Calibri" panose="020F0502020204030204" pitchFamily="34" charset="0"/>
                <a:cs typeface="Calibri" panose="020F0502020204030204" pitchFamily="34" charset="0"/>
              </a:rPr>
              <a:t>PARSEC 2.1</a:t>
            </a:r>
          </a:p>
          <a:p>
            <a:pPr lvl="1"/>
            <a:r>
              <a:rPr lang="en-US" dirty="0" err="1">
                <a:latin typeface="Calibri" panose="020F0502020204030204" pitchFamily="34" charset="0"/>
                <a:cs typeface="Calibri" panose="020F0502020204030204" pitchFamily="34" charset="0"/>
              </a:rPr>
              <a:t>Ligra</a:t>
            </a:r>
            <a:endParaRPr lang="en-US" dirty="0">
              <a:latin typeface="Calibri" panose="020F0502020204030204" pitchFamily="34" charset="0"/>
              <a:cs typeface="Calibri" panose="020F0502020204030204" pitchFamily="34" charset="0"/>
            </a:endParaRPr>
          </a:p>
          <a:p>
            <a:pPr lvl="1"/>
            <a:r>
              <a:rPr lang="en-US" dirty="0" err="1">
                <a:latin typeface="Calibri" panose="020F0502020204030204" pitchFamily="34" charset="0"/>
                <a:cs typeface="Calibri" panose="020F0502020204030204" pitchFamily="34" charset="0"/>
              </a:rPr>
              <a:t>Cloudsuite</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Homogeneous and heterogeneous multi-core mixes</a:t>
            </a:r>
          </a:p>
          <a:p>
            <a:pPr lvl="1"/>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Five</a:t>
            </a:r>
            <a:r>
              <a:rPr lang="en-US" dirty="0">
                <a:latin typeface="Calibri" panose="020F0502020204030204" pitchFamily="34" charset="0"/>
                <a:cs typeface="Calibri" panose="020F0502020204030204" pitchFamily="34" charset="0"/>
              </a:rPr>
              <a:t> state-of-the-art prefetchers</a:t>
            </a:r>
          </a:p>
          <a:p>
            <a:pPr lvl="1"/>
            <a:r>
              <a:rPr lang="en-US" dirty="0">
                <a:latin typeface="Calibri" panose="020F0502020204030204" pitchFamily="34" charset="0"/>
                <a:cs typeface="Calibri" panose="020F0502020204030204" pitchFamily="34" charset="0"/>
              </a:rPr>
              <a:t>SPP </a:t>
            </a:r>
            <a:r>
              <a:rPr lang="en-US" sz="1800" b="1" dirty="0">
                <a:solidFill>
                  <a:schemeClr val="bg2">
                    <a:lumMod val="75000"/>
                  </a:schemeClr>
                </a:solidFill>
                <a:latin typeface="Calibri" panose="020F0502020204030204" pitchFamily="34" charset="0"/>
                <a:cs typeface="Calibri" panose="020F0502020204030204" pitchFamily="34" charset="0"/>
              </a:rPr>
              <a:t>[Kim+, MICRO’16]</a:t>
            </a:r>
            <a:endParaRPr lang="en-US" b="1" dirty="0">
              <a:solidFill>
                <a:schemeClr val="bg2">
                  <a:lumMod val="75000"/>
                </a:schemeClr>
              </a:solidFill>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Bingo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Bakhshalipour</a:t>
            </a:r>
            <a:r>
              <a:rPr lang="en-US" sz="1800" b="1" dirty="0">
                <a:solidFill>
                  <a:schemeClr val="bg2">
                    <a:lumMod val="75000"/>
                  </a:schemeClr>
                </a:solidFill>
                <a:latin typeface="Calibri" panose="020F0502020204030204" pitchFamily="34" charset="0"/>
                <a:cs typeface="Calibri" panose="020F0502020204030204" pitchFamily="34" charset="0"/>
              </a:rPr>
              <a:t>+, HPCA’19]</a:t>
            </a:r>
          </a:p>
          <a:p>
            <a:pPr lvl="1"/>
            <a:r>
              <a:rPr lang="en-US" dirty="0">
                <a:latin typeface="Calibri" panose="020F0502020204030204" pitchFamily="34" charset="0"/>
                <a:cs typeface="Calibri" panose="020F0502020204030204" pitchFamily="34" charset="0"/>
              </a:rPr>
              <a:t>MLOP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Shakerinava</a:t>
            </a:r>
            <a:r>
              <a:rPr lang="en-US" sz="1800" b="1" dirty="0">
                <a:solidFill>
                  <a:schemeClr val="bg2">
                    <a:lumMod val="75000"/>
                  </a:schemeClr>
                </a:solidFill>
                <a:latin typeface="Calibri" panose="020F0502020204030204" pitchFamily="34" charset="0"/>
                <a:cs typeface="Calibri" panose="020F0502020204030204" pitchFamily="34" charset="0"/>
              </a:rPr>
              <a:t>+, 3</a:t>
            </a:r>
            <a:r>
              <a:rPr lang="en-US" sz="1800" b="1" baseline="30000" dirty="0">
                <a:solidFill>
                  <a:schemeClr val="bg2">
                    <a:lumMod val="75000"/>
                  </a:schemeClr>
                </a:solidFill>
                <a:latin typeface="Calibri" panose="020F0502020204030204" pitchFamily="34" charset="0"/>
                <a:cs typeface="Calibri" panose="020F0502020204030204" pitchFamily="34" charset="0"/>
              </a:rPr>
              <a:t>rd</a:t>
            </a:r>
            <a:r>
              <a:rPr lang="en-US" sz="1800" b="1" dirty="0">
                <a:solidFill>
                  <a:schemeClr val="bg2">
                    <a:lumMod val="75000"/>
                  </a:schemeClr>
                </a:solidFill>
                <a:latin typeface="Calibri" panose="020F0502020204030204" pitchFamily="34" charset="0"/>
                <a:cs typeface="Calibri" panose="020F0502020204030204" pitchFamily="34" charset="0"/>
              </a:rPr>
              <a:t> Prefetching Championship, 2019 ]</a:t>
            </a:r>
          </a:p>
          <a:p>
            <a:pPr lvl="1"/>
            <a:r>
              <a:rPr lang="en-US" dirty="0" err="1">
                <a:latin typeface="Calibri" panose="020F0502020204030204" pitchFamily="34" charset="0"/>
                <a:cs typeface="Calibri" panose="020F0502020204030204" pitchFamily="34" charset="0"/>
              </a:rPr>
              <a:t>SPP+DSPatch</a:t>
            </a:r>
            <a:r>
              <a:rPr lang="en-US" dirty="0">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Bera</a:t>
            </a:r>
            <a:r>
              <a:rPr lang="en-US" sz="1800" b="1" dirty="0">
                <a:solidFill>
                  <a:schemeClr val="bg2">
                    <a:lumMod val="75000"/>
                  </a:schemeClr>
                </a:solidFill>
                <a:latin typeface="Calibri" panose="020F0502020204030204" pitchFamily="34" charset="0"/>
                <a:cs typeface="Calibri" panose="020F0502020204030204" pitchFamily="34" charset="0"/>
              </a:rPr>
              <a:t>+, MICRO’19]</a:t>
            </a:r>
          </a:p>
          <a:p>
            <a:pPr lvl="1"/>
            <a:r>
              <a:rPr lang="en-US" dirty="0">
                <a:latin typeface="Calibri" panose="020F0502020204030204" pitchFamily="34" charset="0"/>
                <a:cs typeface="Calibri" panose="020F0502020204030204" pitchFamily="34" charset="0"/>
              </a:rPr>
              <a:t>SPP+PPF </a:t>
            </a:r>
            <a:r>
              <a:rPr lang="en-US" sz="1800" b="1" dirty="0">
                <a:solidFill>
                  <a:schemeClr val="bg2">
                    <a:lumMod val="75000"/>
                  </a:schemeClr>
                </a:solidFill>
                <a:latin typeface="Calibri" panose="020F0502020204030204" pitchFamily="34" charset="0"/>
                <a:cs typeface="Calibri" panose="020F0502020204030204" pitchFamily="34" charset="0"/>
              </a:rPr>
              <a:t>[Bhatia+, ISCA’20]</a:t>
            </a:r>
          </a:p>
        </p:txBody>
      </p:sp>
      <p:sp>
        <p:nvSpPr>
          <p:cNvPr id="2" name="TextBox 1">
            <a:extLst>
              <a:ext uri="{FF2B5EF4-FFF2-40B4-BE49-F238E27FC236}">
                <a16:creationId xmlns:a16="http://schemas.microsoft.com/office/drawing/2014/main" id="{870820FF-CC99-994C-9E2F-D95E9DD48D9E}"/>
              </a:ext>
            </a:extLst>
          </p:cNvPr>
          <p:cNvSpPr txBox="1"/>
          <p:nvPr/>
        </p:nvSpPr>
        <p:spPr>
          <a:xfrm>
            <a:off x="5623757" y="6398822"/>
            <a:ext cx="3031343"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[3]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https://github.com/ChampSim/ChampSim</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04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7EA5C-35E4-F941-9564-9CF822114D44}"/>
              </a:ext>
            </a:extLst>
          </p:cNvPr>
          <p:cNvSpPr>
            <a:spLocks noGrp="1"/>
          </p:cNvSpPr>
          <p:nvPr>
            <p:ph type="title"/>
          </p:nvPr>
        </p:nvSpPr>
        <p:spPr/>
        <p:txBody>
          <a:bodyPr/>
          <a:lstStyle/>
          <a:p>
            <a:r>
              <a:rPr lang="en-US" dirty="0"/>
              <a:t>Basic Pythia Configuration</a:t>
            </a:r>
          </a:p>
        </p:txBody>
      </p:sp>
      <p:sp>
        <p:nvSpPr>
          <p:cNvPr id="5" name="Content Placeholder 4">
            <a:extLst>
              <a:ext uri="{FF2B5EF4-FFF2-40B4-BE49-F238E27FC236}">
                <a16:creationId xmlns:a16="http://schemas.microsoft.com/office/drawing/2014/main" id="{4EFAB781-6E1D-4D44-AAAC-11021D7B8DD5}"/>
              </a:ext>
            </a:extLst>
          </p:cNvPr>
          <p:cNvSpPr>
            <a:spLocks noGrp="1"/>
          </p:cNvSpPr>
          <p:nvPr>
            <p:ph idx="1"/>
          </p:nvPr>
        </p:nvSpPr>
        <p:spPr/>
        <p:txBody>
          <a:bodyPr/>
          <a:lstStyle/>
          <a:p>
            <a:r>
              <a:rPr lang="en-US" sz="3000" dirty="0">
                <a:latin typeface="Calibri" panose="020F0502020204030204" pitchFamily="34" charset="0"/>
                <a:cs typeface="Calibri" panose="020F0502020204030204" pitchFamily="34" charset="0"/>
              </a:rPr>
              <a:t>Derived from </a:t>
            </a:r>
            <a:r>
              <a:rPr lang="en-US" sz="3000" b="1" dirty="0">
                <a:solidFill>
                  <a:srgbClr val="FF5261"/>
                </a:solidFill>
                <a:latin typeface="Calibri" panose="020F0502020204030204" pitchFamily="34" charset="0"/>
                <a:cs typeface="Calibri" panose="020F0502020204030204" pitchFamily="34" charset="0"/>
              </a:rPr>
              <a:t>automatic design-space exploration</a:t>
            </a:r>
          </a:p>
          <a:p>
            <a:endParaRPr lang="en-US" dirty="0">
              <a:latin typeface="Calibri" panose="020F0502020204030204" pitchFamily="34" charset="0"/>
              <a:cs typeface="Calibri" panose="020F0502020204030204" pitchFamily="34" charset="0"/>
            </a:endParaRPr>
          </a:p>
          <a:p>
            <a:r>
              <a:rPr lang="en-US" sz="3000" b="1" dirty="0">
                <a:solidFill>
                  <a:srgbClr val="C00000"/>
                </a:solidFill>
                <a:latin typeface="Calibri" panose="020F0502020204030204" pitchFamily="34" charset="0"/>
                <a:cs typeface="Calibri" panose="020F0502020204030204" pitchFamily="34" charset="0"/>
              </a:rPr>
              <a:t>State:</a:t>
            </a:r>
            <a:r>
              <a:rPr lang="en-US" sz="3000" dirty="0">
                <a:latin typeface="Calibri" panose="020F0502020204030204" pitchFamily="34" charset="0"/>
                <a:cs typeface="Calibri" panose="020F0502020204030204" pitchFamily="34" charset="0"/>
              </a:rPr>
              <a:t> 2 features</a:t>
            </a:r>
          </a:p>
          <a:p>
            <a:pPr lvl="1"/>
            <a:r>
              <a:rPr lang="en-US" sz="2600" dirty="0" err="1">
                <a:latin typeface="Calibri" panose="020F0502020204030204" pitchFamily="34" charset="0"/>
                <a:cs typeface="Calibri" panose="020F0502020204030204" pitchFamily="34" charset="0"/>
              </a:rPr>
              <a:t>PC+Delta</a:t>
            </a:r>
            <a:endParaRPr lang="en-US" sz="2600" dirty="0">
              <a:latin typeface="Calibri" panose="020F0502020204030204" pitchFamily="34" charset="0"/>
              <a:cs typeface="Calibri" panose="020F0502020204030204" pitchFamily="34" charset="0"/>
            </a:endParaRPr>
          </a:p>
          <a:p>
            <a:pPr lvl="1"/>
            <a:r>
              <a:rPr lang="en-US" sz="2600" dirty="0">
                <a:latin typeface="Calibri" panose="020F0502020204030204" pitchFamily="34" charset="0"/>
                <a:cs typeface="Calibri" panose="020F0502020204030204" pitchFamily="34" charset="0"/>
              </a:rPr>
              <a:t>Sequence of last-4 deltas</a:t>
            </a:r>
          </a:p>
          <a:p>
            <a:pPr lvl="1"/>
            <a:endParaRPr lang="en-US" sz="1600" dirty="0">
              <a:latin typeface="Calibri" panose="020F0502020204030204" pitchFamily="34" charset="0"/>
              <a:cs typeface="Calibri" panose="020F0502020204030204" pitchFamily="34" charset="0"/>
            </a:endParaRPr>
          </a:p>
          <a:p>
            <a:r>
              <a:rPr lang="en-US" sz="3000" b="1" dirty="0">
                <a:solidFill>
                  <a:srgbClr val="7030A0"/>
                </a:solidFill>
                <a:latin typeface="Calibri" panose="020F0502020204030204" pitchFamily="34" charset="0"/>
                <a:cs typeface="Calibri" panose="020F0502020204030204" pitchFamily="34" charset="0"/>
              </a:rPr>
              <a:t>Actions:</a:t>
            </a:r>
            <a:r>
              <a:rPr lang="en-US" sz="3000" dirty="0">
                <a:latin typeface="Calibri" panose="020F0502020204030204" pitchFamily="34" charset="0"/>
                <a:cs typeface="Calibri" panose="020F0502020204030204" pitchFamily="34" charset="0"/>
              </a:rPr>
              <a:t> 16 prefetch offsets</a:t>
            </a:r>
          </a:p>
          <a:p>
            <a:pPr lvl="1"/>
            <a:r>
              <a:rPr lang="en-US" sz="2600" dirty="0">
                <a:latin typeface="Calibri" panose="020F0502020204030204" pitchFamily="34" charset="0"/>
                <a:cs typeface="Calibri" panose="020F0502020204030204" pitchFamily="34" charset="0"/>
              </a:rPr>
              <a:t>Ranging between -6 to +32. Including 0.</a:t>
            </a:r>
          </a:p>
          <a:p>
            <a:endParaRPr lang="en-US" sz="1600" dirty="0">
              <a:latin typeface="Calibri" panose="020F0502020204030204" pitchFamily="34" charset="0"/>
              <a:cs typeface="Calibri" panose="020F0502020204030204" pitchFamily="34" charset="0"/>
            </a:endParaRPr>
          </a:p>
          <a:p>
            <a:r>
              <a:rPr lang="en-US" sz="3000" b="1" dirty="0">
                <a:solidFill>
                  <a:schemeClr val="accent6">
                    <a:lumMod val="75000"/>
                  </a:schemeClr>
                </a:solidFill>
                <a:latin typeface="Calibri" panose="020F0502020204030204" pitchFamily="34" charset="0"/>
                <a:cs typeface="Calibri" panose="020F0502020204030204" pitchFamily="34" charset="0"/>
              </a:rPr>
              <a:t>Rewards:</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AT</a:t>
            </a:r>
            <a:r>
              <a:rPr lang="en-US" sz="2600" dirty="0">
                <a:latin typeface="Calibri" panose="020F0502020204030204" pitchFamily="34" charset="0"/>
                <a:cs typeface="Calibri" panose="020F0502020204030204" pitchFamily="34" charset="0"/>
              </a:rPr>
              <a:t> = +20; R</a:t>
            </a:r>
            <a:r>
              <a:rPr lang="en-US" sz="2600" baseline="-25000" dirty="0">
                <a:latin typeface="Calibri" panose="020F0502020204030204" pitchFamily="34" charset="0"/>
                <a:cs typeface="Calibri" panose="020F0502020204030204" pitchFamily="34" charset="0"/>
              </a:rPr>
              <a:t>AL</a:t>
            </a:r>
            <a:r>
              <a:rPr lang="en-US" sz="2600" dirty="0">
                <a:latin typeface="Calibri" panose="020F0502020204030204" pitchFamily="34" charset="0"/>
                <a:cs typeface="Calibri" panose="020F0502020204030204" pitchFamily="34" charset="0"/>
              </a:rPr>
              <a:t> = +12;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-H=-2;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-L=-4;</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-H=-14; 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-L=-8; R</a:t>
            </a:r>
            <a:r>
              <a:rPr lang="en-US" sz="2600" baseline="-25000" dirty="0">
                <a:latin typeface="Calibri" panose="020F0502020204030204" pitchFamily="34" charset="0"/>
                <a:cs typeface="Calibri" panose="020F0502020204030204" pitchFamily="34" charset="0"/>
              </a:rPr>
              <a:t>CL</a:t>
            </a:r>
            <a:r>
              <a:rPr lang="en-US" sz="2600" dirty="0">
                <a:latin typeface="Calibri" panose="020F0502020204030204" pitchFamily="34" charset="0"/>
                <a:cs typeface="Calibri" panose="020F0502020204030204" pitchFamily="34" charset="0"/>
              </a:rPr>
              <a:t>=-12</a:t>
            </a:r>
          </a:p>
          <a:p>
            <a:pPr marL="457200" lvl="1" indent="0">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18520648"/>
      </p:ext>
    </p:extLst>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pitchFamily="34" charset="0"/>
                <a:ea typeface="+mn-ea"/>
                <a:cs typeface="Calibri" panose="020F0502020204030204" pitchFamily="34" charset="0"/>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endParaRPr kumimoji="0" lang="en-US" sz="2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24575" y="3189861"/>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7.7%</a:t>
            </a:r>
          </a:p>
        </p:txBody>
      </p:sp>
    </p:spTree>
    <p:extLst>
      <p:ext uri="{BB962C8B-B14F-4D97-AF65-F5344CB8AC3E}">
        <p14:creationId xmlns:p14="http://schemas.microsoft.com/office/powerpoint/2010/main" val="356879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1">
                                            <p:graphicEl>
                                              <a:chart seriesIdx="-3" categoryIdx="-3" bldStep="gridLegend"/>
                                            </p:graphicEl>
                                          </p:spTgt>
                                        </p:tgtEl>
                                        <p:attrNameLst>
                                          <p:attrName>style.visibility</p:attrName>
                                        </p:attrNameLst>
                                      </p:cBhvr>
                                      <p:to>
                                        <p:strVal val="visible"/>
                                      </p:to>
                                    </p:set>
                                    <p:animEffect transition="in" filter="wipe(left)">
                                      <p:cBhvr>
                                        <p:cTn id="7" dur="500"/>
                                        <p:tgtEl>
                                          <p:spTgt spid="21">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
                                            <p:graphicEl>
                                              <a:chart seriesIdx="0" categoryIdx="-4" bldStep="series"/>
                                            </p:graphicEl>
                                          </p:spTgt>
                                        </p:tgtEl>
                                        <p:attrNameLst>
                                          <p:attrName>style.visibility</p:attrName>
                                        </p:attrNameLst>
                                      </p:cBhvr>
                                      <p:to>
                                        <p:strVal val="visible"/>
                                      </p:to>
                                    </p:set>
                                    <p:animEffect transition="in" filter="wipe(left)">
                                      <p:cBhvr>
                                        <p:cTn id="12" dur="500"/>
                                        <p:tgtEl>
                                          <p:spTgt spid="21">
                                            <p:graphicEl>
                                              <a:chart seriesIdx="0" categoryIdx="-4" bldStep="series"/>
                                            </p:graphicEl>
                                          </p:spTgt>
                                        </p:tgtEl>
                                      </p:cBhvr>
                                    </p:animEffect>
                                  </p:childTnLst>
                                </p:cTn>
                              </p:par>
                              <p:par>
                                <p:cTn id="13" presetID="1" presetClass="entr" presetSubtype="0" fill="hold" grpId="0" nodeType="withEffect">
                                  <p:stCondLst>
                                    <p:cond delay="500"/>
                                  </p:stCondLst>
                                  <p:childTnLst>
                                    <p:set>
                                      <p:cBhvr>
                                        <p:cTn id="14" dur="1" fill="hold">
                                          <p:stCondLst>
                                            <p:cond delay="0"/>
                                          </p:stCondLst>
                                        </p:cTn>
                                        <p:tgtEl>
                                          <p:spTgt spid="24"/>
                                        </p:tgtEl>
                                        <p:attrNameLst>
                                          <p:attrName>style.visibility</p:attrName>
                                        </p:attrNameLst>
                                      </p:cBhvr>
                                      <p:to>
                                        <p:strVal val="visible"/>
                                      </p:to>
                                    </p:set>
                                  </p:childTnLst>
                                </p:cTn>
                              </p:par>
                              <p:par>
                                <p:cTn id="15" presetID="22" presetClass="entr" presetSubtype="8" fill="hold" grpId="0" nodeType="withEffect">
                                  <p:stCondLst>
                                    <p:cond delay="500"/>
                                  </p:stCondLst>
                                  <p:childTnLst>
                                    <p:set>
                                      <p:cBhvr>
                                        <p:cTn id="16" dur="1" fill="hold">
                                          <p:stCondLst>
                                            <p:cond delay="0"/>
                                          </p:stCondLst>
                                        </p:cTn>
                                        <p:tgtEl>
                                          <p:spTgt spid="21">
                                            <p:graphicEl>
                                              <a:chart seriesIdx="1" categoryIdx="-4" bldStep="series"/>
                                            </p:graphicEl>
                                          </p:spTgt>
                                        </p:tgtEl>
                                        <p:attrNameLst>
                                          <p:attrName>style.visibility</p:attrName>
                                        </p:attrNameLst>
                                      </p:cBhvr>
                                      <p:to>
                                        <p:strVal val="visible"/>
                                      </p:to>
                                    </p:set>
                                    <p:animEffect transition="in" filter="wipe(left)">
                                      <p:cBhvr>
                                        <p:cTn id="17" dur="500"/>
                                        <p:tgtEl>
                                          <p:spTgt spid="21">
                                            <p:graphicEl>
                                              <a:chart seriesIdx="1" categoryIdx="-4" bldStep="series"/>
                                            </p:graphicEl>
                                          </p:spTgt>
                                        </p:tgtEl>
                                      </p:cBhvr>
                                    </p:animEffect>
                                  </p:childTnLst>
                                </p:cTn>
                              </p:par>
                              <p:par>
                                <p:cTn id="18" presetID="1" presetClass="entr" presetSubtype="0" fill="hold" grpId="0" nodeType="withEffect">
                                  <p:stCondLst>
                                    <p:cond delay="1000"/>
                                  </p:stCondLst>
                                  <p:childTnLst>
                                    <p:set>
                                      <p:cBhvr>
                                        <p:cTn id="19" dur="1" fill="hold">
                                          <p:stCondLst>
                                            <p:cond delay="0"/>
                                          </p:stCondLst>
                                        </p:cTn>
                                        <p:tgtEl>
                                          <p:spTgt spid="22"/>
                                        </p:tgtEl>
                                        <p:attrNameLst>
                                          <p:attrName>style.visibility</p:attrName>
                                        </p:attrNameLst>
                                      </p:cBhvr>
                                      <p:to>
                                        <p:strVal val="visible"/>
                                      </p:to>
                                    </p:set>
                                  </p:childTnLst>
                                </p:cTn>
                              </p:par>
                              <p:par>
                                <p:cTn id="20" presetID="22" presetClass="entr" presetSubtype="8" fill="hold" grpId="0" nodeType="withEffect">
                                  <p:stCondLst>
                                    <p:cond delay="1000"/>
                                  </p:stCondLst>
                                  <p:childTnLst>
                                    <p:set>
                                      <p:cBhvr>
                                        <p:cTn id="21" dur="1" fill="hold">
                                          <p:stCondLst>
                                            <p:cond delay="0"/>
                                          </p:stCondLst>
                                        </p:cTn>
                                        <p:tgtEl>
                                          <p:spTgt spid="21">
                                            <p:graphicEl>
                                              <a:chart seriesIdx="2" categoryIdx="-4" bldStep="series"/>
                                            </p:graphicEl>
                                          </p:spTgt>
                                        </p:tgtEl>
                                        <p:attrNameLst>
                                          <p:attrName>style.visibility</p:attrName>
                                        </p:attrNameLst>
                                      </p:cBhvr>
                                      <p:to>
                                        <p:strVal val="visible"/>
                                      </p:to>
                                    </p:set>
                                    <p:animEffect transition="in" filter="wipe(left)">
                                      <p:cBhvr>
                                        <p:cTn id="22" dur="500"/>
                                        <p:tgtEl>
                                          <p:spTgt spid="21">
                                            <p:graphicEl>
                                              <a:chart seriesIdx="2" categoryIdx="-4" bldStep="series"/>
                                            </p:graphicEl>
                                          </p:spTgt>
                                        </p:tgtEl>
                                      </p:cBhvr>
                                    </p:animEffect>
                                  </p:childTnLst>
                                </p:cTn>
                              </p:par>
                              <p:par>
                                <p:cTn id="23" presetID="1" presetClass="entr" presetSubtype="0" fill="hold" grpId="0" nodeType="withEffect">
                                  <p:stCondLst>
                                    <p:cond delay="150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1">
                                            <p:graphicEl>
                                              <a:chart seriesIdx="3" categoryIdx="-4" bldStep="series"/>
                                            </p:graphicEl>
                                          </p:spTgt>
                                        </p:tgtEl>
                                        <p:attrNameLst>
                                          <p:attrName>style.visibility</p:attrName>
                                        </p:attrNameLst>
                                      </p:cBhvr>
                                      <p:to>
                                        <p:strVal val="visible"/>
                                      </p:to>
                                    </p:set>
                                    <p:animEffect transition="in" filter="wipe(left)">
                                      <p:cBhvr>
                                        <p:cTn id="29" dur="500"/>
                                        <p:tgtEl>
                                          <p:spTgt spid="21">
                                            <p:graphicEl>
                                              <a:chart seriesIdx="3" categoryIdx="-4" bldStep="series"/>
                                            </p:graphicEl>
                                          </p:spTgt>
                                        </p:tgtEl>
                                      </p:cBhvr>
                                    </p:animEffect>
                                  </p:childTnLst>
                                </p:cTn>
                              </p:par>
                              <p:par>
                                <p:cTn id="30" presetID="1" presetClass="entr" presetSubtype="0" fill="hold" grpId="0" nodeType="withEffect">
                                  <p:stCondLst>
                                    <p:cond delay="500"/>
                                  </p:stCondLst>
                                  <p:childTnLst>
                                    <p:set>
                                      <p:cBhvr>
                                        <p:cTn id="31" dur="1" fill="hold">
                                          <p:stCondLst>
                                            <p:cond delay="0"/>
                                          </p:stCondLst>
                                        </p:cTn>
                                        <p:tgtEl>
                                          <p:spTgt spid="25"/>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8"/>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uiExpand="1">
        <p:bldSub>
          <a:bldChart bld="series"/>
        </p:bldSub>
      </p:bldGraphic>
      <p:bldP spid="22" grpId="0"/>
      <p:bldP spid="23" grpId="0"/>
      <p:bldP spid="24" grpId="0"/>
      <p:bldP spid="25" grpId="0"/>
      <p:bldP spid="35" grpId="0"/>
      <p:bldP spid="38" grpId="0"/>
    </p:bldLst>
  </p:timing>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endParaRPr kumimoji="0" lang="en-US" sz="20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61748" y="3129785"/>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7.7%</a:t>
            </a:r>
          </a:p>
        </p:txBody>
      </p:sp>
      <p:sp>
        <p:nvSpPr>
          <p:cNvPr id="12" name="Rectangle 11">
            <a:extLst>
              <a:ext uri="{FF2B5EF4-FFF2-40B4-BE49-F238E27FC236}">
                <a16:creationId xmlns:a16="http://schemas.microsoft.com/office/drawing/2014/main" id="{D782EF0A-FF3F-2447-94E7-065DCDE4778E}"/>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ED78F5B-5AD3-3444-AB2D-EFA84E5C42D3}"/>
              </a:ext>
            </a:extLst>
          </p:cNvPr>
          <p:cNvSpPr/>
          <p:nvPr/>
        </p:nvSpPr>
        <p:spPr>
          <a:xfrm>
            <a:off x="80387" y="2046456"/>
            <a:ext cx="8983226" cy="1310280"/>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 Pythia consistently provides the highest performance 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all core configurations</a:t>
            </a:r>
          </a:p>
        </p:txBody>
      </p:sp>
      <p:sp>
        <p:nvSpPr>
          <p:cNvPr id="14" name="Rectangle 13">
            <a:extLst>
              <a:ext uri="{FF2B5EF4-FFF2-40B4-BE49-F238E27FC236}">
                <a16:creationId xmlns:a16="http://schemas.microsoft.com/office/drawing/2014/main" id="{8E5B46C1-FC04-B54B-819D-490FB17FC6C3}"/>
              </a:ext>
            </a:extLst>
          </p:cNvPr>
          <p:cNvSpPr/>
          <p:nvPr/>
        </p:nvSpPr>
        <p:spPr>
          <a:xfrm>
            <a:off x="80387" y="3802856"/>
            <a:ext cx="8983226" cy="1017745"/>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 Pythia’s gain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increases with core count</a:t>
            </a:r>
          </a:p>
        </p:txBody>
      </p:sp>
    </p:spTree>
    <p:extLst>
      <p:ext uri="{BB962C8B-B14F-4D97-AF65-F5344CB8AC3E}">
        <p14:creationId xmlns:p14="http://schemas.microsoft.com/office/powerpoint/2010/main" val="132308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205806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7646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933816"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a:t>
            </a:r>
            <a:r>
              <a:rPr kumimoji="0" lang="en-US" sz="2000" b="0" i="1" u="none" strike="noStrike" kern="1200" cap="none" spc="0" normalizeH="0" baseline="0" noProof="0" dirty="0" err="1">
                <a:ln>
                  <a:noFill/>
                </a:ln>
                <a:solidFill>
                  <a:srgbClr val="E7E6E6">
                    <a:lumMod val="50000"/>
                  </a:srgbClr>
                </a:solidFill>
                <a:effectLst/>
                <a:uLnTx/>
                <a:uFillTx/>
                <a:latin typeface="Calibri" panose="020F0502020204030204" pitchFamily="34" charset="0"/>
                <a:ea typeface="+mn-ea"/>
                <a:cs typeface="Calibri" panose="020F0502020204030204" pitchFamily="34" charset="0"/>
              </a:rPr>
              <a:t>Threadripper</a:t>
            </a: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106150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40291" y="820503"/>
            <a:ext cx="560866"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190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17%</a:t>
            </a:r>
          </a:p>
        </p:txBody>
      </p:sp>
      <p:cxnSp>
        <p:nvCxnSpPr>
          <p:cNvPr id="3" name="Straight Connector 2">
            <a:extLst>
              <a:ext uri="{FF2B5EF4-FFF2-40B4-BE49-F238E27FC236}">
                <a16:creationId xmlns:a16="http://schemas.microsoft.com/office/drawing/2014/main" id="{A958F930-B399-9349-B00B-4C36F84BFC85}"/>
              </a:ext>
            </a:extLst>
          </p:cNvPr>
          <p:cNvCxnSpPr/>
          <p:nvPr/>
        </p:nvCxnSpPr>
        <p:spPr>
          <a:xfrm>
            <a:off x="2388973" y="3311611"/>
            <a:ext cx="5708822" cy="0"/>
          </a:xfrm>
          <a:prstGeom prst="line">
            <a:avLst/>
          </a:prstGeom>
          <a:ln w="12700">
            <a:solidFill>
              <a:srgbClr val="E3030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4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wipe(left)">
                                      <p:cBhvr>
                                        <p:cTn id="7" dur="500"/>
                                        <p:tgtEl>
                                          <p:spTgt spid="6">
                                            <p:graphicEl>
                                              <a:chart seriesIdx="-3" categoryIdx="-3" bldStep="gridLegend"/>
                                            </p:graphic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grpId="0" nodeType="clickEffect">
                                  <p:stCondLst>
                                    <p:cond delay="0"/>
                                  </p:stCondLst>
                                  <p:childTnLst>
                                    <p:set>
                                      <p:cBhvr>
                                        <p:cTn id="14" dur="1" fill="hold">
                                          <p:stCondLst>
                                            <p:cond delay="0"/>
                                          </p:stCondLst>
                                        </p:cTn>
                                        <p:tgtEl>
                                          <p:spTgt spid="6">
                                            <p:graphicEl>
                                              <a:chart seriesIdx="0" categoryIdx="-4" bldStep="series"/>
                                            </p:graphicEl>
                                          </p:spTgt>
                                        </p:tgtEl>
                                        <p:attrNameLst>
                                          <p:attrName>style.visibility</p:attrName>
                                        </p:attrNameLst>
                                      </p:cBhvr>
                                      <p:to>
                                        <p:strVal val="visible"/>
                                      </p:to>
                                    </p:set>
                                    <p:animEffect transition="in" filter="wipe(right)">
                                      <p:cBhvr>
                                        <p:cTn id="15" dur="500"/>
                                        <p:tgtEl>
                                          <p:spTgt spid="6">
                                            <p:graphicEl>
                                              <a:chart seriesIdx="0" categoryIdx="-4" bldStep="series"/>
                                            </p:graphicEl>
                                          </p:spTgt>
                                        </p:tgtEl>
                                      </p:cBhvr>
                                    </p:animEffect>
                                  </p:childTnLst>
                                </p:cTn>
                              </p:par>
                              <p:par>
                                <p:cTn id="16" presetID="1" presetClass="entr" presetSubtype="0" fill="hold" grpId="0" nodeType="withEffect">
                                  <p:stCondLst>
                                    <p:cond delay="500"/>
                                  </p:stCondLst>
                                  <p:childTnLst>
                                    <p:set>
                                      <p:cBhvr>
                                        <p:cTn id="17" dur="1" fill="hold">
                                          <p:stCondLst>
                                            <p:cond delay="0"/>
                                          </p:stCondLst>
                                        </p:cTn>
                                        <p:tgtEl>
                                          <p:spTgt spid="14"/>
                                        </p:tgtEl>
                                        <p:attrNameLst>
                                          <p:attrName>style.visibility</p:attrName>
                                        </p:attrNameLst>
                                      </p:cBhvr>
                                      <p:to>
                                        <p:strVal val="visible"/>
                                      </p:to>
                                    </p:set>
                                  </p:childTnLst>
                                </p:cTn>
                              </p:par>
                              <p:par>
                                <p:cTn id="18" presetID="22" presetClass="entr" presetSubtype="2" fill="hold" grpId="0" nodeType="withEffect">
                                  <p:stCondLst>
                                    <p:cond delay="500"/>
                                  </p:stCondLst>
                                  <p:childTnLst>
                                    <p:set>
                                      <p:cBhvr>
                                        <p:cTn id="19" dur="1" fill="hold">
                                          <p:stCondLst>
                                            <p:cond delay="0"/>
                                          </p:stCondLst>
                                        </p:cTn>
                                        <p:tgtEl>
                                          <p:spTgt spid="6">
                                            <p:graphicEl>
                                              <a:chart seriesIdx="1" categoryIdx="-4" bldStep="series"/>
                                            </p:graphicEl>
                                          </p:spTgt>
                                        </p:tgtEl>
                                        <p:attrNameLst>
                                          <p:attrName>style.visibility</p:attrName>
                                        </p:attrNameLst>
                                      </p:cBhvr>
                                      <p:to>
                                        <p:strVal val="visible"/>
                                      </p:to>
                                    </p:set>
                                    <p:animEffect transition="in" filter="wipe(right)">
                                      <p:cBhvr>
                                        <p:cTn id="20" dur="500"/>
                                        <p:tgtEl>
                                          <p:spTgt spid="6">
                                            <p:graphicEl>
                                              <a:chart seriesIdx="1" categoryIdx="-4" bldStep="series"/>
                                            </p:graphicEl>
                                          </p:spTgt>
                                        </p:tgtEl>
                                      </p:cBhvr>
                                    </p:animEffect>
                                  </p:childTnLst>
                                </p:cTn>
                              </p:par>
                              <p:par>
                                <p:cTn id="21" presetID="1" presetClass="entr" presetSubtype="0" fill="hold" grpId="0" nodeType="withEffect">
                                  <p:stCondLst>
                                    <p:cond delay="1000"/>
                                  </p:stCondLst>
                                  <p:childTnLst>
                                    <p:set>
                                      <p:cBhvr>
                                        <p:cTn id="22" dur="1" fill="hold">
                                          <p:stCondLst>
                                            <p:cond delay="0"/>
                                          </p:stCondLst>
                                        </p:cTn>
                                        <p:tgtEl>
                                          <p:spTgt spid="15"/>
                                        </p:tgtEl>
                                        <p:attrNameLst>
                                          <p:attrName>style.visibility</p:attrName>
                                        </p:attrNameLst>
                                      </p:cBhvr>
                                      <p:to>
                                        <p:strVal val="visible"/>
                                      </p:to>
                                    </p:set>
                                  </p:childTnLst>
                                </p:cTn>
                              </p:par>
                              <p:par>
                                <p:cTn id="23" presetID="22" presetClass="entr" presetSubtype="2" fill="hold" grpId="0" nodeType="withEffect">
                                  <p:stCondLst>
                                    <p:cond delay="1000"/>
                                  </p:stCondLst>
                                  <p:childTnLst>
                                    <p:set>
                                      <p:cBhvr>
                                        <p:cTn id="24" dur="1" fill="hold">
                                          <p:stCondLst>
                                            <p:cond delay="0"/>
                                          </p:stCondLst>
                                        </p:cTn>
                                        <p:tgtEl>
                                          <p:spTgt spid="6">
                                            <p:graphicEl>
                                              <a:chart seriesIdx="2" categoryIdx="-4" bldStep="series"/>
                                            </p:graphicEl>
                                          </p:spTgt>
                                        </p:tgtEl>
                                        <p:attrNameLst>
                                          <p:attrName>style.visibility</p:attrName>
                                        </p:attrNameLst>
                                      </p:cBhvr>
                                      <p:to>
                                        <p:strVal val="visible"/>
                                      </p:to>
                                    </p:set>
                                    <p:animEffect transition="in" filter="wipe(right)">
                                      <p:cBhvr>
                                        <p:cTn id="25" dur="500"/>
                                        <p:tgtEl>
                                          <p:spTgt spid="6">
                                            <p:graphicEl>
                                              <a:chart seriesIdx="2" categoryIdx="-4" bldStep="series"/>
                                            </p:graphicEl>
                                          </p:spTgt>
                                        </p:tgtEl>
                                      </p:cBhvr>
                                    </p:animEffect>
                                  </p:childTnLst>
                                </p:cTn>
                              </p:par>
                              <p:par>
                                <p:cTn id="26" presetID="1" presetClass="entr" presetSubtype="0" fill="hold" grpId="0" nodeType="withEffect">
                                  <p:stCondLst>
                                    <p:cond delay="1500"/>
                                  </p:stCondLst>
                                  <p:childTnLst>
                                    <p:set>
                                      <p:cBhvr>
                                        <p:cTn id="27" dur="1" fill="hold">
                                          <p:stCondLst>
                                            <p:cond delay="0"/>
                                          </p:stCondLst>
                                        </p:cTn>
                                        <p:tgtEl>
                                          <p:spTgt spid="1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9"/>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2" presetClass="entr" presetSubtype="2" fill="hold" grpId="0" nodeType="clickEffect">
                                  <p:stCondLst>
                                    <p:cond delay="0"/>
                                  </p:stCondLst>
                                  <p:childTnLst>
                                    <p:set>
                                      <p:cBhvr>
                                        <p:cTn id="49" dur="1" fill="hold">
                                          <p:stCondLst>
                                            <p:cond delay="0"/>
                                          </p:stCondLst>
                                        </p:cTn>
                                        <p:tgtEl>
                                          <p:spTgt spid="6">
                                            <p:graphicEl>
                                              <a:chart seriesIdx="3" categoryIdx="-4" bldStep="series"/>
                                            </p:graphicEl>
                                          </p:spTgt>
                                        </p:tgtEl>
                                        <p:attrNameLst>
                                          <p:attrName>style.visibility</p:attrName>
                                        </p:attrNameLst>
                                      </p:cBhvr>
                                      <p:to>
                                        <p:strVal val="visible"/>
                                      </p:to>
                                    </p:set>
                                    <p:animEffect transition="in" filter="wipe(right)">
                                      <p:cBhvr>
                                        <p:cTn id="50" dur="500"/>
                                        <p:tgtEl>
                                          <p:spTgt spid="6">
                                            <p:graphicEl>
                                              <a:chart seriesIdx="3" categoryIdx="-4" bldStep="series"/>
                                            </p:graphicEl>
                                          </p:spTgt>
                                        </p:tgtEl>
                                      </p:cBhvr>
                                    </p:animEffect>
                                  </p:childTnLst>
                                </p:cTn>
                              </p:par>
                              <p:par>
                                <p:cTn id="51" presetID="1" presetClass="entr" presetSubtype="0" fill="hold" grpId="0" nodeType="withEffect">
                                  <p:stCondLst>
                                    <p:cond delay="50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Graphic spid="6" grpId="0" uiExpand="1">
        <p:bldSub>
          <a:bldChart bld="series"/>
        </p:bldSub>
      </p:bldGraphic>
      <p:bldP spid="11" grpId="0"/>
      <p:bldP spid="12" grpId="0"/>
      <p:bldP spid="13" grpId="0"/>
      <p:bldP spid="14" grpId="0"/>
      <p:bldP spid="15" grpId="0"/>
      <p:bldP spid="16" grpId="0"/>
      <p:bldP spid="17" grpId="0"/>
      <p:bldP spid="19" grpId="0"/>
      <p:bldP spid="22" grpId="0"/>
      <p:bldP spid="25" grpId="0"/>
    </p:bldLst>
  </p:timing>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199285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6917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79275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a:t>
            </a:r>
            <a:r>
              <a:rPr kumimoji="0" lang="en-US" sz="1800" b="0" i="1" u="none" strike="noStrike" kern="1200" cap="none" spc="0" normalizeH="0" baseline="0" noProof="0" dirty="0" err="1">
                <a:ln>
                  <a:noFill/>
                </a:ln>
                <a:solidFill>
                  <a:srgbClr val="E7E6E6">
                    <a:lumMod val="50000"/>
                  </a:srgbClr>
                </a:solidFill>
                <a:effectLst/>
                <a:uLnTx/>
                <a:uFillTx/>
                <a:latin typeface="Lato" panose="020F0502020204030203" pitchFamily="34" charset="77"/>
                <a:ea typeface="+mn-ea"/>
                <a:cs typeface="+mn-cs"/>
              </a:rPr>
              <a:t>Threadripper</a:t>
            </a: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97334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56764" y="794763"/>
            <a:ext cx="50526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991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17%</a:t>
            </a:r>
          </a:p>
        </p:txBody>
      </p:sp>
      <p:sp>
        <p:nvSpPr>
          <p:cNvPr id="20" name="Rectangle 19">
            <a:extLst>
              <a:ext uri="{FF2B5EF4-FFF2-40B4-BE49-F238E27FC236}">
                <a16:creationId xmlns:a16="http://schemas.microsoft.com/office/drawing/2014/main" id="{CFB99ED5-254B-834B-8CE2-64A8CD8975BF}"/>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E80A7FC1-AA75-8346-96D6-E584847A540F}"/>
              </a:ext>
            </a:extLst>
          </p:cNvPr>
          <p:cNvSpPr/>
          <p:nvPr/>
        </p:nvSpPr>
        <p:spPr>
          <a:xfrm>
            <a:off x="80388" y="2655844"/>
            <a:ext cx="8983226" cy="1558928"/>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Pythia outperforms prior best prefetchers for</a:t>
            </a: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 wide range of DRAM bandwidth configurations</a:t>
            </a:r>
          </a:p>
        </p:txBody>
      </p:sp>
    </p:spTree>
    <p:extLst>
      <p:ext uri="{BB962C8B-B14F-4D97-AF65-F5344CB8AC3E}">
        <p14:creationId xmlns:p14="http://schemas.microsoft.com/office/powerpoint/2010/main" val="1971622515"/>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170E7-5437-B241-B8D8-8F3300D03E7C}"/>
              </a:ext>
            </a:extLst>
          </p:cNvPr>
          <p:cNvSpPr>
            <a:spLocks noGrp="1"/>
          </p:cNvSpPr>
          <p:nvPr>
            <p:ph type="title"/>
          </p:nvPr>
        </p:nvSpPr>
        <p:spPr/>
        <p:txBody>
          <a:bodyPr/>
          <a:lstStyle/>
          <a:p>
            <a:r>
              <a:rPr lang="en-US" dirty="0"/>
              <a:t>Pythia’s Overhead</a:t>
            </a:r>
          </a:p>
        </p:txBody>
      </p:sp>
      <p:sp>
        <p:nvSpPr>
          <p:cNvPr id="5" name="Content Placeholder 4">
            <a:extLst>
              <a:ext uri="{FF2B5EF4-FFF2-40B4-BE49-F238E27FC236}">
                <a16:creationId xmlns:a16="http://schemas.microsoft.com/office/drawing/2014/main" id="{63E193EB-0456-824E-AABB-C7B93318976B}"/>
              </a:ext>
            </a:extLst>
          </p:cNvPr>
          <p:cNvSpPr>
            <a:spLocks noGrp="1"/>
          </p:cNvSpPr>
          <p:nvPr>
            <p:ph idx="1"/>
          </p:nvPr>
        </p:nvSpPr>
        <p:spPr/>
        <p:txBody>
          <a:bodyPr/>
          <a:lstStyle/>
          <a:p>
            <a:r>
              <a:rPr lang="en-US" sz="3000" b="1" dirty="0">
                <a:solidFill>
                  <a:srgbClr val="000CFF"/>
                </a:solidFill>
                <a:latin typeface="+mn-lt"/>
              </a:rPr>
              <a:t>25.5 KB </a:t>
            </a:r>
            <a:r>
              <a:rPr lang="en-US" sz="3000" dirty="0">
                <a:latin typeface="+mn-lt"/>
              </a:rPr>
              <a:t>of total metadata storage </a:t>
            </a:r>
            <a:r>
              <a:rPr lang="en-US" sz="3000" b="1" dirty="0">
                <a:solidFill>
                  <a:srgbClr val="000CFF"/>
                </a:solidFill>
                <a:latin typeface="+mn-lt"/>
              </a:rPr>
              <a:t>per core</a:t>
            </a:r>
          </a:p>
          <a:p>
            <a:pPr lvl="1"/>
            <a:r>
              <a:rPr lang="en-US" sz="2600" dirty="0">
                <a:latin typeface="+mn-lt"/>
              </a:rPr>
              <a:t>Only simple tables</a:t>
            </a:r>
          </a:p>
          <a:p>
            <a:r>
              <a:rPr lang="en-US" sz="3000" dirty="0">
                <a:latin typeface="+mn-lt"/>
              </a:rPr>
              <a:t>We also model functionally-accurate Pythia with full complexity in </a:t>
            </a:r>
            <a:r>
              <a:rPr lang="en-US" sz="3000" b="1" dirty="0">
                <a:solidFill>
                  <a:schemeClr val="accent2"/>
                </a:solidFill>
                <a:latin typeface="+mn-lt"/>
              </a:rPr>
              <a:t>Chisel</a:t>
            </a:r>
            <a:r>
              <a:rPr lang="en-US" sz="3000" dirty="0">
                <a:latin typeface="+mn-lt"/>
              </a:rPr>
              <a:t> </a:t>
            </a:r>
            <a:r>
              <a:rPr lang="en-US" sz="1800" b="1" dirty="0">
                <a:solidFill>
                  <a:schemeClr val="bg2">
                    <a:lumMod val="75000"/>
                  </a:schemeClr>
                </a:solidFill>
                <a:latin typeface="+mn-lt"/>
              </a:rPr>
              <a:t>[4]</a:t>
            </a:r>
            <a:r>
              <a:rPr lang="en-US" sz="3000" dirty="0">
                <a:latin typeface="+mn-lt"/>
              </a:rPr>
              <a:t> HDL</a:t>
            </a:r>
          </a:p>
        </p:txBody>
      </p:sp>
      <p:sp>
        <p:nvSpPr>
          <p:cNvPr id="6" name="Rounded Rectangle 5">
            <a:extLst>
              <a:ext uri="{FF2B5EF4-FFF2-40B4-BE49-F238E27FC236}">
                <a16:creationId xmlns:a16="http://schemas.microsoft.com/office/drawing/2014/main" id="{B9CE33B3-3879-9E48-945B-53C67109D76C}"/>
              </a:ext>
            </a:extLst>
          </p:cNvPr>
          <p:cNvSpPr/>
          <p:nvPr/>
        </p:nvSpPr>
        <p:spPr>
          <a:xfrm>
            <a:off x="2539715" y="2980986"/>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1.03%</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area</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overhead</a:t>
            </a:r>
          </a:p>
        </p:txBody>
      </p:sp>
      <p:sp>
        <p:nvSpPr>
          <p:cNvPr id="8" name="Rounded Rectangle 7">
            <a:extLst>
              <a:ext uri="{FF2B5EF4-FFF2-40B4-BE49-F238E27FC236}">
                <a16:creationId xmlns:a16="http://schemas.microsoft.com/office/drawing/2014/main" id="{1FCF103B-80E0-0B4F-96B7-2C7E8AA094DF}"/>
              </a:ext>
            </a:extLst>
          </p:cNvPr>
          <p:cNvSpPr/>
          <p:nvPr/>
        </p:nvSpPr>
        <p:spPr>
          <a:xfrm>
            <a:off x="2539714" y="51872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Satisfies prediction latency</a:t>
            </a:r>
            <a:endPar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pic>
        <p:nvPicPr>
          <p:cNvPr id="15" name="Picture 14">
            <a:extLst>
              <a:ext uri="{FF2B5EF4-FFF2-40B4-BE49-F238E27FC236}">
                <a16:creationId xmlns:a16="http://schemas.microsoft.com/office/drawing/2014/main" id="{8499BC97-2BA5-584E-8758-5898A9ACB5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2778904"/>
            <a:ext cx="1014185" cy="1014185"/>
          </a:xfrm>
          <a:prstGeom prst="rect">
            <a:avLst/>
          </a:prstGeom>
          <a:effectLst>
            <a:outerShdw blurRad="50800" dist="38100" dir="2700000" algn="tl" rotWithShape="0">
              <a:prstClr val="black">
                <a:alpha val="40000"/>
              </a:prstClr>
            </a:outerShdw>
          </a:effectLst>
        </p:spPr>
      </p:pic>
      <p:sp>
        <p:nvSpPr>
          <p:cNvPr id="17" name="Rounded Rectangle 16">
            <a:extLst>
              <a:ext uri="{FF2B5EF4-FFF2-40B4-BE49-F238E27FC236}">
                <a16:creationId xmlns:a16="http://schemas.microsoft.com/office/drawing/2014/main" id="{964FBD02-CAFE-C749-90E4-555B48C2307C}"/>
              </a:ext>
            </a:extLst>
          </p:cNvPr>
          <p:cNvSpPr/>
          <p:nvPr/>
        </p:nvSpPr>
        <p:spPr>
          <a:xfrm>
            <a:off x="2539714" y="40653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0.4%</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power</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overhead</a:t>
            </a:r>
          </a:p>
        </p:txBody>
      </p:sp>
      <p:pic>
        <p:nvPicPr>
          <p:cNvPr id="18" name="Picture 17">
            <a:extLst>
              <a:ext uri="{FF2B5EF4-FFF2-40B4-BE49-F238E27FC236}">
                <a16:creationId xmlns:a16="http://schemas.microsoft.com/office/drawing/2014/main" id="{1443FFCA-31F6-644E-8F1B-1AF3AA3D2D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3874523"/>
            <a:ext cx="1014185" cy="1014185"/>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E02E2A8A-176E-2A44-AE22-6D9BB69A78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4985794"/>
            <a:ext cx="1042482" cy="1014185"/>
          </a:xfrm>
          <a:prstGeom prst="rect">
            <a:avLst/>
          </a:prstGeom>
          <a:effectLst>
            <a:outerShdw blurRad="50800" dist="38100" dir="2700000" algn="tl" rotWithShape="0">
              <a:prstClr val="black">
                <a:alpha val="40000"/>
              </a:prstClr>
            </a:outerShdw>
          </a:effectLst>
        </p:spPr>
      </p:pic>
      <p:sp>
        <p:nvSpPr>
          <p:cNvPr id="20" name="TextBox 19">
            <a:extLst>
              <a:ext uri="{FF2B5EF4-FFF2-40B4-BE49-F238E27FC236}">
                <a16:creationId xmlns:a16="http://schemas.microsoft.com/office/drawing/2014/main" id="{E2FAFE7A-26BE-B54E-9515-C4C2BB6617F5}"/>
              </a:ext>
            </a:extLst>
          </p:cNvPr>
          <p:cNvSpPr txBox="1"/>
          <p:nvPr/>
        </p:nvSpPr>
        <p:spPr>
          <a:xfrm>
            <a:off x="1707907" y="6121440"/>
            <a:ext cx="620323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of a desktop-class 4-core Skylake processor (Xeon D2132IT, 60W)</a:t>
            </a:r>
          </a:p>
        </p:txBody>
      </p:sp>
      <p:sp>
        <p:nvSpPr>
          <p:cNvPr id="21" name="TextBox 20">
            <a:extLst>
              <a:ext uri="{FF2B5EF4-FFF2-40B4-BE49-F238E27FC236}">
                <a16:creationId xmlns:a16="http://schemas.microsoft.com/office/drawing/2014/main" id="{A5C02E59-B1D8-4E46-92B4-5062CD636EE0}"/>
              </a:ext>
            </a:extLst>
          </p:cNvPr>
          <p:cNvSpPr txBox="1"/>
          <p:nvPr/>
        </p:nvSpPr>
        <p:spPr>
          <a:xfrm>
            <a:off x="6514862" y="6394960"/>
            <a:ext cx="2137958" cy="276999"/>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[4]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https://www.chisel-lang.org</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92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300"/>
                                        <p:tgtEl>
                                          <p:spTgt spid="21"/>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300"/>
                                        <p:tgtEl>
                                          <p:spTgt spid="1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3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3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3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3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3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7" grpId="0" animBg="1"/>
      <p:bldP spid="20" grpId="0"/>
      <p:bldP spid="21" grpId="0"/>
    </p:bldLst>
  </p:timing>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BF3B2-EBA2-284D-B1A6-0A4796392EF5}"/>
              </a:ext>
            </a:extLst>
          </p:cNvPr>
          <p:cNvSpPr>
            <a:spLocks noGrp="1"/>
          </p:cNvSpPr>
          <p:nvPr>
            <p:ph type="title"/>
          </p:nvPr>
        </p:nvSpPr>
        <p:spPr/>
        <p:txBody>
          <a:bodyPr/>
          <a:lstStyle/>
          <a:p>
            <a:r>
              <a:rPr lang="en-US" dirty="0"/>
              <a:t>More in the Paper</a:t>
            </a:r>
          </a:p>
        </p:txBody>
      </p:sp>
      <p:sp>
        <p:nvSpPr>
          <p:cNvPr id="5" name="Content Placeholder 4">
            <a:extLst>
              <a:ext uri="{FF2B5EF4-FFF2-40B4-BE49-F238E27FC236}">
                <a16:creationId xmlns:a16="http://schemas.microsoft.com/office/drawing/2014/main" id="{3A584A94-F8C7-C549-8266-83090A961D82}"/>
              </a:ext>
            </a:extLst>
          </p:cNvPr>
          <p:cNvSpPr>
            <a:spLocks noGrp="1"/>
          </p:cNvSpPr>
          <p:nvPr>
            <p:ph idx="1"/>
          </p:nvPr>
        </p:nvSpPr>
        <p:spPr/>
        <p:txBody>
          <a:bodyPr>
            <a:normAutofit lnSpcReduction="10000"/>
          </a:bodyPr>
          <a:lstStyle/>
          <a:p>
            <a:r>
              <a:rPr lang="en-US" dirty="0"/>
              <a:t>Performance comparison with </a:t>
            </a:r>
            <a:r>
              <a:rPr lang="en-US" b="1" dirty="0">
                <a:solidFill>
                  <a:srgbClr val="C00000"/>
                </a:solidFill>
              </a:rPr>
              <a:t>unseen traces</a:t>
            </a:r>
          </a:p>
          <a:p>
            <a:pPr lvl="1"/>
            <a:r>
              <a:rPr lang="en-US" dirty="0"/>
              <a:t>Pythia provides equally high performance benefits</a:t>
            </a:r>
            <a:br>
              <a:rPr lang="en-US" dirty="0"/>
            </a:br>
            <a:endParaRPr lang="en-US" dirty="0"/>
          </a:p>
          <a:p>
            <a:r>
              <a:rPr lang="en-US" dirty="0"/>
              <a:t>Comparison against </a:t>
            </a:r>
            <a:r>
              <a:rPr lang="en-US" b="1" dirty="0">
                <a:solidFill>
                  <a:srgbClr val="000CFF"/>
                </a:solidFill>
              </a:rPr>
              <a:t>multi-level prefetchers</a:t>
            </a:r>
            <a:endParaRPr lang="en-US" b="1" dirty="0">
              <a:solidFill>
                <a:srgbClr val="C00000"/>
              </a:solidFill>
            </a:endParaRPr>
          </a:p>
          <a:p>
            <a:pPr lvl="1"/>
            <a:r>
              <a:rPr lang="en-US" dirty="0"/>
              <a:t>Pythia outperforms prior best multi-level prefetchers</a:t>
            </a:r>
          </a:p>
          <a:p>
            <a:pPr lvl="1"/>
            <a:endParaRPr lang="en-US" dirty="0"/>
          </a:p>
          <a:p>
            <a:r>
              <a:rPr lang="en-US" dirty="0"/>
              <a:t>Understanding Pythia’s learning with </a:t>
            </a:r>
            <a:r>
              <a:rPr lang="en-US" b="1" dirty="0">
                <a:solidFill>
                  <a:schemeClr val="accent2"/>
                </a:solidFill>
              </a:rPr>
              <a:t>a case study</a:t>
            </a:r>
          </a:p>
          <a:p>
            <a:pPr lvl="1"/>
            <a:r>
              <a:rPr lang="en-US" dirty="0"/>
              <a:t>We reason towards the correctness of Pythia’s decision</a:t>
            </a:r>
          </a:p>
          <a:p>
            <a:endParaRPr lang="en-US" b="1" dirty="0">
              <a:solidFill>
                <a:schemeClr val="accent6"/>
              </a:solidFill>
            </a:endParaRPr>
          </a:p>
          <a:p>
            <a:r>
              <a:rPr lang="en-US" b="1" dirty="0">
                <a:solidFill>
                  <a:schemeClr val="accent6"/>
                </a:solidFill>
              </a:rPr>
              <a:t>Performance sensitivity</a:t>
            </a:r>
            <a:r>
              <a:rPr lang="en-US" dirty="0"/>
              <a:t> towards different features and hyperparameter values</a:t>
            </a:r>
          </a:p>
          <a:p>
            <a:endParaRPr lang="en-US" dirty="0"/>
          </a:p>
          <a:p>
            <a:r>
              <a:rPr lang="en-US" dirty="0"/>
              <a:t>Detailed single-core and four-core performance</a:t>
            </a:r>
            <a:endParaRPr lang="en-US" b="1" dirty="0">
              <a:solidFill>
                <a:srgbClr val="C00000"/>
              </a:solidFill>
            </a:endParaRPr>
          </a:p>
          <a:p>
            <a:pPr>
              <a:buFont typeface="Wingdings" pitchFamily="2" charset="2"/>
              <a:buChar char="ü"/>
            </a:pPr>
            <a:endParaRPr lang="en-US" b="1" dirty="0">
              <a:solidFill>
                <a:srgbClr val="C00000"/>
              </a:solidFill>
            </a:endParaRPr>
          </a:p>
        </p:txBody>
      </p:sp>
      <p:sp>
        <p:nvSpPr>
          <p:cNvPr id="6" name="Rectangle 5">
            <a:extLst>
              <a:ext uri="{FF2B5EF4-FFF2-40B4-BE49-F238E27FC236}">
                <a16:creationId xmlns:a16="http://schemas.microsoft.com/office/drawing/2014/main" id="{E6F44A4A-BB04-3A40-AA0C-1FAF328BF33C}"/>
              </a:ext>
            </a:extLst>
          </p:cNvPr>
          <p:cNvSpPr/>
          <p:nvPr/>
        </p:nvSpPr>
        <p:spPr>
          <a:xfrm>
            <a:off x="169011" y="874643"/>
            <a:ext cx="8736450" cy="5542060"/>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1329752B-1A8B-6144-9B45-3FF3BF816C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539" y="2302611"/>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54E21BB4-2BC2-3449-A3CD-747FA23CAAD4}"/>
              </a:ext>
            </a:extLst>
          </p:cNvPr>
          <p:cNvSpPr txBox="1"/>
          <p:nvPr/>
        </p:nvSpPr>
        <p:spPr>
          <a:xfrm>
            <a:off x="2172522" y="4359529"/>
            <a:ext cx="4729428" cy="369332"/>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4"/>
              </a:rPr>
              <a:t>https://arxiv.org/pdf/2109.12021.pdf</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731967869"/>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5BB35-9FEF-244E-92B7-E108363EA1D8}"/>
              </a:ext>
            </a:extLst>
          </p:cNvPr>
          <p:cNvSpPr>
            <a:spLocks noGrp="1"/>
          </p:cNvSpPr>
          <p:nvPr>
            <p:ph type="title"/>
          </p:nvPr>
        </p:nvSpPr>
        <p:spPr/>
        <p:txBody>
          <a:bodyPr/>
          <a:lstStyle/>
          <a:p>
            <a:r>
              <a:rPr lang="en-US" dirty="0"/>
              <a:t>Pythia is Open Source</a:t>
            </a:r>
          </a:p>
        </p:txBody>
      </p:sp>
      <p:sp>
        <p:nvSpPr>
          <p:cNvPr id="9" name="Content Placeholder 8">
            <a:extLst>
              <a:ext uri="{FF2B5EF4-FFF2-40B4-BE49-F238E27FC236}">
                <a16:creationId xmlns:a16="http://schemas.microsoft.com/office/drawing/2014/main" id="{F53749AB-BE31-7046-A890-54FC3D0BA9C8}"/>
              </a:ext>
            </a:extLst>
          </p:cNvPr>
          <p:cNvSpPr>
            <a:spLocks noGrp="1"/>
          </p:cNvSpPr>
          <p:nvPr>
            <p:ph idx="1"/>
          </p:nvPr>
        </p:nvSpPr>
        <p:spPr/>
        <p:txBody>
          <a:bodyPr/>
          <a:lstStyle/>
          <a:p>
            <a:pPr marL="0" indent="0" algn="ctr">
              <a:buNone/>
            </a:pPr>
            <a:r>
              <a:rPr lang="en-US" sz="3200" dirty="0">
                <a:latin typeface="Calibri" panose="020F0502020204030204" pitchFamily="34" charset="0"/>
                <a:cs typeface="Calibri" panose="020F0502020204030204" pitchFamily="34" charset="0"/>
                <a:hlinkClick r:id="rId2"/>
              </a:rPr>
              <a:t>https://github.com/CMU-SAFARI/Pythia</a:t>
            </a:r>
            <a:endParaRPr lang="en-US" sz="3200" dirty="0">
              <a:latin typeface="Calibri" panose="020F0502020204030204" pitchFamily="34" charset="0"/>
              <a:cs typeface="Calibri" panose="020F0502020204030204" pitchFamily="34" charset="0"/>
            </a:endParaRPr>
          </a:p>
          <a:p>
            <a:endParaRPr lang="en-US" sz="1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MICRO’21 </a:t>
            </a:r>
            <a:r>
              <a:rPr lang="en-US" sz="3000" b="1" dirty="0">
                <a:solidFill>
                  <a:srgbClr val="C00000"/>
                </a:solidFill>
                <a:latin typeface="Calibri" panose="020F0502020204030204" pitchFamily="34" charset="0"/>
                <a:cs typeface="Calibri" panose="020F0502020204030204" pitchFamily="34" charset="0"/>
              </a:rPr>
              <a:t>artifact evaluated</a:t>
            </a:r>
          </a:p>
          <a:p>
            <a:r>
              <a:rPr lang="en-US" sz="3000" b="1" dirty="0" err="1">
                <a:solidFill>
                  <a:srgbClr val="000CFF"/>
                </a:solidFill>
                <a:latin typeface="Calibri" panose="020F0502020204030204" pitchFamily="34" charset="0"/>
                <a:cs typeface="Calibri" panose="020F0502020204030204" pitchFamily="34" charset="0"/>
              </a:rPr>
              <a:t>Champsim</a:t>
            </a:r>
            <a:r>
              <a:rPr lang="en-US" sz="3000" b="1" dirty="0">
                <a:solidFill>
                  <a:srgbClr val="000CFF"/>
                </a:solidFill>
                <a:latin typeface="Calibri" panose="020F0502020204030204" pitchFamily="34" charset="0"/>
                <a:cs typeface="Calibri" panose="020F0502020204030204" pitchFamily="34" charset="0"/>
              </a:rPr>
              <a:t> source</a:t>
            </a:r>
            <a:r>
              <a:rPr lang="en-US" sz="3000" dirty="0">
                <a:solidFill>
                  <a:srgbClr val="000CFF"/>
                </a:solidFill>
                <a:latin typeface="Calibri" panose="020F0502020204030204" pitchFamily="34" charset="0"/>
                <a:cs typeface="Calibri" panose="020F0502020204030204" pitchFamily="34" charset="0"/>
              </a:rPr>
              <a:t> </a:t>
            </a:r>
            <a:r>
              <a:rPr lang="en-US" sz="3000" dirty="0">
                <a:latin typeface="Calibri" panose="020F0502020204030204" pitchFamily="34" charset="0"/>
                <a:cs typeface="Calibri" panose="020F0502020204030204" pitchFamily="34" charset="0"/>
              </a:rPr>
              <a:t>code + </a:t>
            </a:r>
            <a:r>
              <a:rPr lang="en-US" sz="3000" b="1" dirty="0">
                <a:solidFill>
                  <a:srgbClr val="000CFF"/>
                </a:solidFill>
                <a:latin typeface="Calibri" panose="020F0502020204030204" pitchFamily="34" charset="0"/>
                <a:cs typeface="Calibri" panose="020F0502020204030204" pitchFamily="34" charset="0"/>
              </a:rPr>
              <a:t>Chisel</a:t>
            </a:r>
            <a:r>
              <a:rPr lang="en-US" sz="3000" dirty="0">
                <a:latin typeface="Calibri" panose="020F0502020204030204" pitchFamily="34" charset="0"/>
                <a:cs typeface="Calibri" panose="020F0502020204030204" pitchFamily="34" charset="0"/>
              </a:rPr>
              <a:t> modeling code</a:t>
            </a:r>
          </a:p>
          <a:p>
            <a:r>
              <a:rPr lang="en-US" sz="3000" b="1" dirty="0">
                <a:solidFill>
                  <a:schemeClr val="accent6">
                    <a:lumMod val="75000"/>
                  </a:schemeClr>
                </a:solidFill>
                <a:latin typeface="Calibri" panose="020F0502020204030204" pitchFamily="34" charset="0"/>
                <a:cs typeface="Calibri" panose="020F0502020204030204" pitchFamily="34" charset="0"/>
              </a:rPr>
              <a:t>All traces</a:t>
            </a:r>
            <a:r>
              <a:rPr lang="en-US" sz="3000" dirty="0">
                <a:latin typeface="Calibri" panose="020F0502020204030204" pitchFamily="34" charset="0"/>
                <a:cs typeface="Calibri" panose="020F0502020204030204" pitchFamily="34" charset="0"/>
              </a:rPr>
              <a:t> used for evaluation</a:t>
            </a:r>
          </a:p>
        </p:txBody>
      </p:sp>
      <p:pic>
        <p:nvPicPr>
          <p:cNvPr id="13" name="Picture 12">
            <a:extLst>
              <a:ext uri="{FF2B5EF4-FFF2-40B4-BE49-F238E27FC236}">
                <a16:creationId xmlns:a16="http://schemas.microsoft.com/office/drawing/2014/main" id="{0CF51876-2774-604C-B12B-CB9D757B3020}"/>
              </a:ext>
            </a:extLst>
          </p:cNvPr>
          <p:cNvPicPr>
            <a:picLocks noChangeAspect="1"/>
          </p:cNvPicPr>
          <p:nvPr/>
        </p:nvPicPr>
        <p:blipFill>
          <a:blip r:embed="rId3"/>
          <a:stretch>
            <a:fillRect/>
          </a:stretch>
        </p:blipFill>
        <p:spPr>
          <a:xfrm>
            <a:off x="6351586" y="43365"/>
            <a:ext cx="759994" cy="755795"/>
          </a:xfrm>
          <a:prstGeom prst="rect">
            <a:avLst/>
          </a:prstGeom>
        </p:spPr>
      </p:pic>
      <p:pic>
        <p:nvPicPr>
          <p:cNvPr id="14" name="Picture 13">
            <a:extLst>
              <a:ext uri="{FF2B5EF4-FFF2-40B4-BE49-F238E27FC236}">
                <a16:creationId xmlns:a16="http://schemas.microsoft.com/office/drawing/2014/main" id="{1F963882-2781-184B-8124-7F3E699EEE5E}"/>
              </a:ext>
            </a:extLst>
          </p:cNvPr>
          <p:cNvPicPr>
            <a:picLocks noChangeAspect="1"/>
          </p:cNvPicPr>
          <p:nvPr/>
        </p:nvPicPr>
        <p:blipFill>
          <a:blip r:embed="rId4"/>
          <a:stretch>
            <a:fillRect/>
          </a:stretch>
        </p:blipFill>
        <p:spPr>
          <a:xfrm>
            <a:off x="7204269" y="44462"/>
            <a:ext cx="759994" cy="755795"/>
          </a:xfrm>
          <a:prstGeom prst="rect">
            <a:avLst/>
          </a:prstGeom>
        </p:spPr>
      </p:pic>
      <p:pic>
        <p:nvPicPr>
          <p:cNvPr id="15" name="Picture 14">
            <a:extLst>
              <a:ext uri="{FF2B5EF4-FFF2-40B4-BE49-F238E27FC236}">
                <a16:creationId xmlns:a16="http://schemas.microsoft.com/office/drawing/2014/main" id="{D325227A-CBE5-E542-927A-E269C88CB4C0}"/>
              </a:ext>
            </a:extLst>
          </p:cNvPr>
          <p:cNvPicPr>
            <a:picLocks noChangeAspect="1"/>
          </p:cNvPicPr>
          <p:nvPr/>
        </p:nvPicPr>
        <p:blipFill>
          <a:blip r:embed="rId5"/>
          <a:stretch>
            <a:fillRect/>
          </a:stretch>
        </p:blipFill>
        <p:spPr>
          <a:xfrm>
            <a:off x="8056952" y="44241"/>
            <a:ext cx="759994" cy="755795"/>
          </a:xfrm>
          <a:prstGeom prst="rect">
            <a:avLst/>
          </a:prstGeom>
        </p:spPr>
      </p:pic>
      <p:pic>
        <p:nvPicPr>
          <p:cNvPr id="3" name="Picture 2">
            <a:extLst>
              <a:ext uri="{FF2B5EF4-FFF2-40B4-BE49-F238E27FC236}">
                <a16:creationId xmlns:a16="http://schemas.microsoft.com/office/drawing/2014/main" id="{DBAB3A35-E534-8847-A3B1-ECB4E72F93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3096" y="3179920"/>
            <a:ext cx="6836119" cy="3634715"/>
          </a:xfrm>
          <a:prstGeom prst="rect">
            <a:avLst/>
          </a:prstGeom>
        </p:spPr>
      </p:pic>
    </p:spTree>
    <p:extLst>
      <p:ext uri="{BB962C8B-B14F-4D97-AF65-F5344CB8AC3E}">
        <p14:creationId xmlns:p14="http://schemas.microsoft.com/office/powerpoint/2010/main" val="2805167160"/>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18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097172734"/>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355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542193955"/>
      </p:ext>
    </p:extLst>
  </p:cSld>
  <p:clrMapOvr>
    <a:masterClrMapping/>
  </p:clrMapOvr>
  <p:transition/>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Self-Optimizing Hybrid Storage Systems</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821146287"/>
      </p:ext>
    </p:extLst>
  </p:cSld>
  <p:clrMapOvr>
    <a:masterClrMapping/>
  </p:clrMapOvr>
  <p:transition/>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2"/>
          <p:cNvSpPr txBox="1">
            <a:spLocks noGrp="1"/>
          </p:cNvSpPr>
          <p:nvPr>
            <p:ph type="ctrTitle"/>
          </p:nvPr>
        </p:nvSpPr>
        <p:spPr>
          <a:xfrm>
            <a:off x="-925" y="841149"/>
            <a:ext cx="9145800" cy="2934600"/>
          </a:xfrm>
          <a:prstGeom prst="rect">
            <a:avLst/>
          </a:prstGeom>
          <a:solidFill>
            <a:srgbClr val="EFEFEF"/>
          </a:solidFill>
          <a:ln w="9525" cap="flat" cmpd="sng">
            <a:solidFill>
              <a:schemeClr val="lt1"/>
            </a:solidFill>
            <a:prstDash val="solid"/>
            <a:round/>
            <a:headEnd type="none" w="sm" len="sm"/>
            <a:tailEnd type="none" w="sm" len="sm"/>
          </a:ln>
        </p:spPr>
        <p:txBody>
          <a:bodyPr spcFirstLastPara="1" wrap="square" lIns="68575" tIns="34275" rIns="68575" bIns="34275" anchor="ctr" anchorCtr="0">
            <a:noAutofit/>
          </a:bodyPr>
          <a:lstStyle/>
          <a:p>
            <a:pPr>
              <a:buClr>
                <a:srgbClr val="002060"/>
              </a:buClr>
              <a:buSzPts val="4400"/>
            </a:pPr>
            <a:r>
              <a:rPr lang="en" sz="5600" b="1" dirty="0">
                <a:solidFill>
                  <a:srgbClr val="002060"/>
                </a:solidFill>
              </a:rPr>
              <a:t>Sibyl:</a:t>
            </a:r>
            <a:r>
              <a:rPr lang="en" sz="5100" b="1" dirty="0">
                <a:solidFill>
                  <a:srgbClr val="002060"/>
                </a:solidFill>
              </a:rPr>
              <a:t> </a:t>
            </a:r>
            <a:br>
              <a:rPr lang="en" sz="4700" b="1" dirty="0">
                <a:solidFill>
                  <a:srgbClr val="002060"/>
                </a:solidFill>
              </a:rPr>
            </a:br>
            <a:r>
              <a:rPr lang="en" sz="4300" b="1" dirty="0">
                <a:solidFill>
                  <a:srgbClr val="002060"/>
                </a:solidFill>
              </a:rPr>
              <a:t>Adaptive and Extensible Data Placement in Hybrid Storage Systems Using Online Reinforcement Learning</a:t>
            </a:r>
            <a:endParaRPr sz="4600" b="1" dirty="0">
              <a:solidFill>
                <a:srgbClr val="002060"/>
              </a:solidFill>
            </a:endParaRPr>
          </a:p>
        </p:txBody>
      </p:sp>
      <p:sp>
        <p:nvSpPr>
          <p:cNvPr id="166" name="Google Shape;166;p32"/>
          <p:cNvSpPr txBox="1"/>
          <p:nvPr/>
        </p:nvSpPr>
        <p:spPr>
          <a:xfrm>
            <a:off x="10918372" y="-1110343"/>
            <a:ext cx="138548" cy="284663"/>
          </a:xfrm>
          <a:prstGeom prst="rect">
            <a:avLst/>
          </a:prstGeom>
          <a:noFill/>
          <a:ln>
            <a:noFill/>
          </a:ln>
        </p:spPr>
        <p:txBody>
          <a:bodyPr spcFirstLastPara="1" wrap="square" lIns="68575" tIns="34275" rIns="68575" bIns="3427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67" name="Google Shape;167;p32"/>
          <p:cNvSpPr txBox="1">
            <a:spLocks noGrp="1"/>
          </p:cNvSpPr>
          <p:nvPr>
            <p:ph type="subTitle" idx="1"/>
          </p:nvPr>
        </p:nvSpPr>
        <p:spPr>
          <a:xfrm>
            <a:off x="0" y="3775750"/>
            <a:ext cx="9145800" cy="2225100"/>
          </a:xfrm>
          <a:prstGeom prst="rect">
            <a:avLst/>
          </a:prstGeom>
          <a:noFill/>
          <a:ln>
            <a:noFill/>
          </a:ln>
        </p:spPr>
        <p:txBody>
          <a:bodyPr spcFirstLastPara="1" wrap="square" lIns="68575" tIns="34275" rIns="68575" bIns="34275" anchor="t" anchorCtr="0">
            <a:normAutofit/>
          </a:bodyPr>
          <a:lstStyle/>
          <a:p>
            <a:pPr marL="0" indent="0">
              <a:spcBef>
                <a:spcPts val="0"/>
              </a:spcBef>
              <a:buSzPts val="1200"/>
            </a:pPr>
            <a:r>
              <a:rPr lang="en" sz="2100" dirty="0"/>
              <a:t>Gagandeep Singh, Rakesh </a:t>
            </a:r>
            <a:r>
              <a:rPr lang="en" sz="2100" dirty="0" err="1"/>
              <a:t>Nadig</a:t>
            </a:r>
            <a:r>
              <a:rPr lang="en" sz="2100" dirty="0"/>
              <a:t>, </a:t>
            </a:r>
            <a:r>
              <a:rPr lang="en" sz="2100" dirty="0" err="1"/>
              <a:t>Jisung</a:t>
            </a:r>
            <a:r>
              <a:rPr lang="en" sz="2100" dirty="0"/>
              <a:t> Park, Rahul </a:t>
            </a:r>
            <a:r>
              <a:rPr lang="en" sz="2100" dirty="0" err="1"/>
              <a:t>Bera</a:t>
            </a:r>
            <a:r>
              <a:rPr lang="en" sz="2100" dirty="0"/>
              <a:t>, Nastaran Hajinazar,  David Novo, Juan Gómez-Luna, Onur Mutlu</a:t>
            </a:r>
            <a:endParaRPr sz="2100" dirty="0"/>
          </a:p>
          <a:p>
            <a:pPr marL="0" indent="0">
              <a:spcBef>
                <a:spcPts val="0"/>
              </a:spcBef>
              <a:buSzPts val="1200"/>
            </a:pPr>
            <a:endParaRPr sz="2100" dirty="0"/>
          </a:p>
          <a:p>
            <a:pPr marL="0" indent="0" algn="l">
              <a:spcBef>
                <a:spcPts val="0"/>
              </a:spcBef>
              <a:buSzPts val="1200"/>
            </a:pPr>
            <a:endParaRPr dirty="0"/>
          </a:p>
        </p:txBody>
      </p:sp>
      <p:pic>
        <p:nvPicPr>
          <p:cNvPr id="168" name="Google Shape;168;p32"/>
          <p:cNvPicPr preferRelativeResize="0"/>
          <p:nvPr/>
        </p:nvPicPr>
        <p:blipFill>
          <a:blip r:embed="rId3">
            <a:alphaModFix/>
          </a:blip>
          <a:stretch>
            <a:fillRect/>
          </a:stretch>
        </p:blipFill>
        <p:spPr>
          <a:xfrm>
            <a:off x="0" y="5049676"/>
            <a:ext cx="2300850" cy="923275"/>
          </a:xfrm>
          <a:prstGeom prst="rect">
            <a:avLst/>
          </a:prstGeom>
          <a:noFill/>
          <a:ln>
            <a:noFill/>
          </a:ln>
        </p:spPr>
      </p:pic>
      <p:pic>
        <p:nvPicPr>
          <p:cNvPr id="169" name="Google Shape;169;p32"/>
          <p:cNvPicPr preferRelativeResize="0"/>
          <p:nvPr/>
        </p:nvPicPr>
        <p:blipFill>
          <a:blip r:embed="rId4">
            <a:alphaModFix/>
          </a:blip>
          <a:stretch>
            <a:fillRect/>
          </a:stretch>
        </p:blipFill>
        <p:spPr>
          <a:xfrm>
            <a:off x="6301676" y="5267851"/>
            <a:ext cx="2844125" cy="542525"/>
          </a:xfrm>
          <a:prstGeom prst="rect">
            <a:avLst/>
          </a:prstGeom>
          <a:noFill/>
          <a:ln>
            <a:noFill/>
          </a:ln>
        </p:spPr>
      </p:pic>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3"/>
          <p:cNvSpPr txBox="1">
            <a:spLocks noGrp="1"/>
          </p:cNvSpPr>
          <p:nvPr>
            <p:ph type="body" idx="1"/>
          </p:nvPr>
        </p:nvSpPr>
        <p:spPr>
          <a:xfrm>
            <a:off x="169000" y="1489818"/>
            <a:ext cx="8894700" cy="4613524"/>
          </a:xfrm>
          <a:prstGeom prst="rect">
            <a:avLst/>
          </a:prstGeom>
          <a:noFill/>
          <a:ln>
            <a:noFill/>
          </a:ln>
        </p:spPr>
        <p:txBody>
          <a:bodyPr spcFirstLastPara="1" wrap="square" lIns="91425" tIns="45700" rIns="91425" bIns="45700" anchor="t" anchorCtr="0">
            <a:normAutofit fontScale="92500" lnSpcReduction="20000"/>
          </a:bodyPr>
          <a:lstStyle/>
          <a:p>
            <a:pPr marL="0" indent="0">
              <a:lnSpc>
                <a:spcPct val="100000"/>
              </a:lnSpc>
              <a:spcBef>
                <a:spcPts val="0"/>
              </a:spcBef>
              <a:buSzPct val="66956"/>
              <a:buNone/>
            </a:pPr>
            <a:r>
              <a:rPr lang="en" sz="1150" b="1" dirty="0">
                <a:solidFill>
                  <a:srgbClr val="0070C0"/>
                </a:solidFill>
              </a:rPr>
              <a:t>Background</a:t>
            </a:r>
            <a:r>
              <a:rPr lang="en" sz="1150" dirty="0"/>
              <a:t>: Hybrid storage systems (HSSs) complement different storage technologies to extend the overall capacity and reduce the system cost with minimal effect on the application performance</a:t>
            </a:r>
            <a:endParaRPr sz="1150" dirty="0"/>
          </a:p>
          <a:p>
            <a:pPr marL="0" indent="0">
              <a:lnSpc>
                <a:spcPct val="100000"/>
              </a:lnSpc>
              <a:buSzPct val="66956"/>
              <a:buNone/>
            </a:pPr>
            <a:r>
              <a:rPr lang="en" sz="1150" b="1" dirty="0">
                <a:solidFill>
                  <a:srgbClr val="E30305"/>
                </a:solidFill>
              </a:rPr>
              <a:t>Problem</a:t>
            </a:r>
            <a:r>
              <a:rPr lang="en" sz="1150" dirty="0"/>
              <a:t>: Accurately identify the performance-critical data of an application and placing it in the “best-fit” storage device. Three key shortcomings of prior data placement policies (heuristic-based and supervised learning-based) of hybrid storage systems:</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adaptability</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device awareness (e.g., read/write latencies of each device)</a:t>
            </a:r>
            <a:endParaRPr sz="1150" dirty="0"/>
          </a:p>
          <a:p>
            <a:pPr marL="228600" indent="-118348">
              <a:lnSpc>
                <a:spcPct val="100000"/>
              </a:lnSpc>
              <a:spcBef>
                <a:spcPts val="500"/>
              </a:spcBef>
              <a:buSzPct val="100000"/>
              <a:buFont typeface="Lato"/>
              <a:buChar char="•"/>
            </a:pPr>
            <a:r>
              <a:rPr lang="en" sz="1150" dirty="0"/>
              <a:t>Lack of</a:t>
            </a:r>
            <a:r>
              <a:rPr lang="en" sz="1150" b="1" dirty="0">
                <a:solidFill>
                  <a:srgbClr val="C00000"/>
                </a:solidFill>
              </a:rPr>
              <a:t> extensibility</a:t>
            </a:r>
            <a:endParaRPr sz="1150" dirty="0"/>
          </a:p>
          <a:p>
            <a:pPr marL="0" indent="0">
              <a:lnSpc>
                <a:spcPct val="100000"/>
              </a:lnSpc>
              <a:buSzPct val="66956"/>
              <a:buNone/>
            </a:pPr>
            <a:r>
              <a:rPr lang="en" sz="1150" b="1" dirty="0">
                <a:solidFill>
                  <a:srgbClr val="BF9000"/>
                </a:solidFill>
              </a:rPr>
              <a:t>Goal</a:t>
            </a:r>
            <a:r>
              <a:rPr lang="en" sz="1150" dirty="0"/>
              <a:t>: Develop a new, efficient, and high performance data-placement mechanism for hybrid storage systems that can:</a:t>
            </a:r>
            <a:endParaRPr sz="1150" dirty="0"/>
          </a:p>
          <a:p>
            <a:pPr marL="228600" indent="-118348">
              <a:lnSpc>
                <a:spcPct val="100000"/>
              </a:lnSpc>
              <a:spcBef>
                <a:spcPts val="500"/>
              </a:spcBef>
              <a:buSzPct val="100000"/>
              <a:buFont typeface="Lato"/>
              <a:buChar char="•"/>
            </a:pPr>
            <a:r>
              <a:rPr lang="en" sz="1150" dirty="0"/>
              <a:t>Dynamically derive an adaptive data-placement strategy by</a:t>
            </a:r>
            <a:r>
              <a:rPr lang="en" sz="1150" dirty="0">
                <a:solidFill>
                  <a:srgbClr val="BF9000"/>
                </a:solidFill>
              </a:rPr>
              <a:t> </a:t>
            </a:r>
            <a:r>
              <a:rPr lang="en" sz="1150" b="1" dirty="0">
                <a:solidFill>
                  <a:srgbClr val="BF9000"/>
                </a:solidFill>
              </a:rPr>
              <a:t>continuously learning and adapting </a:t>
            </a:r>
            <a:r>
              <a:rPr lang="en" sz="1150" dirty="0"/>
              <a:t>to the</a:t>
            </a:r>
            <a:r>
              <a:rPr lang="en" sz="1150" b="1" dirty="0">
                <a:solidFill>
                  <a:srgbClr val="BF9000"/>
                </a:solidFill>
              </a:rPr>
              <a:t> application and underlying device characteristics</a:t>
            </a:r>
            <a:endParaRPr sz="1150" b="1" dirty="0">
              <a:solidFill>
                <a:srgbClr val="BF9000"/>
              </a:solidFill>
            </a:endParaRPr>
          </a:p>
          <a:p>
            <a:pPr marL="228600" indent="-118348">
              <a:lnSpc>
                <a:spcPct val="100000"/>
              </a:lnSpc>
              <a:spcBef>
                <a:spcPts val="500"/>
              </a:spcBef>
              <a:buSzPct val="100000"/>
              <a:buFont typeface="Lato"/>
              <a:buChar char="•"/>
            </a:pPr>
            <a:r>
              <a:rPr lang="en" sz="1150" b="1" dirty="0">
                <a:solidFill>
                  <a:srgbClr val="BF9000"/>
                </a:solidFill>
              </a:rPr>
              <a:t>Easily extensible </a:t>
            </a:r>
            <a:r>
              <a:rPr lang="en" sz="1150" dirty="0"/>
              <a:t>to incorporate a wide range of hybrid storage configurations.</a:t>
            </a:r>
            <a:endParaRPr sz="1150" dirty="0"/>
          </a:p>
          <a:p>
            <a:pPr marL="0" indent="0">
              <a:lnSpc>
                <a:spcPct val="100000"/>
              </a:lnSpc>
              <a:buSzPct val="66956"/>
              <a:buNone/>
            </a:pPr>
            <a:r>
              <a:rPr lang="en" sz="1150" b="1" dirty="0">
                <a:solidFill>
                  <a:srgbClr val="548135"/>
                </a:solidFill>
              </a:rPr>
              <a:t>Key Idea</a:t>
            </a:r>
            <a:r>
              <a:rPr lang="en" sz="1150" dirty="0"/>
              <a:t>: Sibyl, an online reinforcement learning-based self-optimizing mechanism for data placement that:</a:t>
            </a:r>
            <a:endParaRPr sz="1150" dirty="0"/>
          </a:p>
          <a:p>
            <a:pPr marL="228600" indent="-118348">
              <a:lnSpc>
                <a:spcPct val="100000"/>
              </a:lnSpc>
              <a:spcBef>
                <a:spcPts val="500"/>
              </a:spcBef>
              <a:buSzPct val="100000"/>
              <a:buFont typeface="Lato"/>
              <a:buChar char="•"/>
            </a:pPr>
            <a:r>
              <a:rPr lang="en" sz="1150" b="1" dirty="0">
                <a:solidFill>
                  <a:srgbClr val="38761D"/>
                </a:solidFill>
              </a:rPr>
              <a:t>Dynamically learns</a:t>
            </a:r>
            <a:r>
              <a:rPr lang="en" sz="1150" dirty="0"/>
              <a:t> from past experiences and </a:t>
            </a:r>
            <a:r>
              <a:rPr lang="en" sz="1150" b="1" dirty="0">
                <a:solidFill>
                  <a:srgbClr val="38761D"/>
                </a:solidFill>
              </a:rPr>
              <a:t>continuously adapts </a:t>
            </a:r>
            <a:r>
              <a:rPr lang="en" sz="1150" dirty="0"/>
              <a:t>its policy to improve long-term performance by interacting with the hybrid storage system </a:t>
            </a:r>
            <a:endParaRPr sz="1150" dirty="0"/>
          </a:p>
          <a:p>
            <a:pPr marL="228600" indent="-118348">
              <a:lnSpc>
                <a:spcPct val="100000"/>
              </a:lnSpc>
              <a:spcBef>
                <a:spcPts val="500"/>
              </a:spcBef>
              <a:buSzPct val="100000"/>
              <a:buFont typeface="Lato"/>
              <a:buChar char="•"/>
            </a:pPr>
            <a:r>
              <a:rPr lang="en" sz="1150" b="1" dirty="0">
                <a:solidFill>
                  <a:srgbClr val="38761D"/>
                </a:solidFill>
              </a:rPr>
              <a:t>Learns the asymmetry in the read/write latencies </a:t>
            </a:r>
            <a:r>
              <a:rPr lang="en" sz="1150" dirty="0"/>
              <a:t>present in modern hybrid storage devices while </a:t>
            </a:r>
            <a:r>
              <a:rPr lang="en" sz="1150" b="1" dirty="0">
                <a:solidFill>
                  <a:srgbClr val="38761D"/>
                </a:solidFill>
              </a:rPr>
              <a:t>taking into account</a:t>
            </a:r>
            <a:r>
              <a:rPr lang="en" sz="1150" dirty="0"/>
              <a:t> the </a:t>
            </a:r>
            <a:r>
              <a:rPr lang="en" sz="1150" dirty="0">
                <a:solidFill>
                  <a:srgbClr val="38761D"/>
                </a:solidFill>
              </a:rPr>
              <a:t>i</a:t>
            </a:r>
            <a:r>
              <a:rPr lang="en" sz="1150" b="1" dirty="0">
                <a:solidFill>
                  <a:srgbClr val="38761D"/>
                </a:solidFill>
              </a:rPr>
              <a:t>nherent characteristics of an application</a:t>
            </a:r>
            <a:endParaRPr sz="1150" b="1" dirty="0">
              <a:solidFill>
                <a:srgbClr val="38761D"/>
              </a:solidFill>
            </a:endParaRPr>
          </a:p>
          <a:p>
            <a:pPr marL="0" indent="0">
              <a:lnSpc>
                <a:spcPct val="100000"/>
              </a:lnSpc>
              <a:buSzPct val="66956"/>
              <a:buNone/>
            </a:pPr>
            <a:r>
              <a:rPr lang="en" sz="1150" b="1" dirty="0">
                <a:solidFill>
                  <a:srgbClr val="7030A0"/>
                </a:solidFill>
              </a:rPr>
              <a:t>Key Results</a:t>
            </a:r>
            <a:r>
              <a:rPr lang="en" sz="1150" dirty="0"/>
              <a:t>: Sibyl is evaluated on a real system with multiple device configurations</a:t>
            </a:r>
            <a:endParaRPr sz="1150" dirty="0"/>
          </a:p>
          <a:p>
            <a:pPr marL="228600" indent="-118348">
              <a:lnSpc>
                <a:spcPct val="100000"/>
              </a:lnSpc>
              <a:spcBef>
                <a:spcPts val="500"/>
              </a:spcBef>
              <a:buSzPct val="100000"/>
              <a:buFont typeface="Lato"/>
              <a:buChar char="•"/>
            </a:pPr>
            <a:r>
              <a:rPr lang="en" sz="1150" dirty="0"/>
              <a:t>Evaluated using a </a:t>
            </a:r>
            <a:r>
              <a:rPr lang="en" sz="1150" b="1" dirty="0">
                <a:solidFill>
                  <a:srgbClr val="674EA7"/>
                </a:solidFill>
              </a:rPr>
              <a:t>wide range of workloads</a:t>
            </a:r>
            <a:r>
              <a:rPr lang="en" sz="1150" dirty="0">
                <a:solidFill>
                  <a:srgbClr val="351C75"/>
                </a:solidFill>
              </a:rPr>
              <a:t> f</a:t>
            </a:r>
            <a:r>
              <a:rPr lang="en" sz="1150" dirty="0"/>
              <a:t>rom MSR Cambridge and Filebench</a:t>
            </a:r>
            <a:endParaRPr sz="1150" dirty="0"/>
          </a:p>
          <a:p>
            <a:pPr marL="228600" indent="-118348">
              <a:lnSpc>
                <a:spcPct val="100000"/>
              </a:lnSpc>
              <a:spcBef>
                <a:spcPts val="500"/>
              </a:spcBef>
              <a:buSzPct val="100000"/>
              <a:buFont typeface="Lato"/>
              <a:buChar char="•"/>
            </a:pPr>
            <a:r>
              <a:rPr lang="en" sz="1150" dirty="0"/>
              <a:t>In a performance (cost) optimized hybrid storage configuration, Sibyl provides up to </a:t>
            </a:r>
            <a:r>
              <a:rPr lang="en" sz="1150" b="1" dirty="0">
                <a:solidFill>
                  <a:srgbClr val="674EA7"/>
                </a:solidFill>
              </a:rPr>
              <a:t>21.6% (19.9%)</a:t>
            </a:r>
            <a:r>
              <a:rPr lang="en" sz="1150" b="1" dirty="0">
                <a:solidFill>
                  <a:srgbClr val="351C75"/>
                </a:solidFill>
              </a:rPr>
              <a:t> </a:t>
            </a:r>
            <a:r>
              <a:rPr lang="en" sz="1150" dirty="0"/>
              <a:t>performance improvement compared to prior data placement policies</a:t>
            </a:r>
            <a:endParaRPr sz="1150" dirty="0"/>
          </a:p>
          <a:p>
            <a:pPr marL="228600" indent="-118348">
              <a:lnSpc>
                <a:spcPct val="100000"/>
              </a:lnSpc>
              <a:spcBef>
                <a:spcPts val="500"/>
              </a:spcBef>
              <a:buSzPct val="100000"/>
              <a:buFont typeface="Lato"/>
              <a:buChar char="•"/>
            </a:pPr>
            <a:r>
              <a:rPr lang="en" sz="1150" dirty="0"/>
              <a:t>On a tri-hybrid storage system, Sibyl outperforms a heuristics-based policy by </a:t>
            </a:r>
            <a:r>
              <a:rPr lang="en" sz="1150" b="1" dirty="0">
                <a:solidFill>
                  <a:srgbClr val="674EA7"/>
                </a:solidFill>
              </a:rPr>
              <a:t>23.9%</a:t>
            </a:r>
            <a:r>
              <a:rPr lang="en" sz="1150" dirty="0"/>
              <a:t> -</a:t>
            </a:r>
            <a:r>
              <a:rPr lang="en" sz="1150" b="1" dirty="0">
                <a:solidFill>
                  <a:srgbClr val="674EA7"/>
                </a:solidFill>
              </a:rPr>
              <a:t>48.2%</a:t>
            </a:r>
            <a:r>
              <a:rPr lang="en" sz="1150" dirty="0"/>
              <a:t> </a:t>
            </a:r>
            <a:endParaRPr sz="1150" dirty="0"/>
          </a:p>
          <a:p>
            <a:pPr marL="228600" indent="-118348">
              <a:lnSpc>
                <a:spcPct val="100000"/>
              </a:lnSpc>
              <a:spcBef>
                <a:spcPts val="500"/>
              </a:spcBef>
              <a:buSzPct val="100000"/>
            </a:pPr>
            <a:r>
              <a:rPr lang="en" sz="1150" dirty="0"/>
              <a:t>Sibyl achieves </a:t>
            </a:r>
            <a:r>
              <a:rPr lang="en" sz="1150" b="1" dirty="0">
                <a:solidFill>
                  <a:srgbClr val="7030A0"/>
                </a:solidFill>
              </a:rPr>
              <a:t>80% </a:t>
            </a:r>
            <a:r>
              <a:rPr lang="en" sz="1150" dirty="0"/>
              <a:t>performance of an oracle policy with storage overhead of </a:t>
            </a:r>
            <a:r>
              <a:rPr lang="en" sz="1150" b="1" dirty="0">
                <a:solidFill>
                  <a:srgbClr val="7030A0"/>
                </a:solidFill>
              </a:rPr>
              <a:t>124.4 KiB</a:t>
            </a:r>
            <a:endParaRPr sz="1150" b="1" dirty="0">
              <a:solidFill>
                <a:srgbClr val="7030A0"/>
              </a:solidFill>
            </a:endParaRPr>
          </a:p>
        </p:txBody>
      </p:sp>
      <p:sp>
        <p:nvSpPr>
          <p:cNvPr id="176" name="Google Shape;176;p33"/>
          <p:cNvSpPr txBox="1">
            <a:spLocks noGrp="1"/>
          </p:cNvSpPr>
          <p:nvPr>
            <p:ph type="title"/>
          </p:nvPr>
        </p:nvSpPr>
        <p:spPr>
          <a:xfrm>
            <a:off x="169011" y="880301"/>
            <a:ext cx="8894700" cy="454500"/>
          </a:xfrm>
          <a:prstGeom prst="rect">
            <a:avLst/>
          </a:prstGeom>
          <a:noFill/>
          <a:ln>
            <a:noFill/>
          </a:ln>
        </p:spPr>
        <p:txBody>
          <a:bodyPr spcFirstLastPara="1" wrap="square" lIns="91425" tIns="45700" rIns="91425" bIns="45700" anchor="ctr" anchorCtr="0">
            <a:noAutofit/>
          </a:bodyPr>
          <a:lstStyle/>
          <a:p>
            <a:pPr>
              <a:buSzPts val="3780"/>
            </a:pPr>
            <a:r>
              <a:rPr lang="en" sz="3820" dirty="0"/>
              <a:t>Executive Summary</a:t>
            </a:r>
            <a:endParaRPr sz="3820" dirty="0"/>
          </a:p>
        </p:txBody>
      </p:sp>
      <p:sp>
        <p:nvSpPr>
          <p:cNvPr id="4" name="Rectangle 3">
            <a:extLst>
              <a:ext uri="{FF2B5EF4-FFF2-40B4-BE49-F238E27FC236}">
                <a16:creationId xmlns:a16="http://schemas.microsoft.com/office/drawing/2014/main" id="{908A5F97-2CE4-FB59-18C2-7C671F78441F}"/>
              </a:ext>
            </a:extLst>
          </p:cNvPr>
          <p:cNvSpPr/>
          <p:nvPr/>
        </p:nvSpPr>
        <p:spPr>
          <a:xfrm>
            <a:off x="80300" y="3645024"/>
            <a:ext cx="8812180" cy="936104"/>
          </a:xfrm>
          <a:prstGeom prst="rect">
            <a:avLst/>
          </a:prstGeom>
          <a:noFill/>
          <a:ln w="57150">
            <a:solidFill>
              <a:srgbClr val="0432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 name="Rectangle 4">
            <a:extLst>
              <a:ext uri="{FF2B5EF4-FFF2-40B4-BE49-F238E27FC236}">
                <a16:creationId xmlns:a16="http://schemas.microsoft.com/office/drawing/2014/main" id="{037C4610-9E70-DC45-934A-624744BBA516}"/>
              </a:ext>
            </a:extLst>
          </p:cNvPr>
          <p:cNvSpPr/>
          <p:nvPr/>
        </p:nvSpPr>
        <p:spPr>
          <a:xfrm>
            <a:off x="80300" y="4603508"/>
            <a:ext cx="8812180" cy="112974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Hybrid Storage Systems</a:t>
            </a:r>
            <a:endParaRPr dirty="0"/>
          </a:p>
        </p:txBody>
      </p:sp>
      <p:pic>
        <p:nvPicPr>
          <p:cNvPr id="193" name="Google Shape;193;p35"/>
          <p:cNvPicPr preferRelativeResize="0"/>
          <p:nvPr/>
        </p:nvPicPr>
        <p:blipFill>
          <a:blip r:embed="rId3">
            <a:alphaModFix/>
          </a:blip>
          <a:stretch>
            <a:fillRect/>
          </a:stretch>
        </p:blipFill>
        <p:spPr>
          <a:xfrm>
            <a:off x="1146263" y="1789500"/>
            <a:ext cx="6851476" cy="3279024"/>
          </a:xfrm>
          <a:prstGeom prst="rect">
            <a:avLst/>
          </a:prstGeom>
          <a:noFill/>
          <a:ln>
            <a:noFill/>
          </a:ln>
        </p:spPr>
      </p:pic>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6"/>
          <p:cNvSpPr txBox="1">
            <a:spLocks noGrp="1"/>
          </p:cNvSpPr>
          <p:nvPr>
            <p:ph type="title"/>
          </p:nvPr>
        </p:nvSpPr>
        <p:spPr>
          <a:xfrm>
            <a:off x="169000" y="956500"/>
            <a:ext cx="9081900" cy="454500"/>
          </a:xfrm>
          <a:prstGeom prst="rect">
            <a:avLst/>
          </a:prstGeom>
        </p:spPr>
        <p:txBody>
          <a:bodyPr spcFirstLastPara="1" wrap="square" lIns="91425" tIns="45700" rIns="91425" bIns="45700" anchor="ctr" anchorCtr="0">
            <a:noAutofit/>
          </a:bodyPr>
          <a:lstStyle/>
          <a:p>
            <a:r>
              <a:rPr lang="en" sz="2800"/>
              <a:t>Key Shortcomings of Prior Data Placement Techniques</a:t>
            </a:r>
            <a:endParaRPr sz="2800"/>
          </a:p>
        </p:txBody>
      </p:sp>
      <p:sp>
        <p:nvSpPr>
          <p:cNvPr id="199" name="Google Shape;199;p3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spcBef>
                <a:spcPts val="0"/>
              </a:spcBef>
              <a:buNone/>
            </a:pPr>
            <a:r>
              <a:rPr lang="en" sz="2300">
                <a:latin typeface="Calibri"/>
                <a:ea typeface="Calibri"/>
                <a:cs typeface="Calibri"/>
                <a:sym typeface="Calibri"/>
              </a:rPr>
              <a:t>We observe </a:t>
            </a:r>
            <a:r>
              <a:rPr lang="en" sz="2300" b="1">
                <a:solidFill>
                  <a:srgbClr val="C00000"/>
                </a:solidFill>
                <a:latin typeface="Calibri"/>
                <a:ea typeface="Calibri"/>
                <a:cs typeface="Calibri"/>
                <a:sym typeface="Calibri"/>
              </a:rPr>
              <a:t>three key shortcomings</a:t>
            </a:r>
            <a:r>
              <a:rPr lang="en" sz="2300">
                <a:latin typeface="Calibri"/>
                <a:ea typeface="Calibri"/>
                <a:cs typeface="Calibri"/>
                <a:sym typeface="Calibri"/>
              </a:rPr>
              <a:t> that significantly limit performance benefits of data-placement techniques</a:t>
            </a:r>
            <a:endParaRPr/>
          </a:p>
        </p:txBody>
      </p:sp>
      <p:sp>
        <p:nvSpPr>
          <p:cNvPr id="200" name="Google Shape;200;p36"/>
          <p:cNvSpPr/>
          <p:nvPr/>
        </p:nvSpPr>
        <p:spPr>
          <a:xfrm>
            <a:off x="0" y="2517442"/>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adaptability</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201;p36"/>
          <p:cNvSpPr/>
          <p:nvPr/>
        </p:nvSpPr>
        <p:spPr>
          <a:xfrm>
            <a:off x="0" y="355303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device awareness</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202;p36"/>
          <p:cNvSpPr/>
          <p:nvPr/>
        </p:nvSpPr>
        <p:spPr>
          <a:xfrm>
            <a:off x="0" y="4588660"/>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 extensibility</a:t>
            </a:r>
            <a:endParaRPr kumimoji="0" sz="3600" b="1" i="0" u="none" strike="noStrike" kern="0" cap="none" spc="0" normalizeH="0" baseline="0" noProof="0">
              <a:ln>
                <a:noFill/>
              </a:ln>
              <a:solidFill>
                <a:srgbClr val="FFFFFF"/>
              </a:solidFill>
              <a:effectLst/>
              <a:uLnTx/>
              <a:uFillTx/>
              <a:latin typeface="Calibri"/>
              <a:ea typeface="Calibri"/>
              <a:cs typeface="Calibri"/>
              <a:sym typeface="Calibri"/>
            </a:endParaRP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(1/2) </a:t>
            </a:r>
            <a:endParaRPr>
              <a:solidFill>
                <a:srgbClr val="264478"/>
              </a:solidFill>
              <a:latin typeface="Garamond"/>
              <a:ea typeface="Garamond"/>
              <a:cs typeface="Garamond"/>
              <a:sym typeface="Garamond"/>
            </a:endParaRPr>
          </a:p>
        </p:txBody>
      </p:sp>
      <p:sp>
        <p:nvSpPr>
          <p:cNvPr id="208" name="Google Shape;208;p3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lnSpcReduction="10000"/>
          </a:bodyPr>
          <a:lstStyle/>
          <a:p>
            <a:pPr indent="-387350">
              <a:buSzPts val="2500"/>
            </a:pPr>
            <a:r>
              <a:rPr lang="en" sz="2500" dirty="0"/>
              <a:t>Prior heuristic-based techniques consider only a </a:t>
            </a:r>
            <a:r>
              <a:rPr lang="en" sz="2500" b="1" dirty="0">
                <a:solidFill>
                  <a:srgbClr val="9E0000"/>
                </a:solidFill>
              </a:rPr>
              <a:t>few characteristics</a:t>
            </a:r>
            <a:r>
              <a:rPr lang="en" sz="2500" dirty="0">
                <a:solidFill>
                  <a:srgbClr val="9E0000"/>
                </a:solidFill>
              </a:rPr>
              <a:t> </a:t>
            </a:r>
            <a:r>
              <a:rPr lang="en" sz="2500" dirty="0"/>
              <a:t>(e.g., access frequency) to perform data placement</a:t>
            </a:r>
          </a:p>
          <a:p>
            <a:pPr indent="-387350">
              <a:buSzPts val="2500"/>
            </a:pPr>
            <a:endParaRPr sz="2500" dirty="0"/>
          </a:p>
          <a:p>
            <a:pPr indent="-387350">
              <a:spcBef>
                <a:spcPts val="0"/>
              </a:spcBef>
              <a:buSzPts val="2500"/>
            </a:pPr>
            <a:r>
              <a:rPr lang="en" sz="2500" b="1" dirty="0">
                <a:solidFill>
                  <a:srgbClr val="9E0000"/>
                </a:solidFill>
              </a:rPr>
              <a:t>Statically tuned characteristics</a:t>
            </a:r>
            <a:r>
              <a:rPr lang="en" sz="2500" dirty="0">
                <a:solidFill>
                  <a:srgbClr val="9E0000"/>
                </a:solidFill>
              </a:rPr>
              <a:t> </a:t>
            </a:r>
            <a:r>
              <a:rPr lang="en" sz="2500" dirty="0"/>
              <a:t>(based on</a:t>
            </a:r>
            <a:r>
              <a:rPr lang="en" sz="2500" b="1" dirty="0"/>
              <a:t> fixed thresholds</a:t>
            </a:r>
            <a:r>
              <a:rPr lang="en" sz="2500" dirty="0"/>
              <a:t>) are  ineffective when used on a wide range of applications and system configurations</a:t>
            </a:r>
            <a:endParaRPr sz="2500" dirty="0"/>
          </a:p>
          <a:p>
            <a:pPr indent="-387350">
              <a:spcBef>
                <a:spcPts val="0"/>
              </a:spcBef>
              <a:buSzPts val="2500"/>
            </a:pPr>
            <a:endParaRPr lang="en" sz="2500" dirty="0"/>
          </a:p>
          <a:p>
            <a:pPr indent="-387350">
              <a:spcBef>
                <a:spcPts val="0"/>
              </a:spcBef>
              <a:buSzPts val="2500"/>
            </a:pPr>
            <a:r>
              <a:rPr lang="en" sz="2500" dirty="0"/>
              <a:t>Supervised learning techniques need </a:t>
            </a:r>
            <a:r>
              <a:rPr lang="en" sz="2500" b="1" dirty="0"/>
              <a:t>labeled data</a:t>
            </a:r>
            <a:r>
              <a:rPr lang="en" sz="2500" dirty="0"/>
              <a:t> and </a:t>
            </a:r>
            <a:r>
              <a:rPr lang="en" sz="2500" b="1" dirty="0"/>
              <a:t>frequent retraining</a:t>
            </a:r>
            <a:r>
              <a:rPr lang="en" sz="2500" dirty="0"/>
              <a:t> to adapt to varying workloads and system conditions</a:t>
            </a:r>
            <a:endParaRPr sz="2500" dirty="0"/>
          </a:p>
        </p:txBody>
      </p:sp>
      <p:sp>
        <p:nvSpPr>
          <p:cNvPr id="5" name="Google Shape;209;p37">
            <a:extLst>
              <a:ext uri="{FF2B5EF4-FFF2-40B4-BE49-F238E27FC236}">
                <a16:creationId xmlns:a16="http://schemas.microsoft.com/office/drawing/2014/main" id="{0163BBAB-6333-85B8-7385-19381D82BB22}"/>
              </a:ext>
            </a:extLst>
          </p:cNvPr>
          <p:cNvSpPr/>
          <p:nvPr/>
        </p:nvSpPr>
        <p:spPr>
          <a:xfrm>
            <a:off x="0" y="562407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Prior techniques offer </a:t>
            </a:r>
            <a:r>
              <a:rPr kumimoji="0" lang="en" sz="2400" b="1" i="0" u="none" strike="noStrike" kern="0" cap="none" spc="0" normalizeH="0" baseline="0" noProof="0" dirty="0">
                <a:ln>
                  <a:noFill/>
                </a:ln>
                <a:solidFill>
                  <a:srgbClr val="FFFF00"/>
                </a:solidFill>
                <a:effectLst/>
                <a:uLnTx/>
                <a:uFillTx/>
                <a:latin typeface="Calibri"/>
                <a:ea typeface="Calibri"/>
                <a:cs typeface="Calibri"/>
                <a:sym typeface="Calibri"/>
              </a:rPr>
              <a:t>41.1% lower performance</a:t>
            </a: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 compared to an Oracle policy</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 name="Picture 1">
            <a:extLst>
              <a:ext uri="{FF2B5EF4-FFF2-40B4-BE49-F238E27FC236}">
                <a16:creationId xmlns:a16="http://schemas.microsoft.com/office/drawing/2014/main" id="{6E737A78-3AA1-49C8-8BED-481046656B98}"/>
              </a:ext>
            </a:extLst>
          </p:cNvPr>
          <p:cNvPicPr>
            <a:picLocks noChangeAspect="1"/>
          </p:cNvPicPr>
          <p:nvPr/>
        </p:nvPicPr>
        <p:blipFill rotWithShape="1">
          <a:blip r:embed="rId3"/>
          <a:srcRect b="10466"/>
          <a:stretch/>
        </p:blipFill>
        <p:spPr>
          <a:xfrm>
            <a:off x="0" y="1461262"/>
            <a:ext cx="9144000" cy="2893045"/>
          </a:xfrm>
          <a:prstGeom prst="rect">
            <a:avLst/>
          </a:prstGeom>
        </p:spPr>
      </p:pic>
      <p:sp>
        <p:nvSpPr>
          <p:cNvPr id="216" name="Google Shape;216;p3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(2/2)</a:t>
            </a:r>
            <a:endParaRPr>
              <a:solidFill>
                <a:srgbClr val="264478"/>
              </a:solidFill>
              <a:latin typeface="Garamond"/>
              <a:ea typeface="Garamond"/>
              <a:cs typeface="Garamond"/>
              <a:sym typeface="Garamond"/>
            </a:endParaRPr>
          </a:p>
        </p:txBody>
      </p:sp>
      <p:grpSp>
        <p:nvGrpSpPr>
          <p:cNvPr id="217" name="Google Shape;217;p38"/>
          <p:cNvGrpSpPr/>
          <p:nvPr/>
        </p:nvGrpSpPr>
        <p:grpSpPr>
          <a:xfrm>
            <a:off x="1172822" y="4164267"/>
            <a:ext cx="6868315" cy="712134"/>
            <a:chOff x="1223777" y="3865429"/>
            <a:chExt cx="6868315" cy="712134"/>
          </a:xfrm>
        </p:grpSpPr>
        <p:sp>
          <p:nvSpPr>
            <p:cNvPr id="220" name="Google Shape;220;p38"/>
            <p:cNvSpPr txBox="1"/>
            <p:nvPr/>
          </p:nvSpPr>
          <p:spPr>
            <a:xfrm>
              <a:off x="1223777" y="3869707"/>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219" name="Google Shape;219;p38"/>
            <p:cNvSpPr txBox="1"/>
            <p:nvPr/>
          </p:nvSpPr>
          <p:spPr>
            <a:xfrm>
              <a:off x="6249332" y="3865429"/>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grpSp>
      <p:sp>
        <p:nvSpPr>
          <p:cNvPr id="214" name="Google Shape;214;p38"/>
          <p:cNvSpPr txBox="1"/>
          <p:nvPr/>
        </p:nvSpPr>
        <p:spPr>
          <a:xfrm>
            <a:off x="114632" y="4793551"/>
            <a:ext cx="8812800" cy="384900"/>
          </a:xfrm>
          <a:prstGeom prst="rect">
            <a:avLst/>
          </a:prstGeom>
          <a:solidFill>
            <a:srgbClr val="548135"/>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CDE shows an average performance gap of 41.1% (32.6%) to Oracle for H&amp;M (H&amp;L)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 name="Google Shape;215;p38"/>
          <p:cNvSpPr txBox="1"/>
          <p:nvPr/>
        </p:nvSpPr>
        <p:spPr>
          <a:xfrm>
            <a:off x="116230" y="5250076"/>
            <a:ext cx="8812800" cy="384900"/>
          </a:xfrm>
          <a:prstGeom prst="rect">
            <a:avLst/>
          </a:prstGeom>
          <a:solidFill>
            <a:srgbClr val="B6D7A8"/>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000000"/>
                </a:solidFill>
                <a:effectLst/>
                <a:uLnTx/>
                <a:uFillTx/>
                <a:latin typeface="Calibri"/>
                <a:ea typeface="Calibri"/>
                <a:cs typeface="Calibri"/>
                <a:sym typeface="Calibri"/>
              </a:rPr>
              <a:t>HPS shows an average performance gap of 37.2% (55.5%) to Oracle for H&amp;M (H&amp;L)</a:t>
            </a: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buNone/>
            </a:pPr>
            <a:r>
              <a:rPr lang="en" sz="2500"/>
              <a:t>Prior data placement techniques:</a:t>
            </a:r>
            <a:endParaRPr sz="2500"/>
          </a:p>
          <a:p>
            <a:pPr indent="-387350">
              <a:buSzPts val="2500"/>
            </a:pPr>
            <a:r>
              <a:rPr lang="en" sz="2500" b="1">
                <a:solidFill>
                  <a:srgbClr val="9E0000"/>
                </a:solidFill>
              </a:rPr>
              <a:t>do not adapt</a:t>
            </a:r>
            <a:r>
              <a:rPr lang="en" sz="2500"/>
              <a:t> well to changes in underlying device characteristics (e.g., storage read latency)</a:t>
            </a:r>
            <a:endParaRPr sz="2500"/>
          </a:p>
          <a:p>
            <a:pPr marL="0" indent="0">
              <a:buNone/>
            </a:pPr>
            <a:endParaRPr sz="2500"/>
          </a:p>
          <a:p>
            <a:pPr indent="-387350">
              <a:buSzPts val="2500"/>
            </a:pPr>
            <a:r>
              <a:rPr lang="en" sz="2500" b="1">
                <a:solidFill>
                  <a:srgbClr val="9E0000"/>
                </a:solidFill>
              </a:rPr>
              <a:t>do not consider the data migration cost</a:t>
            </a:r>
            <a:r>
              <a:rPr lang="en" sz="2500"/>
              <a:t> between storage devices while making a data placement decision</a:t>
            </a:r>
            <a:endParaRPr sz="2500"/>
          </a:p>
          <a:p>
            <a:pPr indent="0">
              <a:buNone/>
            </a:pPr>
            <a:endParaRPr sz="2500"/>
          </a:p>
          <a:p>
            <a:pPr indent="-387350">
              <a:buSzPts val="2500"/>
            </a:pPr>
            <a:r>
              <a:rPr lang="en" sz="2500" b="1">
                <a:solidFill>
                  <a:srgbClr val="9E0000"/>
                </a:solidFill>
              </a:rPr>
              <a:t>are highly inefficient</a:t>
            </a:r>
            <a:r>
              <a:rPr lang="en" sz="2500"/>
              <a:t> in hybrid storage systems that have devices with significantly different read/write latencies</a:t>
            </a:r>
            <a:endParaRPr sz="2500"/>
          </a:p>
          <a:p>
            <a:pPr indent="0">
              <a:buNone/>
            </a:pPr>
            <a:endParaRPr sz="2500"/>
          </a:p>
        </p:txBody>
      </p:sp>
      <p:sp>
        <p:nvSpPr>
          <p:cNvPr id="226" name="Google Shape;226;p3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Device Awareness</a:t>
            </a:r>
            <a:endParaRPr>
              <a:solidFill>
                <a:srgbClr val="264478"/>
              </a:solidFill>
              <a:latin typeface="Garamond"/>
              <a:ea typeface="Garamond"/>
              <a:cs typeface="Garamond"/>
              <a:sym typeface="Garamond"/>
            </a:endParaRP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indent="-387350">
              <a:buSzPts val="2500"/>
            </a:pPr>
            <a:r>
              <a:rPr lang="en" sz="2500"/>
              <a:t>Prior data placement techniques are typically </a:t>
            </a:r>
            <a:r>
              <a:rPr lang="en" sz="2500" b="1"/>
              <a:t>designed</a:t>
            </a:r>
            <a:r>
              <a:rPr lang="en" sz="2500"/>
              <a:t> for a hybrid storage system with </a:t>
            </a:r>
            <a:r>
              <a:rPr lang="en" sz="2500" b="1"/>
              <a:t>only two storage devices</a:t>
            </a:r>
            <a:endParaRPr sz="2500" b="1"/>
          </a:p>
          <a:p>
            <a:pPr indent="0">
              <a:buNone/>
            </a:pPr>
            <a:endParaRPr sz="2500"/>
          </a:p>
          <a:p>
            <a:pPr indent="-387350">
              <a:buSzPts val="2500"/>
            </a:pPr>
            <a:r>
              <a:rPr lang="en" sz="2500" b="1">
                <a:solidFill>
                  <a:srgbClr val="9E0000"/>
                </a:solidFill>
              </a:rPr>
              <a:t>Significant effort</a:t>
            </a:r>
            <a:r>
              <a:rPr lang="en" sz="2500"/>
              <a:t> is required to extend the data placement policies for more than two devices</a:t>
            </a:r>
            <a:endParaRPr sz="2500"/>
          </a:p>
          <a:p>
            <a:pPr marL="0" indent="0">
              <a:buNone/>
            </a:pPr>
            <a:endParaRPr sz="2500"/>
          </a:p>
          <a:p>
            <a:pPr indent="0">
              <a:buNone/>
            </a:pPr>
            <a:endParaRPr sz="2500"/>
          </a:p>
        </p:txBody>
      </p:sp>
      <p:sp>
        <p:nvSpPr>
          <p:cNvPr id="232" name="Google Shape;232;p40"/>
          <p:cNvSpPr/>
          <p:nvPr/>
        </p:nvSpPr>
        <p:spPr>
          <a:xfrm>
            <a:off x="0" y="4253754"/>
            <a:ext cx="9144000" cy="936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Compared to a RL-based solution, a heuristic-based policy provides </a:t>
            </a:r>
            <a:r>
              <a:rPr kumimoji="0" lang="en" sz="2400" b="1" i="0" u="none" strike="noStrike" kern="0" cap="none" spc="0" normalizeH="0" baseline="0" noProof="0">
                <a:ln>
                  <a:noFill/>
                </a:ln>
                <a:solidFill>
                  <a:srgbClr val="FFFF00"/>
                </a:solidFill>
                <a:effectLst/>
                <a:uLnTx/>
                <a:uFillTx/>
                <a:latin typeface="Calibri"/>
                <a:ea typeface="Calibri"/>
                <a:cs typeface="Calibri"/>
                <a:sym typeface="Calibri"/>
              </a:rPr>
              <a:t>48.2% lower performance</a:t>
            </a: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 when extended from two to three devices</a:t>
            </a:r>
            <a:endParaRPr kumimoji="0" sz="11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3" name="Google Shape;233;p4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Extensibility</a:t>
            </a:r>
            <a:endParaRPr>
              <a:solidFill>
                <a:srgbClr val="264478"/>
              </a:solidFill>
              <a:latin typeface="Garamond"/>
              <a:ea typeface="Garamond"/>
              <a:cs typeface="Garamond"/>
              <a:sym typeface="Garamond"/>
            </a:endParaRP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4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Our Goal</a:t>
            </a:r>
            <a:endParaRPr/>
          </a:p>
        </p:txBody>
      </p:sp>
      <p:sp>
        <p:nvSpPr>
          <p:cNvPr id="239" name="Google Shape;239;p41"/>
          <p:cNvSpPr/>
          <p:nvPr/>
        </p:nvSpPr>
        <p:spPr>
          <a:xfrm>
            <a:off x="1004100" y="1687800"/>
            <a:ext cx="7135800" cy="3683400"/>
          </a:xfrm>
          <a:prstGeom prst="roundRect">
            <a:avLst>
              <a:gd name="adj" fmla="val 6175"/>
            </a:avLst>
          </a:prstGeom>
          <a:solidFill>
            <a:srgbClr val="DAE3F3"/>
          </a:solidFill>
          <a:ln w="38100" cap="flat" cmpd="sng">
            <a:solidFill>
              <a:srgbClr val="38761D"/>
            </a:solidFill>
            <a:prstDash val="solid"/>
            <a:miter lim="800000"/>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A </a:t>
            </a:r>
            <a:r>
              <a:rPr kumimoji="0" lang="en" sz="3200" b="1" i="0" u="none" strike="noStrike" kern="0" cap="none" spc="0" normalizeH="0" baseline="0" noProof="0" dirty="0">
                <a:ln>
                  <a:noFill/>
                </a:ln>
                <a:solidFill>
                  <a:srgbClr val="000CFF"/>
                </a:solidFill>
                <a:effectLst/>
                <a:uLnTx/>
                <a:uFillTx/>
                <a:latin typeface="Calibri"/>
                <a:ea typeface="Calibri"/>
                <a:cs typeface="Calibri"/>
                <a:sym typeface="Calibri"/>
              </a:rPr>
              <a:t>data-placement mechanism </a:t>
            </a: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that can</a:t>
            </a:r>
            <a:endParaRPr kumimoji="0" sz="15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1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dynamically derive an adaptive data-placement strategy by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continuously learning</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 and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adapting</a:t>
            </a:r>
            <a:r>
              <a:rPr kumimoji="0" lang="en" sz="2700" b="0" i="1"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to the application and underlying device characteristics</a:t>
            </a:r>
            <a:endParaRPr kumimoji="0" sz="1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endPar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be </a:t>
            </a:r>
            <a:r>
              <a:rPr kumimoji="0" lang="en" sz="2600" b="1" i="0" u="none" strike="noStrike" kern="0" cap="none" spc="0" normalizeH="0" baseline="0" noProof="0" dirty="0">
                <a:ln>
                  <a:noFill/>
                </a:ln>
                <a:solidFill>
                  <a:srgbClr val="C00000"/>
                </a:solidFill>
                <a:effectLst/>
                <a:uLnTx/>
                <a:uFillTx/>
                <a:latin typeface="Calibri"/>
                <a:ea typeface="Calibri"/>
                <a:cs typeface="Calibri"/>
                <a:sym typeface="Calibri"/>
              </a:rPr>
              <a:t>easily extended </a:t>
            </a: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to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incorporate a wide range of hybrid storage configurations</a:t>
            </a:r>
            <a:endParaRPr kumimoji="0" sz="26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3"/>
          <p:cNvSpPr txBox="1">
            <a:spLocks noGrp="1"/>
          </p:cNvSpPr>
          <p:nvPr>
            <p:ph type="body" idx="1"/>
          </p:nvPr>
        </p:nvSpPr>
        <p:spPr>
          <a:xfrm>
            <a:off x="169000" y="4023320"/>
            <a:ext cx="8894700" cy="2286000"/>
          </a:xfrm>
          <a:prstGeom prst="rect">
            <a:avLst/>
          </a:prstGeom>
        </p:spPr>
        <p:txBody>
          <a:bodyPr spcFirstLastPara="1" wrap="square" lIns="91425" tIns="45700" rIns="91425" bIns="45700" anchor="t" anchorCtr="0">
            <a:normAutofit fontScale="85000" lnSpcReduction="10000"/>
          </a:bodyPr>
          <a:lstStyle/>
          <a:p>
            <a:pPr marL="177800" indent="-214630">
              <a:lnSpc>
                <a:spcPct val="115000"/>
              </a:lnSpc>
              <a:spcBef>
                <a:spcPts val="300"/>
              </a:spcBef>
              <a:buSzPct val="100000"/>
              <a:buFont typeface="Lato"/>
              <a:buChar char="•"/>
            </a:pPr>
            <a:r>
              <a:rPr lang="en" dirty="0"/>
              <a:t>RL is a framework for decision making</a:t>
            </a:r>
            <a:endParaRPr dirty="0"/>
          </a:p>
          <a:p>
            <a:pPr marL="520700" lvl="1" indent="-205740">
              <a:lnSpc>
                <a:spcPct val="115000"/>
              </a:lnSpc>
              <a:spcBef>
                <a:spcPts val="0"/>
              </a:spcBef>
              <a:buSzPct val="100000"/>
              <a:buFont typeface="Tahoma"/>
              <a:buChar char="•"/>
            </a:pPr>
            <a:r>
              <a:rPr lang="en" dirty="0"/>
              <a:t>An </a:t>
            </a:r>
            <a:r>
              <a:rPr lang="en" b="1" dirty="0">
                <a:solidFill>
                  <a:srgbClr val="B45F06"/>
                </a:solidFill>
              </a:rPr>
              <a:t>autonomous</a:t>
            </a:r>
            <a:r>
              <a:rPr lang="en" dirty="0"/>
              <a:t> </a:t>
            </a:r>
            <a:r>
              <a:rPr lang="en" b="1" dirty="0">
                <a:solidFill>
                  <a:srgbClr val="B45F06"/>
                </a:solidFill>
              </a:rPr>
              <a:t>agent</a:t>
            </a:r>
            <a:r>
              <a:rPr lang="en" dirty="0">
                <a:solidFill>
                  <a:srgbClr val="B45F06"/>
                </a:solidFill>
              </a:rPr>
              <a:t> </a:t>
            </a:r>
            <a:r>
              <a:rPr lang="en" b="1" dirty="0">
                <a:solidFill>
                  <a:srgbClr val="B45F06"/>
                </a:solidFill>
              </a:rPr>
              <a:t>observes</a:t>
            </a:r>
            <a:r>
              <a:rPr lang="en" dirty="0">
                <a:solidFill>
                  <a:srgbClr val="B45F06"/>
                </a:solidFill>
              </a:rPr>
              <a:t> </a:t>
            </a:r>
            <a:r>
              <a:rPr lang="en" dirty="0"/>
              <a:t>the current </a:t>
            </a:r>
            <a:r>
              <a:rPr lang="en" b="1" dirty="0">
                <a:solidFill>
                  <a:srgbClr val="0000FF"/>
                </a:solidFill>
              </a:rPr>
              <a:t>state</a:t>
            </a:r>
            <a:r>
              <a:rPr lang="en" b="1" dirty="0"/>
              <a:t> </a:t>
            </a:r>
            <a:r>
              <a:rPr lang="en" dirty="0"/>
              <a:t>of the environment</a:t>
            </a:r>
            <a:endParaRPr dirty="0"/>
          </a:p>
          <a:p>
            <a:pPr marL="520700" lvl="1" indent="-205740">
              <a:lnSpc>
                <a:spcPct val="115000"/>
              </a:lnSpc>
              <a:spcBef>
                <a:spcPts val="0"/>
              </a:spcBef>
              <a:buSzPct val="100000"/>
              <a:buFont typeface="Tahoma"/>
              <a:buChar char="•"/>
            </a:pPr>
            <a:r>
              <a:rPr lang="en" dirty="0"/>
              <a:t>It </a:t>
            </a:r>
            <a:r>
              <a:rPr lang="en" b="1" dirty="0">
                <a:solidFill>
                  <a:srgbClr val="B45F06"/>
                </a:solidFill>
              </a:rPr>
              <a:t>interacts</a:t>
            </a:r>
            <a:r>
              <a:rPr lang="en" dirty="0"/>
              <a:t> with the environment by taking </a:t>
            </a:r>
            <a:r>
              <a:rPr lang="en" b="1" dirty="0">
                <a:solidFill>
                  <a:srgbClr val="0000FF"/>
                </a:solidFill>
              </a:rPr>
              <a:t>actions</a:t>
            </a:r>
            <a:endParaRPr b="1" dirty="0">
              <a:solidFill>
                <a:srgbClr val="0000FF"/>
              </a:solidFill>
            </a:endParaRPr>
          </a:p>
          <a:p>
            <a:pPr marL="520700" lvl="1" indent="-205740">
              <a:lnSpc>
                <a:spcPct val="115000"/>
              </a:lnSpc>
              <a:spcBef>
                <a:spcPts val="0"/>
              </a:spcBef>
              <a:buSzPct val="100000"/>
              <a:buFont typeface="Tahoma"/>
              <a:buChar char="•"/>
            </a:pPr>
            <a:r>
              <a:rPr lang="en" dirty="0"/>
              <a:t>Agent is </a:t>
            </a:r>
            <a:r>
              <a:rPr lang="en" b="1" dirty="0">
                <a:solidFill>
                  <a:srgbClr val="0000FF"/>
                </a:solidFill>
              </a:rPr>
              <a:t>rewarded</a:t>
            </a:r>
            <a:r>
              <a:rPr lang="en" b="1" dirty="0"/>
              <a:t> </a:t>
            </a:r>
            <a:r>
              <a:rPr lang="en" dirty="0"/>
              <a:t>or </a:t>
            </a:r>
            <a:r>
              <a:rPr lang="en" b="1" dirty="0">
                <a:solidFill>
                  <a:srgbClr val="0000FF"/>
                </a:solidFill>
              </a:rPr>
              <a:t>penalized</a:t>
            </a:r>
            <a:r>
              <a:rPr lang="en" b="1" dirty="0"/>
              <a:t> </a:t>
            </a:r>
            <a:r>
              <a:rPr lang="en" dirty="0"/>
              <a:t>based on the consequences of its actions</a:t>
            </a:r>
            <a:endParaRPr dirty="0"/>
          </a:p>
          <a:p>
            <a:pPr marL="520700" lvl="1" indent="-205740">
              <a:lnSpc>
                <a:spcPct val="115000"/>
              </a:lnSpc>
              <a:spcBef>
                <a:spcPts val="0"/>
              </a:spcBef>
              <a:buSzPct val="100000"/>
              <a:buFont typeface="Tahoma"/>
              <a:buChar char="•"/>
            </a:pPr>
            <a:r>
              <a:rPr lang="en" dirty="0"/>
              <a:t>Agent tries to maximize the cumulative reward</a:t>
            </a:r>
            <a:endParaRPr dirty="0"/>
          </a:p>
        </p:txBody>
      </p:sp>
      <p:sp>
        <p:nvSpPr>
          <p:cNvPr id="257" name="Google Shape;257;p4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Basics of Reinforcement Learning</a:t>
            </a:r>
            <a:endParaRPr>
              <a:solidFill>
                <a:srgbClr val="264478"/>
              </a:solidFill>
              <a:latin typeface="Garamond"/>
              <a:ea typeface="Garamond"/>
              <a:cs typeface="Garamond"/>
              <a:sym typeface="Garamond"/>
            </a:endParaRPr>
          </a:p>
        </p:txBody>
      </p:sp>
      <p:pic>
        <p:nvPicPr>
          <p:cNvPr id="2" name="Picture 1">
            <a:extLst>
              <a:ext uri="{FF2B5EF4-FFF2-40B4-BE49-F238E27FC236}">
                <a16:creationId xmlns:a16="http://schemas.microsoft.com/office/drawing/2014/main" id="{AB006B64-CE11-4015-A7C3-D199B17C25D7}"/>
              </a:ext>
            </a:extLst>
          </p:cNvPr>
          <p:cNvPicPr>
            <a:picLocks noChangeAspect="1"/>
          </p:cNvPicPr>
          <p:nvPr/>
        </p:nvPicPr>
        <p:blipFill rotWithShape="1">
          <a:blip r:embed="rId3"/>
          <a:srcRect t="10300" b="48431"/>
          <a:stretch/>
        </p:blipFill>
        <p:spPr>
          <a:xfrm>
            <a:off x="857383" y="1553682"/>
            <a:ext cx="7108149" cy="1875318"/>
          </a:xfrm>
          <a:prstGeom prst="rect">
            <a:avLst/>
          </a:prstGeom>
        </p:spPr>
      </p:pic>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Applying RL to Data Placement</a:t>
            </a:r>
            <a:endParaRPr/>
          </a:p>
        </p:txBody>
      </p:sp>
      <p:sp>
        <p:nvSpPr>
          <p:cNvPr id="263" name="Google Shape;263;p44"/>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lnSpc>
                <a:spcPct val="100000"/>
              </a:lnSpc>
              <a:buNone/>
            </a:pPr>
            <a:r>
              <a:rPr lang="en"/>
              <a:t>Key factors in applying RL for data placement in a hybrid storage system</a:t>
            </a:r>
            <a:endParaRPr/>
          </a:p>
          <a:p>
            <a:pPr>
              <a:lnSpc>
                <a:spcPct val="100000"/>
              </a:lnSpc>
            </a:pPr>
            <a:r>
              <a:rPr lang="en"/>
              <a:t>RL agent needs to be</a:t>
            </a:r>
            <a:r>
              <a:rPr lang="en" b="1">
                <a:solidFill>
                  <a:srgbClr val="674EA7"/>
                </a:solidFill>
              </a:rPr>
              <a:t> </a:t>
            </a:r>
            <a:r>
              <a:rPr lang="en" b="1">
                <a:solidFill>
                  <a:srgbClr val="0000FF"/>
                </a:solidFill>
              </a:rPr>
              <a:t>aware of: </a:t>
            </a:r>
            <a:endParaRPr b="1">
              <a:solidFill>
                <a:srgbClr val="0000FF"/>
              </a:solidFill>
            </a:endParaRPr>
          </a:p>
          <a:p>
            <a:pPr lvl="1">
              <a:lnSpc>
                <a:spcPct val="100000"/>
              </a:lnSpc>
              <a:spcBef>
                <a:spcPts val="0"/>
              </a:spcBef>
            </a:pPr>
            <a:r>
              <a:rPr lang="en">
                <a:solidFill>
                  <a:srgbClr val="980000"/>
                </a:solidFill>
              </a:rPr>
              <a:t>asymmetry in read/write latencies</a:t>
            </a:r>
            <a:r>
              <a:rPr lang="en"/>
              <a:t> of a storage device</a:t>
            </a:r>
            <a:endParaRPr/>
          </a:p>
          <a:p>
            <a:pPr lvl="1">
              <a:lnSpc>
                <a:spcPct val="100000"/>
              </a:lnSpc>
              <a:spcBef>
                <a:spcPts val="0"/>
              </a:spcBef>
            </a:pPr>
            <a:r>
              <a:rPr lang="en">
                <a:solidFill>
                  <a:srgbClr val="980000"/>
                </a:solidFill>
              </a:rPr>
              <a:t>differences in latencies</a:t>
            </a:r>
            <a:r>
              <a:rPr lang="en"/>
              <a:t> across hybrid storage devices</a:t>
            </a:r>
            <a:endParaRPr/>
          </a:p>
          <a:p>
            <a:pPr lvl="1">
              <a:lnSpc>
                <a:spcPct val="100000"/>
              </a:lnSpc>
              <a:spcBef>
                <a:spcPts val="0"/>
              </a:spcBef>
              <a:buClr>
                <a:srgbClr val="980000"/>
              </a:buClr>
            </a:pPr>
            <a:r>
              <a:rPr lang="en">
                <a:solidFill>
                  <a:srgbClr val="980000"/>
                </a:solidFill>
              </a:rPr>
              <a:t>application access patterns</a:t>
            </a:r>
            <a:endParaRPr>
              <a:solidFill>
                <a:srgbClr val="980000"/>
              </a:solidFill>
            </a:endParaRPr>
          </a:p>
          <a:p>
            <a:pPr>
              <a:lnSpc>
                <a:spcPct val="100000"/>
              </a:lnSpc>
              <a:spcBef>
                <a:spcPts val="0"/>
              </a:spcBef>
            </a:pPr>
            <a:r>
              <a:rPr lang="en"/>
              <a:t>Data placement module should decide which actions to reward and penalize (credit assignment)</a:t>
            </a:r>
            <a:endParaRPr/>
          </a:p>
          <a:p>
            <a:pPr>
              <a:lnSpc>
                <a:spcPct val="100000"/>
              </a:lnSpc>
              <a:spcBef>
                <a:spcPts val="0"/>
              </a:spcBef>
            </a:pPr>
            <a:r>
              <a:rPr lang="en"/>
              <a:t>Low implementation overhead</a:t>
            </a:r>
            <a:endParaRP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RL State</a:t>
            </a:r>
            <a:endParaRPr/>
          </a:p>
        </p:txBody>
      </p:sp>
      <p:sp>
        <p:nvSpPr>
          <p:cNvPr id="275" name="Google Shape;275;p4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50800"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Feature selection is performed to select only the most correlated features that affect data placement</a:t>
            </a:r>
            <a:endParaRPr dirty="0">
              <a:latin typeface="Calibri"/>
              <a:ea typeface="Calibri"/>
              <a:cs typeface="Calibri"/>
              <a:sym typeface="Calibri"/>
            </a:endParaRPr>
          </a:p>
          <a:p>
            <a:pPr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Divide the states into a small number of bins to reduce the state space</a:t>
            </a:r>
            <a:endParaRPr dirty="0">
              <a:latin typeface="Calibri"/>
              <a:ea typeface="Calibri"/>
              <a:cs typeface="Calibri"/>
              <a:sym typeface="Calibri"/>
            </a:endParaRPr>
          </a:p>
        </p:txBody>
      </p:sp>
      <p:pic>
        <p:nvPicPr>
          <p:cNvPr id="2" name="Picture 1">
            <a:extLst>
              <a:ext uri="{FF2B5EF4-FFF2-40B4-BE49-F238E27FC236}">
                <a16:creationId xmlns:a16="http://schemas.microsoft.com/office/drawing/2014/main" id="{8E1969EC-051A-41B4-8562-29CF415E167F}"/>
              </a:ext>
            </a:extLst>
          </p:cNvPr>
          <p:cNvPicPr>
            <a:picLocks noChangeAspect="1"/>
          </p:cNvPicPr>
          <p:nvPr/>
        </p:nvPicPr>
        <p:blipFill rotWithShape="1">
          <a:blip r:embed="rId3"/>
          <a:srcRect t="2304" b="1"/>
          <a:stretch/>
        </p:blipFill>
        <p:spPr>
          <a:xfrm>
            <a:off x="735534" y="4012279"/>
            <a:ext cx="7086600" cy="1507495"/>
          </a:xfrm>
          <a:prstGeom prst="rect">
            <a:avLst/>
          </a:prstGeom>
        </p:spPr>
      </p:pic>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Reward</a:t>
            </a:r>
            <a:endParaRPr/>
          </a:p>
        </p:txBody>
      </p:sp>
      <p:sp>
        <p:nvSpPr>
          <p:cNvPr id="283" name="Google Shape;283;p47"/>
          <p:cNvSpPr txBox="1">
            <a:spLocks noGrp="1"/>
          </p:cNvSpPr>
          <p:nvPr>
            <p:ph type="body" idx="1"/>
          </p:nvPr>
        </p:nvSpPr>
        <p:spPr>
          <a:xfrm>
            <a:off x="169000" y="1582800"/>
            <a:ext cx="8894700" cy="2681700"/>
          </a:xfrm>
          <a:prstGeom prst="rect">
            <a:avLst/>
          </a:prstGeom>
        </p:spPr>
        <p:txBody>
          <a:bodyPr spcFirstLastPara="1" wrap="square" lIns="91425" tIns="45700" rIns="91425" bIns="45700" anchor="t" anchorCtr="0">
            <a:noAutofit/>
          </a:bodyPr>
          <a:lstStyle/>
          <a:p>
            <a:pPr indent="-381000">
              <a:lnSpc>
                <a:spcPct val="100000"/>
              </a:lnSpc>
              <a:buSzPts val="2400"/>
            </a:pPr>
            <a:r>
              <a:rPr lang="en" sz="2400"/>
              <a:t>For every action at time-step </a:t>
            </a:r>
            <a:r>
              <a:rPr lang="en" sz="2400" i="1"/>
              <a:t>t</a:t>
            </a:r>
            <a:r>
              <a:rPr lang="en" sz="2400"/>
              <a:t>, Sibyl gets a reward from the environment at time-step </a:t>
            </a:r>
            <a:r>
              <a:rPr lang="en" sz="2400" i="1"/>
              <a:t>t</a:t>
            </a:r>
            <a:r>
              <a:rPr lang="en" sz="2400"/>
              <a:t> + 1</a:t>
            </a:r>
            <a:endParaRPr sz="2400"/>
          </a:p>
          <a:p>
            <a:pPr indent="-381000">
              <a:lnSpc>
                <a:spcPct val="100000"/>
              </a:lnSpc>
              <a:spcBef>
                <a:spcPts val="0"/>
              </a:spcBef>
              <a:buSzPts val="2400"/>
            </a:pPr>
            <a:r>
              <a:rPr lang="en" sz="2400">
                <a:solidFill>
                  <a:srgbClr val="0000FF"/>
                </a:solidFill>
              </a:rPr>
              <a:t>Reward</a:t>
            </a:r>
            <a:r>
              <a:rPr lang="en" sz="2400"/>
              <a:t> acts as a </a:t>
            </a:r>
            <a:r>
              <a:rPr lang="en" sz="2400" b="1">
                <a:solidFill>
                  <a:srgbClr val="38761D"/>
                </a:solidFill>
              </a:rPr>
              <a:t>feedback</a:t>
            </a:r>
            <a:r>
              <a:rPr lang="en" sz="2400">
                <a:solidFill>
                  <a:srgbClr val="674EA7"/>
                </a:solidFill>
              </a:rPr>
              <a:t> </a:t>
            </a:r>
            <a:r>
              <a:rPr lang="en" sz="2400"/>
              <a:t>to the agent’s past action</a:t>
            </a:r>
            <a:endParaRPr sz="2400"/>
          </a:p>
          <a:p>
            <a:pPr indent="-381000">
              <a:lnSpc>
                <a:spcPct val="100000"/>
              </a:lnSpc>
              <a:spcBef>
                <a:spcPts val="0"/>
              </a:spcBef>
              <a:buSzPts val="2400"/>
            </a:pPr>
            <a:r>
              <a:rPr lang="en" sz="2400" b="1">
                <a:solidFill>
                  <a:srgbClr val="BF9000"/>
                </a:solidFill>
              </a:rPr>
              <a:t>Request latency</a:t>
            </a:r>
            <a:r>
              <a:rPr lang="en" sz="2400">
                <a:solidFill>
                  <a:srgbClr val="BF9000"/>
                </a:solidFill>
              </a:rPr>
              <a:t> </a:t>
            </a:r>
            <a:r>
              <a:rPr lang="en" sz="2400"/>
              <a:t>faithfully captures the status of the hybrid storage system</a:t>
            </a:r>
            <a:endParaRPr sz="2400"/>
          </a:p>
          <a:p>
            <a:pPr indent="-381000">
              <a:lnSpc>
                <a:spcPct val="100000"/>
              </a:lnSpc>
              <a:spcBef>
                <a:spcPts val="0"/>
              </a:spcBef>
              <a:buSzPts val="2400"/>
            </a:pPr>
            <a:r>
              <a:rPr lang="en" sz="2400" b="1">
                <a:solidFill>
                  <a:srgbClr val="BF9000"/>
                </a:solidFill>
              </a:rPr>
              <a:t>Penalty</a:t>
            </a:r>
            <a:r>
              <a:rPr lang="en" sz="2400"/>
              <a:t> value is chosen to prevent the agent from aggressively servicing all the requests from the faster device</a:t>
            </a:r>
            <a:endParaRPr sz="2400"/>
          </a:p>
          <a:p>
            <a:pPr marL="0" indent="0">
              <a:buNone/>
            </a:pPr>
            <a:endParaRPr/>
          </a:p>
          <a:p>
            <a:pPr indent="0">
              <a:buNone/>
            </a:pPr>
            <a:endParaRPr/>
          </a:p>
        </p:txBody>
      </p:sp>
      <p:grpSp>
        <p:nvGrpSpPr>
          <p:cNvPr id="284" name="Google Shape;284;p47"/>
          <p:cNvGrpSpPr/>
          <p:nvPr/>
        </p:nvGrpSpPr>
        <p:grpSpPr>
          <a:xfrm>
            <a:off x="200325" y="4306369"/>
            <a:ext cx="8743350" cy="1048525"/>
            <a:chOff x="267900" y="728738"/>
            <a:chExt cx="8743350" cy="1048525"/>
          </a:xfrm>
        </p:grpSpPr>
        <p:pic>
          <p:nvPicPr>
            <p:cNvPr id="285" name="Google Shape;285;p47"/>
            <p:cNvPicPr preferRelativeResize="0"/>
            <p:nvPr/>
          </p:nvPicPr>
          <p:blipFill>
            <a:blip r:embed="rId3">
              <a:alphaModFix/>
            </a:blip>
            <a:stretch>
              <a:fillRect/>
            </a:stretch>
          </p:blipFill>
          <p:spPr>
            <a:xfrm>
              <a:off x="267900" y="728738"/>
              <a:ext cx="6657225" cy="1048525"/>
            </a:xfrm>
            <a:prstGeom prst="rect">
              <a:avLst/>
            </a:prstGeom>
            <a:noFill/>
            <a:ln>
              <a:noFill/>
            </a:ln>
          </p:spPr>
        </p:pic>
        <p:sp>
          <p:nvSpPr>
            <p:cNvPr id="286" name="Google Shape;286;p47"/>
            <p:cNvSpPr txBox="1"/>
            <p:nvPr/>
          </p:nvSpPr>
          <p:spPr>
            <a:xfrm>
              <a:off x="6982050" y="960513"/>
              <a:ext cx="2029200" cy="7848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L</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t</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latency of the request</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R</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p</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eviction penalty</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p:txBody>
        </p:sp>
      </p:gr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pic>
        <p:nvPicPr>
          <p:cNvPr id="302" name="Google Shape;302;p49"/>
          <p:cNvPicPr preferRelativeResize="0"/>
          <p:nvPr/>
        </p:nvPicPr>
        <p:blipFill rotWithShape="1">
          <a:blip r:embed="rId3">
            <a:alphaModFix/>
          </a:blip>
          <a:srcRect l="3218" t="10120" r="1851"/>
          <a:stretch/>
        </p:blipFill>
        <p:spPr>
          <a:xfrm>
            <a:off x="222051" y="1507501"/>
            <a:ext cx="8434251" cy="3637701"/>
          </a:xfrm>
          <a:prstGeom prst="rect">
            <a:avLst/>
          </a:prstGeom>
          <a:noFill/>
          <a:ln>
            <a:noFill/>
          </a:ln>
        </p:spPr>
      </p:pic>
      <p:sp>
        <p:nvSpPr>
          <p:cNvPr id="303" name="Google Shape;303;p4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Overview of Sibyl</a:t>
            </a:r>
            <a:endParaRPr/>
          </a:p>
        </p:txBody>
      </p:sp>
      <p:sp>
        <p:nvSpPr>
          <p:cNvPr id="304" name="Google Shape;304;p49"/>
          <p:cNvSpPr/>
          <p:nvPr/>
        </p:nvSpPr>
        <p:spPr>
          <a:xfrm>
            <a:off x="44350" y="496180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The two threads run asynchronously to prevent training delay from affecting the inference time</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5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Hyper-parameter Tuning</a:t>
            </a:r>
            <a:endParaRPr/>
          </a:p>
        </p:txBody>
      </p:sp>
      <p:sp>
        <p:nvSpPr>
          <p:cNvPr id="362" name="Google Shape;362;p5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r>
              <a:rPr lang="en"/>
              <a:t>Different hyper-parameter configurations were chosen using the design of experiments (DoE) technique</a:t>
            </a:r>
            <a:endParaRPr/>
          </a:p>
        </p:txBody>
      </p:sp>
      <p:pic>
        <p:nvPicPr>
          <p:cNvPr id="2" name="Picture 1">
            <a:extLst>
              <a:ext uri="{FF2B5EF4-FFF2-40B4-BE49-F238E27FC236}">
                <a16:creationId xmlns:a16="http://schemas.microsoft.com/office/drawing/2014/main" id="{8F19F3E4-FA9D-4865-8FAB-7B4A8176F931}"/>
              </a:ext>
            </a:extLst>
          </p:cNvPr>
          <p:cNvPicPr>
            <a:picLocks noChangeAspect="1"/>
          </p:cNvPicPr>
          <p:nvPr/>
        </p:nvPicPr>
        <p:blipFill rotWithShape="1">
          <a:blip r:embed="rId3"/>
          <a:srcRect t="2641" b="1"/>
          <a:stretch/>
        </p:blipFill>
        <p:spPr>
          <a:xfrm>
            <a:off x="44361" y="3481787"/>
            <a:ext cx="9144000" cy="1816834"/>
          </a:xfrm>
          <a:prstGeom prst="rect">
            <a:avLst/>
          </a:prstGeom>
        </p:spPr>
      </p:pic>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5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80" name="Google Shape;380;p5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85000" lnSpcReduction="10000"/>
          </a:bodyPr>
          <a:lstStyle/>
          <a:p>
            <a:pPr indent="-393065">
              <a:lnSpc>
                <a:spcPct val="115000"/>
              </a:lnSpc>
              <a:buSzPct val="100000"/>
            </a:pPr>
            <a:r>
              <a:rPr lang="en"/>
              <a:t>Evaluated on a </a:t>
            </a:r>
            <a:r>
              <a:rPr lang="en" b="1">
                <a:solidFill>
                  <a:srgbClr val="0000FF"/>
                </a:solidFill>
              </a:rPr>
              <a:t>real system</a:t>
            </a:r>
            <a:r>
              <a:rPr lang="en"/>
              <a:t> with different hybrid storage configurations</a:t>
            </a:r>
            <a:endParaRPr/>
          </a:p>
          <a:p>
            <a:pPr indent="-393065">
              <a:lnSpc>
                <a:spcPct val="115000"/>
              </a:lnSpc>
              <a:spcBef>
                <a:spcPts val="0"/>
              </a:spcBef>
              <a:buSzPct val="100000"/>
            </a:pPr>
            <a:r>
              <a:rPr lang="en"/>
              <a:t>Hybrid storage system constitutes one contiguous logical block address space </a:t>
            </a:r>
            <a:endParaRPr/>
          </a:p>
          <a:p>
            <a:pPr indent="-393065">
              <a:lnSpc>
                <a:spcPct val="115000"/>
              </a:lnSpc>
              <a:spcBef>
                <a:spcPts val="0"/>
              </a:spcBef>
              <a:buSzPct val="100000"/>
            </a:pPr>
            <a:r>
              <a:rPr lang="en"/>
              <a:t>A custom block driver was implemented to manage the I/O requests to the storage devices</a:t>
            </a:r>
            <a:endParaRPr/>
          </a:p>
          <a:p>
            <a:pPr indent="-393065">
              <a:lnSpc>
                <a:spcPct val="115000"/>
              </a:lnSpc>
              <a:spcBef>
                <a:spcPts val="0"/>
              </a:spcBef>
              <a:buSzPct val="100000"/>
            </a:pPr>
            <a:r>
              <a:rPr lang="en"/>
              <a:t>We evaluate </a:t>
            </a:r>
            <a:r>
              <a:rPr lang="en" b="1">
                <a:solidFill>
                  <a:srgbClr val="000CFF"/>
                </a:solidFill>
              </a:rPr>
              <a:t>three </a:t>
            </a:r>
            <a:r>
              <a:rPr lang="en"/>
              <a:t>different hybrid storage configurations</a:t>
            </a:r>
            <a:endParaRPr/>
          </a:p>
          <a:p>
            <a:pPr lvl="1" indent="-369569">
              <a:lnSpc>
                <a:spcPct val="115000"/>
              </a:lnSpc>
              <a:spcBef>
                <a:spcPts val="0"/>
              </a:spcBef>
              <a:buSzPct val="100000"/>
            </a:pPr>
            <a:r>
              <a:rPr lang="en"/>
              <a:t>Performance-optimized (H&amp;M)</a:t>
            </a:r>
            <a:endParaRPr/>
          </a:p>
          <a:p>
            <a:pPr lvl="1" indent="-369569">
              <a:lnSpc>
                <a:spcPct val="115000"/>
              </a:lnSpc>
              <a:spcBef>
                <a:spcPts val="0"/>
              </a:spcBef>
              <a:buSzPct val="100000"/>
            </a:pPr>
            <a:r>
              <a:rPr lang="en"/>
              <a:t>Cost-optimized (H&amp;L)</a:t>
            </a:r>
            <a:endParaRPr/>
          </a:p>
          <a:p>
            <a:pPr lvl="1" indent="-369569">
              <a:lnSpc>
                <a:spcPct val="115000"/>
              </a:lnSpc>
              <a:spcBef>
                <a:spcPts val="0"/>
              </a:spcBef>
              <a:buSzPct val="100000"/>
            </a:pPr>
            <a:r>
              <a:rPr lang="en"/>
              <a:t>Tri-hybrid storage system </a:t>
            </a:r>
            <a:endParaRP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6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pic>
        <p:nvPicPr>
          <p:cNvPr id="2" name="Picture 1">
            <a:extLst>
              <a:ext uri="{FF2B5EF4-FFF2-40B4-BE49-F238E27FC236}">
                <a16:creationId xmlns:a16="http://schemas.microsoft.com/office/drawing/2014/main" id="{6CE49124-D854-4D4C-82A2-7FF8370CCA65}"/>
              </a:ext>
            </a:extLst>
          </p:cNvPr>
          <p:cNvPicPr>
            <a:picLocks noChangeAspect="1"/>
          </p:cNvPicPr>
          <p:nvPr/>
        </p:nvPicPr>
        <p:blipFill rotWithShape="1">
          <a:blip r:embed="rId3"/>
          <a:srcRect t="1096"/>
          <a:stretch/>
        </p:blipFill>
        <p:spPr>
          <a:xfrm>
            <a:off x="506079" y="1687888"/>
            <a:ext cx="7723522" cy="3867324"/>
          </a:xfrm>
          <a:prstGeom prst="rect">
            <a:avLst/>
          </a:prstGeom>
        </p:spPr>
      </p:pic>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6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92" name="Google Shape;392;p61"/>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92500" lnSpcReduction="20000"/>
          </a:bodyPr>
          <a:lstStyle/>
          <a:p>
            <a:pPr>
              <a:lnSpc>
                <a:spcPct val="115000"/>
              </a:lnSpc>
            </a:pPr>
            <a:r>
              <a:rPr lang="en"/>
              <a:t>18 different workloads from MSR Cambridge and FileBench suites</a:t>
            </a:r>
            <a:endParaRPr/>
          </a:p>
          <a:p>
            <a:pPr>
              <a:lnSpc>
                <a:spcPct val="115000"/>
              </a:lnSpc>
              <a:spcBef>
                <a:spcPts val="0"/>
              </a:spcBef>
            </a:pPr>
            <a:r>
              <a:rPr lang="en"/>
              <a:t>Sibyl is compared against </a:t>
            </a:r>
            <a:r>
              <a:rPr lang="en" b="1">
                <a:solidFill>
                  <a:srgbClr val="0000FF"/>
                </a:solidFill>
              </a:rPr>
              <a:t>four baselines</a:t>
            </a:r>
            <a:endParaRPr b="1">
              <a:solidFill>
                <a:srgbClr val="0000FF"/>
              </a:solidFill>
            </a:endParaRPr>
          </a:p>
          <a:p>
            <a:pPr lvl="1">
              <a:lnSpc>
                <a:spcPct val="115000"/>
              </a:lnSpc>
              <a:spcBef>
                <a:spcPts val="0"/>
              </a:spcBef>
            </a:pPr>
            <a:r>
              <a:rPr lang="en"/>
              <a:t>Heuristic-based policies</a:t>
            </a:r>
            <a:endParaRPr/>
          </a:p>
          <a:p>
            <a:pPr lvl="2">
              <a:lnSpc>
                <a:spcPct val="115000"/>
              </a:lnSpc>
              <a:spcBef>
                <a:spcPts val="0"/>
              </a:spcBef>
            </a:pPr>
            <a:r>
              <a:rPr lang="en"/>
              <a:t>Cold data eviction (CDE) </a:t>
            </a:r>
            <a:r>
              <a:rPr lang="en" sz="1100"/>
              <a:t>[Matsui et. al., “Design of Hybrid SSDs With Storage Class Memory and NAND Flash Memory,” IEEE 2017]</a:t>
            </a:r>
            <a:endParaRPr sz="1100"/>
          </a:p>
          <a:p>
            <a:pPr lvl="2">
              <a:lnSpc>
                <a:spcPct val="115000"/>
              </a:lnSpc>
              <a:spcBef>
                <a:spcPts val="0"/>
              </a:spcBef>
            </a:pPr>
            <a:r>
              <a:rPr lang="en"/>
              <a:t>History Page Scheduler (HPS) </a:t>
            </a:r>
            <a:r>
              <a:rPr lang="en" sz="1100"/>
              <a:t>[Meswani et.al., “Heterogeneous Memory Architectures: A HW/SW Approach for Mixing Die-stacked and Off-package Memories,” HPCA, 2015]</a:t>
            </a:r>
            <a:endParaRPr sz="1100"/>
          </a:p>
          <a:p>
            <a:pPr lvl="1">
              <a:lnSpc>
                <a:spcPct val="115000"/>
              </a:lnSpc>
              <a:spcBef>
                <a:spcPts val="0"/>
              </a:spcBef>
            </a:pPr>
            <a:r>
              <a:rPr lang="en"/>
              <a:t>Supervised learning-based policies</a:t>
            </a:r>
            <a:endParaRPr/>
          </a:p>
          <a:p>
            <a:pPr lvl="2">
              <a:lnSpc>
                <a:spcPct val="115000"/>
              </a:lnSpc>
              <a:spcBef>
                <a:spcPts val="0"/>
              </a:spcBef>
            </a:pPr>
            <a:r>
              <a:rPr lang="en"/>
              <a:t>Recurrent neural network (RNN)-based technique adapted from Kleio </a:t>
            </a:r>
            <a:r>
              <a:rPr lang="en" sz="1100"/>
              <a:t>[Doudali et.al., “Kleio: A Hybrid Memory Page Scheduler with Machine Intelligence,” HPDC, 2019]</a:t>
            </a:r>
            <a:endParaRPr sz="1100"/>
          </a:p>
          <a:p>
            <a:pPr lvl="2">
              <a:lnSpc>
                <a:spcPct val="115000"/>
              </a:lnSpc>
              <a:spcBef>
                <a:spcPts val="0"/>
              </a:spcBef>
            </a:pPr>
            <a:r>
              <a:rPr lang="en"/>
              <a:t>Neural network-based classifier based on Archivist </a:t>
            </a:r>
            <a:r>
              <a:rPr lang="en" sz="1100"/>
              <a:t>[Ren et.al., “Archivist: A Machine Learning Assisted Data Placement Mechanism for Hybrid Storage Systems,” ICCD, 2019 ]</a:t>
            </a:r>
            <a:endParaRPr sz="1100"/>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62"/>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Latency Improvement</a:t>
            </a:r>
            <a:endParaRPr dirty="0"/>
          </a:p>
        </p:txBody>
      </p:sp>
      <p:graphicFrame>
        <p:nvGraphicFramePr>
          <p:cNvPr id="398" name="Google Shape;398;p62"/>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dirty="0"/>
                        <a:t>HPS</a:t>
                      </a:r>
                      <a:endParaRPr b="1" dirty="0"/>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28.1%</a:t>
                      </a:r>
                      <a:endParaRPr/>
                    </a:p>
                  </a:txBody>
                  <a:tcPr marL="91425" marR="91425" marT="91425" marB="91425"/>
                </a:tc>
                <a:tc>
                  <a:txBody>
                    <a:bodyPr/>
                    <a:lstStyle/>
                    <a:p>
                      <a:pPr marL="0" lvl="0" indent="0" algn="ctr" rtl="0">
                        <a:spcBef>
                          <a:spcPts val="0"/>
                        </a:spcBef>
                        <a:spcAft>
                          <a:spcPts val="0"/>
                        </a:spcAft>
                        <a:buNone/>
                      </a:pPr>
                      <a:r>
                        <a:rPr lang="en"/>
                        <a:t>23.2%</a:t>
                      </a:r>
                      <a:endParaRPr/>
                    </a:p>
                  </a:txBody>
                  <a:tcPr marL="91425" marR="91425" marT="91425" marB="91425"/>
                </a:tc>
                <a:tc>
                  <a:txBody>
                    <a:bodyPr/>
                    <a:lstStyle/>
                    <a:p>
                      <a:pPr marL="0" lvl="0" indent="0" algn="ctr" rtl="0">
                        <a:spcBef>
                          <a:spcPts val="0"/>
                        </a:spcBef>
                        <a:spcAft>
                          <a:spcPts val="0"/>
                        </a:spcAft>
                        <a:buNone/>
                      </a:pPr>
                      <a:r>
                        <a:rPr lang="en"/>
                        <a:t>36.1%</a:t>
                      </a:r>
                      <a:endParaRPr/>
                    </a:p>
                  </a:txBody>
                  <a:tcPr marL="91425" marR="91425" marT="91425" marB="91425"/>
                </a:tc>
                <a:tc>
                  <a:txBody>
                    <a:bodyPr/>
                    <a:lstStyle/>
                    <a:p>
                      <a:pPr marL="0" lvl="0" indent="0" algn="ctr" rtl="0">
                        <a:spcBef>
                          <a:spcPts val="0"/>
                        </a:spcBef>
                        <a:spcAft>
                          <a:spcPts val="0"/>
                        </a:spcAft>
                        <a:buNone/>
                      </a:pPr>
                      <a:r>
                        <a:rPr lang="en"/>
                        <a:t>21.6%</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19.9%</a:t>
                      </a:r>
                      <a:endParaRPr/>
                    </a:p>
                  </a:txBody>
                  <a:tcPr marL="91425" marR="91425" marT="91425" marB="91425"/>
                </a:tc>
                <a:tc>
                  <a:txBody>
                    <a:bodyPr/>
                    <a:lstStyle/>
                    <a:p>
                      <a:pPr marL="0" lvl="0" indent="0" algn="ctr" rtl="0">
                        <a:spcBef>
                          <a:spcPts val="0"/>
                        </a:spcBef>
                        <a:spcAft>
                          <a:spcPts val="0"/>
                        </a:spcAft>
                        <a:buNone/>
                      </a:pPr>
                      <a:r>
                        <a:rPr lang="en"/>
                        <a:t>45.9%</a:t>
                      </a:r>
                      <a:endParaRPr/>
                    </a:p>
                  </a:txBody>
                  <a:tcPr marL="91425" marR="91425" marT="91425" marB="91425"/>
                </a:tc>
                <a:tc>
                  <a:txBody>
                    <a:bodyPr/>
                    <a:lstStyle/>
                    <a:p>
                      <a:pPr marL="0" lvl="0" indent="0" algn="ctr" rtl="0">
                        <a:spcBef>
                          <a:spcPts val="0"/>
                        </a:spcBef>
                        <a:spcAft>
                          <a:spcPts val="0"/>
                        </a:spcAft>
                        <a:buNone/>
                      </a:pPr>
                      <a:r>
                        <a:rPr lang="en"/>
                        <a:t>68.8%</a:t>
                      </a:r>
                      <a:endParaRPr/>
                    </a:p>
                  </a:txBody>
                  <a:tcPr marL="91425" marR="91425" marT="91425" marB="91425"/>
                </a:tc>
                <a:tc>
                  <a:txBody>
                    <a:bodyPr/>
                    <a:lstStyle/>
                    <a:p>
                      <a:pPr marL="0" lvl="0" indent="0" algn="ctr" rtl="0">
                        <a:spcBef>
                          <a:spcPts val="0"/>
                        </a:spcBef>
                        <a:spcAft>
                          <a:spcPts val="0"/>
                        </a:spcAft>
                        <a:buNone/>
                      </a:pPr>
                      <a:r>
                        <a:rPr lang="en" dirty="0"/>
                        <a:t>34.1%</a:t>
                      </a:r>
                      <a:endParaRPr dirty="0"/>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ACB60D5B-13A6-4367-90BF-5136D62AC0D3}"/>
              </a:ext>
            </a:extLst>
          </p:cNvPr>
          <p:cNvPicPr>
            <a:picLocks noChangeAspect="1"/>
          </p:cNvPicPr>
          <p:nvPr/>
        </p:nvPicPr>
        <p:blipFill rotWithShape="1">
          <a:blip r:embed="rId3"/>
          <a:srcRect b="57245"/>
          <a:stretch/>
        </p:blipFill>
        <p:spPr>
          <a:xfrm>
            <a:off x="0" y="1835516"/>
            <a:ext cx="9144000" cy="1499688"/>
          </a:xfrm>
          <a:prstGeom prst="rect">
            <a:avLst/>
          </a:prstGeom>
        </p:spPr>
      </p:pic>
      <p:sp>
        <p:nvSpPr>
          <p:cNvPr id="10" name="Google Shape;220;p38">
            <a:extLst>
              <a:ext uri="{FF2B5EF4-FFF2-40B4-BE49-F238E27FC236}">
                <a16:creationId xmlns:a16="http://schemas.microsoft.com/office/drawing/2014/main" id="{D2CFE3B6-B5FD-49E8-B054-BB417E7FA347}"/>
              </a:ext>
            </a:extLst>
          </p:cNvPr>
          <p:cNvSpPr txBox="1"/>
          <p:nvPr/>
        </p:nvSpPr>
        <p:spPr>
          <a:xfrm>
            <a:off x="1165841" y="3184396"/>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F763D39C-492B-4DE2-80FE-74596E869A96}"/>
              </a:ext>
            </a:extLst>
          </p:cNvPr>
          <p:cNvSpPr txBox="1"/>
          <p:nvPr/>
        </p:nvSpPr>
        <p:spPr>
          <a:xfrm>
            <a:off x="6191396" y="3180118"/>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6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Throughput Improvement</a:t>
            </a:r>
            <a:endParaRPr dirty="0"/>
          </a:p>
        </p:txBody>
      </p:sp>
      <p:graphicFrame>
        <p:nvGraphicFramePr>
          <p:cNvPr id="409" name="Google Shape;409;p63"/>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a:t>HPS</a:t>
                      </a:r>
                      <a:endParaRPr b="1"/>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32.6%</a:t>
                      </a:r>
                      <a:endParaRPr/>
                    </a:p>
                  </a:txBody>
                  <a:tcPr marL="91425" marR="91425" marT="91425" marB="91425"/>
                </a:tc>
                <a:tc>
                  <a:txBody>
                    <a:bodyPr/>
                    <a:lstStyle/>
                    <a:p>
                      <a:pPr marL="0" lvl="0" indent="0" algn="ctr" rtl="0">
                        <a:spcBef>
                          <a:spcPts val="0"/>
                        </a:spcBef>
                        <a:spcAft>
                          <a:spcPts val="0"/>
                        </a:spcAft>
                        <a:buNone/>
                      </a:pPr>
                      <a:r>
                        <a:rPr lang="en"/>
                        <a:t>21.9%</a:t>
                      </a:r>
                      <a:endParaRPr/>
                    </a:p>
                  </a:txBody>
                  <a:tcPr marL="91425" marR="91425" marT="91425" marB="91425"/>
                </a:tc>
                <a:tc>
                  <a:txBody>
                    <a:bodyPr/>
                    <a:lstStyle/>
                    <a:p>
                      <a:pPr marL="0" lvl="0" indent="0" algn="ctr" rtl="0">
                        <a:spcBef>
                          <a:spcPts val="0"/>
                        </a:spcBef>
                        <a:spcAft>
                          <a:spcPts val="0"/>
                        </a:spcAft>
                        <a:buNone/>
                      </a:pPr>
                      <a:r>
                        <a:rPr lang="en"/>
                        <a:t>54.2%</a:t>
                      </a:r>
                      <a:endParaRPr/>
                    </a:p>
                  </a:txBody>
                  <a:tcPr marL="91425" marR="91425" marT="91425" marB="91425"/>
                </a:tc>
                <a:tc>
                  <a:txBody>
                    <a:bodyPr/>
                    <a:lstStyle/>
                    <a:p>
                      <a:pPr marL="0" lvl="0" indent="0" algn="ctr" rtl="0">
                        <a:spcBef>
                          <a:spcPts val="0"/>
                        </a:spcBef>
                        <a:spcAft>
                          <a:spcPts val="0"/>
                        </a:spcAft>
                        <a:buNone/>
                      </a:pPr>
                      <a:r>
                        <a:rPr lang="en"/>
                        <a:t>22.7%</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22.8%</a:t>
                      </a:r>
                      <a:endParaRPr/>
                    </a:p>
                  </a:txBody>
                  <a:tcPr marL="91425" marR="91425" marT="91425" marB="91425"/>
                </a:tc>
                <a:tc>
                  <a:txBody>
                    <a:bodyPr/>
                    <a:lstStyle/>
                    <a:p>
                      <a:pPr marL="0" lvl="0" indent="0" algn="ctr" rtl="0">
                        <a:spcBef>
                          <a:spcPts val="0"/>
                        </a:spcBef>
                        <a:spcAft>
                          <a:spcPts val="0"/>
                        </a:spcAft>
                        <a:buNone/>
                      </a:pPr>
                      <a:r>
                        <a:rPr lang="en"/>
                        <a:t>49.1%</a:t>
                      </a:r>
                      <a:endParaRPr/>
                    </a:p>
                  </a:txBody>
                  <a:tcPr marL="91425" marR="91425" marT="91425" marB="91425"/>
                </a:tc>
                <a:tc>
                  <a:txBody>
                    <a:bodyPr/>
                    <a:lstStyle/>
                    <a:p>
                      <a:pPr marL="0" lvl="0" indent="0" algn="ctr" rtl="0">
                        <a:spcBef>
                          <a:spcPts val="0"/>
                        </a:spcBef>
                        <a:spcAft>
                          <a:spcPts val="0"/>
                        </a:spcAft>
                        <a:buNone/>
                      </a:pPr>
                      <a:r>
                        <a:rPr lang="en"/>
                        <a:t>86.9%</a:t>
                      </a:r>
                      <a:endParaRPr/>
                    </a:p>
                  </a:txBody>
                  <a:tcPr marL="91425" marR="91425" marT="91425" marB="91425"/>
                </a:tc>
                <a:tc>
                  <a:txBody>
                    <a:bodyPr/>
                    <a:lstStyle/>
                    <a:p>
                      <a:pPr marL="0" lvl="0" indent="0" algn="ctr" rtl="0">
                        <a:spcBef>
                          <a:spcPts val="0"/>
                        </a:spcBef>
                        <a:spcAft>
                          <a:spcPts val="0"/>
                        </a:spcAft>
                        <a:buNone/>
                      </a:pPr>
                      <a:r>
                        <a:rPr lang="en"/>
                        <a:t>41.9%</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E46ECDCD-8A2A-4115-949F-898C5C09B88F}"/>
              </a:ext>
            </a:extLst>
          </p:cNvPr>
          <p:cNvPicPr>
            <a:picLocks noChangeAspect="1"/>
          </p:cNvPicPr>
          <p:nvPr/>
        </p:nvPicPr>
        <p:blipFill rotWithShape="1">
          <a:blip r:embed="rId3"/>
          <a:srcRect t="54888" b="1737"/>
          <a:stretch/>
        </p:blipFill>
        <p:spPr>
          <a:xfrm>
            <a:off x="44361" y="1778877"/>
            <a:ext cx="9144000" cy="1521427"/>
          </a:xfrm>
          <a:prstGeom prst="rect">
            <a:avLst/>
          </a:prstGeom>
        </p:spPr>
      </p:pic>
      <p:sp>
        <p:nvSpPr>
          <p:cNvPr id="10" name="Google Shape;220;p38">
            <a:extLst>
              <a:ext uri="{FF2B5EF4-FFF2-40B4-BE49-F238E27FC236}">
                <a16:creationId xmlns:a16="http://schemas.microsoft.com/office/drawing/2014/main" id="{34D85BBD-FD5D-4224-80BF-EA1CF62F261E}"/>
              </a:ext>
            </a:extLst>
          </p:cNvPr>
          <p:cNvSpPr txBox="1"/>
          <p:nvPr/>
        </p:nvSpPr>
        <p:spPr>
          <a:xfrm>
            <a:off x="1033218" y="3251643"/>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CAACEEB8-A286-47D1-A937-2E6416EE18C2}"/>
              </a:ext>
            </a:extLst>
          </p:cNvPr>
          <p:cNvSpPr txBox="1"/>
          <p:nvPr/>
        </p:nvSpPr>
        <p:spPr>
          <a:xfrm>
            <a:off x="6058773" y="3247365"/>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6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in Tri-Hybrid System</a:t>
            </a:r>
            <a:endParaRPr/>
          </a:p>
        </p:txBody>
      </p:sp>
      <p:sp>
        <p:nvSpPr>
          <p:cNvPr id="421" name="Google Shape;421;p64"/>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Sibyl outperforms the heuristic-based data placement policy for tri-hybrid system by 48.2% on average across all workloads</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pic>
        <p:nvPicPr>
          <p:cNvPr id="2" name="Picture 1">
            <a:extLst>
              <a:ext uri="{FF2B5EF4-FFF2-40B4-BE49-F238E27FC236}">
                <a16:creationId xmlns:a16="http://schemas.microsoft.com/office/drawing/2014/main" id="{EE35149E-502E-4F25-9F5A-4BB7930654F5}"/>
              </a:ext>
            </a:extLst>
          </p:cNvPr>
          <p:cNvPicPr>
            <a:picLocks noChangeAspect="1"/>
          </p:cNvPicPr>
          <p:nvPr/>
        </p:nvPicPr>
        <p:blipFill>
          <a:blip r:embed="rId3"/>
          <a:stretch>
            <a:fillRect/>
          </a:stretch>
        </p:blipFill>
        <p:spPr>
          <a:xfrm>
            <a:off x="1162050" y="2314575"/>
            <a:ext cx="6819900" cy="2228850"/>
          </a:xfrm>
          <a:prstGeom prst="rect">
            <a:avLst/>
          </a:prstGeom>
        </p:spPr>
      </p:pic>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pic>
        <p:nvPicPr>
          <p:cNvPr id="2" name="Picture 1">
            <a:extLst>
              <a:ext uri="{FF2B5EF4-FFF2-40B4-BE49-F238E27FC236}">
                <a16:creationId xmlns:a16="http://schemas.microsoft.com/office/drawing/2014/main" id="{35CE519F-5A30-4D73-BDD8-89D8CF9889E6}"/>
              </a:ext>
            </a:extLst>
          </p:cNvPr>
          <p:cNvPicPr>
            <a:picLocks noChangeAspect="1"/>
          </p:cNvPicPr>
          <p:nvPr/>
        </p:nvPicPr>
        <p:blipFill>
          <a:blip r:embed="rId3"/>
          <a:stretch>
            <a:fillRect/>
          </a:stretch>
        </p:blipFill>
        <p:spPr>
          <a:xfrm>
            <a:off x="-17887" y="1466536"/>
            <a:ext cx="9144000" cy="3363635"/>
          </a:xfrm>
          <a:prstGeom prst="rect">
            <a:avLst/>
          </a:prstGeom>
        </p:spPr>
      </p:pic>
      <p:sp>
        <p:nvSpPr>
          <p:cNvPr id="426" name="Google Shape;426;p6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for Unseen Workloads</a:t>
            </a:r>
            <a:endParaRPr/>
          </a:p>
        </p:txBody>
      </p:sp>
      <p:sp>
        <p:nvSpPr>
          <p:cNvPr id="427" name="Google Shape;427;p65"/>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In H&amp;M (H&amp;L) configurations, Sibyl outperforms RNN-HSS and Archivist by 46.1% (54.6%) and 8.5% (44.1%) respectively</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pic>
        <p:nvPicPr>
          <p:cNvPr id="4" name="Google Shape;441;p67">
            <a:extLst>
              <a:ext uri="{FF2B5EF4-FFF2-40B4-BE49-F238E27FC236}">
                <a16:creationId xmlns:a16="http://schemas.microsoft.com/office/drawing/2014/main" id="{58EE8D30-1B72-4296-BDEB-12B1E3E936E1}"/>
              </a:ext>
            </a:extLst>
          </p:cNvPr>
          <p:cNvPicPr preferRelativeResize="0"/>
          <p:nvPr/>
        </p:nvPicPr>
        <p:blipFill>
          <a:blip r:embed="rId4">
            <a:alphaModFix/>
          </a:blip>
          <a:stretch>
            <a:fillRect/>
          </a:stretch>
        </p:blipFill>
        <p:spPr>
          <a:xfrm>
            <a:off x="224841" y="1411002"/>
            <a:ext cx="9144002" cy="4133349"/>
          </a:xfrm>
          <a:prstGeom prst="rect">
            <a:avLst/>
          </a:prstGeom>
          <a:noFill/>
          <a:ln>
            <a:noFill/>
          </a:ln>
        </p:spPr>
      </p:pic>
      <p:sp>
        <p:nvSpPr>
          <p:cNvPr id="5" name="Google Shape;442;p67">
            <a:extLst>
              <a:ext uri="{FF2B5EF4-FFF2-40B4-BE49-F238E27FC236}">
                <a16:creationId xmlns:a16="http://schemas.microsoft.com/office/drawing/2014/main" id="{87BBB55B-37E2-46D9-B2BB-60ACADE022D0}"/>
              </a:ext>
            </a:extLst>
          </p:cNvPr>
          <p:cNvSpPr/>
          <p:nvPr/>
        </p:nvSpPr>
        <p:spPr>
          <a:xfrm>
            <a:off x="0" y="3076202"/>
            <a:ext cx="9144000" cy="9444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Sibyl consistently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provides highest performance</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by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dynamically adapting</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its data-placement policy</a:t>
            </a:r>
            <a:endParaRPr kumimoji="0" sz="2600" b="0" i="0" u="none" strike="noStrike" kern="0" cap="none" spc="0" normalizeH="0" baseline="0" noProof="0" dirty="0">
              <a:ln>
                <a:noFill/>
              </a:ln>
              <a:solidFill>
                <a:srgbClr val="FFFFFF"/>
              </a:solidFill>
              <a:effectLst/>
              <a:uLnTx/>
              <a:uFillTx/>
              <a:latin typeface="Lato"/>
              <a:ea typeface="Lato"/>
              <a:cs typeface="Lato"/>
              <a:sym typeface="Lato"/>
            </a:endParaRPr>
          </a:p>
        </p:txBody>
      </p:sp>
    </p:spTree>
    <p:extLst>
      <p:ext uri="{BB962C8B-B14F-4D97-AF65-F5344CB8AC3E}">
        <p14:creationId xmlns:p14="http://schemas.microsoft.com/office/powerpoint/2010/main" val="462399052"/>
      </p:ext>
    </p:extLst>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6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Overhead Analysis</a:t>
            </a:r>
            <a:endParaRPr/>
          </a:p>
        </p:txBody>
      </p:sp>
      <p:sp>
        <p:nvSpPr>
          <p:cNvPr id="448" name="Google Shape;448;p68"/>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a:lnSpc>
                <a:spcPct val="100000"/>
              </a:lnSpc>
            </a:pPr>
            <a:r>
              <a:rPr lang="en" b="1" dirty="0"/>
              <a:t>Performance Overhead</a:t>
            </a:r>
            <a:endParaRPr b="1" dirty="0"/>
          </a:p>
          <a:p>
            <a:pPr lvl="1">
              <a:lnSpc>
                <a:spcPct val="100000"/>
              </a:lnSpc>
              <a:spcBef>
                <a:spcPts val="0"/>
              </a:spcBef>
            </a:pPr>
            <a:r>
              <a:rPr lang="en" b="1" dirty="0">
                <a:solidFill>
                  <a:srgbClr val="000CFF"/>
                </a:solidFill>
              </a:rPr>
              <a:t>~10ns</a:t>
            </a:r>
            <a:r>
              <a:rPr lang="en" b="1" dirty="0"/>
              <a:t> </a:t>
            </a:r>
            <a:r>
              <a:rPr lang="en" dirty="0"/>
              <a:t>for every inference on the evaluated system; this is several orders of magnitude less than I/O latency of high-end SSD</a:t>
            </a:r>
            <a:endParaRPr dirty="0"/>
          </a:p>
          <a:p>
            <a:pPr>
              <a:lnSpc>
                <a:spcPct val="100000"/>
              </a:lnSpc>
              <a:spcBef>
                <a:spcPts val="0"/>
              </a:spcBef>
            </a:pPr>
            <a:r>
              <a:rPr lang="en" b="1" dirty="0"/>
              <a:t>Implementation Overhead</a:t>
            </a:r>
            <a:endParaRPr b="1" dirty="0"/>
          </a:p>
          <a:p>
            <a:pPr lvl="1">
              <a:lnSpc>
                <a:spcPct val="100000"/>
              </a:lnSpc>
              <a:spcBef>
                <a:spcPts val="0"/>
              </a:spcBef>
            </a:pPr>
            <a:r>
              <a:rPr lang="en" b="1" dirty="0">
                <a:solidFill>
                  <a:srgbClr val="000CFF"/>
                </a:solidFill>
              </a:rPr>
              <a:t>124.4 KiB</a:t>
            </a:r>
            <a:r>
              <a:rPr lang="en" dirty="0"/>
              <a:t> of implementation overhead </a:t>
            </a:r>
            <a:endParaRPr dirty="0"/>
          </a:p>
          <a:p>
            <a:pPr>
              <a:lnSpc>
                <a:spcPct val="100000"/>
              </a:lnSpc>
              <a:spcBef>
                <a:spcPts val="0"/>
              </a:spcBef>
            </a:pPr>
            <a:r>
              <a:rPr lang="en" b="1" dirty="0"/>
              <a:t>Metadata overhead</a:t>
            </a:r>
            <a:endParaRPr b="1" dirty="0"/>
          </a:p>
          <a:p>
            <a:pPr lvl="1">
              <a:lnSpc>
                <a:spcPct val="100000"/>
              </a:lnSpc>
              <a:spcBef>
                <a:spcPts val="0"/>
              </a:spcBef>
            </a:pPr>
            <a:r>
              <a:rPr lang="en" dirty="0"/>
              <a:t>0.1% of the total storage capacity when using a 4 KiB data placement granularity </a:t>
            </a:r>
            <a:endParaRPr dirty="0"/>
          </a:p>
          <a:p>
            <a:pPr lvl="1">
              <a:lnSpc>
                <a:spcPct val="100000"/>
              </a:lnSpc>
              <a:spcBef>
                <a:spcPts val="0"/>
              </a:spcBef>
            </a:pPr>
            <a:r>
              <a:rPr lang="en" b="1" dirty="0">
                <a:solidFill>
                  <a:srgbClr val="000CFF"/>
                </a:solidFill>
              </a:rPr>
              <a:t>40-bit </a:t>
            </a:r>
            <a:r>
              <a:rPr lang="en" dirty="0"/>
              <a:t>metadata overhead per data placement unit</a:t>
            </a:r>
            <a:endParaRPr dirty="0"/>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For More on Sybil</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324835994"/>
      </p:ext>
    </p:extLst>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77CD4A3-FD8F-FD4E-99EA-F5EDB1D89C51}"/>
              </a:ext>
            </a:extLst>
          </p:cNvPr>
          <p:cNvSpPr txBox="1"/>
          <p:nvPr/>
        </p:nvSpPr>
        <p:spPr>
          <a:xfrm>
            <a:off x="1669975" y="5055245"/>
            <a:ext cx="572785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We need to rethink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(of all controllers)</a:t>
            </a:r>
          </a:p>
        </p:txBody>
      </p:sp>
    </p:spTree>
    <p:extLst>
      <p:ext uri="{BB962C8B-B14F-4D97-AF65-F5344CB8AC3E}">
        <p14:creationId xmlns:p14="http://schemas.microsoft.com/office/powerpoint/2010/main" val="25122312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Data-Driven</a:t>
            </a:r>
          </a:p>
          <a:p>
            <a:pPr marL="0" indent="0" algn="ctr" eaLnBrk="1" hangingPunct="1">
              <a:buNone/>
            </a:pPr>
            <a:r>
              <a:rPr lang="en-US" sz="6000" dirty="0">
                <a:solidFill>
                  <a:srgbClr val="0432FF"/>
                </a:solidFill>
                <a:latin typeface="Tahoma" charset="0"/>
                <a:ea typeface="ＭＳ Ｐゴシック" charset="0"/>
                <a:cs typeface="ＭＳ Ｐゴシック" charset="0"/>
              </a:rPr>
              <a:t>(Self-Optimizing)</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384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600605852"/>
      </p:ext>
    </p:extLst>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Data-Aware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26259161"/>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4725144"/>
            <a:ext cx="6984776"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7942124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CE99-5A9A-3B4D-B9AE-CED1929518D6}"/>
              </a:ext>
            </a:extLst>
          </p:cNvPr>
          <p:cNvSpPr>
            <a:spLocks noGrp="1"/>
          </p:cNvSpPr>
          <p:nvPr>
            <p:ph type="title"/>
          </p:nvPr>
        </p:nvSpPr>
        <p:spPr/>
        <p:txBody>
          <a:bodyPr/>
          <a:lstStyle/>
          <a:p>
            <a:r>
              <a:rPr lang="en-US" dirty="0"/>
              <a:t>Data-Aware Architectures</a:t>
            </a:r>
          </a:p>
        </p:txBody>
      </p:sp>
      <p:sp>
        <p:nvSpPr>
          <p:cNvPr id="3" name="Content Placeholder 2">
            <a:extLst>
              <a:ext uri="{FF2B5EF4-FFF2-40B4-BE49-F238E27FC236}">
                <a16:creationId xmlns:a16="http://schemas.microsoft.com/office/drawing/2014/main" id="{2A999E97-8C3D-FC48-9E08-0D96B2348D48}"/>
              </a:ext>
            </a:extLst>
          </p:cNvPr>
          <p:cNvSpPr>
            <a:spLocks noGrp="1"/>
          </p:cNvSpPr>
          <p:nvPr>
            <p:ph idx="1"/>
          </p:nvPr>
        </p:nvSpPr>
        <p:spPr/>
        <p:txBody>
          <a:bodyPr/>
          <a:lstStyle/>
          <a:p>
            <a:r>
              <a:rPr lang="en-US" dirty="0"/>
              <a:t>A data-aware architecture </a:t>
            </a:r>
            <a:r>
              <a:rPr lang="en-US" dirty="0">
                <a:solidFill>
                  <a:srgbClr val="0000FF"/>
                </a:solidFill>
              </a:rPr>
              <a:t>understands what it can do with and to each piece of data</a:t>
            </a:r>
          </a:p>
          <a:p>
            <a:endParaRPr lang="en-US" dirty="0"/>
          </a:p>
          <a:p>
            <a:r>
              <a:rPr lang="en-US" dirty="0"/>
              <a:t>It makes use of different properties of data to improve performance, efficiency and other metrics</a:t>
            </a:r>
          </a:p>
          <a:p>
            <a:pPr lvl="1"/>
            <a:r>
              <a:rPr lang="en-US" dirty="0"/>
              <a:t>Compressibility</a:t>
            </a:r>
          </a:p>
          <a:p>
            <a:pPr lvl="1"/>
            <a:r>
              <a:rPr lang="en-US" dirty="0"/>
              <a:t>Approximability</a:t>
            </a:r>
          </a:p>
          <a:p>
            <a:pPr lvl="1"/>
            <a:r>
              <a:rPr lang="en-US" dirty="0"/>
              <a:t>Locality</a:t>
            </a:r>
          </a:p>
          <a:p>
            <a:pPr lvl="1"/>
            <a:r>
              <a:rPr lang="en-US" dirty="0"/>
              <a:t>Sparsity</a:t>
            </a:r>
          </a:p>
          <a:p>
            <a:pPr lvl="1"/>
            <a:r>
              <a:rPr lang="en-US" dirty="0"/>
              <a:t>Criticality for Computation X</a:t>
            </a:r>
          </a:p>
          <a:p>
            <a:pPr lvl="1"/>
            <a:r>
              <a:rPr lang="en-US" dirty="0"/>
              <a:t>Access Semantics</a:t>
            </a:r>
          </a:p>
          <a:p>
            <a:pPr lvl="1"/>
            <a:r>
              <a:rPr lang="en-US" dirty="0"/>
              <a:t>…</a:t>
            </a:r>
          </a:p>
          <a:p>
            <a:endParaRPr lang="en-US" dirty="0"/>
          </a:p>
          <a:p>
            <a:endParaRPr lang="en-US" dirty="0"/>
          </a:p>
        </p:txBody>
      </p:sp>
      <p:sp>
        <p:nvSpPr>
          <p:cNvPr id="4" name="Slide Number Placeholder 3">
            <a:extLst>
              <a:ext uri="{FF2B5EF4-FFF2-40B4-BE49-F238E27FC236}">
                <a16:creationId xmlns:a16="http://schemas.microsoft.com/office/drawing/2014/main" id="{188C744D-F38D-264E-AC4F-A7A830C2B66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8320509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84E8-46D7-1745-BA18-D06529D28974}"/>
              </a:ext>
            </a:extLst>
          </p:cNvPr>
          <p:cNvSpPr>
            <a:spLocks noGrp="1"/>
          </p:cNvSpPr>
          <p:nvPr>
            <p:ph type="title"/>
          </p:nvPr>
        </p:nvSpPr>
        <p:spPr/>
        <p:txBody>
          <a:bodyPr/>
          <a:lstStyle/>
          <a:p>
            <a:r>
              <a:rPr lang="en-US" dirty="0"/>
              <a:t>One Problem: Limited Expressiveness</a:t>
            </a:r>
          </a:p>
        </p:txBody>
      </p:sp>
      <p:sp>
        <p:nvSpPr>
          <p:cNvPr id="3" name="Content Placeholder 2">
            <a:extLst>
              <a:ext uri="{FF2B5EF4-FFF2-40B4-BE49-F238E27FC236}">
                <a16:creationId xmlns:a16="http://schemas.microsoft.com/office/drawing/2014/main" id="{F313CB78-6E64-104A-B227-ECFB269415F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98A73B4-6E72-424A-8FAB-A5668B1645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2A1BD76-0C0A-1B44-A8C0-61EA9A13B35D}"/>
              </a:ext>
            </a:extLst>
          </p:cNvPr>
          <p:cNvPicPr>
            <a:picLocks noChangeAspect="1"/>
          </p:cNvPicPr>
          <p:nvPr/>
        </p:nvPicPr>
        <p:blipFill>
          <a:blip r:embed="rId2"/>
          <a:stretch>
            <a:fillRect/>
          </a:stretch>
        </p:blipFill>
        <p:spPr>
          <a:xfrm>
            <a:off x="50800" y="1114896"/>
            <a:ext cx="9042400" cy="4978400"/>
          </a:xfrm>
          <a:prstGeom prst="rect">
            <a:avLst/>
          </a:prstGeom>
        </p:spPr>
      </p:pic>
    </p:spTree>
    <p:extLst>
      <p:ext uri="{BB962C8B-B14F-4D97-AF65-F5344CB8AC3E}">
        <p14:creationId xmlns:p14="http://schemas.microsoft.com/office/powerpoint/2010/main" val="2757160528"/>
      </p:ext>
    </p:extLst>
  </p:cSld>
  <p:clrMapOvr>
    <a:masterClrMapping/>
  </p:clrMapOvr>
  <p:transition/>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CB68-5CE5-1D4D-AAE5-65AE904DEBFF}"/>
              </a:ext>
            </a:extLst>
          </p:cNvPr>
          <p:cNvSpPr>
            <a:spLocks noGrp="1"/>
          </p:cNvSpPr>
          <p:nvPr>
            <p:ph type="title"/>
          </p:nvPr>
        </p:nvSpPr>
        <p:spPr/>
        <p:txBody>
          <a:bodyPr/>
          <a:lstStyle/>
          <a:p>
            <a:r>
              <a:rPr lang="en-US" dirty="0"/>
              <a:t>A Solution: More Expressive Interfaces</a:t>
            </a:r>
          </a:p>
        </p:txBody>
      </p:sp>
      <p:sp>
        <p:nvSpPr>
          <p:cNvPr id="3" name="Content Placeholder 2">
            <a:extLst>
              <a:ext uri="{FF2B5EF4-FFF2-40B4-BE49-F238E27FC236}">
                <a16:creationId xmlns:a16="http://schemas.microsoft.com/office/drawing/2014/main" id="{F5DB3EEF-AAAD-9847-820E-EB0F1C17AC9A}"/>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68108765-1E1B-D049-A72B-B6772BD3CE3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EB3FB78E-168C-4E4F-B6BE-1657460704D9}"/>
              </a:ext>
            </a:extLst>
          </p:cNvPr>
          <p:cNvPicPr>
            <a:picLocks noChangeAspect="1"/>
          </p:cNvPicPr>
          <p:nvPr/>
        </p:nvPicPr>
        <p:blipFill>
          <a:blip r:embed="rId2"/>
          <a:stretch>
            <a:fillRect/>
          </a:stretch>
        </p:blipFill>
        <p:spPr>
          <a:xfrm>
            <a:off x="25400" y="1196752"/>
            <a:ext cx="9093200" cy="5041900"/>
          </a:xfrm>
          <a:prstGeom prst="rect">
            <a:avLst/>
          </a:prstGeom>
        </p:spPr>
      </p:pic>
    </p:spTree>
    <p:extLst>
      <p:ext uri="{BB962C8B-B14F-4D97-AF65-F5344CB8AC3E}">
        <p14:creationId xmlns:p14="http://schemas.microsoft.com/office/powerpoint/2010/main" val="155931442"/>
      </p:ext>
    </p:extLst>
  </p:cSld>
  <p:clrMapOvr>
    <a:masterClrMapping/>
  </p:clrMapOvr>
  <p:transition/>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3542587766"/>
      </p:ext>
    </p:extLst>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3991B8-7F35-49FA-9981-29BAA9F9D4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728" y="2105028"/>
            <a:ext cx="1237367" cy="1237367"/>
          </a:xfrm>
          <a:prstGeom prst="rect">
            <a:avLst/>
          </a:prstGeom>
        </p:spPr>
      </p:pic>
      <p:pic>
        <p:nvPicPr>
          <p:cNvPr id="6" name="Picture 5">
            <a:extLst>
              <a:ext uri="{FF2B5EF4-FFF2-40B4-BE49-F238E27FC236}">
                <a16:creationId xmlns:a16="http://schemas.microsoft.com/office/drawing/2014/main" id="{B4993BC9-5D4B-4293-97A7-507709EF11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307" y="2106504"/>
            <a:ext cx="1128113" cy="1128113"/>
          </a:xfrm>
          <a:prstGeom prst="rect">
            <a:avLst/>
          </a:prstGeom>
        </p:spPr>
      </p:pic>
      <p:sp>
        <p:nvSpPr>
          <p:cNvPr id="5" name="TextBox 4">
            <a:extLst>
              <a:ext uri="{FF2B5EF4-FFF2-40B4-BE49-F238E27FC236}">
                <a16:creationId xmlns:a16="http://schemas.microsoft.com/office/drawing/2014/main" id="{B0A2F924-D4FF-4583-9854-973945A4B695}"/>
              </a:ext>
            </a:extLst>
          </p:cNvPr>
          <p:cNvSpPr txBox="1"/>
          <p:nvPr/>
        </p:nvSpPr>
        <p:spPr>
          <a:xfrm flipH="1">
            <a:off x="494811" y="3272846"/>
            <a:ext cx="2638861"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p:txBody>
      </p:sp>
      <p:pic>
        <p:nvPicPr>
          <p:cNvPr id="18" name="Picture 17">
            <a:extLst>
              <a:ext uri="{FF2B5EF4-FFF2-40B4-BE49-F238E27FC236}">
                <a16:creationId xmlns:a16="http://schemas.microsoft.com/office/drawing/2014/main" id="{01AE6EB5-79BF-4D70-914C-C84B3DCB875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5872" y="2192903"/>
            <a:ext cx="1879548" cy="1167299"/>
          </a:xfrm>
          <a:prstGeom prst="rect">
            <a:avLst/>
          </a:prstGeom>
        </p:spPr>
      </p:pic>
      <p:sp>
        <p:nvSpPr>
          <p:cNvPr id="20" name="TextBox 19">
            <a:extLst>
              <a:ext uri="{FF2B5EF4-FFF2-40B4-BE49-F238E27FC236}">
                <a16:creationId xmlns:a16="http://schemas.microsoft.com/office/drawing/2014/main" id="{0787DFDD-470B-4059-8EEC-86837AF6B966}"/>
              </a:ext>
            </a:extLst>
          </p:cNvPr>
          <p:cNvSpPr txBox="1"/>
          <p:nvPr/>
        </p:nvSpPr>
        <p:spPr>
          <a:xfrm flipH="1">
            <a:off x="3279616" y="3262833"/>
            <a:ext cx="2509582"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Patterns</a:t>
            </a:r>
          </a:p>
        </p:txBody>
      </p:sp>
      <p:sp>
        <p:nvSpPr>
          <p:cNvPr id="21" name="Rectangle: Rounded Corners 20">
            <a:extLst>
              <a:ext uri="{FF2B5EF4-FFF2-40B4-BE49-F238E27FC236}">
                <a16:creationId xmlns:a16="http://schemas.microsoft.com/office/drawing/2014/main" id="{D61563F4-CD91-4629-8FDF-B7195EF30523}"/>
              </a:ext>
            </a:extLst>
          </p:cNvPr>
          <p:cNvSpPr/>
          <p:nvPr/>
        </p:nvSpPr>
        <p:spPr>
          <a:xfrm>
            <a:off x="6237768" y="2337277"/>
            <a:ext cx="142118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Integer</a:t>
            </a:r>
          </a:p>
        </p:txBody>
      </p:sp>
      <p:sp>
        <p:nvSpPr>
          <p:cNvPr id="22" name="Rectangle: Rounded Corners 21">
            <a:extLst>
              <a:ext uri="{FF2B5EF4-FFF2-40B4-BE49-F238E27FC236}">
                <a16:creationId xmlns:a16="http://schemas.microsoft.com/office/drawing/2014/main" id="{CB2AB60C-8BA2-4B9C-A08D-CD4BEEC88CAC}"/>
              </a:ext>
            </a:extLst>
          </p:cNvPr>
          <p:cNvSpPr/>
          <p:nvPr/>
        </p:nvSpPr>
        <p:spPr>
          <a:xfrm>
            <a:off x="7784132" y="2333679"/>
            <a:ext cx="103667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Float</a:t>
            </a:r>
          </a:p>
        </p:txBody>
      </p:sp>
      <p:sp>
        <p:nvSpPr>
          <p:cNvPr id="23" name="Rectangle: Rounded Corners 22">
            <a:extLst>
              <a:ext uri="{FF2B5EF4-FFF2-40B4-BE49-F238E27FC236}">
                <a16:creationId xmlns:a16="http://schemas.microsoft.com/office/drawing/2014/main" id="{07303329-9C49-48CB-A100-26045C765F97}"/>
              </a:ext>
            </a:extLst>
          </p:cNvPr>
          <p:cNvSpPr/>
          <p:nvPr/>
        </p:nvSpPr>
        <p:spPr>
          <a:xfrm>
            <a:off x="8133873" y="2931327"/>
            <a:ext cx="878751"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Char</a:t>
            </a:r>
          </a:p>
        </p:txBody>
      </p:sp>
      <p:sp>
        <p:nvSpPr>
          <p:cNvPr id="24" name="TextBox 23">
            <a:extLst>
              <a:ext uri="{FF2B5EF4-FFF2-40B4-BE49-F238E27FC236}">
                <a16:creationId xmlns:a16="http://schemas.microsoft.com/office/drawing/2014/main" id="{EDA2F559-0016-4202-BD6C-AD7935DB6E63}"/>
              </a:ext>
            </a:extLst>
          </p:cNvPr>
          <p:cNvSpPr txBox="1"/>
          <p:nvPr/>
        </p:nvSpPr>
        <p:spPr>
          <a:xfrm flipH="1">
            <a:off x="6251849" y="2869483"/>
            <a:ext cx="1964068" cy="80021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Type/Layout</a:t>
            </a:r>
          </a:p>
        </p:txBody>
      </p:sp>
      <p:sp>
        <p:nvSpPr>
          <p:cNvPr id="35" name="Title 34"/>
          <p:cNvSpPr>
            <a:spLocks noGrp="1"/>
          </p:cNvSpPr>
          <p:nvPr>
            <p:ph type="title"/>
          </p:nvPr>
        </p:nvSpPr>
        <p:spPr>
          <a:xfrm>
            <a:off x="628649" y="365126"/>
            <a:ext cx="8440247" cy="955675"/>
          </a:xfrm>
        </p:spPr>
        <p:txBody>
          <a:bodyPr>
            <a:normAutofit fontScale="90000"/>
          </a:bodyPr>
          <a:lstStyle/>
          <a:p>
            <a:r>
              <a:rPr lang="en-US" dirty="0"/>
              <a:t>SW provides key program information to HW</a:t>
            </a:r>
          </a:p>
        </p:txBody>
      </p:sp>
      <p:cxnSp>
        <p:nvCxnSpPr>
          <p:cNvPr id="10" name="Straight Connector 9">
            <a:extLst>
              <a:ext uri="{FF2B5EF4-FFF2-40B4-BE49-F238E27FC236}">
                <a16:creationId xmlns:a16="http://schemas.microsoft.com/office/drawing/2014/main" id="{3B71DAEE-2F87-435F-81CD-5D4295A0126F}"/>
              </a:ext>
            </a:extLst>
          </p:cNvPr>
          <p:cNvCxnSpPr>
            <a:cxnSpLocks/>
          </p:cNvCxnSpPr>
          <p:nvPr/>
        </p:nvCxnSpPr>
        <p:spPr>
          <a:xfrm flipV="1">
            <a:off x="265923" y="4683397"/>
            <a:ext cx="8649478" cy="873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2A4EB21E-D3D1-4869-97DE-F215B5B33D61}"/>
              </a:ext>
            </a:extLst>
          </p:cNvPr>
          <p:cNvSpPr txBox="1"/>
          <p:nvPr/>
        </p:nvSpPr>
        <p:spPr>
          <a:xfrm flipH="1">
            <a:off x="-45868" y="4683397"/>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Hardware</a:t>
            </a:r>
          </a:p>
        </p:txBody>
      </p:sp>
      <p:sp>
        <p:nvSpPr>
          <p:cNvPr id="37" name="TextBox 36">
            <a:extLst>
              <a:ext uri="{FF2B5EF4-FFF2-40B4-BE49-F238E27FC236}">
                <a16:creationId xmlns:a16="http://schemas.microsoft.com/office/drawing/2014/main" id="{82E67385-FE4B-4070-9C61-70B8E17EBA00}"/>
              </a:ext>
            </a:extLst>
          </p:cNvPr>
          <p:cNvSpPr txBox="1"/>
          <p:nvPr/>
        </p:nvSpPr>
        <p:spPr>
          <a:xfrm flipH="1">
            <a:off x="-97153" y="4045588"/>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Software</a:t>
            </a:r>
          </a:p>
        </p:txBody>
      </p:sp>
      <p:sp>
        <p:nvSpPr>
          <p:cNvPr id="40" name="Arrow: Down 39">
            <a:extLst>
              <a:ext uri="{FF2B5EF4-FFF2-40B4-BE49-F238E27FC236}">
                <a16:creationId xmlns:a16="http://schemas.microsoft.com/office/drawing/2014/main" id="{2C99635E-5D71-411C-BAD9-1845C4F15533}"/>
              </a:ext>
            </a:extLst>
          </p:cNvPr>
          <p:cNvSpPr/>
          <p:nvPr/>
        </p:nvSpPr>
        <p:spPr>
          <a:xfrm rot="19472651">
            <a:off x="2592758" y="3786904"/>
            <a:ext cx="844414" cy="1299664"/>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Arrow: Down 42">
            <a:extLst>
              <a:ext uri="{FF2B5EF4-FFF2-40B4-BE49-F238E27FC236}">
                <a16:creationId xmlns:a16="http://schemas.microsoft.com/office/drawing/2014/main" id="{3ECF43C9-97D8-4982-868C-0F03361FFE37}"/>
              </a:ext>
            </a:extLst>
          </p:cNvPr>
          <p:cNvSpPr/>
          <p:nvPr/>
        </p:nvSpPr>
        <p:spPr>
          <a:xfrm>
            <a:off x="4668745" y="3828874"/>
            <a:ext cx="844414" cy="1087161"/>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Arrow: Down 43">
            <a:extLst>
              <a:ext uri="{FF2B5EF4-FFF2-40B4-BE49-F238E27FC236}">
                <a16:creationId xmlns:a16="http://schemas.microsoft.com/office/drawing/2014/main" id="{B7190F64-A422-42CC-B544-CB47EAE6FC93}"/>
              </a:ext>
            </a:extLst>
          </p:cNvPr>
          <p:cNvSpPr/>
          <p:nvPr/>
        </p:nvSpPr>
        <p:spPr>
          <a:xfrm rot="2564361">
            <a:off x="7182070" y="3732216"/>
            <a:ext cx="844414" cy="1374758"/>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Rounded Corners 41">
            <a:extLst>
              <a:ext uri="{FF2B5EF4-FFF2-40B4-BE49-F238E27FC236}">
                <a16:creationId xmlns:a16="http://schemas.microsoft.com/office/drawing/2014/main" id="{AE2827BF-1B17-4339-9CD3-BDAE8AD4D3E5}"/>
              </a:ext>
            </a:extLst>
          </p:cNvPr>
          <p:cNvSpPr/>
          <p:nvPr/>
        </p:nvSpPr>
        <p:spPr>
          <a:xfrm>
            <a:off x="3995936" y="5155647"/>
            <a:ext cx="2130061" cy="692774"/>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Prefetcher</a:t>
            </a:r>
          </a:p>
        </p:txBody>
      </p:sp>
      <p:sp>
        <p:nvSpPr>
          <p:cNvPr id="45" name="Rectangle: Rounded Corners 44">
            <a:extLst>
              <a:ext uri="{FF2B5EF4-FFF2-40B4-BE49-F238E27FC236}">
                <a16:creationId xmlns:a16="http://schemas.microsoft.com/office/drawing/2014/main" id="{5781B6E8-05D5-4ACA-8442-AE049D461113}"/>
              </a:ext>
            </a:extLst>
          </p:cNvPr>
          <p:cNvSpPr/>
          <p:nvPr/>
        </p:nvSpPr>
        <p:spPr>
          <a:xfrm>
            <a:off x="323198" y="2125267"/>
            <a:ext cx="5698277"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Rounded Corners 48">
            <a:extLst>
              <a:ext uri="{FF2B5EF4-FFF2-40B4-BE49-F238E27FC236}">
                <a16:creationId xmlns:a16="http://schemas.microsoft.com/office/drawing/2014/main" id="{18CC260B-AFFA-4223-A40E-2E8F90AAC016}"/>
              </a:ext>
            </a:extLst>
          </p:cNvPr>
          <p:cNvSpPr/>
          <p:nvPr/>
        </p:nvSpPr>
        <p:spPr>
          <a:xfrm>
            <a:off x="6219760" y="5120710"/>
            <a:ext cx="2849136" cy="801663"/>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Compression</a:t>
            </a:r>
          </a:p>
        </p:txBody>
      </p:sp>
      <p:sp>
        <p:nvSpPr>
          <p:cNvPr id="50" name="Rectangle: Rounded Corners 49">
            <a:extLst>
              <a:ext uri="{FF2B5EF4-FFF2-40B4-BE49-F238E27FC236}">
                <a16:creationId xmlns:a16="http://schemas.microsoft.com/office/drawing/2014/main" id="{7F4B9DF8-AF1F-4C7D-AFD8-7448B9A114C5}"/>
              </a:ext>
            </a:extLst>
          </p:cNvPr>
          <p:cNvSpPr/>
          <p:nvPr/>
        </p:nvSpPr>
        <p:spPr>
          <a:xfrm>
            <a:off x="6112584" y="2138890"/>
            <a:ext cx="2956313"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Rounded Corners 50">
            <a:extLst>
              <a:ext uri="{FF2B5EF4-FFF2-40B4-BE49-F238E27FC236}">
                <a16:creationId xmlns:a16="http://schemas.microsoft.com/office/drawing/2014/main" id="{ED35D88E-99D6-4529-83EC-E7624E517F56}"/>
              </a:ext>
            </a:extLst>
          </p:cNvPr>
          <p:cNvSpPr/>
          <p:nvPr/>
        </p:nvSpPr>
        <p:spPr>
          <a:xfrm>
            <a:off x="1512904" y="5210976"/>
            <a:ext cx="2362074" cy="1094678"/>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Placement</a:t>
            </a:r>
          </a:p>
        </p:txBody>
      </p:sp>
    </p:spTree>
    <p:custDataLst>
      <p:tags r:id="rId1"/>
    </p:custDataLst>
    <p:extLst>
      <p:ext uri="{BB962C8B-B14F-4D97-AF65-F5344CB8AC3E}">
        <p14:creationId xmlns:p14="http://schemas.microsoft.com/office/powerpoint/2010/main" val="175822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45"/>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p:bldP spid="21" grpId="0" animBg="1"/>
      <p:bldP spid="22" grpId="0" animBg="1"/>
      <p:bldP spid="23" grpId="0" animBg="1"/>
      <p:bldP spid="24" grpId="0"/>
      <p:bldP spid="40" grpId="0" animBg="1"/>
      <p:bldP spid="43" grpId="0" animBg="1"/>
      <p:bldP spid="44" grpId="0" animBg="1"/>
      <p:bldP spid="42" grpId="0" animBg="1"/>
      <p:bldP spid="45" grpId="0" animBg="1"/>
      <p:bldP spid="45" grpId="1" animBg="1"/>
      <p:bldP spid="49" grpId="0" animBg="1"/>
      <p:bldP spid="50" grpId="0" animBg="1"/>
      <p:bldP spid="51" grpId="0" animBg="1"/>
    </p:bldLst>
  </p:timing>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D972-B5BE-4A0C-8424-0310661C5073}"/>
              </a:ext>
            </a:extLst>
          </p:cNvPr>
          <p:cNvSpPr>
            <a:spLocks noGrp="1"/>
          </p:cNvSpPr>
          <p:nvPr>
            <p:ph type="title"/>
          </p:nvPr>
        </p:nvSpPr>
        <p:spPr>
          <a:xfrm>
            <a:off x="449138" y="365126"/>
            <a:ext cx="8515350" cy="955675"/>
          </a:xfrm>
        </p:spPr>
        <p:txBody>
          <a:bodyPr>
            <a:normAutofit fontScale="90000"/>
          </a:bodyPr>
          <a:lstStyle/>
          <a:p>
            <a:r>
              <a:rPr lang="en-US" dirty="0"/>
              <a:t>Broader goal: Enable many cross-layer optimizations</a:t>
            </a:r>
          </a:p>
        </p:txBody>
      </p:sp>
      <p:sp>
        <p:nvSpPr>
          <p:cNvPr id="14" name="Content Placeholder 2">
            <a:extLst>
              <a:ext uri="{FF2B5EF4-FFF2-40B4-BE49-F238E27FC236}">
                <a16:creationId xmlns:a16="http://schemas.microsoft.com/office/drawing/2014/main" id="{82F06B10-C072-410E-B4C6-F602076608B0}"/>
              </a:ext>
            </a:extLst>
          </p:cNvPr>
          <p:cNvSpPr txBox="1">
            <a:spLocks/>
          </p:cNvSpPr>
          <p:nvPr/>
        </p:nvSpPr>
        <p:spPr>
          <a:xfrm>
            <a:off x="3165373" y="1966058"/>
            <a:ext cx="3292577" cy="3932299"/>
          </a:xfrm>
          <a:prstGeom prst="rect">
            <a:avLst/>
          </a:prstGeom>
        </p:spPr>
        <p:txBody>
          <a:bodyPr vert="horz" lIns="68580" tIns="34290" rIns="68580" bIns="34290" rtlCol="0">
            <a:normAutofit fontScale="625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4275"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 in DRAM</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Compression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Approximation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DRAM 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NVM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NUCA/NUMA 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15" name="Content Placeholder 2">
            <a:extLst>
              <a:ext uri="{FF2B5EF4-FFF2-40B4-BE49-F238E27FC236}">
                <a16:creationId xmlns:a16="http://schemas.microsoft.com/office/drawing/2014/main" id="{0A4DCB55-87DF-43C3-86A5-28025ED3192E}"/>
              </a:ext>
            </a:extLst>
          </p:cNvPr>
          <p:cNvSpPr txBox="1">
            <a:spLocks/>
          </p:cNvSpPr>
          <p:nvPr/>
        </p:nvSpPr>
        <p:spPr>
          <a:xfrm>
            <a:off x="395536" y="1966059"/>
            <a:ext cx="3292577" cy="189474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3000"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Express: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semantics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Working set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Reuse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frequency</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6" name="Content Placeholder 2">
            <a:extLst>
              <a:ext uri="{FF2B5EF4-FFF2-40B4-BE49-F238E27FC236}">
                <a16:creationId xmlns:a16="http://schemas.microsoft.com/office/drawing/2014/main" id="{82A2138D-4F9F-4C0D-9ABE-0897AE0F9410}"/>
              </a:ext>
            </a:extLst>
          </p:cNvPr>
          <p:cNvSpPr txBox="1">
            <a:spLocks/>
          </p:cNvSpPr>
          <p:nvPr/>
        </p:nvSpPr>
        <p:spPr>
          <a:xfrm>
            <a:off x="6363218" y="1966058"/>
            <a:ext cx="2673278" cy="354024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Benefits: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More efficient HW:</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Performance</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Reduced SW burden:</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Programmability</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Portability</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514350" marR="0" lvl="1" indent="-171450" algn="l" defTabSz="685800" rtl="0" eaLnBrk="1" fontAlgn="auto" latinLnBrk="0" hangingPunct="1">
              <a:lnSpc>
                <a:spcPct val="90000"/>
              </a:lnSpc>
              <a:spcBef>
                <a:spcPts val="750"/>
              </a:spcBef>
              <a:spcAft>
                <a:spcPts val="0"/>
              </a:spcAft>
              <a:buClr>
                <a:srgbClr val="008000"/>
              </a:buClr>
              <a:buSzTx/>
              <a:buFont typeface="Myriad Pro Cond" panose="020B0506030403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Tree>
    <p:custDataLst>
      <p:tags r:id="rId1"/>
    </p:custDataLst>
    <p:extLst>
      <p:ext uri="{BB962C8B-B14F-4D97-AF65-F5344CB8AC3E}">
        <p14:creationId xmlns:p14="http://schemas.microsoft.com/office/powerpoint/2010/main" val="224965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wd">
                                    <p:tmAbs val="100"/>
                                  </p:iterate>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iterate type="wd">
                                    <p:tmAbs val="100"/>
                                  </p:iterate>
                                  <p:childTnLst>
                                    <p:set>
                                      <p:cBhvr>
                                        <p:cTn id="8" dur="1" fill="hold">
                                          <p:stCondLst>
                                            <p:cond delay="0"/>
                                          </p:stCondLst>
                                        </p:cTn>
                                        <p:tgtEl>
                                          <p:spTgt spid="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iterate type="wd">
                                    <p:tmAbs val="100"/>
                                  </p:iterate>
                                  <p:childTnLst>
                                    <p:set>
                                      <p:cBhvr>
                                        <p:cTn id="10" dur="1" fill="hold">
                                          <p:stCondLst>
                                            <p:cond delay="0"/>
                                          </p:stCondLst>
                                        </p:cTn>
                                        <p:tgtEl>
                                          <p:spTgt spid="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iterate type="wd">
                                    <p:tmAbs val="100"/>
                                  </p:iterate>
                                  <p:childTnLst>
                                    <p:set>
                                      <p:cBhvr>
                                        <p:cTn id="12" dur="1" fill="hold">
                                          <p:stCondLst>
                                            <p:cond delay="0"/>
                                          </p:stCondLst>
                                        </p:cTn>
                                        <p:tgtEl>
                                          <p:spTgt spid="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iterate type="wd">
                                    <p:tmAbs val="100"/>
                                  </p:iterate>
                                  <p:childTnLst>
                                    <p:set>
                                      <p:cBhvr>
                                        <p:cTn id="14" dur="1" fill="hold">
                                          <p:stCondLst>
                                            <p:cond delay="0"/>
                                          </p:stCondLst>
                                        </p:cTn>
                                        <p:tgtEl>
                                          <p:spTgt spid="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iterate type="wd">
                                    <p:tmAbs val="100"/>
                                  </p:iterate>
                                  <p:childTnLst>
                                    <p:set>
                                      <p:cBhvr>
                                        <p:cTn id="16" dur="1" fill="hold">
                                          <p:stCondLst>
                                            <p:cond delay="0"/>
                                          </p:stCondLst>
                                        </p:cTn>
                                        <p:tgtEl>
                                          <p:spTgt spid="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iterate type="wd">
                                    <p:tmAbs val="100"/>
                                  </p:iterate>
                                  <p:childTnLst>
                                    <p:set>
                                      <p:cBhvr>
                                        <p:cTn id="18" dur="1" fill="hold">
                                          <p:stCondLst>
                                            <p:cond delay="0"/>
                                          </p:stCondLst>
                                        </p:cTn>
                                        <p:tgtEl>
                                          <p:spTgt spid="1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iterate type="wd">
                                    <p:tmAbs val="100"/>
                                  </p:iterate>
                                  <p:childTnLst>
                                    <p:set>
                                      <p:cBhvr>
                                        <p:cTn id="20"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iterate type="wd">
                                    <p:tmAbs val="100"/>
                                  </p:iterate>
                                  <p:childTnLst>
                                    <p:set>
                                      <p:cBhvr>
                                        <p:cTn id="24" dur="1" fill="hold">
                                          <p:stCondLst>
                                            <p:cond delay="0"/>
                                          </p:stCondLst>
                                        </p:cTn>
                                        <p:tgtEl>
                                          <p:spTgt spid="1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iterate type="wd">
                                    <p:tmAbs val="100"/>
                                  </p:iterate>
                                  <p:childTnLst>
                                    <p:set>
                                      <p:cBhvr>
                                        <p:cTn id="26" dur="1" fill="hold">
                                          <p:stCondLst>
                                            <p:cond delay="0"/>
                                          </p:stCondLst>
                                        </p:cTn>
                                        <p:tgtEl>
                                          <p:spTgt spid="1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iterate type="wd">
                                    <p:tmAbs val="100"/>
                                  </p:iterate>
                                  <p:childTnLst>
                                    <p:set>
                                      <p:cBhvr>
                                        <p:cTn id="28" dur="1" fill="hold">
                                          <p:stCondLst>
                                            <p:cond delay="0"/>
                                          </p:stCondLst>
                                        </p:cTn>
                                        <p:tgtEl>
                                          <p:spTgt spid="1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iterate type="wd">
                                    <p:tmAbs val="100"/>
                                  </p:iterate>
                                  <p:childTnLst>
                                    <p:set>
                                      <p:cBhvr>
                                        <p:cTn id="30" dur="1" fill="hold">
                                          <p:stCondLst>
                                            <p:cond delay="0"/>
                                          </p:stCondLst>
                                        </p:cTn>
                                        <p:tgtEl>
                                          <p:spTgt spid="1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iterate type="wd">
                                    <p:tmAbs val="100"/>
                                  </p:iterate>
                                  <p:childTnLst>
                                    <p:set>
                                      <p:cBhvr>
                                        <p:cTn id="32" dur="1" fill="hold">
                                          <p:stCondLst>
                                            <p:cond delay="0"/>
                                          </p:stCondLst>
                                        </p:cTn>
                                        <p:tgtEl>
                                          <p:spTgt spid="1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iterate type="wd">
                                    <p:tmAbs val="100"/>
                                  </p:iterate>
                                  <p:childTnLst>
                                    <p:set>
                                      <p:cBhvr>
                                        <p:cTn id="34" dur="1" fill="hold">
                                          <p:stCondLst>
                                            <p:cond delay="0"/>
                                          </p:stCondLst>
                                        </p:cTn>
                                        <p:tgtEl>
                                          <p:spTgt spid="14">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iterate type="wd">
                                    <p:tmAbs val="100"/>
                                  </p:iterate>
                                  <p:childTnLst>
                                    <p:set>
                                      <p:cBhvr>
                                        <p:cTn id="36" dur="1" fill="hold">
                                          <p:stCondLst>
                                            <p:cond delay="0"/>
                                          </p:stCondLst>
                                        </p:cTn>
                                        <p:tgtEl>
                                          <p:spTgt spid="14">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iterate type="wd">
                                    <p:tmAbs val="100"/>
                                  </p:iterate>
                                  <p:childTnLst>
                                    <p:set>
                                      <p:cBhvr>
                                        <p:cTn id="38" dur="1" fill="hold">
                                          <p:stCondLst>
                                            <p:cond delay="0"/>
                                          </p:stCondLst>
                                        </p:cTn>
                                        <p:tgtEl>
                                          <p:spTgt spid="14">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iterate type="wd">
                                    <p:tmAbs val="100"/>
                                  </p:iterate>
                                  <p:childTnLst>
                                    <p:set>
                                      <p:cBhvr>
                                        <p:cTn id="40"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iterate type="wd">
                                    <p:tmAbs val="100"/>
                                  </p:iterate>
                                  <p:childTnLst>
                                    <p:set>
                                      <p:cBhvr>
                                        <p:cTn id="4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iterate type="wd">
                                    <p:tmAbs val="100"/>
                                  </p:iterate>
                                  <p:childTnLst>
                                    <p:set>
                                      <p:cBhvr>
                                        <p:cTn id="4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iterate type="wd">
                                    <p:tmAbs val="100"/>
                                  </p:iterate>
                                  <p:childTnLst>
                                    <p:set>
                                      <p:cBhvr>
                                        <p:cTn id="5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iterate type="wd">
                                    <p:tmAbs val="100"/>
                                  </p:iterate>
                                  <p:childTnLst>
                                    <p:set>
                                      <p:cBhvr>
                                        <p:cTn id="5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iterate type="wd">
                                    <p:tmAbs val="100"/>
                                  </p:iterate>
                                  <p:childTnLst>
                                    <p:set>
                                      <p:cBhvr>
                                        <p:cTn id="6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iterate type="wd">
                                    <p:tmAbs val="100"/>
                                  </p:iterate>
                                  <p:childTnLst>
                                    <p:set>
                                      <p:cBhvr>
                                        <p:cTn id="6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A59-8247-407A-9C4B-CD69EE16BAAD}"/>
              </a:ext>
            </a:extLst>
          </p:cNvPr>
          <p:cNvSpPr>
            <a:spLocks noGrp="1"/>
          </p:cNvSpPr>
          <p:nvPr>
            <p:ph type="title"/>
          </p:nvPr>
        </p:nvSpPr>
        <p:spPr>
          <a:xfrm>
            <a:off x="628650" y="365126"/>
            <a:ext cx="8335838" cy="955675"/>
          </a:xfrm>
        </p:spPr>
        <p:txBody>
          <a:bodyPr>
            <a:normAutofit fontScale="90000"/>
          </a:bodyPr>
          <a:lstStyle/>
          <a:p>
            <a:r>
              <a:rPr lang="en-US" dirty="0"/>
              <a:t>Our approach: Rich cross-layer abstractions</a:t>
            </a:r>
          </a:p>
        </p:txBody>
      </p:sp>
      <p:sp>
        <p:nvSpPr>
          <p:cNvPr id="5" name="Rectangle: Rounded Corners 4">
            <a:extLst>
              <a:ext uri="{FF2B5EF4-FFF2-40B4-BE49-F238E27FC236}">
                <a16:creationId xmlns:a16="http://schemas.microsoft.com/office/drawing/2014/main" id="{0AC2723D-D586-4C6E-A9D2-EF15BEB31BDF}"/>
              </a:ext>
            </a:extLst>
          </p:cNvPr>
          <p:cNvSpPr/>
          <p:nvPr/>
        </p:nvSpPr>
        <p:spPr>
          <a:xfrm>
            <a:off x="5445054" y="3093453"/>
            <a:ext cx="2049258" cy="7848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Cross-layer Abstraction + Interfaces</a:t>
            </a:r>
          </a:p>
        </p:txBody>
      </p:sp>
      <p:sp>
        <p:nvSpPr>
          <p:cNvPr id="3" name="Content Placeholder 2">
            <a:extLst>
              <a:ext uri="{FF2B5EF4-FFF2-40B4-BE49-F238E27FC236}">
                <a16:creationId xmlns:a16="http://schemas.microsoft.com/office/drawing/2014/main" id="{D8DE5F4F-9DD7-4A27-B3E1-CE2BF73AC64C}"/>
              </a:ext>
            </a:extLst>
          </p:cNvPr>
          <p:cNvSpPr>
            <a:spLocks noGrp="1"/>
          </p:cNvSpPr>
          <p:nvPr>
            <p:ph idx="1"/>
          </p:nvPr>
        </p:nvSpPr>
        <p:spPr>
          <a:xfrm>
            <a:off x="508001" y="2368722"/>
            <a:ext cx="5032929" cy="3314015"/>
          </a:xfrm>
        </p:spPr>
        <p:txBody>
          <a:bodyPr>
            <a:normAutofit/>
          </a:bodyPr>
          <a:lstStyle/>
          <a:p>
            <a:pPr marL="385763" indent="-385763">
              <a:spcBef>
                <a:spcPts val="0"/>
              </a:spcBef>
              <a:buSzPct val="100000"/>
              <a:buFont typeface="+mj-lt"/>
              <a:buAutoNum type="arabicPeriod"/>
            </a:pPr>
            <a:r>
              <a:rPr lang="en-US" dirty="0">
                <a:solidFill>
                  <a:srgbClr val="0000FF"/>
                </a:solidFill>
              </a:rPr>
              <a:t>Generality:  Enable a wide range of cross-layer approaches</a:t>
            </a:r>
          </a:p>
          <a:p>
            <a:pPr marL="728663" lvl="1" indent="-385763">
              <a:spcBef>
                <a:spcPts val="0"/>
              </a:spcBef>
              <a:buSzPct val="100000"/>
              <a:buFont typeface="+mj-lt"/>
              <a:buAutoNum type="arabicPeriod"/>
            </a:pPr>
            <a:endParaRPr lang="en-US" sz="2100" dirty="0">
              <a:solidFill>
                <a:srgbClr val="0000FF"/>
              </a:solidFill>
            </a:endParaRPr>
          </a:p>
          <a:p>
            <a:pPr marL="385763" indent="-385763">
              <a:spcBef>
                <a:spcPts val="0"/>
              </a:spcBef>
              <a:buSzPct val="100000"/>
              <a:buFont typeface="+mj-lt"/>
              <a:buAutoNum type="arabicPeriod"/>
            </a:pPr>
            <a:r>
              <a:rPr lang="en-US" dirty="0">
                <a:solidFill>
                  <a:srgbClr val="0000FF"/>
                </a:solidFill>
              </a:rPr>
              <a:t>Minimize programmer effort</a:t>
            </a:r>
          </a:p>
          <a:p>
            <a:pPr marL="385763" indent="-385763">
              <a:spcBef>
                <a:spcPts val="0"/>
              </a:spcBef>
              <a:buSzPct val="100000"/>
              <a:buFont typeface="+mj-lt"/>
              <a:buAutoNum type="arabicPeriod"/>
            </a:pPr>
            <a:endParaRPr lang="en-US" dirty="0">
              <a:solidFill>
                <a:srgbClr val="0000FF"/>
              </a:solidFill>
            </a:endParaRPr>
          </a:p>
          <a:p>
            <a:pPr marL="385763" indent="-385763">
              <a:spcBef>
                <a:spcPts val="0"/>
              </a:spcBef>
              <a:buSzPct val="100000"/>
              <a:buFont typeface="+mj-lt"/>
              <a:buAutoNum type="arabicPeriod"/>
            </a:pPr>
            <a:r>
              <a:rPr lang="en-US" dirty="0">
                <a:solidFill>
                  <a:srgbClr val="0000FF"/>
                </a:solidFill>
              </a:rPr>
              <a:t>Overhead</a:t>
            </a:r>
          </a:p>
          <a:p>
            <a:pPr lvl="1">
              <a:buFont typeface="Myriad Pro Cond" panose="020B0506030403020204" pitchFamily="34" charset="0"/>
              <a:buChar char="−"/>
            </a:pPr>
            <a:endParaRPr lang="en-US" sz="2100" dirty="0"/>
          </a:p>
        </p:txBody>
      </p:sp>
      <p:sp>
        <p:nvSpPr>
          <p:cNvPr id="4" name="Slide Number Placeholder 3">
            <a:extLst>
              <a:ext uri="{FF2B5EF4-FFF2-40B4-BE49-F238E27FC236}">
                <a16:creationId xmlns:a16="http://schemas.microsoft.com/office/drawing/2014/main" id="{8B83974F-CC10-4FB1-BA86-F506D448AB1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7EBB9B-B08F-4F4F-A422-C245B70DFA91}" type="slidenum">
              <a:rPr kumimoji="0" lang="en-US" sz="1800" b="1" i="0" u="none" strike="noStrike" kern="1200" cap="none" spc="0" normalizeH="0" baseline="0" noProof="0" smtClean="0">
                <a:ln>
                  <a:noFill/>
                </a:ln>
                <a:solidFill>
                  <a:srgbClr val="C00000"/>
                </a:solidFill>
                <a:effectLst/>
                <a:uLnTx/>
                <a:uFillTx/>
                <a:latin typeface="Myriad Pro Cond" panose="020B0506030403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endParaRPr>
          </a:p>
        </p:txBody>
      </p:sp>
      <p:sp>
        <p:nvSpPr>
          <p:cNvPr id="8" name="Rounded Rectangle 18">
            <a:extLst>
              <a:ext uri="{FF2B5EF4-FFF2-40B4-BE49-F238E27FC236}">
                <a16:creationId xmlns:a16="http://schemas.microsoft.com/office/drawing/2014/main" id="{A01E438F-3C56-45CE-8E6B-52251FE1C654}"/>
              </a:ext>
            </a:extLst>
          </p:cNvPr>
          <p:cNvSpPr/>
          <p:nvPr/>
        </p:nvSpPr>
        <p:spPr>
          <a:xfrm>
            <a:off x="5631547" y="2030464"/>
            <a:ext cx="1638410" cy="51778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Program</a:t>
            </a:r>
          </a:p>
        </p:txBody>
      </p:sp>
      <p:sp>
        <p:nvSpPr>
          <p:cNvPr id="10" name="Rounded Rectangle 12">
            <a:extLst>
              <a:ext uri="{FF2B5EF4-FFF2-40B4-BE49-F238E27FC236}">
                <a16:creationId xmlns:a16="http://schemas.microsoft.com/office/drawing/2014/main" id="{8D5B50EE-F1CD-4FEF-A0FC-30609082820F}"/>
              </a:ext>
            </a:extLst>
          </p:cNvPr>
          <p:cNvSpPr/>
          <p:nvPr/>
        </p:nvSpPr>
        <p:spPr>
          <a:xfrm>
            <a:off x="6783041" y="5365649"/>
            <a:ext cx="1383076" cy="40988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Caches</a:t>
            </a:r>
          </a:p>
        </p:txBody>
      </p:sp>
      <p:sp>
        <p:nvSpPr>
          <p:cNvPr id="11" name="Rounded Rectangle 13">
            <a:extLst>
              <a:ext uri="{FF2B5EF4-FFF2-40B4-BE49-F238E27FC236}">
                <a16:creationId xmlns:a16="http://schemas.microsoft.com/office/drawing/2014/main" id="{D5233536-D125-45E1-8A8C-3A21A1A8AFD4}"/>
              </a:ext>
            </a:extLst>
          </p:cNvPr>
          <p:cNvSpPr/>
          <p:nvPr/>
        </p:nvSpPr>
        <p:spPr>
          <a:xfrm>
            <a:off x="6783041" y="4123795"/>
            <a:ext cx="1389358" cy="65251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Controller</a:t>
            </a:r>
          </a:p>
        </p:txBody>
      </p:sp>
      <p:sp>
        <p:nvSpPr>
          <p:cNvPr id="12" name="Rounded Rectangle 14">
            <a:extLst>
              <a:ext uri="{FF2B5EF4-FFF2-40B4-BE49-F238E27FC236}">
                <a16:creationId xmlns:a16="http://schemas.microsoft.com/office/drawing/2014/main" id="{0FEAAC8A-E52D-47D0-A0B8-BDBEF014B75B}"/>
              </a:ext>
            </a:extLst>
          </p:cNvPr>
          <p:cNvSpPr/>
          <p:nvPr/>
        </p:nvSpPr>
        <p:spPr>
          <a:xfrm>
            <a:off x="4788025" y="4232103"/>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OS</a:t>
            </a:r>
          </a:p>
        </p:txBody>
      </p:sp>
      <p:sp>
        <p:nvSpPr>
          <p:cNvPr id="13" name="Rounded Rectangle 15">
            <a:extLst>
              <a:ext uri="{FF2B5EF4-FFF2-40B4-BE49-F238E27FC236}">
                <a16:creationId xmlns:a16="http://schemas.microsoft.com/office/drawing/2014/main" id="{38C2C38C-DD7F-4AE4-8902-5A541B2142AE}"/>
              </a:ext>
            </a:extLst>
          </p:cNvPr>
          <p:cNvSpPr/>
          <p:nvPr/>
        </p:nvSpPr>
        <p:spPr>
          <a:xfrm>
            <a:off x="6776760" y="4815557"/>
            <a:ext cx="1389357" cy="481259"/>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Prefetcher</a:t>
            </a:r>
          </a:p>
        </p:txBody>
      </p:sp>
      <p:cxnSp>
        <p:nvCxnSpPr>
          <p:cNvPr id="9" name="Straight Arrow Connector 8">
            <a:extLst>
              <a:ext uri="{FF2B5EF4-FFF2-40B4-BE49-F238E27FC236}">
                <a16:creationId xmlns:a16="http://schemas.microsoft.com/office/drawing/2014/main" id="{9105439E-146D-4AAF-8959-AA6CD817972A}"/>
              </a:ext>
            </a:extLst>
          </p:cNvPr>
          <p:cNvCxnSpPr>
            <a:cxnSpLocks/>
            <a:stCxn id="8" idx="2"/>
            <a:endCxn id="5" idx="0"/>
          </p:cNvCxnSpPr>
          <p:nvPr/>
        </p:nvCxnSpPr>
        <p:spPr>
          <a:xfrm>
            <a:off x="6450751" y="2548243"/>
            <a:ext cx="18932" cy="545210"/>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20D822A-8B11-4A12-BCBC-FC9C474DB20F}"/>
              </a:ext>
            </a:extLst>
          </p:cNvPr>
          <p:cNvCxnSpPr>
            <a:cxnSpLocks/>
          </p:cNvCxnSpPr>
          <p:nvPr/>
        </p:nvCxnSpPr>
        <p:spPr>
          <a:xfrm>
            <a:off x="6457511" y="3892155"/>
            <a:ext cx="0" cy="361051"/>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sp>
        <p:nvSpPr>
          <p:cNvPr id="35" name="Rounded Rectangle 14">
            <a:extLst>
              <a:ext uri="{FF2B5EF4-FFF2-40B4-BE49-F238E27FC236}">
                <a16:creationId xmlns:a16="http://schemas.microsoft.com/office/drawing/2014/main" id="{41A6389B-7E98-449E-A0F3-389D3895B2D4}"/>
              </a:ext>
            </a:extLst>
          </p:cNvPr>
          <p:cNvSpPr/>
          <p:nvPr/>
        </p:nvSpPr>
        <p:spPr>
          <a:xfrm>
            <a:off x="4788025" y="5329391"/>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Driver</a:t>
            </a:r>
          </a:p>
        </p:txBody>
      </p:sp>
      <p:sp>
        <p:nvSpPr>
          <p:cNvPr id="36" name="Rounded Rectangle 14">
            <a:extLst>
              <a:ext uri="{FF2B5EF4-FFF2-40B4-BE49-F238E27FC236}">
                <a16:creationId xmlns:a16="http://schemas.microsoft.com/office/drawing/2014/main" id="{0608708D-BBFA-4089-97A0-993DD60B1A99}"/>
              </a:ext>
            </a:extLst>
          </p:cNvPr>
          <p:cNvSpPr/>
          <p:nvPr/>
        </p:nvSpPr>
        <p:spPr>
          <a:xfrm>
            <a:off x="4788025" y="4767225"/>
            <a:ext cx="1317428" cy="481260"/>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Compiler</a:t>
            </a:r>
          </a:p>
        </p:txBody>
      </p:sp>
      <p:sp>
        <p:nvSpPr>
          <p:cNvPr id="27" name="TextBox 26">
            <a:extLst>
              <a:ext uri="{FF2B5EF4-FFF2-40B4-BE49-F238E27FC236}">
                <a16:creationId xmlns:a16="http://schemas.microsoft.com/office/drawing/2014/main" id="{F10DF4E2-EA40-439F-82C3-5A1EB25E3E62}"/>
              </a:ext>
            </a:extLst>
          </p:cNvPr>
          <p:cNvSpPr txBox="1"/>
          <p:nvPr/>
        </p:nvSpPr>
        <p:spPr>
          <a:xfrm>
            <a:off x="149263" y="4776306"/>
            <a:ext cx="3985779" cy="10618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sng"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Approach</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Flexibly associate specific semantic information with any </a:t>
            </a:r>
            <a:r>
              <a:rPr kumimoji="0" lang="en-US" sz="21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data &amp; code</a:t>
            </a:r>
            <a:r>
              <a:rPr kumimoji="0" lang="en-US" sz="2100" b="1" i="0" u="none" strike="noStrike" kern="1200" cap="none" spc="0" normalizeH="0" baseline="0" noProof="0" dirty="0">
                <a:ln>
                  <a:noFill/>
                </a:ln>
                <a:solidFill>
                  <a:srgbClr val="44546A"/>
                </a:solidFill>
                <a:effectLst/>
                <a:uLnTx/>
                <a:uFillTx/>
                <a:latin typeface="Myriad Pro Cond" panose="020B0506030403020204" pitchFamily="34" charset="0"/>
                <a:ea typeface="+mn-ea"/>
                <a:cs typeface="+mn-cs"/>
              </a:rPr>
              <a:t> </a:t>
            </a:r>
          </a:p>
        </p:txBody>
      </p:sp>
      <p:cxnSp>
        <p:nvCxnSpPr>
          <p:cNvPr id="45" name="Connector: Curved 44">
            <a:extLst>
              <a:ext uri="{FF2B5EF4-FFF2-40B4-BE49-F238E27FC236}">
                <a16:creationId xmlns:a16="http://schemas.microsoft.com/office/drawing/2014/main" id="{2308B2D1-16AE-4F06-97CE-E54C88FC05D7}"/>
              </a:ext>
            </a:extLst>
          </p:cNvPr>
          <p:cNvCxnSpPr>
            <a:cxnSpLocks/>
          </p:cNvCxnSpPr>
          <p:nvPr/>
        </p:nvCxnSpPr>
        <p:spPr>
          <a:xfrm>
            <a:off x="7269956" y="2331748"/>
            <a:ext cx="770219" cy="2816723"/>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3" name="Connector: Curved 52">
            <a:extLst>
              <a:ext uri="{FF2B5EF4-FFF2-40B4-BE49-F238E27FC236}">
                <a16:creationId xmlns:a16="http://schemas.microsoft.com/office/drawing/2014/main" id="{41EEAE70-6847-478C-8A4D-DE4352E05C7C}"/>
              </a:ext>
            </a:extLst>
          </p:cNvPr>
          <p:cNvCxnSpPr>
            <a:cxnSpLocks/>
            <a:endCxn id="35" idx="3"/>
          </p:cNvCxnSpPr>
          <p:nvPr/>
        </p:nvCxnSpPr>
        <p:spPr>
          <a:xfrm rot="5400000">
            <a:off x="5114912" y="3375260"/>
            <a:ext cx="3156198" cy="1206282"/>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9" name="Connector: Curved 58">
            <a:extLst>
              <a:ext uri="{FF2B5EF4-FFF2-40B4-BE49-F238E27FC236}">
                <a16:creationId xmlns:a16="http://schemas.microsoft.com/office/drawing/2014/main" id="{F97CCC7F-587C-40AC-B596-5A42A6740D46}"/>
              </a:ext>
            </a:extLst>
          </p:cNvPr>
          <p:cNvCxnSpPr>
            <a:cxnSpLocks/>
            <a:stCxn id="11" idx="3"/>
            <a:endCxn id="8" idx="3"/>
          </p:cNvCxnSpPr>
          <p:nvPr/>
        </p:nvCxnSpPr>
        <p:spPr>
          <a:xfrm flipH="1" flipV="1">
            <a:off x="7269957" y="2289354"/>
            <a:ext cx="902442" cy="2160697"/>
          </a:xfrm>
          <a:prstGeom prst="curvedConnector3">
            <a:avLst>
              <a:gd name="adj1" fmla="val -25331"/>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63" name="Rectangle: Rounded Corners 62">
            <a:extLst>
              <a:ext uri="{FF2B5EF4-FFF2-40B4-BE49-F238E27FC236}">
                <a16:creationId xmlns:a16="http://schemas.microsoft.com/office/drawing/2014/main" id="{80278FCB-F26A-4978-9A23-64923A687A6B}"/>
              </a:ext>
            </a:extLst>
          </p:cNvPr>
          <p:cNvSpPr/>
          <p:nvPr/>
        </p:nvSpPr>
        <p:spPr>
          <a:xfrm>
            <a:off x="5445055" y="3067446"/>
            <a:ext cx="2075582" cy="855369"/>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Expressive Memory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r>
              <a:rPr kumimoji="0" lang="en-US" sz="2100" b="1" i="0" u="none" strike="noStrike" kern="1200" cap="none" spc="0" normalizeH="0" baseline="0" noProof="0" dirty="0" err="1">
                <a:ln>
                  <a:noFill/>
                </a:ln>
                <a:solidFill>
                  <a:prstClr val="white"/>
                </a:solidFill>
                <a:effectLst/>
                <a:uLnTx/>
                <a:uFillTx/>
                <a:latin typeface="Myriad Pro Cond" panose="020B0506030403020204" pitchFamily="34" charset="0"/>
                <a:ea typeface="+mn-ea"/>
                <a:cs typeface="+mn-cs"/>
              </a:rPr>
              <a:t>XMem</a:t>
            </a: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p>
        </p:txBody>
      </p:sp>
    </p:spTree>
    <p:extLst>
      <p:ext uri="{BB962C8B-B14F-4D97-AF65-F5344CB8AC3E}">
        <p14:creationId xmlns:p14="http://schemas.microsoft.com/office/powerpoint/2010/main" val="9372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3"/>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5"/>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5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63" grpId="0" animBg="1"/>
    </p:bldLst>
  </p:timing>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51E-D431-624B-9ADA-7AF62F498320}"/>
              </a:ext>
            </a:extLst>
          </p:cNvPr>
          <p:cNvSpPr txBox="1">
            <a:spLocks/>
          </p:cNvSpPr>
          <p:nvPr/>
        </p:nvSpPr>
        <p:spPr>
          <a:xfrm>
            <a:off x="75991" y="73723"/>
            <a:ext cx="8987622" cy="740193"/>
          </a:xfrm>
          <a:prstGeom prst="rect">
            <a:avLst/>
          </a:prstGeom>
        </p:spPr>
        <p:txBody>
          <a:bodyPr/>
          <a:lstStyle>
            <a:lvl1pPr algn="l" defTabSz="914400" rtl="0" eaLnBrk="1" latinLnBrk="0" hangingPunct="1">
              <a:lnSpc>
                <a:spcPct val="90000"/>
              </a:lnSpc>
              <a:spcBef>
                <a:spcPct val="0"/>
              </a:spcBef>
              <a:buNone/>
              <a:defRPr sz="4800" kern="1200">
                <a:solidFill>
                  <a:schemeClr val="tx1"/>
                </a:solidFill>
                <a:latin typeface="Cambria" panose="02040503050406030204" pitchFamily="18"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Example: </a:t>
            </a:r>
            <a:r>
              <a:rPr kumimoji="0" lang="en-US" sz="4400" b="1" i="0" u="none" strike="noStrike" kern="1200" cap="none" spc="0" normalizeH="0" baseline="0" noProof="0" dirty="0" err="1">
                <a:ln>
                  <a:noFill/>
                </a:ln>
                <a:solidFill>
                  <a:sysClr val="windowText" lastClr="000000"/>
                </a:solidFill>
                <a:effectLst/>
                <a:uLnTx/>
                <a:uFillTx/>
                <a:latin typeface="Cambria" panose="02040503050406030204" pitchFamily="18" charset="0"/>
                <a:ea typeface="+mj-ea"/>
                <a:cs typeface="+mj-cs"/>
              </a:rPr>
              <a:t>XMem</a:t>
            </a:r>
            <a:r>
              <a:rPr kumimoji="0" lang="en-US" sz="2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 </a:t>
            </a:r>
            <a:endParaRPr kumimoji="0" lang="en-US" sz="32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endParaRPr>
          </a:p>
        </p:txBody>
      </p:sp>
      <p:sp>
        <p:nvSpPr>
          <p:cNvPr id="3" name="Content Placeholder 2">
            <a:extLst>
              <a:ext uri="{FF2B5EF4-FFF2-40B4-BE49-F238E27FC236}">
                <a16:creationId xmlns:a16="http://schemas.microsoft.com/office/drawing/2014/main" id="{120B351E-4C42-164C-A932-4FA343798BBE}"/>
              </a:ext>
            </a:extLst>
          </p:cNvPr>
          <p:cNvSpPr txBox="1">
            <a:spLocks/>
          </p:cNvSpPr>
          <p:nvPr/>
        </p:nvSpPr>
        <p:spPr>
          <a:xfrm>
            <a:off x="200686" y="813916"/>
            <a:ext cx="8818627" cy="57817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a:ln>
                  <a:noFill/>
                </a:ln>
                <a:solidFill>
                  <a:srgbClr val="237114"/>
                </a:solidFill>
                <a:effectLst/>
                <a:uLnTx/>
                <a:uFillTx/>
                <a:latin typeface="Cambria" panose="02040503050406030204" pitchFamily="18" charset="0"/>
                <a:ea typeface="+mn-ea"/>
                <a:cs typeface="+mn-cs"/>
              </a:rPr>
              <a:t>Goal</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convey data semantics to the hardware enables more intelligent management of resources.</a:t>
            </a: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XMem</a:t>
            </a:r>
            <a:r>
              <a:rPr kumimoji="0" lang="en-CA"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introduces a new HW/SW abstraction, called </a:t>
            </a:r>
            <a:r>
              <a:rPr kumimoji="0" lang="en-CA" sz="2800" b="0" i="1"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Atom,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for conveying data semantics</a:t>
            </a:r>
            <a:endParaRPr kumimoji="0" lang="en-CA" sz="2800" b="0" i="1"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4" name="Slide Number Placeholder 2">
            <a:extLst>
              <a:ext uri="{FF2B5EF4-FFF2-40B4-BE49-F238E27FC236}">
                <a16:creationId xmlns:a16="http://schemas.microsoft.com/office/drawing/2014/main" id="{67A38FE9-16BA-CB49-8452-ADF758FBDFBE}"/>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0CF43C-0A86-4E39-9C12-F39370374F43}" type="slidenum">
              <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53" name="Group 52">
            <a:extLst>
              <a:ext uri="{FF2B5EF4-FFF2-40B4-BE49-F238E27FC236}">
                <a16:creationId xmlns:a16="http://schemas.microsoft.com/office/drawing/2014/main" id="{5A540D96-A2CD-5E4E-A721-E0471AD2DBB8}"/>
              </a:ext>
            </a:extLst>
          </p:cNvPr>
          <p:cNvGrpSpPr/>
          <p:nvPr/>
        </p:nvGrpSpPr>
        <p:grpSpPr>
          <a:xfrm>
            <a:off x="385984" y="3398201"/>
            <a:ext cx="8539843" cy="3255111"/>
            <a:chOff x="479470" y="3480905"/>
            <a:chExt cx="8539843" cy="3255111"/>
          </a:xfrm>
        </p:grpSpPr>
        <p:cxnSp>
          <p:nvCxnSpPr>
            <p:cNvPr id="37" name="Straight Connector 36">
              <a:extLst>
                <a:ext uri="{FF2B5EF4-FFF2-40B4-BE49-F238E27FC236}">
                  <a16:creationId xmlns:a16="http://schemas.microsoft.com/office/drawing/2014/main" id="{7B930CBC-C7A6-384A-8381-1AD36EA57E53}"/>
                </a:ext>
              </a:extLst>
            </p:cNvPr>
            <p:cNvCxnSpPr/>
            <p:nvPr/>
          </p:nvCxnSpPr>
          <p:spPr>
            <a:xfrm>
              <a:off x="479470" y="5155914"/>
              <a:ext cx="8286750" cy="24494"/>
            </a:xfrm>
            <a:prstGeom prst="line">
              <a:avLst/>
            </a:prstGeom>
            <a:noFill/>
            <a:ln w="38100" cap="flat" cmpd="sng" algn="ctr">
              <a:solidFill>
                <a:srgbClr val="E7E6E6">
                  <a:lumMod val="50000"/>
                </a:srgbClr>
              </a:solidFill>
              <a:prstDash val="solid"/>
              <a:miter lim="800000"/>
            </a:ln>
            <a:effectLst/>
          </p:spPr>
        </p:cxnSp>
        <p:sp>
          <p:nvSpPr>
            <p:cNvPr id="38" name="TextBox 37">
              <a:extLst>
                <a:ext uri="{FF2B5EF4-FFF2-40B4-BE49-F238E27FC236}">
                  <a16:creationId xmlns:a16="http://schemas.microsoft.com/office/drawing/2014/main" id="{CAC879C3-D033-F94C-A371-9D6D0267BC7A}"/>
                </a:ext>
              </a:extLst>
            </p:cNvPr>
            <p:cNvSpPr txBox="1"/>
            <p:nvPr/>
          </p:nvSpPr>
          <p:spPr>
            <a:xfrm>
              <a:off x="512102" y="4246031"/>
              <a:ext cx="1616468"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Software</a:t>
              </a:r>
            </a:p>
          </p:txBody>
        </p:sp>
        <p:sp>
          <p:nvSpPr>
            <p:cNvPr id="39" name="TextBox 38">
              <a:extLst>
                <a:ext uri="{FF2B5EF4-FFF2-40B4-BE49-F238E27FC236}">
                  <a16:creationId xmlns:a16="http://schemas.microsoft.com/office/drawing/2014/main" id="{4FA54174-02D5-F54D-A301-6D4F471790B2}"/>
                </a:ext>
              </a:extLst>
            </p:cNvPr>
            <p:cNvSpPr txBox="1"/>
            <p:nvPr/>
          </p:nvSpPr>
          <p:spPr>
            <a:xfrm>
              <a:off x="539108" y="5710586"/>
              <a:ext cx="1738296"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Hardware</a:t>
              </a:r>
            </a:p>
          </p:txBody>
        </p:sp>
        <p:sp>
          <p:nvSpPr>
            <p:cNvPr id="40" name="Rounded Rectangle 39">
              <a:extLst>
                <a:ext uri="{FF2B5EF4-FFF2-40B4-BE49-F238E27FC236}">
                  <a16:creationId xmlns:a16="http://schemas.microsoft.com/office/drawing/2014/main" id="{B862AE14-F7EE-2447-A63C-FD324289BCEE}"/>
                </a:ext>
              </a:extLst>
            </p:cNvPr>
            <p:cNvSpPr/>
            <p:nvPr/>
          </p:nvSpPr>
          <p:spPr>
            <a:xfrm>
              <a:off x="1132060" y="4841325"/>
              <a:ext cx="1085927"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Atom:1</a:t>
              </a:r>
            </a:p>
          </p:txBody>
        </p:sp>
        <p:sp>
          <p:nvSpPr>
            <p:cNvPr id="41" name="Rounded Rectangle 40">
              <a:extLst>
                <a:ext uri="{FF2B5EF4-FFF2-40B4-BE49-F238E27FC236}">
                  <a16:creationId xmlns:a16="http://schemas.microsoft.com/office/drawing/2014/main" id="{63C59353-12E0-C146-A4EB-BCCBC2ED27AC}"/>
                </a:ext>
              </a:extLst>
            </p:cNvPr>
            <p:cNvSpPr/>
            <p:nvPr/>
          </p:nvSpPr>
          <p:spPr>
            <a:xfrm>
              <a:off x="3850402" y="3480905"/>
              <a:ext cx="1889678" cy="604010"/>
            </a:xfrm>
            <a:prstGeom prst="roundRect">
              <a:avLst/>
            </a:prstGeom>
            <a:solidFill>
              <a:srgbClr val="009900"/>
            </a:solidFill>
            <a:ln w="381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Application</a:t>
              </a:r>
            </a:p>
          </p:txBody>
        </p:sp>
        <p:sp>
          <p:nvSpPr>
            <p:cNvPr id="42" name="Rounded Rectangle 41">
              <a:extLst>
                <a:ext uri="{FF2B5EF4-FFF2-40B4-BE49-F238E27FC236}">
                  <a16:creationId xmlns:a16="http://schemas.microsoft.com/office/drawing/2014/main" id="{DEF1E9FE-683E-CD40-8767-7D312EF6193A}"/>
                </a:ext>
              </a:extLst>
            </p:cNvPr>
            <p:cNvSpPr/>
            <p:nvPr/>
          </p:nvSpPr>
          <p:spPr>
            <a:xfrm>
              <a:off x="4181841" y="4849489"/>
              <a:ext cx="1029802"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2</a:t>
              </a:r>
            </a:p>
          </p:txBody>
        </p:sp>
        <p:sp>
          <p:nvSpPr>
            <p:cNvPr id="43" name="Rounded Rectangle 42">
              <a:extLst>
                <a:ext uri="{FF2B5EF4-FFF2-40B4-BE49-F238E27FC236}">
                  <a16:creationId xmlns:a16="http://schemas.microsoft.com/office/drawing/2014/main" id="{4C39FC10-9678-634F-B131-30AF4FDA168B}"/>
                </a:ext>
              </a:extLst>
            </p:cNvPr>
            <p:cNvSpPr/>
            <p:nvPr/>
          </p:nvSpPr>
          <p:spPr>
            <a:xfrm>
              <a:off x="6630241" y="4841325"/>
              <a:ext cx="1028616"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3</a:t>
              </a:r>
            </a:p>
          </p:txBody>
        </p:sp>
        <p:sp>
          <p:nvSpPr>
            <p:cNvPr id="44" name="Rectangle: Rounded Corners 2">
              <a:extLst>
                <a:ext uri="{FF2B5EF4-FFF2-40B4-BE49-F238E27FC236}">
                  <a16:creationId xmlns:a16="http://schemas.microsoft.com/office/drawing/2014/main" id="{8A0CFFA0-7B29-2A4E-8A2D-36EA7322FA91}"/>
                </a:ext>
              </a:extLst>
            </p:cNvPr>
            <p:cNvSpPr/>
            <p:nvPr/>
          </p:nvSpPr>
          <p:spPr>
            <a:xfrm>
              <a:off x="3143338" y="6099683"/>
              <a:ext cx="3283688" cy="636333"/>
            </a:xfrm>
            <a:prstGeom prst="roundRect">
              <a:avLst/>
            </a:prstGeom>
            <a:solidFill>
              <a:srgbClr val="5B9BD5">
                <a:lumMod val="75000"/>
              </a:srgbClr>
            </a:solidFill>
            <a:ln w="1905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System/Architecture</a:t>
              </a:r>
            </a:p>
          </p:txBody>
        </p:sp>
        <p:cxnSp>
          <p:nvCxnSpPr>
            <p:cNvPr id="45" name="Straight Arrow Connector 44">
              <a:extLst>
                <a:ext uri="{FF2B5EF4-FFF2-40B4-BE49-F238E27FC236}">
                  <a16:creationId xmlns:a16="http://schemas.microsoft.com/office/drawing/2014/main" id="{2299B66B-46EB-B241-8631-D8F18550F601}"/>
                </a:ext>
              </a:extLst>
            </p:cNvPr>
            <p:cNvCxnSpPr>
              <a:cxnSpLocks/>
            </p:cNvCxnSpPr>
            <p:nvPr/>
          </p:nvCxnSpPr>
          <p:spPr>
            <a:xfrm flipH="1">
              <a:off x="2156847" y="5180408"/>
              <a:ext cx="557788" cy="235475"/>
            </a:xfrm>
            <a:prstGeom prst="straightConnector1">
              <a:avLst/>
            </a:prstGeom>
            <a:noFill/>
            <a:ln w="57150" cap="flat" cmpd="sng" algn="ctr">
              <a:solidFill>
                <a:sysClr val="windowText" lastClr="000000"/>
              </a:solidFill>
              <a:prstDash val="solid"/>
              <a:miter lim="800000"/>
              <a:tailEnd type="arrow"/>
            </a:ln>
            <a:effectLst/>
          </p:spPr>
        </p:cxnSp>
        <p:sp>
          <p:nvSpPr>
            <p:cNvPr id="46" name="Rounded Rectangle 45">
              <a:extLst>
                <a:ext uri="{FF2B5EF4-FFF2-40B4-BE49-F238E27FC236}">
                  <a16:creationId xmlns:a16="http://schemas.microsoft.com/office/drawing/2014/main" id="{9816DC82-1420-934C-8696-96B136E7670E}"/>
                </a:ext>
              </a:extLst>
            </p:cNvPr>
            <p:cNvSpPr/>
            <p:nvPr/>
          </p:nvSpPr>
          <p:spPr>
            <a:xfrm>
              <a:off x="2611415" y="4821644"/>
              <a:ext cx="1416929" cy="706010"/>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7" name="Straight Arrow Connector 46">
              <a:extLst>
                <a:ext uri="{FF2B5EF4-FFF2-40B4-BE49-F238E27FC236}">
                  <a16:creationId xmlns:a16="http://schemas.microsoft.com/office/drawing/2014/main" id="{5F662D9D-1E95-F14F-908D-E4257ACE47DA}"/>
                </a:ext>
              </a:extLst>
            </p:cNvPr>
            <p:cNvCxnSpPr>
              <a:cxnSpLocks/>
              <a:stCxn id="48" idx="1"/>
            </p:cNvCxnSpPr>
            <p:nvPr/>
          </p:nvCxnSpPr>
          <p:spPr>
            <a:xfrm flipH="1">
              <a:off x="5155098" y="5190164"/>
              <a:ext cx="334848" cy="231795"/>
            </a:xfrm>
            <a:prstGeom prst="straightConnector1">
              <a:avLst/>
            </a:prstGeom>
            <a:noFill/>
            <a:ln w="57150" cap="flat" cmpd="sng" algn="ctr">
              <a:solidFill>
                <a:sysClr val="windowText" lastClr="000000"/>
              </a:solidFill>
              <a:prstDash val="solid"/>
              <a:miter lim="800000"/>
              <a:tailEnd type="arrow"/>
            </a:ln>
            <a:effectLst/>
          </p:spPr>
        </p:cxnSp>
        <p:sp>
          <p:nvSpPr>
            <p:cNvPr id="48" name="Rounded Rectangle 47">
              <a:extLst>
                <a:ext uri="{FF2B5EF4-FFF2-40B4-BE49-F238E27FC236}">
                  <a16:creationId xmlns:a16="http://schemas.microsoft.com/office/drawing/2014/main" id="{2B59C32D-ED35-B247-915E-D40382DE2740}"/>
                </a:ext>
              </a:extLst>
            </p:cNvPr>
            <p:cNvSpPr/>
            <p:nvPr/>
          </p:nvSpPr>
          <p:spPr>
            <a:xfrm>
              <a:off x="5489947" y="4847000"/>
              <a:ext cx="986798" cy="686328"/>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9" name="Straight Arrow Connector 48">
              <a:extLst>
                <a:ext uri="{FF2B5EF4-FFF2-40B4-BE49-F238E27FC236}">
                  <a16:creationId xmlns:a16="http://schemas.microsoft.com/office/drawing/2014/main" id="{5FE2C305-2C0A-844D-91AA-231133B3ADD5}"/>
                </a:ext>
              </a:extLst>
            </p:cNvPr>
            <p:cNvCxnSpPr>
              <a:cxnSpLocks/>
              <a:stCxn id="50" idx="1"/>
            </p:cNvCxnSpPr>
            <p:nvPr/>
          </p:nvCxnSpPr>
          <p:spPr>
            <a:xfrm flipH="1">
              <a:off x="7595054" y="5198413"/>
              <a:ext cx="348897" cy="217470"/>
            </a:xfrm>
            <a:prstGeom prst="straightConnector1">
              <a:avLst/>
            </a:prstGeom>
            <a:noFill/>
            <a:ln w="57150" cap="flat" cmpd="sng" algn="ctr">
              <a:solidFill>
                <a:sysClr val="windowText" lastClr="000000"/>
              </a:solidFill>
              <a:prstDash val="solid"/>
              <a:miter lim="800000"/>
              <a:tailEnd type="arrow"/>
            </a:ln>
            <a:effectLst/>
          </p:spPr>
        </p:cxnSp>
        <p:sp>
          <p:nvSpPr>
            <p:cNvPr id="50" name="Rounded Rectangle 49">
              <a:extLst>
                <a:ext uri="{FF2B5EF4-FFF2-40B4-BE49-F238E27FC236}">
                  <a16:creationId xmlns:a16="http://schemas.microsoft.com/office/drawing/2014/main" id="{BD83F1BE-3599-4C4B-9B96-D202933B7C09}"/>
                </a:ext>
              </a:extLst>
            </p:cNvPr>
            <p:cNvSpPr/>
            <p:nvPr/>
          </p:nvSpPr>
          <p:spPr>
            <a:xfrm>
              <a:off x="7943951" y="4841326"/>
              <a:ext cx="1075362" cy="714175"/>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51" name="Straight Arrow Connector 50">
              <a:extLst>
                <a:ext uri="{FF2B5EF4-FFF2-40B4-BE49-F238E27FC236}">
                  <a16:creationId xmlns:a16="http://schemas.microsoft.com/office/drawing/2014/main" id="{528DEB36-1A9A-2B49-BFF5-065367350276}"/>
                </a:ext>
              </a:extLst>
            </p:cNvPr>
            <p:cNvCxnSpPr>
              <a:cxnSpLocks/>
            </p:cNvCxnSpPr>
            <p:nvPr/>
          </p:nvCxnSpPr>
          <p:spPr>
            <a:xfrm>
              <a:off x="4785182" y="4084915"/>
              <a:ext cx="0" cy="577404"/>
            </a:xfrm>
            <a:prstGeom prst="straightConnector1">
              <a:avLst/>
            </a:prstGeom>
            <a:noFill/>
            <a:ln w="76200" cap="flat" cmpd="sng" algn="ctr">
              <a:solidFill>
                <a:srgbClr val="E7E6E6">
                  <a:lumMod val="50000"/>
                </a:srgbClr>
              </a:solidFill>
              <a:prstDash val="solid"/>
              <a:miter lim="800000"/>
              <a:tailEnd type="stealth" w="lg" len="lg"/>
            </a:ln>
            <a:effectLst/>
          </p:spPr>
        </p:cxnSp>
        <p:cxnSp>
          <p:nvCxnSpPr>
            <p:cNvPr id="52" name="Straight Arrow Connector 51">
              <a:extLst>
                <a:ext uri="{FF2B5EF4-FFF2-40B4-BE49-F238E27FC236}">
                  <a16:creationId xmlns:a16="http://schemas.microsoft.com/office/drawing/2014/main" id="{E4736AAB-D6E4-1B48-947F-5EBDEBAA811D}"/>
                </a:ext>
              </a:extLst>
            </p:cNvPr>
            <p:cNvCxnSpPr>
              <a:cxnSpLocks/>
            </p:cNvCxnSpPr>
            <p:nvPr/>
          </p:nvCxnSpPr>
          <p:spPr>
            <a:xfrm flipH="1">
              <a:off x="4785182" y="5563292"/>
              <a:ext cx="947" cy="511824"/>
            </a:xfrm>
            <a:prstGeom prst="straightConnector1">
              <a:avLst/>
            </a:prstGeom>
            <a:noFill/>
            <a:ln w="76200" cap="flat" cmpd="sng" algn="ctr">
              <a:solidFill>
                <a:srgbClr val="E7E6E6">
                  <a:lumMod val="50000"/>
                </a:srgbClr>
              </a:solidFill>
              <a:prstDash val="solid"/>
              <a:miter lim="800000"/>
              <a:tailEnd type="stealth" w="lg" len="lg"/>
            </a:ln>
            <a:effectLst/>
          </p:spPr>
        </p:cxnSp>
      </p:grpSp>
      <p:sp>
        <p:nvSpPr>
          <p:cNvPr id="54" name="Rectangle 53">
            <a:extLst>
              <a:ext uri="{FF2B5EF4-FFF2-40B4-BE49-F238E27FC236}">
                <a16:creationId xmlns:a16="http://schemas.microsoft.com/office/drawing/2014/main" id="{F4931071-36A2-9246-9657-523B72E9ACC0}"/>
              </a:ext>
            </a:extLst>
          </p:cNvPr>
          <p:cNvSpPr/>
          <p:nvPr/>
        </p:nvSpPr>
        <p:spPr>
          <a:xfrm>
            <a:off x="1219200" y="3932535"/>
            <a:ext cx="6705600" cy="1512209"/>
          </a:xfrm>
          <a:prstGeom prst="rect">
            <a:avLst/>
          </a:prstGeom>
          <a:ln w="12700">
            <a:solidFill>
              <a:schemeClr val="tx1"/>
            </a:solidFill>
          </a:ln>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malloc ( size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a:t>
            </a: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CreateAtom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INT</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Regular</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MapAtom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size );</a:t>
            </a:r>
          </a:p>
        </p:txBody>
      </p:sp>
      <p:sp>
        <p:nvSpPr>
          <p:cNvPr id="5" name="Rectangle 4">
            <a:extLst>
              <a:ext uri="{FF2B5EF4-FFF2-40B4-BE49-F238E27FC236}">
                <a16:creationId xmlns:a16="http://schemas.microsoft.com/office/drawing/2014/main" id="{8AE8D61E-7AF5-3640-8E4F-DC08D91D7DF6}"/>
              </a:ext>
            </a:extLst>
          </p:cNvPr>
          <p:cNvSpPr/>
          <p:nvPr/>
        </p:nvSpPr>
        <p:spPr>
          <a:xfrm>
            <a:off x="1069462" y="6642102"/>
            <a:ext cx="7081074"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000" b="0" i="0" u="none" strike="noStrike" kern="1200" cap="none" spc="0" normalizeH="0" baseline="0" noProof="0" dirty="0">
                <a:ln>
                  <a:noFill/>
                </a:ln>
                <a:solidFill>
                  <a:prstClr val="black"/>
                </a:solidFill>
                <a:effectLst/>
                <a:uLnTx/>
                <a:uFillTx/>
                <a:latin typeface="LinBiolinumTB"/>
                <a:ea typeface="+mn-ea"/>
                <a:cs typeface="+mn-cs"/>
              </a:rPr>
              <a:t>Vijaykumar+, “</a:t>
            </a:r>
            <a:r>
              <a:rPr kumimoji="0" lang="en-CA" sz="1000" b="1" i="0" u="none" strike="noStrike" kern="1200" cap="none" spc="0" normalizeH="0" baseline="0" noProof="0" dirty="0">
                <a:ln>
                  <a:noFill/>
                </a:ln>
                <a:solidFill>
                  <a:srgbClr val="0000FF"/>
                </a:solidFill>
                <a:effectLst/>
                <a:uLnTx/>
                <a:uFillTx/>
                <a:latin typeface="LinBiolinumTB"/>
                <a:ea typeface="+mn-ea"/>
                <a:cs typeface="+mn-cs"/>
              </a:rPr>
              <a:t>A Case for Richer Cross-layer Abstractions: Bridging the Semantic Gap with Expressive Memory</a:t>
            </a:r>
            <a:r>
              <a:rPr kumimoji="0" lang="en-CA" sz="1000" b="0" i="0" u="none" strike="noStrike" kern="1200" cap="none" spc="0" normalizeH="0" baseline="0" noProof="0" dirty="0">
                <a:ln>
                  <a:noFill/>
                </a:ln>
                <a:solidFill>
                  <a:prstClr val="black"/>
                </a:solidFill>
                <a:effectLst/>
                <a:uLnTx/>
                <a:uFillTx/>
                <a:latin typeface="LinBiolinumTB"/>
                <a:ea typeface="+mn-ea"/>
                <a:cs typeface="+mn-cs"/>
              </a:rPr>
              <a:t>”, ISCA 2018 </a:t>
            </a:r>
            <a:endParaRPr kumimoji="0" lang="en-CA" sz="1000" b="0" i="0" u="none" strike="noStrike" kern="1200" cap="none" spc="0" normalizeH="0" baseline="0" noProof="0" dirty="0">
              <a:ln>
                <a:noFill/>
              </a:ln>
              <a:solidFill>
                <a:prstClr val="black"/>
              </a:solidFill>
              <a:effectLst/>
              <a:uLnTx/>
              <a:uFillTx/>
              <a:latin typeface="Myriad Pro Cond"/>
              <a:ea typeface="+mn-ea"/>
              <a:cs typeface="+mn-cs"/>
            </a:endParaRPr>
          </a:p>
        </p:txBody>
      </p:sp>
    </p:spTree>
    <p:extLst>
      <p:ext uri="{BB962C8B-B14F-4D97-AF65-F5344CB8AC3E}">
        <p14:creationId xmlns:p14="http://schemas.microsoft.com/office/powerpoint/2010/main" val="87668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p:cTn id="12" dur="500"/>
                                        <p:tgtEl>
                                          <p:spTgt spid="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53"/>
                                        </p:tgtEl>
                                      </p:cBhvr>
                                    </p:animEffect>
                                    <p:set>
                                      <p:cBhvr>
                                        <p:cTn id="17" dur="1" fill="hold">
                                          <p:stCondLst>
                                            <p:cond delay="499"/>
                                          </p:stCondLst>
                                        </p:cTn>
                                        <p:tgtEl>
                                          <p:spTgt spid="53"/>
                                        </p:tgtEl>
                                        <p:attrNameLst>
                                          <p:attrName>style.visibility</p:attrName>
                                        </p:attrNameLst>
                                      </p:cBhvr>
                                      <p:to>
                                        <p:strVal val="hidden"/>
                                      </p:to>
                                    </p:se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54"/>
                                        </p:tgtEl>
                                        <p:attrNameLst>
                                          <p:attrName>style.visibility</p:attrName>
                                        </p:attrNameLst>
                                      </p:cBhvr>
                                      <p:to>
                                        <p:strVal val="visible"/>
                                      </p:to>
                                    </p:set>
                                    <p:animEffect transition="in" filter="fade">
                                      <p:cBhvr>
                                        <p:cTn id="2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Lst>
  </p:timing>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6D52-A3A4-BB4C-95B5-D7873A3CAACD}"/>
              </a:ext>
            </a:extLst>
          </p:cNvPr>
          <p:cNvSpPr>
            <a:spLocks noGrp="1"/>
          </p:cNvSpPr>
          <p:nvPr>
            <p:ph type="title"/>
          </p:nvPr>
        </p:nvSpPr>
        <p:spPr/>
        <p:txBody>
          <a:bodyPr/>
          <a:lstStyle/>
          <a:p>
            <a:r>
              <a:rPr lang="en-US" dirty="0" err="1"/>
              <a:t>XMem</a:t>
            </a:r>
            <a:r>
              <a:rPr lang="en-US" dirty="0"/>
              <a:t> Aids/Enables Many Optimizations</a:t>
            </a:r>
          </a:p>
        </p:txBody>
      </p:sp>
      <p:sp>
        <p:nvSpPr>
          <p:cNvPr id="3" name="Content Placeholder 2">
            <a:extLst>
              <a:ext uri="{FF2B5EF4-FFF2-40B4-BE49-F238E27FC236}">
                <a16:creationId xmlns:a16="http://schemas.microsoft.com/office/drawing/2014/main" id="{07CA2F28-2488-E747-BAA8-A1CAE698496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9D2B23E-41F9-6F47-9E06-4386E4593CE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107" y="958340"/>
            <a:ext cx="8323585" cy="5817110"/>
          </a:xfrm>
          <a:prstGeom prst="rect">
            <a:avLst/>
          </a:prstGeom>
        </p:spPr>
      </p:pic>
    </p:spTree>
    <p:extLst>
      <p:ext uri="{BB962C8B-B14F-4D97-AF65-F5344CB8AC3E}">
        <p14:creationId xmlns:p14="http://schemas.microsoft.com/office/powerpoint/2010/main" val="2320365883"/>
      </p:ext>
    </p:extLst>
  </p:cSld>
  <p:clrMapOvr>
    <a:masterClrMapping/>
  </p:clrMapOvr>
  <p:transition/>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2322878891"/>
      </p:ext>
    </p:extLst>
  </p:cSld>
  <p:clrMapOvr>
    <a:masterClrMapping/>
  </p:clrMapOvr>
  <p:transition/>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 for GPUs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Eiman</a:t>
            </a:r>
            <a:r>
              <a:rPr lang="en-US" sz="1700" dirty="0"/>
              <a:t> Ebrahimi, Kevin Hsieh,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"The Locality Descriptor: A Holistic Cross-Layer Abstraction to Express Data Locality in GPUs"</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D7E19532-BD2E-4D40-9F98-09CE73A3DF5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3949144"/>
            <a:ext cx="9144000" cy="1928128"/>
          </a:xfrm>
          <a:prstGeom prst="rect">
            <a:avLst/>
          </a:prstGeom>
        </p:spPr>
      </p:pic>
    </p:spTree>
    <p:extLst>
      <p:ext uri="{BB962C8B-B14F-4D97-AF65-F5344CB8AC3E}">
        <p14:creationId xmlns:p14="http://schemas.microsoft.com/office/powerpoint/2010/main" val="1703106478"/>
      </p:ext>
    </p:extLst>
  </p:cSld>
  <p:clrMapOvr>
    <a:masterClrMapping/>
  </p:clrMapOvr>
  <p:transition/>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92-269C-457A-B20A-B7A5F0F0B485}"/>
              </a:ext>
            </a:extLst>
          </p:cNvPr>
          <p:cNvSpPr>
            <a:spLocks noGrp="1"/>
          </p:cNvSpPr>
          <p:nvPr>
            <p:ph type="title"/>
          </p:nvPr>
        </p:nvSpPr>
        <p:spPr>
          <a:xfrm>
            <a:off x="628650" y="44624"/>
            <a:ext cx="8335838" cy="1325563"/>
          </a:xfrm>
        </p:spPr>
        <p:txBody>
          <a:bodyPr/>
          <a:lstStyle/>
          <a:p>
            <a:r>
              <a:rPr lang="en-US" dirty="0"/>
              <a:t>Locality Descriptor: Executive Summary	</a:t>
            </a:r>
          </a:p>
        </p:txBody>
      </p:sp>
      <p:sp>
        <p:nvSpPr>
          <p:cNvPr id="3" name="Content Placeholder 2">
            <a:extLst>
              <a:ext uri="{FF2B5EF4-FFF2-40B4-BE49-F238E27FC236}">
                <a16:creationId xmlns:a16="http://schemas.microsoft.com/office/drawing/2014/main" id="{80F2BD30-CBCA-4434-A216-A2E0185BADBF}"/>
              </a:ext>
            </a:extLst>
          </p:cNvPr>
          <p:cNvSpPr>
            <a:spLocks noGrp="1"/>
          </p:cNvSpPr>
          <p:nvPr>
            <p:ph idx="1"/>
          </p:nvPr>
        </p:nvSpPr>
        <p:spPr>
          <a:xfrm>
            <a:off x="628650" y="980728"/>
            <a:ext cx="7886700" cy="3686447"/>
          </a:xfrm>
        </p:spPr>
        <p:txBody>
          <a:bodyPr>
            <a:normAutofit/>
          </a:bodyPr>
          <a:lstStyle/>
          <a:p>
            <a:pPr marL="0" indent="0">
              <a:buNone/>
            </a:pPr>
            <a:r>
              <a:rPr lang="en-US" sz="2400" dirty="0"/>
              <a:t>Exploiting data locality in GPUs is a challenging task</a:t>
            </a:r>
          </a:p>
          <a:p>
            <a:pPr marL="0" indent="0">
              <a:buNone/>
            </a:pPr>
            <a:endParaRPr lang="en-US" sz="2400" dirty="0"/>
          </a:p>
          <a:p>
            <a:pPr marL="0" indent="0">
              <a:buNone/>
            </a:pPr>
            <a:r>
              <a:rPr lang="en-US" sz="2400" dirty="0"/>
              <a:t> </a:t>
            </a:r>
          </a:p>
        </p:txBody>
      </p:sp>
      <p:sp>
        <p:nvSpPr>
          <p:cNvPr id="4" name="Slide Number Placeholder 3">
            <a:extLst>
              <a:ext uri="{FF2B5EF4-FFF2-40B4-BE49-F238E27FC236}">
                <a16:creationId xmlns:a16="http://schemas.microsoft.com/office/drawing/2014/main" id="{BF8FE8C8-A79D-407E-A205-4017C269B3BB}"/>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2C27E80B-A655-44B0-A6D9-E5EAFBEBB6E2}" type="slidenum">
              <a:rPr kumimoji="0" lang="en-US" sz="2100" b="1" i="0" u="none" strike="noStrike" kern="1200" cap="none" spc="0" normalizeH="0" baseline="0" noProof="0">
                <a:ln>
                  <a:noFill/>
                </a:ln>
                <a:solidFill>
                  <a:srgbClr val="009900"/>
                </a:solidFill>
                <a:effectLst/>
                <a:uLnTx/>
                <a:uFillTx/>
                <a:latin typeface="Myriad Pro Cond" panose="020B0506030403020204" pitchFamily="34" charset="0"/>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398</a:t>
            </a:fld>
            <a:endParaRPr kumimoji="0" lang="en-US" sz="21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endParaRPr>
          </a:p>
        </p:txBody>
      </p:sp>
      <p:cxnSp>
        <p:nvCxnSpPr>
          <p:cNvPr id="5" name="Straight Connector 4">
            <a:extLst>
              <a:ext uri="{FF2B5EF4-FFF2-40B4-BE49-F238E27FC236}">
                <a16:creationId xmlns:a16="http://schemas.microsoft.com/office/drawing/2014/main" id="{493BAEB3-AD5E-48BD-B590-F0690B4389C6}"/>
              </a:ext>
            </a:extLst>
          </p:cNvPr>
          <p:cNvCxnSpPr>
            <a:cxnSpLocks/>
          </p:cNvCxnSpPr>
          <p:nvPr/>
        </p:nvCxnSpPr>
        <p:spPr>
          <a:xfrm flipV="1">
            <a:off x="791028" y="3259005"/>
            <a:ext cx="7264695" cy="5582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8DFBE08-2984-4940-A95C-2F3D0E1E23DB}"/>
              </a:ext>
            </a:extLst>
          </p:cNvPr>
          <p:cNvSpPr txBox="1"/>
          <p:nvPr/>
        </p:nvSpPr>
        <p:spPr>
          <a:xfrm>
            <a:off x="1033087" y="2792560"/>
            <a:ext cx="13329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Software</a:t>
            </a:r>
          </a:p>
        </p:txBody>
      </p:sp>
      <p:sp>
        <p:nvSpPr>
          <p:cNvPr id="7" name="TextBox 6">
            <a:extLst>
              <a:ext uri="{FF2B5EF4-FFF2-40B4-BE49-F238E27FC236}">
                <a16:creationId xmlns:a16="http://schemas.microsoft.com/office/drawing/2014/main" id="{4D3F1C57-D769-4444-A47C-26D446398268}"/>
              </a:ext>
            </a:extLst>
          </p:cNvPr>
          <p:cNvSpPr txBox="1"/>
          <p:nvPr/>
        </p:nvSpPr>
        <p:spPr>
          <a:xfrm>
            <a:off x="996802" y="3433660"/>
            <a:ext cx="14294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Hardware</a:t>
            </a:r>
          </a:p>
        </p:txBody>
      </p:sp>
      <p:sp>
        <p:nvSpPr>
          <p:cNvPr id="8" name="Rounded Rectangle 10">
            <a:extLst>
              <a:ext uri="{FF2B5EF4-FFF2-40B4-BE49-F238E27FC236}">
                <a16:creationId xmlns:a16="http://schemas.microsoft.com/office/drawing/2014/main" id="{E834AA96-55DB-4219-B2E2-E98D86DD52C3}"/>
              </a:ext>
            </a:extLst>
          </p:cNvPr>
          <p:cNvSpPr/>
          <p:nvPr/>
        </p:nvSpPr>
        <p:spPr>
          <a:xfrm>
            <a:off x="3403748" y="2793434"/>
            <a:ext cx="2336504" cy="938375"/>
          </a:xfrm>
          <a:prstGeom prst="round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Locality Descriptor</a:t>
            </a:r>
          </a:p>
        </p:txBody>
      </p:sp>
      <p:sp>
        <p:nvSpPr>
          <p:cNvPr id="9" name="Rounded Rectangle 12">
            <a:extLst>
              <a:ext uri="{FF2B5EF4-FFF2-40B4-BE49-F238E27FC236}">
                <a16:creationId xmlns:a16="http://schemas.microsoft.com/office/drawing/2014/main" id="{B89AF638-A934-4E67-B482-0BA483680391}"/>
              </a:ext>
            </a:extLst>
          </p:cNvPr>
          <p:cNvSpPr/>
          <p:nvPr/>
        </p:nvSpPr>
        <p:spPr>
          <a:xfrm>
            <a:off x="2106553" y="4000599"/>
            <a:ext cx="175422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p:txBody>
      </p:sp>
      <p:sp>
        <p:nvSpPr>
          <p:cNvPr id="10" name="Rounded Rectangle 13">
            <a:extLst>
              <a:ext uri="{FF2B5EF4-FFF2-40B4-BE49-F238E27FC236}">
                <a16:creationId xmlns:a16="http://schemas.microsoft.com/office/drawing/2014/main" id="{02B28CB2-305E-48D8-B92E-31253B312AE1}"/>
              </a:ext>
            </a:extLst>
          </p:cNvPr>
          <p:cNvSpPr/>
          <p:nvPr/>
        </p:nvSpPr>
        <p:spPr>
          <a:xfrm>
            <a:off x="3924166" y="4000599"/>
            <a:ext cx="1588333"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CTA Scheduling</a:t>
            </a:r>
          </a:p>
        </p:txBody>
      </p:sp>
      <p:sp>
        <p:nvSpPr>
          <p:cNvPr id="11" name="Rounded Rectangle 14">
            <a:extLst>
              <a:ext uri="{FF2B5EF4-FFF2-40B4-BE49-F238E27FC236}">
                <a16:creationId xmlns:a16="http://schemas.microsoft.com/office/drawing/2014/main" id="{80C90216-0299-431B-8D9A-CC6FE7153F96}"/>
              </a:ext>
            </a:extLst>
          </p:cNvPr>
          <p:cNvSpPr/>
          <p:nvPr/>
        </p:nvSpPr>
        <p:spPr>
          <a:xfrm>
            <a:off x="542479" y="4000599"/>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a:t>
            </a:r>
          </a:p>
        </p:txBody>
      </p:sp>
      <p:sp>
        <p:nvSpPr>
          <p:cNvPr id="12" name="Rounded Rectangle 15">
            <a:extLst>
              <a:ext uri="{FF2B5EF4-FFF2-40B4-BE49-F238E27FC236}">
                <a16:creationId xmlns:a16="http://schemas.microsoft.com/office/drawing/2014/main" id="{7CE33DE2-43DA-448A-BB45-EDEDF70F3DD3}"/>
              </a:ext>
            </a:extLst>
          </p:cNvPr>
          <p:cNvSpPr/>
          <p:nvPr/>
        </p:nvSpPr>
        <p:spPr>
          <a:xfrm>
            <a:off x="5615009" y="4000599"/>
            <a:ext cx="1511281"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Prefetching</a:t>
            </a:r>
          </a:p>
        </p:txBody>
      </p:sp>
      <p:sp>
        <p:nvSpPr>
          <p:cNvPr id="13" name="Rounded Rectangle 16">
            <a:extLst>
              <a:ext uri="{FF2B5EF4-FFF2-40B4-BE49-F238E27FC236}">
                <a16:creationId xmlns:a16="http://schemas.microsoft.com/office/drawing/2014/main" id="{E3F2E7C4-DA69-4246-80A5-5673AF88D9C9}"/>
              </a:ext>
            </a:extLst>
          </p:cNvPr>
          <p:cNvSpPr/>
          <p:nvPr/>
        </p:nvSpPr>
        <p:spPr>
          <a:xfrm>
            <a:off x="7305853" y="3992228"/>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p:txBody>
      </p:sp>
      <p:sp>
        <p:nvSpPr>
          <p:cNvPr id="14" name="Rounded Rectangle 18">
            <a:extLst>
              <a:ext uri="{FF2B5EF4-FFF2-40B4-BE49-F238E27FC236}">
                <a16:creationId xmlns:a16="http://schemas.microsoft.com/office/drawing/2014/main" id="{C440EAF8-F8BE-4322-94BE-FDE64250A110}"/>
              </a:ext>
            </a:extLst>
          </p:cNvPr>
          <p:cNvSpPr/>
          <p:nvPr/>
        </p:nvSpPr>
        <p:spPr>
          <a:xfrm>
            <a:off x="3403748" y="1891863"/>
            <a:ext cx="2336504" cy="552369"/>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Application</a:t>
            </a:r>
          </a:p>
        </p:txBody>
      </p:sp>
      <p:cxnSp>
        <p:nvCxnSpPr>
          <p:cNvPr id="15" name="Straight Arrow Connector 14">
            <a:extLst>
              <a:ext uri="{FF2B5EF4-FFF2-40B4-BE49-F238E27FC236}">
                <a16:creationId xmlns:a16="http://schemas.microsoft.com/office/drawing/2014/main" id="{89588B05-7A37-45C9-8BC1-09D8D6F0E05F}"/>
              </a:ext>
            </a:extLst>
          </p:cNvPr>
          <p:cNvCxnSpPr>
            <a:stCxn id="14" idx="2"/>
            <a:endCxn id="8" idx="0"/>
          </p:cNvCxnSpPr>
          <p:nvPr/>
        </p:nvCxnSpPr>
        <p:spPr>
          <a:xfrm>
            <a:off x="4572000" y="2444232"/>
            <a:ext cx="0" cy="349202"/>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14F3009-5F6E-4C47-BA22-11F4C078015A}"/>
              </a:ext>
            </a:extLst>
          </p:cNvPr>
          <p:cNvCxnSpPr>
            <a:stCxn id="8" idx="2"/>
          </p:cNvCxnSpPr>
          <p:nvPr/>
        </p:nvCxnSpPr>
        <p:spPr>
          <a:xfrm flipH="1">
            <a:off x="1253698" y="3731809"/>
            <a:ext cx="3318302" cy="32066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E69072D-0619-45F0-9146-BB822E23DC1C}"/>
              </a:ext>
            </a:extLst>
          </p:cNvPr>
          <p:cNvCxnSpPr>
            <a:cxnSpLocks/>
            <a:stCxn id="8" idx="2"/>
            <a:endCxn id="9" idx="0"/>
          </p:cNvCxnSpPr>
          <p:nvPr/>
        </p:nvCxnSpPr>
        <p:spPr>
          <a:xfrm flipH="1">
            <a:off x="2983667" y="3731809"/>
            <a:ext cx="1588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66DAEBC-6009-4F86-9D78-B32ADE64AF2C}"/>
              </a:ext>
            </a:extLst>
          </p:cNvPr>
          <p:cNvCxnSpPr>
            <a:cxnSpLocks/>
            <a:stCxn id="8" idx="2"/>
            <a:endCxn id="10" idx="0"/>
          </p:cNvCxnSpPr>
          <p:nvPr/>
        </p:nvCxnSpPr>
        <p:spPr>
          <a:xfrm>
            <a:off x="4572000" y="3731809"/>
            <a:ext cx="146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D4F787B-9148-4497-B9C5-C9319AE2589B}"/>
              </a:ext>
            </a:extLst>
          </p:cNvPr>
          <p:cNvCxnSpPr>
            <a:cxnSpLocks/>
            <a:stCxn id="8" idx="2"/>
          </p:cNvCxnSpPr>
          <p:nvPr/>
        </p:nvCxnSpPr>
        <p:spPr>
          <a:xfrm>
            <a:off x="4572000" y="3731809"/>
            <a:ext cx="1843070" cy="36473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9F0CF1E-057C-4318-AB0A-511EB435E057}"/>
              </a:ext>
            </a:extLst>
          </p:cNvPr>
          <p:cNvCxnSpPr>
            <a:cxnSpLocks/>
            <a:stCxn id="8" idx="2"/>
            <a:endCxn id="13" idx="0"/>
          </p:cNvCxnSpPr>
          <p:nvPr/>
        </p:nvCxnSpPr>
        <p:spPr>
          <a:xfrm>
            <a:off x="4572000" y="3731809"/>
            <a:ext cx="3445072" cy="260419"/>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A9D6397-3E2D-4065-A187-F9E22ECD890B}"/>
              </a:ext>
            </a:extLst>
          </p:cNvPr>
          <p:cNvSpPr txBox="1"/>
          <p:nvPr/>
        </p:nvSpPr>
        <p:spPr>
          <a:xfrm>
            <a:off x="173870" y="1671537"/>
            <a:ext cx="2903363" cy="1408078"/>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Flexible, architecture-agnostic interface</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cxnSp>
        <p:nvCxnSpPr>
          <p:cNvPr id="45" name="Straight Arrow Connector 44">
            <a:extLst>
              <a:ext uri="{FF2B5EF4-FFF2-40B4-BE49-F238E27FC236}">
                <a16:creationId xmlns:a16="http://schemas.microsoft.com/office/drawing/2014/main" id="{4CB79797-2559-4A02-9004-E3877BDF3D5F}"/>
              </a:ext>
            </a:extLst>
          </p:cNvPr>
          <p:cNvCxnSpPr>
            <a:cxnSpLocks/>
          </p:cNvCxnSpPr>
          <p:nvPr/>
        </p:nvCxnSpPr>
        <p:spPr>
          <a:xfrm flipH="1" flipV="1">
            <a:off x="2170734" y="2344704"/>
            <a:ext cx="2358183" cy="237555"/>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17BCB93-D798-4457-9FCA-A3819E1EE285}"/>
              </a:ext>
            </a:extLst>
          </p:cNvPr>
          <p:cNvCxnSpPr>
            <a:cxnSpLocks/>
          </p:cNvCxnSpPr>
          <p:nvPr/>
        </p:nvCxnSpPr>
        <p:spPr>
          <a:xfrm flipV="1">
            <a:off x="5977720" y="3079610"/>
            <a:ext cx="803512" cy="731861"/>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4496694-3407-42CF-B245-828A7AC4FE4C}"/>
              </a:ext>
            </a:extLst>
          </p:cNvPr>
          <p:cNvSpPr txBox="1"/>
          <p:nvPr/>
        </p:nvSpPr>
        <p:spPr>
          <a:xfrm>
            <a:off x="6669235" y="1953400"/>
            <a:ext cx="2545193" cy="1038746"/>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Access to program semantics</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70" name="Rectangle 69">
            <a:extLst>
              <a:ext uri="{FF2B5EF4-FFF2-40B4-BE49-F238E27FC236}">
                <a16:creationId xmlns:a16="http://schemas.microsoft.com/office/drawing/2014/main" id="{21F2E53B-CAFF-41D6-A20E-F5BE7CD02E7E}"/>
              </a:ext>
            </a:extLst>
          </p:cNvPr>
          <p:cNvSpPr/>
          <p:nvPr/>
        </p:nvSpPr>
        <p:spPr>
          <a:xfrm>
            <a:off x="0" y="4973455"/>
            <a:ext cx="9144000" cy="1755549"/>
          </a:xfrm>
          <a:prstGeom prst="rect">
            <a:avLst/>
          </a:prstGeom>
          <a:solidFill>
            <a:srgbClr val="0054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Performance Benefits: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26.6% (up to 46.6%)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cache locality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53.7% (up to 2.8x)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NUMA locality</a:t>
            </a:r>
          </a:p>
        </p:txBody>
      </p:sp>
    </p:spTree>
    <p:extLst>
      <p:ext uri="{BB962C8B-B14F-4D97-AF65-F5344CB8AC3E}">
        <p14:creationId xmlns:p14="http://schemas.microsoft.com/office/powerpoint/2010/main" val="306581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5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7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0">
                                            <p:txEl>
                                              <p:pRg st="1" end="1"/>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70">
                                            <p:txEl>
                                              <p:pRg st="0" end="0"/>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9" grpId="0" animBg="1"/>
      <p:bldP spid="10" grpId="0" animBg="1"/>
      <p:bldP spid="11" grpId="0" animBg="1"/>
      <p:bldP spid="12" grpId="0" animBg="1"/>
      <p:bldP spid="13" grpId="0" animBg="1"/>
      <p:bldP spid="14" grpId="0" animBg="1"/>
      <p:bldP spid="44" grpId="0"/>
      <p:bldP spid="52" grpId="0"/>
      <p:bldP spid="70" grpId="0" animBg="1"/>
    </p:bldLst>
  </p:timing>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An Example: Hybrid Memory Management</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SoC</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59985" y="4365104"/>
            <a:ext cx="816120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and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3542327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An Example: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5240152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Chart 49"/>
          <p:cNvGraphicFramePr/>
          <p:nvPr/>
        </p:nvGraphicFramePr>
        <p:xfrm>
          <a:off x="0" y="1085850"/>
          <a:ext cx="9144000" cy="5370459"/>
        </p:xfrm>
        <a:graphic>
          <a:graphicData uri="http://schemas.openxmlformats.org/drawingml/2006/chart">
            <c:chart xmlns:c="http://schemas.openxmlformats.org/drawingml/2006/chart" xmlns:r="http://schemas.openxmlformats.org/officeDocument/2006/relationships" r:id="rId3"/>
          </a:graphicData>
        </a:graphic>
      </p:graphicFrame>
      <p:sp>
        <p:nvSpPr>
          <p:cNvPr id="45" name="Rectangle 44"/>
          <p:cNvSpPr/>
          <p:nvPr/>
        </p:nvSpPr>
        <p:spPr>
          <a:xfrm>
            <a:off x="980379" y="4376031"/>
            <a:ext cx="1937964" cy="1199692"/>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47" name="Oval 46"/>
          <p:cNvSpPr/>
          <p:nvPr/>
        </p:nvSpPr>
        <p:spPr>
          <a:xfrm>
            <a:off x="6459276" y="4521805"/>
            <a:ext cx="1937964" cy="1199692"/>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 name="Title 1"/>
          <p:cNvSpPr>
            <a:spLocks noGrp="1"/>
          </p:cNvSpPr>
          <p:nvPr>
            <p:ph type="title"/>
          </p:nvPr>
        </p:nvSpPr>
        <p:spPr/>
        <p:txBody>
          <a:bodyPr>
            <a:noAutofit/>
          </a:bodyPr>
          <a:lstStyle/>
          <a:p>
            <a:r>
              <a:rPr lang="en-US" sz="4000" dirty="0"/>
              <a:t>Exploiting Memory Error Tolerance </a:t>
            </a:r>
            <a:br>
              <a:rPr lang="en-US" sz="4000" dirty="0"/>
            </a:br>
            <a:r>
              <a:rPr lang="en-US" sz="4000" dirty="0"/>
              <a:t>with Hybrid Memory Systems</a:t>
            </a:r>
          </a:p>
        </p:txBody>
      </p:sp>
      <p:sp>
        <p:nvSpPr>
          <p:cNvPr id="178" name="Rounded Rectangle 177"/>
          <p:cNvSpPr/>
          <p:nvPr/>
        </p:nvSpPr>
        <p:spPr>
          <a:xfrm>
            <a:off x="253076" y="1315568"/>
            <a:ext cx="8637848" cy="5310051"/>
          </a:xfrm>
          <a:prstGeom prst="roundRect">
            <a:avLst>
              <a:gd name="adj" fmla="val 5588"/>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a:ea typeface="+mn-ea"/>
                <a:cs typeface="+mn-cs"/>
              </a:rPr>
              <a:t>H</a:t>
            </a:r>
            <a:r>
              <a:rPr kumimoji="0" lang="en-US" sz="3600" b="0" i="0" u="none" strike="noStrike" kern="1200" cap="none" spc="0" normalizeH="0" baseline="0" noProof="0" dirty="0">
                <a:ln>
                  <a:noFill/>
                </a:ln>
                <a:solidFill>
                  <a:prstClr val="black"/>
                </a:solidFill>
                <a:effectLst/>
                <a:uLnTx/>
                <a:uFillTx/>
                <a:latin typeface="Calibri"/>
                <a:ea typeface="+mn-ea"/>
                <a:cs typeface="+mn-cs"/>
              </a:rPr>
              <a:t>eterogeneous-</a:t>
            </a:r>
            <a:r>
              <a:rPr kumimoji="0" lang="en-US" sz="3600" b="1" i="0" u="none" strike="noStrike" kern="1200" cap="none" spc="0" normalizeH="0" baseline="0" noProof="0" dirty="0">
                <a:ln>
                  <a:noFill/>
                </a:ln>
                <a:solidFill>
                  <a:prstClr val="black"/>
                </a:solidFill>
                <a:effectLst/>
                <a:uLnTx/>
                <a:uFillTx/>
                <a:latin typeface="Calibri"/>
                <a:ea typeface="+mn-ea"/>
                <a:cs typeface="+mn-cs"/>
              </a:rPr>
              <a:t>R</a:t>
            </a:r>
            <a:r>
              <a:rPr kumimoji="0" lang="en-US" sz="3600" b="0" i="0" u="none" strike="noStrike" kern="1200" cap="none" spc="0" normalizeH="0" baseline="0" noProof="0" dirty="0">
                <a:ln>
                  <a:noFill/>
                </a:ln>
                <a:solidFill>
                  <a:prstClr val="black"/>
                </a:solidFill>
                <a:effectLst/>
                <a:uLnTx/>
                <a:uFillTx/>
                <a:latin typeface="Calibri"/>
                <a:ea typeface="+mn-ea"/>
                <a:cs typeface="+mn-cs"/>
              </a:rPr>
              <a:t>eliability </a:t>
            </a:r>
            <a:r>
              <a:rPr kumimoji="0" lang="en-US" sz="3600" b="1" i="0" u="none" strike="noStrike" kern="1200" cap="none" spc="0" normalizeH="0" baseline="0" noProof="0" dirty="0">
                <a:ln>
                  <a:noFill/>
                </a:ln>
                <a:solidFill>
                  <a:prstClr val="black"/>
                </a:solidFill>
                <a:effectLst/>
                <a:uLnTx/>
                <a:uFillTx/>
                <a:latin typeface="Calibri"/>
                <a:ea typeface="+mn-ea"/>
                <a:cs typeface="+mn-cs"/>
              </a:rPr>
              <a:t>M</a:t>
            </a:r>
            <a:r>
              <a:rPr kumimoji="0" lang="en-US" sz="3600" b="0" i="0" u="none" strike="noStrike" kern="1200" cap="none" spc="0" normalizeH="0" baseline="0" noProof="0" dirty="0">
                <a:ln>
                  <a:noFill/>
                </a:ln>
                <a:solidFill>
                  <a:prstClr val="black"/>
                </a:solidFill>
                <a:effectLst/>
                <a:uLnTx/>
                <a:uFillTx/>
                <a:latin typeface="Calibri"/>
                <a:ea typeface="+mn-ea"/>
                <a:cs typeface="+mn-cs"/>
              </a:rPr>
              <a:t>emory </a:t>
            </a:r>
            <a:r>
              <a:rPr kumimoji="0" lang="en-US" sz="2400" b="1" i="0" u="none" strike="noStrike" kern="1200" cap="none" spc="0" normalizeH="0" baseline="0" noProof="0" dirty="0">
                <a:ln>
                  <a:noFill/>
                </a:ln>
                <a:solidFill>
                  <a:srgbClr val="1A5712"/>
                </a:solidFill>
                <a:effectLst/>
                <a:uLnTx/>
                <a:uFillTx/>
                <a:latin typeface="Calibri"/>
                <a:ea typeface="+mn-ea"/>
                <a:cs typeface="+mn-cs"/>
              </a:rPr>
              <a:t>[DSN 2014]</a:t>
            </a:r>
          </a:p>
        </p:txBody>
      </p:sp>
      <p:grpSp>
        <p:nvGrpSpPr>
          <p:cNvPr id="179" name="Group 178"/>
          <p:cNvGrpSpPr/>
          <p:nvPr/>
        </p:nvGrpSpPr>
        <p:grpSpPr>
          <a:xfrm>
            <a:off x="4919376" y="3377171"/>
            <a:ext cx="3294984" cy="935806"/>
            <a:chOff x="221980" y="1649582"/>
            <a:chExt cx="3011077" cy="855174"/>
          </a:xfrm>
        </p:grpSpPr>
        <p:grpSp>
          <p:nvGrpSpPr>
            <p:cNvPr id="180" name="Group 179"/>
            <p:cNvGrpSpPr/>
            <p:nvPr/>
          </p:nvGrpSpPr>
          <p:grpSpPr>
            <a:xfrm>
              <a:off x="221980" y="1649582"/>
              <a:ext cx="3011077" cy="855174"/>
              <a:chOff x="221980" y="1649582"/>
              <a:chExt cx="3011077" cy="855174"/>
            </a:xfrm>
          </p:grpSpPr>
          <p:pic>
            <p:nvPicPr>
              <p:cNvPr id="189"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190" name="Rectangle 189"/>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81" name="Rectangle 180"/>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2" name="Rectangle 181"/>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3" name="Rectangle 182"/>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4" name="Rectangle 183"/>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5" name="Rectangle 184"/>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6" name="Rectangle 185"/>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7" name="Rectangle 186"/>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8" name="Rectangle 187"/>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191" name="Group 190"/>
          <p:cNvGrpSpPr/>
          <p:nvPr/>
        </p:nvGrpSpPr>
        <p:grpSpPr>
          <a:xfrm>
            <a:off x="865026" y="3377171"/>
            <a:ext cx="3294984" cy="935806"/>
            <a:chOff x="221980" y="1649582"/>
            <a:chExt cx="3011077" cy="855174"/>
          </a:xfrm>
        </p:grpSpPr>
        <p:grpSp>
          <p:nvGrpSpPr>
            <p:cNvPr id="192" name="Group 191"/>
            <p:cNvGrpSpPr/>
            <p:nvPr/>
          </p:nvGrpSpPr>
          <p:grpSpPr>
            <a:xfrm>
              <a:off x="221980" y="1649582"/>
              <a:ext cx="3011077" cy="855174"/>
              <a:chOff x="221980" y="1649582"/>
              <a:chExt cx="3011077" cy="855174"/>
            </a:xfrm>
          </p:grpSpPr>
          <p:pic>
            <p:nvPicPr>
              <p:cNvPr id="202"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203" name="Rectangle 202"/>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93" name="Rectangle 192"/>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4" name="Rectangle 193"/>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5" name="Rectangle 194"/>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6" name="Rectangle 195"/>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7" name="Rectangle 196"/>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8" name="Rectangle 197"/>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9" name="Rectangle 198"/>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0" name="Rectangle 199"/>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1" name="Rectangle 200"/>
            <p:cNvSpPr/>
            <p:nvPr/>
          </p:nvSpPr>
          <p:spPr>
            <a:xfrm>
              <a:off x="163200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04" name="Rounded Rectangle 203"/>
          <p:cNvSpPr/>
          <p:nvPr/>
        </p:nvSpPr>
        <p:spPr>
          <a:xfrm>
            <a:off x="4881721" y="3362543"/>
            <a:ext cx="3394592" cy="949808"/>
          </a:xfrm>
          <a:prstGeom prst="roundRect">
            <a:avLst>
              <a:gd name="adj" fmla="val 9236"/>
            </a:avLst>
          </a:prstGeom>
          <a:solidFill>
            <a:srgbClr val="B5C1DF">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Low-cost memory</a:t>
            </a:r>
          </a:p>
        </p:txBody>
      </p:sp>
      <p:sp>
        <p:nvSpPr>
          <p:cNvPr id="205" name="Rounded Rectangle 204"/>
          <p:cNvSpPr/>
          <p:nvPr/>
        </p:nvSpPr>
        <p:spPr>
          <a:xfrm>
            <a:off x="827106" y="3362543"/>
            <a:ext cx="3390488" cy="949808"/>
          </a:xfrm>
          <a:prstGeom prst="roundRect">
            <a:avLst>
              <a:gd name="adj" fmla="val 10776"/>
            </a:avLst>
          </a:prstGeom>
          <a:solidFill>
            <a:srgbClr val="375DA1">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Reliable memory</a:t>
            </a:r>
          </a:p>
        </p:txBody>
      </p:sp>
      <p:sp>
        <p:nvSpPr>
          <p:cNvPr id="206" name="Rectangle 205"/>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7" name="Oval 206"/>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08" name="Rectangle 207"/>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9" name="Oval 208"/>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12" name="TextBox 211"/>
          <p:cNvSpPr txBox="1"/>
          <p:nvPr/>
        </p:nvSpPr>
        <p:spPr>
          <a:xfrm>
            <a:off x="844757" y="4534981"/>
            <a:ext cx="333937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ECC protected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Well-tested chips</a:t>
            </a:r>
          </a:p>
        </p:txBody>
      </p:sp>
      <p:sp>
        <p:nvSpPr>
          <p:cNvPr id="213" name="TextBox 212"/>
          <p:cNvSpPr txBox="1"/>
          <p:nvPr/>
        </p:nvSpPr>
        <p:spPr>
          <a:xfrm>
            <a:off x="4932283" y="4534981"/>
            <a:ext cx="329346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libri"/>
                <a:ea typeface="+mn-ea"/>
                <a:cs typeface="+mn-cs"/>
              </a:rPr>
              <a:t>NoECC</a:t>
            </a:r>
            <a:r>
              <a:rPr kumimoji="0" lang="en-US" sz="3200" b="0" i="0" u="none" strike="noStrike" kern="1200" cap="none" spc="0" normalizeH="0" baseline="0" noProof="0" dirty="0">
                <a:ln>
                  <a:noFill/>
                </a:ln>
                <a:solidFill>
                  <a:prstClr val="black"/>
                </a:solidFill>
                <a:effectLst/>
                <a:uLnTx/>
                <a:uFillTx/>
                <a:latin typeface="Calibri"/>
                <a:ea typeface="+mn-ea"/>
                <a:cs typeface="+mn-cs"/>
              </a:rPr>
              <a:t> or Parity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Less-tested chips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401</a:t>
            </a:fld>
            <a:endParaRPr kumimoji="0" lang="en-US" sz="1600" b="0" i="0" u="none" strike="noStrike" kern="1200" cap="none" spc="0" normalizeH="0" baseline="0" noProof="0">
              <a:ln>
                <a:noFill/>
              </a:ln>
              <a:solidFill>
                <a:prstClr val="black"/>
              </a:solidFill>
              <a:effectLst/>
              <a:uLnTx/>
              <a:uFillTx/>
              <a:latin typeface="Calibri"/>
              <a:ea typeface="+mn-ea"/>
              <a:cs typeface="+mn-cs"/>
            </a:endParaRPr>
          </a:p>
        </p:txBody>
      </p:sp>
      <p:sp>
        <p:nvSpPr>
          <p:cNvPr id="3" name="Rectangle 2"/>
          <p:cNvSpPr/>
          <p:nvPr/>
        </p:nvSpPr>
        <p:spPr>
          <a:xfrm>
            <a:off x="-36512" y="4437112"/>
            <a:ext cx="9073008" cy="1569660"/>
          </a:xfrm>
          <a:prstGeom prst="rect">
            <a:avLst/>
          </a:prstGeom>
          <a:solidFill>
            <a:schemeClr val="bg1"/>
          </a:solidFill>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On Microsoft’s Web Search workload</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Reduces server hardware </a:t>
            </a:r>
            <a:r>
              <a:rPr kumimoji="0" lang="en-US" sz="3200" b="0" i="0" u="none" strike="noStrike" kern="1200" cap="none" spc="0" normalizeH="0" baseline="0" noProof="0" dirty="0">
                <a:ln>
                  <a:noFill/>
                </a:ln>
                <a:solidFill>
                  <a:srgbClr val="4A66AC"/>
                </a:solidFill>
                <a:effectLst/>
                <a:uLnTx/>
                <a:uFillTx/>
                <a:latin typeface="Calibri"/>
                <a:ea typeface="+mn-ea"/>
                <a:cs typeface="+mn-cs"/>
              </a:rPr>
              <a:t>cost </a:t>
            </a:r>
            <a:r>
              <a:rPr kumimoji="0" lang="en-US" sz="3200" b="0" i="0" u="none" strike="noStrike" kern="1200" cap="none" spc="0" normalizeH="0" baseline="0" noProof="0" dirty="0">
                <a:ln>
                  <a:noFill/>
                </a:ln>
                <a:solidFill>
                  <a:prstClr val="black"/>
                </a:solidFill>
                <a:effectLst/>
                <a:uLnTx/>
                <a:uFillTx/>
                <a:latin typeface="Calibri"/>
                <a:ea typeface="+mn-ea"/>
                <a:cs typeface="+mn-cs"/>
              </a:rPr>
              <a:t>by </a:t>
            </a:r>
            <a:r>
              <a:rPr kumimoji="0" lang="en-US" sz="3200" b="0" i="0" u="none" strike="noStrike" kern="1200" cap="none" spc="0" normalizeH="0" baseline="0" noProof="0" dirty="0">
                <a:ln>
                  <a:noFill/>
                </a:ln>
                <a:solidFill>
                  <a:srgbClr val="FF0000"/>
                </a:solidFill>
                <a:effectLst/>
                <a:uLnTx/>
                <a:uFillTx/>
                <a:latin typeface="Calibri"/>
                <a:ea typeface="+mn-ea"/>
                <a:cs typeface="+mn-cs"/>
              </a:rPr>
              <a:t>4.7 %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Achieves single server </a:t>
            </a:r>
            <a:r>
              <a:rPr kumimoji="0" lang="en-US" sz="3200" b="0" i="0" u="none" strike="noStrike" kern="1200" cap="none" spc="0" normalizeH="0" baseline="0" noProof="0" dirty="0">
                <a:ln>
                  <a:noFill/>
                </a:ln>
                <a:solidFill>
                  <a:srgbClr val="4A66AC"/>
                </a:solidFill>
                <a:effectLst/>
                <a:uLnTx/>
                <a:uFillTx/>
                <a:latin typeface="Calibri"/>
                <a:ea typeface="+mn-ea"/>
                <a:cs typeface="+mn-cs"/>
              </a:rPr>
              <a:t>availability</a:t>
            </a:r>
            <a:r>
              <a:rPr kumimoji="0" lang="en-US" sz="3200" b="0" i="0" u="none" strike="noStrike" kern="1200" cap="none" spc="0" normalizeH="0" baseline="0" noProof="0" dirty="0">
                <a:ln>
                  <a:noFill/>
                </a:ln>
                <a:solidFill>
                  <a:prstClr val="black"/>
                </a:solidFill>
                <a:effectLst/>
                <a:uLnTx/>
                <a:uFillTx/>
                <a:latin typeface="Calibri"/>
                <a:ea typeface="+mn-ea"/>
                <a:cs typeface="+mn-cs"/>
              </a:rPr>
              <a:t> target of </a:t>
            </a:r>
            <a:r>
              <a:rPr kumimoji="0" lang="en-US" sz="3200" b="0" i="0" u="none" strike="noStrike" kern="1200" cap="none" spc="0" normalizeH="0" baseline="0" noProof="0" dirty="0">
                <a:ln>
                  <a:noFill/>
                </a:ln>
                <a:solidFill>
                  <a:srgbClr val="FF0000"/>
                </a:solidFill>
                <a:effectLst/>
                <a:uLnTx/>
                <a:uFillTx/>
                <a:latin typeface="Calibri"/>
                <a:ea typeface="+mn-ea"/>
                <a:cs typeface="+mn-cs"/>
              </a:rPr>
              <a:t>99.90 %</a:t>
            </a:r>
          </a:p>
        </p:txBody>
      </p:sp>
    </p:spTree>
    <p:extLst>
      <p:ext uri="{BB962C8B-B14F-4D97-AF65-F5344CB8AC3E}">
        <p14:creationId xmlns:p14="http://schemas.microsoft.com/office/powerpoint/2010/main" val="2690533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fade">
                                      <p:cBhvr>
                                        <p:cTn id="10" dur="500"/>
                                        <p:tgtEl>
                                          <p:spTgt spid="4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3.61111E-6 7.40741E-7 L -0.09236 -0.40671 " pathEditMode="relative" rAng="0" ptsTypes="AA">
                                      <p:cBhvr>
                                        <p:cTn id="14" dur="2000" fill="hold"/>
                                        <p:tgtEl>
                                          <p:spTgt spid="47"/>
                                        </p:tgtEl>
                                        <p:attrNameLst>
                                          <p:attrName>ppt_x</p:attrName>
                                          <p:attrName>ppt_y</p:attrName>
                                        </p:attrNameLst>
                                      </p:cBhvr>
                                      <p:rCtr x="-4618" y="-20347"/>
                                    </p:animMotion>
                                  </p:childTnLst>
                                </p:cTn>
                              </p:par>
                              <p:par>
                                <p:cTn id="15" presetID="42" presetClass="path" presetSubtype="0" accel="50000" decel="50000" fill="hold" grpId="1" nodeType="withEffect">
                                  <p:stCondLst>
                                    <p:cond delay="0"/>
                                  </p:stCondLst>
                                  <p:childTnLst>
                                    <p:animMotion origin="layout" path="M -4.44444E-6 -2.96296E-6 L 0.06094 -0.38657 " pathEditMode="relative" rAng="0" ptsTypes="AA">
                                      <p:cBhvr>
                                        <p:cTn id="16" dur="2000" fill="hold"/>
                                        <p:tgtEl>
                                          <p:spTgt spid="45"/>
                                        </p:tgtEl>
                                        <p:attrNameLst>
                                          <p:attrName>ppt_x</p:attrName>
                                          <p:attrName>ppt_y</p:attrName>
                                        </p:attrNameLst>
                                      </p:cBhvr>
                                      <p:rCtr x="3038" y="-19329"/>
                                    </p:animMotion>
                                  </p:childTnLst>
                                </p:cTn>
                              </p:par>
                              <p:par>
                                <p:cTn id="17" presetID="10" presetClass="exit" presetSubtype="0" fill="hold" grpId="2" nodeType="withEffect">
                                  <p:stCondLst>
                                    <p:cond delay="1250"/>
                                  </p:stCondLst>
                                  <p:childTnLst>
                                    <p:animEffect transition="out" filter="fade">
                                      <p:cBhvr>
                                        <p:cTn id="18" dur="500"/>
                                        <p:tgtEl>
                                          <p:spTgt spid="47"/>
                                        </p:tgtEl>
                                      </p:cBhvr>
                                    </p:animEffect>
                                    <p:set>
                                      <p:cBhvr>
                                        <p:cTn id="19" dur="1" fill="hold">
                                          <p:stCondLst>
                                            <p:cond delay="499"/>
                                          </p:stCondLst>
                                        </p:cTn>
                                        <p:tgtEl>
                                          <p:spTgt spid="47"/>
                                        </p:tgtEl>
                                        <p:attrNameLst>
                                          <p:attrName>style.visibility</p:attrName>
                                        </p:attrNameLst>
                                      </p:cBhvr>
                                      <p:to>
                                        <p:strVal val="hidden"/>
                                      </p:to>
                                    </p:set>
                                  </p:childTnLst>
                                </p:cTn>
                              </p:par>
                              <p:par>
                                <p:cTn id="20" presetID="10" presetClass="exit" presetSubtype="0" fill="hold" grpId="2" nodeType="withEffect">
                                  <p:stCondLst>
                                    <p:cond delay="1250"/>
                                  </p:stCondLst>
                                  <p:childTnLst>
                                    <p:animEffect transition="out" filter="fade">
                                      <p:cBhvr>
                                        <p:cTn id="21" dur="500"/>
                                        <p:tgtEl>
                                          <p:spTgt spid="45"/>
                                        </p:tgtEl>
                                      </p:cBhvr>
                                    </p:animEffect>
                                    <p:set>
                                      <p:cBhvr>
                                        <p:cTn id="22" dur="1" fill="hold">
                                          <p:stCondLst>
                                            <p:cond delay="499"/>
                                          </p:stCondLst>
                                        </p:cTn>
                                        <p:tgtEl>
                                          <p:spTgt spid="45"/>
                                        </p:tgtEl>
                                        <p:attrNameLst>
                                          <p:attrName>style.visibility</p:attrName>
                                        </p:attrNameLst>
                                      </p:cBhvr>
                                      <p:to>
                                        <p:strVal val="hidden"/>
                                      </p:to>
                                    </p:set>
                                  </p:childTnLst>
                                </p:cTn>
                              </p:par>
                              <p:par>
                                <p:cTn id="23" presetID="10" presetClass="exit" presetSubtype="0" fill="hold" grpId="0" nodeType="withEffect">
                                  <p:stCondLst>
                                    <p:cond delay="1500"/>
                                  </p:stCondLst>
                                  <p:childTnLst>
                                    <p:animEffect transition="out" filter="fade">
                                      <p:cBhvr>
                                        <p:cTn id="24" dur="500"/>
                                        <p:tgtEl>
                                          <p:spTgt spid="50"/>
                                        </p:tgtEl>
                                      </p:cBhvr>
                                    </p:animEffect>
                                    <p:set>
                                      <p:cBhvr>
                                        <p:cTn id="25" dur="1" fill="hold">
                                          <p:stCondLst>
                                            <p:cond delay="499"/>
                                          </p:stCondLst>
                                        </p:cTn>
                                        <p:tgtEl>
                                          <p:spTgt spid="50"/>
                                        </p:tgtEl>
                                        <p:attrNameLst>
                                          <p:attrName>style.visibility</p:attrName>
                                        </p:attrNameLst>
                                      </p:cBhvr>
                                      <p:to>
                                        <p:strVal val="hidden"/>
                                      </p:to>
                                    </p:set>
                                  </p:childTnLst>
                                </p:cTn>
                              </p:par>
                              <p:par>
                                <p:cTn id="26" presetID="10" presetClass="entr" presetSubtype="0" fill="hold" grpId="0" nodeType="withEffect">
                                  <p:stCondLst>
                                    <p:cond delay="1250"/>
                                  </p:stCondLst>
                                  <p:childTnLst>
                                    <p:set>
                                      <p:cBhvr>
                                        <p:cTn id="27" dur="1" fill="hold">
                                          <p:stCondLst>
                                            <p:cond delay="0"/>
                                          </p:stCondLst>
                                        </p:cTn>
                                        <p:tgtEl>
                                          <p:spTgt spid="207"/>
                                        </p:tgtEl>
                                        <p:attrNameLst>
                                          <p:attrName>style.visibility</p:attrName>
                                        </p:attrNameLst>
                                      </p:cBhvr>
                                      <p:to>
                                        <p:strVal val="visible"/>
                                      </p:to>
                                    </p:set>
                                    <p:animEffect transition="in" filter="fade">
                                      <p:cBhvr>
                                        <p:cTn id="28" dur="500"/>
                                        <p:tgtEl>
                                          <p:spTgt spid="207"/>
                                        </p:tgtEl>
                                      </p:cBhvr>
                                    </p:animEffect>
                                  </p:childTnLst>
                                </p:cTn>
                              </p:par>
                              <p:par>
                                <p:cTn id="29" presetID="10" presetClass="entr" presetSubtype="0" fill="hold" grpId="0" nodeType="withEffect">
                                  <p:stCondLst>
                                    <p:cond delay="1250"/>
                                  </p:stCondLst>
                                  <p:childTnLst>
                                    <p:set>
                                      <p:cBhvr>
                                        <p:cTn id="30" dur="1" fill="hold">
                                          <p:stCondLst>
                                            <p:cond delay="0"/>
                                          </p:stCondLst>
                                        </p:cTn>
                                        <p:tgtEl>
                                          <p:spTgt spid="206"/>
                                        </p:tgtEl>
                                        <p:attrNameLst>
                                          <p:attrName>style.visibility</p:attrName>
                                        </p:attrNameLst>
                                      </p:cBhvr>
                                      <p:to>
                                        <p:strVal val="visible"/>
                                      </p:to>
                                    </p:set>
                                    <p:animEffect transition="in" filter="fade">
                                      <p:cBhvr>
                                        <p:cTn id="31" dur="500"/>
                                        <p:tgtEl>
                                          <p:spTgt spid="206"/>
                                        </p:tgtEl>
                                      </p:cBhvr>
                                    </p:animEffect>
                                  </p:childTnLst>
                                </p:cTn>
                              </p:par>
                              <p:par>
                                <p:cTn id="32" presetID="10" presetClass="entr" presetSubtype="0" fill="hold" nodeType="withEffect">
                                  <p:stCondLst>
                                    <p:cond delay="1750"/>
                                  </p:stCondLst>
                                  <p:childTnLst>
                                    <p:set>
                                      <p:cBhvr>
                                        <p:cTn id="33" dur="1" fill="hold">
                                          <p:stCondLst>
                                            <p:cond delay="0"/>
                                          </p:stCondLst>
                                        </p:cTn>
                                        <p:tgtEl>
                                          <p:spTgt spid="179"/>
                                        </p:tgtEl>
                                        <p:attrNameLst>
                                          <p:attrName>style.visibility</p:attrName>
                                        </p:attrNameLst>
                                      </p:cBhvr>
                                      <p:to>
                                        <p:strVal val="visible"/>
                                      </p:to>
                                    </p:set>
                                    <p:animEffect transition="in" filter="fade">
                                      <p:cBhvr>
                                        <p:cTn id="34" dur="500"/>
                                        <p:tgtEl>
                                          <p:spTgt spid="179"/>
                                        </p:tgtEl>
                                      </p:cBhvr>
                                    </p:animEffect>
                                  </p:childTnLst>
                                </p:cTn>
                              </p:par>
                              <p:par>
                                <p:cTn id="35" presetID="10" presetClass="entr" presetSubtype="0" fill="hold" nodeType="withEffect">
                                  <p:stCondLst>
                                    <p:cond delay="1750"/>
                                  </p:stCondLst>
                                  <p:childTnLst>
                                    <p:set>
                                      <p:cBhvr>
                                        <p:cTn id="36" dur="1" fill="hold">
                                          <p:stCondLst>
                                            <p:cond delay="0"/>
                                          </p:stCondLst>
                                        </p:cTn>
                                        <p:tgtEl>
                                          <p:spTgt spid="191"/>
                                        </p:tgtEl>
                                        <p:attrNameLst>
                                          <p:attrName>style.visibility</p:attrName>
                                        </p:attrNameLst>
                                      </p:cBhvr>
                                      <p:to>
                                        <p:strVal val="visible"/>
                                      </p:to>
                                    </p:set>
                                    <p:animEffect transition="in" filter="fade">
                                      <p:cBhvr>
                                        <p:cTn id="37" dur="500"/>
                                        <p:tgtEl>
                                          <p:spTgt spid="19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4"/>
                                        </p:tgtEl>
                                        <p:attrNameLst>
                                          <p:attrName>style.visibility</p:attrName>
                                        </p:attrNameLst>
                                      </p:cBhvr>
                                      <p:to>
                                        <p:strVal val="visible"/>
                                      </p:to>
                                    </p:set>
                                    <p:animEffect transition="in" filter="fade">
                                      <p:cBhvr>
                                        <p:cTn id="42" dur="500"/>
                                        <p:tgtEl>
                                          <p:spTgt spid="20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5"/>
                                        </p:tgtEl>
                                        <p:attrNameLst>
                                          <p:attrName>style.visibility</p:attrName>
                                        </p:attrNameLst>
                                      </p:cBhvr>
                                      <p:to>
                                        <p:strVal val="visible"/>
                                      </p:to>
                                    </p:set>
                                    <p:animEffect transition="in" filter="fade">
                                      <p:cBhvr>
                                        <p:cTn id="45" dur="500"/>
                                        <p:tgtEl>
                                          <p:spTgt spid="205"/>
                                        </p:tgtEl>
                                      </p:cBhvr>
                                    </p:animEffect>
                                  </p:childTnLst>
                                </p:cTn>
                              </p:par>
                            </p:childTnLst>
                          </p:cTn>
                        </p:par>
                        <p:par>
                          <p:cTn id="46" fill="hold">
                            <p:stCondLst>
                              <p:cond delay="500"/>
                            </p:stCondLst>
                            <p:childTnLst>
                              <p:par>
                                <p:cTn id="47" presetID="1" presetClass="entr" presetSubtype="0" fill="hold" grpId="0" nodeType="afterEffect">
                                  <p:stCondLst>
                                    <p:cond delay="0"/>
                                  </p:stCondLst>
                                  <p:childTnLst>
                                    <p:set>
                                      <p:cBhvr>
                                        <p:cTn id="48" dur="1" fill="hold">
                                          <p:stCondLst>
                                            <p:cond delay="0"/>
                                          </p:stCondLst>
                                        </p:cTn>
                                        <p:tgtEl>
                                          <p:spTgt spid="20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8"/>
                                        </p:tgtEl>
                                        <p:attrNameLst>
                                          <p:attrName>style.visibility</p:attrName>
                                        </p:attrNameLst>
                                      </p:cBhvr>
                                      <p:to>
                                        <p:strVal val="visible"/>
                                      </p:to>
                                    </p:set>
                                  </p:childTnLst>
                                </p:cTn>
                              </p:par>
                              <p:par>
                                <p:cTn id="51" presetID="42" presetClass="path" presetSubtype="0" accel="50000" decel="50000" fill="hold" grpId="2" nodeType="withEffect">
                                  <p:stCondLst>
                                    <p:cond delay="0"/>
                                  </p:stCondLst>
                                  <p:childTnLst>
                                    <p:animMotion origin="layout" path="M -4.44444E-6 1.11111E-6 L -4.44444E-6 0.22106 " pathEditMode="relative" rAng="0" ptsTypes="AA">
                                      <p:cBhvr>
                                        <p:cTn id="52" dur="2000" fill="hold"/>
                                        <p:tgtEl>
                                          <p:spTgt spid="209"/>
                                        </p:tgtEl>
                                        <p:attrNameLst>
                                          <p:attrName>ppt_x</p:attrName>
                                          <p:attrName>ppt_y</p:attrName>
                                        </p:attrNameLst>
                                      </p:cBhvr>
                                      <p:rCtr x="0" y="11042"/>
                                    </p:animMotion>
                                  </p:childTnLst>
                                </p:cTn>
                              </p:par>
                              <p:par>
                                <p:cTn id="53" presetID="42" presetClass="path" presetSubtype="0" accel="50000" decel="50000" fill="hold" grpId="2" nodeType="withEffect">
                                  <p:stCondLst>
                                    <p:cond delay="0"/>
                                  </p:stCondLst>
                                  <p:childTnLst>
                                    <p:animMotion origin="layout" path="M -1.94444E-6 1.11111E-6 L -1.94444E-6 0.21898 " pathEditMode="relative" rAng="0" ptsTypes="AA">
                                      <p:cBhvr>
                                        <p:cTn id="54" dur="2000" fill="hold"/>
                                        <p:tgtEl>
                                          <p:spTgt spid="208"/>
                                        </p:tgtEl>
                                        <p:attrNameLst>
                                          <p:attrName>ppt_x</p:attrName>
                                          <p:attrName>ppt_y</p:attrName>
                                        </p:attrNameLst>
                                      </p:cBhvr>
                                      <p:rCtr x="0" y="10949"/>
                                    </p:animMotion>
                                  </p:childTnLst>
                                </p:cTn>
                              </p:par>
                              <p:par>
                                <p:cTn id="55" presetID="6" presetClass="emph" presetSubtype="0" fill="hold" grpId="1" nodeType="withEffect">
                                  <p:stCondLst>
                                    <p:cond delay="0"/>
                                  </p:stCondLst>
                                  <p:childTnLst>
                                    <p:animScale>
                                      <p:cBhvr>
                                        <p:cTn id="56" dur="2000" fill="hold"/>
                                        <p:tgtEl>
                                          <p:spTgt spid="209"/>
                                        </p:tgtEl>
                                      </p:cBhvr>
                                      <p:by x="50000" y="50000"/>
                                    </p:animScale>
                                  </p:childTnLst>
                                </p:cTn>
                              </p:par>
                              <p:par>
                                <p:cTn id="57" presetID="6" presetClass="emph" presetSubtype="0" fill="hold" grpId="1" nodeType="withEffect">
                                  <p:stCondLst>
                                    <p:cond delay="0"/>
                                  </p:stCondLst>
                                  <p:childTnLst>
                                    <p:animScale>
                                      <p:cBhvr>
                                        <p:cTn id="58" dur="2000" fill="hold"/>
                                        <p:tgtEl>
                                          <p:spTgt spid="208"/>
                                        </p:tgtEl>
                                      </p:cBhvr>
                                      <p:by x="50000" y="50000"/>
                                    </p:animScale>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178"/>
                                        </p:tgtEl>
                                        <p:attrNameLst>
                                          <p:attrName>style.visibility</p:attrName>
                                        </p:attrNameLst>
                                      </p:cBhvr>
                                      <p:to>
                                        <p:strVal val="visible"/>
                                      </p:to>
                                    </p:set>
                                    <p:animEffect transition="in" filter="wipe(up)">
                                      <p:cBhvr>
                                        <p:cTn id="63" dur="500"/>
                                        <p:tgtEl>
                                          <p:spTgt spid="178"/>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13"/>
                                        </p:tgtEl>
                                        <p:attrNameLst>
                                          <p:attrName>style.visibility</p:attrName>
                                        </p:attrNameLst>
                                      </p:cBhvr>
                                      <p:to>
                                        <p:strVal val="visible"/>
                                      </p:to>
                                    </p:set>
                                    <p:animEffect transition="in" filter="fade">
                                      <p:cBhvr>
                                        <p:cTn id="68" dur="500"/>
                                        <p:tgtEl>
                                          <p:spTgt spid="21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12"/>
                                        </p:tgtEl>
                                        <p:attrNameLst>
                                          <p:attrName>style.visibility</p:attrName>
                                        </p:attrNameLst>
                                      </p:cBhvr>
                                      <p:to>
                                        <p:strVal val="visible"/>
                                      </p:to>
                                    </p:set>
                                    <p:animEffect transition="in" filter="fade">
                                      <p:cBhvr>
                                        <p:cTn id="71" dur="500"/>
                                        <p:tgtEl>
                                          <p:spTgt spid="212"/>
                                        </p:tgtEl>
                                      </p:cBhvr>
                                    </p:animEffec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 grpId="0">
        <p:bldAsOne/>
      </p:bldGraphic>
      <p:bldP spid="45" grpId="0" animBg="1"/>
      <p:bldP spid="45" grpId="1" animBg="1"/>
      <p:bldP spid="45" grpId="2" animBg="1"/>
      <p:bldP spid="47" grpId="0" animBg="1"/>
      <p:bldP spid="47" grpId="1" animBg="1"/>
      <p:bldP spid="47" grpId="2" animBg="1"/>
      <p:bldP spid="178" grpId="0" animBg="1"/>
      <p:bldP spid="204" grpId="0" animBg="1"/>
      <p:bldP spid="205" grpId="0" animBg="1"/>
      <p:bldP spid="206" grpId="0" animBg="1"/>
      <p:bldP spid="207" grpId="0" animBg="1"/>
      <p:bldP spid="208" grpId="0" animBg="1"/>
      <p:bldP spid="208" grpId="1" animBg="1"/>
      <p:bldP spid="208" grpId="2" animBg="1"/>
      <p:bldP spid="209" grpId="0" animBg="1"/>
      <p:bldP spid="209" grpId="1" animBg="1"/>
      <p:bldP spid="209" grpId="2" animBg="1"/>
      <p:bldP spid="212" grpId="0"/>
      <p:bldP spid="213" grpId="0"/>
      <p:bldP spid="3" grpId="0" animBg="1"/>
    </p:bldLst>
  </p:timing>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057905" y="4529872"/>
            <a:ext cx="7032878" cy="956782"/>
            <a:chOff x="1057905" y="4543667"/>
            <a:chExt cx="7032878" cy="956782"/>
          </a:xfrm>
        </p:grpSpPr>
        <p:sp>
          <p:nvSpPr>
            <p:cNvPr id="38" name="Down Arrow 37"/>
            <p:cNvSpPr/>
            <p:nvPr/>
          </p:nvSpPr>
          <p:spPr>
            <a:xfrm>
              <a:off x="7253465" y="4543667"/>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Down Arrow 38"/>
            <p:cNvSpPr/>
            <p:nvPr/>
          </p:nvSpPr>
          <p:spPr>
            <a:xfrm>
              <a:off x="1057905" y="4543669"/>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9" name="Group 8"/>
          <p:cNvGrpSpPr/>
          <p:nvPr/>
        </p:nvGrpSpPr>
        <p:grpSpPr>
          <a:xfrm>
            <a:off x="1057905" y="2445128"/>
            <a:ext cx="7032878" cy="956782"/>
            <a:chOff x="1057905" y="2445128"/>
            <a:chExt cx="7032878" cy="956782"/>
          </a:xfrm>
        </p:grpSpPr>
        <p:sp>
          <p:nvSpPr>
            <p:cNvPr id="35" name="Down Arrow 34"/>
            <p:cNvSpPr/>
            <p:nvPr/>
          </p:nvSpPr>
          <p:spPr>
            <a:xfrm>
              <a:off x="7253465" y="2445128"/>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Down Arrow 55"/>
            <p:cNvSpPr/>
            <p:nvPr/>
          </p:nvSpPr>
          <p:spPr>
            <a:xfrm>
              <a:off x="1057905" y="2445130"/>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Rounded Rectangle 3"/>
          <p:cNvSpPr/>
          <p:nvPr/>
        </p:nvSpPr>
        <p:spPr>
          <a:xfrm>
            <a:off x="290253" y="1306738"/>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p:txBody>
          <a:bodyPr>
            <a:normAutofit/>
          </a:bodyPr>
          <a:lstStyle/>
          <a:p>
            <a:r>
              <a:rPr lang="en-US" sz="4400" dirty="0"/>
              <a:t>Heterogeneous-Reliability Memory</a:t>
            </a:r>
          </a:p>
        </p:txBody>
      </p:sp>
      <p:grpSp>
        <p:nvGrpSpPr>
          <p:cNvPr id="40" name="Group 39"/>
          <p:cNvGrpSpPr/>
          <p:nvPr/>
        </p:nvGrpSpPr>
        <p:grpSpPr>
          <a:xfrm>
            <a:off x="676479" y="1484379"/>
            <a:ext cx="7780548" cy="800460"/>
            <a:chOff x="644685" y="3285404"/>
            <a:chExt cx="7780548" cy="800460"/>
          </a:xfrm>
        </p:grpSpPr>
        <p:sp>
          <p:nvSpPr>
            <p:cNvPr id="5" name="Cloud 4"/>
            <p:cNvSpPr/>
            <p:nvPr/>
          </p:nvSpPr>
          <p:spPr>
            <a:xfrm>
              <a:off x="644685"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A</a:t>
              </a:r>
            </a:p>
          </p:txBody>
        </p:sp>
        <p:sp>
          <p:nvSpPr>
            <p:cNvPr id="6" name="Cloud 5"/>
            <p:cNvSpPr/>
            <p:nvPr/>
          </p:nvSpPr>
          <p:spPr>
            <a:xfrm>
              <a:off x="1941443"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B</a:t>
              </a:r>
            </a:p>
          </p:txBody>
        </p:sp>
        <p:sp>
          <p:nvSpPr>
            <p:cNvPr id="11" name="Cloud 10"/>
            <p:cNvSpPr/>
            <p:nvPr/>
          </p:nvSpPr>
          <p:spPr>
            <a:xfrm>
              <a:off x="3238201"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A</a:t>
              </a:r>
            </a:p>
          </p:txBody>
        </p:sp>
        <p:sp>
          <p:nvSpPr>
            <p:cNvPr id="12" name="Cloud 11"/>
            <p:cNvSpPr/>
            <p:nvPr/>
          </p:nvSpPr>
          <p:spPr>
            <a:xfrm>
              <a:off x="4534959" y="3285406"/>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B</a:t>
              </a:r>
            </a:p>
          </p:txBody>
        </p:sp>
        <p:sp>
          <p:nvSpPr>
            <p:cNvPr id="13" name="Cloud 12"/>
            <p:cNvSpPr/>
            <p:nvPr/>
          </p:nvSpPr>
          <p:spPr>
            <a:xfrm>
              <a:off x="5831717" y="3285405"/>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A</a:t>
              </a:r>
            </a:p>
          </p:txBody>
        </p:sp>
        <p:sp>
          <p:nvSpPr>
            <p:cNvPr id="14" name="Cloud 13"/>
            <p:cNvSpPr/>
            <p:nvPr/>
          </p:nvSpPr>
          <p:spPr>
            <a:xfrm>
              <a:off x="7128475" y="3285404"/>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B</a:t>
              </a:r>
            </a:p>
          </p:txBody>
        </p:sp>
      </p:grpSp>
      <p:sp>
        <p:nvSpPr>
          <p:cNvPr id="52" name="Rectangle 51"/>
          <p:cNvSpPr/>
          <p:nvPr/>
        </p:nvSpPr>
        <p:spPr>
          <a:xfrm>
            <a:off x="890513" y="4513248"/>
            <a:ext cx="7367662"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2</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Map</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data to the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HRM</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system enabled by</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SW/HW cooperative solutions</a:t>
            </a:r>
            <a:endPar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Rounded Rectangle 43"/>
          <p:cNvSpPr/>
          <p:nvPr/>
        </p:nvSpPr>
        <p:spPr>
          <a:xfrm>
            <a:off x="1663665" y="2397925"/>
            <a:ext cx="5821358" cy="1055608"/>
          </a:xfrm>
          <a:prstGeom prst="round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1</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Characterize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classify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memory error tolerance</a:t>
            </a:r>
          </a:p>
        </p:txBody>
      </p:sp>
      <p:grpSp>
        <p:nvGrpSpPr>
          <p:cNvPr id="20" name="Group 18"/>
          <p:cNvGrpSpPr/>
          <p:nvPr/>
        </p:nvGrpSpPr>
        <p:grpSpPr>
          <a:xfrm>
            <a:off x="253075" y="5359622"/>
            <a:ext cx="8707801" cy="1267072"/>
            <a:chOff x="253075" y="5359622"/>
            <a:chExt cx="8707801" cy="1267072"/>
          </a:xfrm>
        </p:grpSpPr>
        <p:sp>
          <p:nvSpPr>
            <p:cNvPr id="33" name="Rounded Rectangle 21"/>
            <p:cNvSpPr/>
            <p:nvPr/>
          </p:nvSpPr>
          <p:spPr>
            <a:xfrm>
              <a:off x="253075" y="5476783"/>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8" name="Group 28"/>
            <p:cNvGrpSpPr/>
            <p:nvPr/>
          </p:nvGrpSpPr>
          <p:grpSpPr>
            <a:xfrm>
              <a:off x="676479" y="5712919"/>
              <a:ext cx="7780548" cy="710040"/>
              <a:chOff x="676479" y="5712919"/>
              <a:chExt cx="7780548" cy="710040"/>
            </a:xfrm>
          </p:grpSpPr>
          <p:sp>
            <p:nvSpPr>
              <p:cNvPr id="58" name="Rounded Rectangle 33"/>
              <p:cNvSpPr/>
              <p:nvPr/>
            </p:nvSpPr>
            <p:spPr>
              <a:xfrm>
                <a:off x="676479" y="5724440"/>
                <a:ext cx="1296758"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Reliable memory</a:t>
                </a:r>
              </a:p>
            </p:txBody>
          </p:sp>
          <p:sp>
            <p:nvSpPr>
              <p:cNvPr id="60" name="Rounded Rectangle 35"/>
              <p:cNvSpPr/>
              <p:nvPr/>
            </p:nvSpPr>
            <p:spPr>
              <a:xfrm>
                <a:off x="1973237" y="5724440"/>
                <a:ext cx="3890274"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Parity memory </a:t>
                </a:r>
                <a:b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software recovery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Par+R</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61" name="Rounded Rectangle 36"/>
              <p:cNvSpPr/>
              <p:nvPr/>
            </p:nvSpPr>
            <p:spPr>
              <a:xfrm>
                <a:off x="5863511" y="5712919"/>
                <a:ext cx="2593516"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Low-cost memory</a:t>
                </a:r>
              </a:p>
            </p:txBody>
          </p:sp>
        </p:grpSp>
        <p:sp>
          <p:nvSpPr>
            <p:cNvPr id="43" name="TextBox 29"/>
            <p:cNvSpPr txBox="1"/>
            <p:nvPr/>
          </p:nvSpPr>
          <p:spPr>
            <a:xfrm>
              <a:off x="7485023" y="5359622"/>
              <a:ext cx="147585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Unreliable</a:t>
              </a:r>
            </a:p>
          </p:txBody>
        </p:sp>
        <p:sp>
          <p:nvSpPr>
            <p:cNvPr id="45" name="TextBox 30"/>
            <p:cNvSpPr txBox="1"/>
            <p:nvPr/>
          </p:nvSpPr>
          <p:spPr>
            <a:xfrm>
              <a:off x="265997" y="5372982"/>
              <a:ext cx="117474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Reliable</a:t>
              </a:r>
            </a:p>
          </p:txBody>
        </p:sp>
      </p:grpSp>
      <p:grpSp>
        <p:nvGrpSpPr>
          <p:cNvPr id="29" name="Group 28"/>
          <p:cNvGrpSpPr/>
          <p:nvPr/>
        </p:nvGrpSpPr>
        <p:grpSpPr>
          <a:xfrm>
            <a:off x="220417" y="3391760"/>
            <a:ext cx="8800185" cy="1268831"/>
            <a:chOff x="220417" y="3391760"/>
            <a:chExt cx="8800185" cy="1268831"/>
          </a:xfrm>
        </p:grpSpPr>
        <p:grpSp>
          <p:nvGrpSpPr>
            <p:cNvPr id="10" name="Group 9"/>
            <p:cNvGrpSpPr/>
            <p:nvPr/>
          </p:nvGrpSpPr>
          <p:grpSpPr>
            <a:xfrm>
              <a:off x="220417" y="3391760"/>
              <a:ext cx="8800185" cy="1268831"/>
              <a:chOff x="220417" y="3391760"/>
              <a:chExt cx="8800185" cy="1268831"/>
            </a:xfrm>
          </p:grpSpPr>
          <p:sp>
            <p:nvSpPr>
              <p:cNvPr id="32" name="Rounded Rectangle 31"/>
              <p:cNvSpPr/>
              <p:nvPr/>
            </p:nvSpPr>
            <p:spPr>
              <a:xfrm>
                <a:off x="290253" y="3391760"/>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220417" y="4198926"/>
                <a:ext cx="153503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Vulnerable</a:t>
                </a:r>
              </a:p>
            </p:txBody>
          </p:sp>
          <p:sp>
            <p:nvSpPr>
              <p:cNvPr id="42" name="TextBox 41"/>
              <p:cNvSpPr txBox="1"/>
              <p:nvPr/>
            </p:nvSpPr>
            <p:spPr>
              <a:xfrm>
                <a:off x="7816105" y="4198926"/>
                <a:ext cx="12044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Calibri" panose="020F0502020204030204"/>
                    <a:ea typeface="+mn-ea"/>
                    <a:cs typeface="+mn-cs"/>
                  </a:rPr>
                  <a:t>Tolerant</a:t>
                </a:r>
              </a:p>
            </p:txBody>
          </p:sp>
        </p:grpSp>
        <p:grpSp>
          <p:nvGrpSpPr>
            <p:cNvPr id="22" name="Group 21"/>
            <p:cNvGrpSpPr/>
            <p:nvPr/>
          </p:nvGrpSpPr>
          <p:grpSpPr>
            <a:xfrm>
              <a:off x="677394" y="3515307"/>
              <a:ext cx="7779633" cy="897736"/>
              <a:chOff x="677394" y="3515307"/>
              <a:chExt cx="7779633" cy="897736"/>
            </a:xfrm>
          </p:grpSpPr>
          <p:sp>
            <p:nvSpPr>
              <p:cNvPr id="15" name="Rectangle 14"/>
              <p:cNvSpPr/>
              <p:nvPr/>
            </p:nvSpPr>
            <p:spPr>
              <a:xfrm>
                <a:off x="677394" y="3515307"/>
                <a:ext cx="1296758" cy="800457"/>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A</a:t>
                </a:r>
              </a:p>
            </p:txBody>
          </p:sp>
          <p:sp>
            <p:nvSpPr>
              <p:cNvPr id="17" name="Oval 16"/>
              <p:cNvSpPr/>
              <p:nvPr/>
            </p:nvSpPr>
            <p:spPr>
              <a:xfrm>
                <a:off x="5862596"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A</a:t>
                </a:r>
              </a:p>
            </p:txBody>
          </p:sp>
          <p:sp>
            <p:nvSpPr>
              <p:cNvPr id="21" name="Oval 20"/>
              <p:cNvSpPr/>
              <p:nvPr/>
            </p:nvSpPr>
            <p:spPr>
              <a:xfrm>
                <a:off x="7160269"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B</a:t>
                </a:r>
              </a:p>
            </p:txBody>
          </p:sp>
          <p:grpSp>
            <p:nvGrpSpPr>
              <p:cNvPr id="23" name="Group 22"/>
              <p:cNvGrpSpPr/>
              <p:nvPr/>
            </p:nvGrpSpPr>
            <p:grpSpPr>
              <a:xfrm>
                <a:off x="3270910" y="3515307"/>
                <a:ext cx="1296758" cy="897736"/>
                <a:chOff x="3238201" y="4595275"/>
                <a:chExt cx="1296758" cy="897736"/>
              </a:xfrm>
            </p:grpSpPr>
            <p:sp>
              <p:nvSpPr>
                <p:cNvPr id="24" name="Isosceles Triangle 23"/>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Rectangle 24"/>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A</a:t>
                  </a:r>
                </a:p>
              </p:txBody>
            </p:sp>
          </p:grpSp>
          <p:grpSp>
            <p:nvGrpSpPr>
              <p:cNvPr id="26" name="Group 25"/>
              <p:cNvGrpSpPr/>
              <p:nvPr/>
            </p:nvGrpSpPr>
            <p:grpSpPr>
              <a:xfrm>
                <a:off x="4566753" y="3515307"/>
                <a:ext cx="1296758" cy="897736"/>
                <a:chOff x="3238201" y="4595275"/>
                <a:chExt cx="1296758" cy="897736"/>
              </a:xfrm>
            </p:grpSpPr>
            <p:sp>
              <p:nvSpPr>
                <p:cNvPr id="27" name="Isosceles Triangle 2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Rectangle 2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B</a:t>
                  </a:r>
                </a:p>
              </p:txBody>
            </p:sp>
          </p:grpSp>
          <p:grpSp>
            <p:nvGrpSpPr>
              <p:cNvPr id="46" name="Group 45"/>
              <p:cNvGrpSpPr/>
              <p:nvPr/>
            </p:nvGrpSpPr>
            <p:grpSpPr>
              <a:xfrm>
                <a:off x="1990606" y="3515307"/>
                <a:ext cx="1296758" cy="897736"/>
                <a:chOff x="3238201" y="4595275"/>
                <a:chExt cx="1296758" cy="897736"/>
              </a:xfrm>
            </p:grpSpPr>
            <p:sp>
              <p:nvSpPr>
                <p:cNvPr id="47" name="Isosceles Triangle 4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Rectangle 4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B</a:t>
                  </a:r>
                </a:p>
              </p:txBody>
            </p:sp>
          </p:grpSp>
        </p:grpSp>
      </p:grpSp>
      <p:sp>
        <p:nvSpPr>
          <p:cNvPr id="19" name="Slide Number Placeholder 1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6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par>
                                <p:cTn id="8" presetID="22" presetClass="entr" presetSubtype="1"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wipe(up)">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iterate type="lt">
                                    <p:tmPct val="0"/>
                                  </p:iterate>
                                  <p:childTnLst>
                                    <p:set>
                                      <p:cBhvr>
                                        <p:cTn id="14" dur="1" fill="hold">
                                          <p:stCondLst>
                                            <p:cond delay="0"/>
                                          </p:stCondLst>
                                        </p:cTn>
                                        <p:tgtEl>
                                          <p:spTgt spid="44"/>
                                        </p:tgtEl>
                                        <p:attrNameLst>
                                          <p:attrName>style.visibility</p:attrName>
                                        </p:attrNameLst>
                                      </p:cBhvr>
                                      <p:to>
                                        <p:strVal val="visible"/>
                                      </p:to>
                                    </p:set>
                                    <p:animEffect transition="in" filter="wipe(up)">
                                      <p:cBhvr>
                                        <p:cTn id="15" dur="500"/>
                                        <p:tgtEl>
                                          <p:spTgt spid="44"/>
                                        </p:tgtEl>
                                      </p:cBhvr>
                                    </p:animEffect>
                                  </p:childTnLst>
                                </p:cTn>
                              </p:par>
                              <p:par>
                                <p:cTn id="16" presetID="22" presetClass="entr" presetSubtype="1"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par>
                          <p:cTn id="19" fill="hold">
                            <p:stCondLst>
                              <p:cond delay="500"/>
                            </p:stCondLst>
                            <p:childTnLst>
                              <p:par>
                                <p:cTn id="20" presetID="22" presetClass="entr" presetSubtype="1"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ipe(up)">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500"/>
                                        <p:tgtEl>
                                          <p:spTgt spid="7"/>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wipe(up)">
                                      <p:cBhvr>
                                        <p:cTn id="30" dur="500"/>
                                        <p:tgtEl>
                                          <p:spTgt spid="52"/>
                                        </p:tgtEl>
                                      </p:cBhvr>
                                    </p:animEffect>
                                  </p:childTnLst>
                                </p:cTn>
                              </p:par>
                            </p:childTnLst>
                          </p:cTn>
                        </p:par>
                        <p:par>
                          <p:cTn id="31" fill="hold">
                            <p:stCondLst>
                              <p:cond delay="500"/>
                            </p:stCondLst>
                            <p:childTnLst>
                              <p:par>
                                <p:cTn id="32" presetID="22" presetClass="entr" presetSubtype="1" fill="hold" nodeType="after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up)">
                                      <p:cBhvr>
                                        <p:cTn id="3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2" grpId="0"/>
      <p:bldP spid="44" grpId="0"/>
    </p:bldLst>
  </p:timing>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More on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solidFill>
                  <a:srgbClr val="0432FF"/>
                </a:solidFill>
              </a:rPr>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6554959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Data-Aware Cross-Layer Hybrid System Management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404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330955127"/>
      </p:ext>
    </p:extLst>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6CF7-8A7A-7F49-93EB-D1EB3265D4AB}"/>
              </a:ext>
            </a:extLst>
          </p:cNvPr>
          <p:cNvSpPr>
            <a:spLocks noGrp="1"/>
          </p:cNvSpPr>
          <p:nvPr>
            <p:ph type="title"/>
          </p:nvPr>
        </p:nvSpPr>
        <p:spPr/>
        <p:txBody>
          <a:bodyPr/>
          <a:lstStyle/>
          <a:p>
            <a:r>
              <a:rPr lang="en-US" dirty="0"/>
              <a:t>Another Example: EDEN for DNNs</a:t>
            </a:r>
          </a:p>
        </p:txBody>
      </p:sp>
      <p:sp>
        <p:nvSpPr>
          <p:cNvPr id="3" name="Content Placeholder 2">
            <a:extLst>
              <a:ext uri="{FF2B5EF4-FFF2-40B4-BE49-F238E27FC236}">
                <a16:creationId xmlns:a16="http://schemas.microsoft.com/office/drawing/2014/main" id="{CFEED0F3-2DF8-844D-8E32-56660BCA7F42}"/>
              </a:ext>
            </a:extLst>
          </p:cNvPr>
          <p:cNvSpPr>
            <a:spLocks noGrp="1"/>
          </p:cNvSpPr>
          <p:nvPr>
            <p:ph idx="1"/>
          </p:nvPr>
        </p:nvSpPr>
        <p:spPr/>
        <p:txBody>
          <a:bodyPr/>
          <a:lstStyle/>
          <a:p>
            <a:r>
              <a:rPr lang="en-US" dirty="0"/>
              <a:t>Deep Neural Network evaluation is very DRAM-intensive (especially for large networks)</a:t>
            </a:r>
          </a:p>
          <a:p>
            <a:endParaRPr lang="en-US" dirty="0"/>
          </a:p>
          <a:p>
            <a:pPr marL="0" indent="0">
              <a:buNone/>
            </a:pPr>
            <a:r>
              <a:rPr lang="en-US" dirty="0">
                <a:solidFill>
                  <a:srgbClr val="FF0000"/>
                </a:solidFill>
              </a:rPr>
              <a:t>1. Some data and layers in DNNs are very tolerant to errors</a:t>
            </a:r>
          </a:p>
          <a:p>
            <a:pPr marL="0" indent="0">
              <a:buNone/>
            </a:pPr>
            <a:endParaRPr lang="en-US" dirty="0"/>
          </a:p>
          <a:p>
            <a:pPr marL="0" indent="0">
              <a:buNone/>
            </a:pPr>
            <a:r>
              <a:rPr lang="en-US" dirty="0">
                <a:solidFill>
                  <a:srgbClr val="1A5712"/>
                </a:solidFill>
              </a:rPr>
              <a:t>2. Reduce DRAM latency and voltage on such data and layers</a:t>
            </a:r>
          </a:p>
          <a:p>
            <a:pPr marL="0" indent="0">
              <a:buNone/>
            </a:pPr>
            <a:endParaRPr lang="en-US" dirty="0"/>
          </a:p>
          <a:p>
            <a:pPr marL="0" indent="0">
              <a:buNone/>
            </a:pPr>
            <a:r>
              <a:rPr lang="en-US" dirty="0">
                <a:solidFill>
                  <a:srgbClr val="8C0000"/>
                </a:solidFill>
              </a:rPr>
              <a:t>3. While still achieving a user-specified DNN accuracy target by making training DRAM-error-aware</a:t>
            </a:r>
          </a:p>
          <a:p>
            <a:endParaRPr lang="en-US" dirty="0"/>
          </a:p>
          <a:p>
            <a:pPr marL="0" indent="0" algn="ctr">
              <a:buNone/>
            </a:pPr>
            <a:r>
              <a:rPr lang="en-US" b="1" dirty="0">
                <a:solidFill>
                  <a:srgbClr val="0000FF"/>
                </a:solidFill>
              </a:rPr>
              <a:t>Data-aware management of DRAM latency and voltage for Deep Neural Network Inference</a:t>
            </a:r>
          </a:p>
        </p:txBody>
      </p:sp>
      <p:sp>
        <p:nvSpPr>
          <p:cNvPr id="4" name="Slide Number Placeholder 3">
            <a:extLst>
              <a:ext uri="{FF2B5EF4-FFF2-40B4-BE49-F238E27FC236}">
                <a16:creationId xmlns:a16="http://schemas.microsoft.com/office/drawing/2014/main" id="{4B39E494-28EC-504C-A60C-18172219B2A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520917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Shape 623"/>
        <p:cNvGrpSpPr/>
        <p:nvPr/>
      </p:nvGrpSpPr>
      <p:grpSpPr>
        <a:xfrm>
          <a:off x="0" y="0"/>
          <a:ext cx="0" cy="0"/>
          <a:chOff x="0" y="0"/>
          <a:chExt cx="0" cy="0"/>
        </a:xfrm>
      </p:grpSpPr>
      <p:sp>
        <p:nvSpPr>
          <p:cNvPr id="625" name="Google Shape;625;p67"/>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406</a:t>
            </a:fld>
            <a:endParaRPr kumimoji="0" sz="1000" b="0" i="0" u="none" strike="noStrike" kern="0" cap="none" spc="0" normalizeH="0" baseline="0" noProof="0">
              <a:ln>
                <a:noFill/>
              </a:ln>
              <a:solidFill>
                <a:srgbClr val="595959"/>
              </a:solidFill>
              <a:effectLst/>
              <a:uLnTx/>
              <a:uFillTx/>
              <a:latin typeface="Arial"/>
              <a:ea typeface="+mn-ea"/>
              <a:cs typeface="Arial"/>
              <a:sym typeface="Arial"/>
            </a:endParaRPr>
          </a:p>
        </p:txBody>
      </p:sp>
      <p:pic>
        <p:nvPicPr>
          <p:cNvPr id="627" name="Google Shape;627;p67"/>
          <p:cNvPicPr preferRelativeResize="0"/>
          <p:nvPr/>
        </p:nvPicPr>
        <p:blipFill>
          <a:blip r:embed="rId3">
            <a:alphaModFix/>
          </a:blip>
          <a:stretch>
            <a:fillRect/>
          </a:stretch>
        </p:blipFill>
        <p:spPr>
          <a:xfrm>
            <a:off x="215206" y="1769834"/>
            <a:ext cx="8380095" cy="2647541"/>
          </a:xfrm>
          <a:prstGeom prst="rect">
            <a:avLst/>
          </a:prstGeom>
          <a:noFill/>
          <a:ln>
            <a:noFill/>
          </a:ln>
        </p:spPr>
      </p:pic>
      <p:sp>
        <p:nvSpPr>
          <p:cNvPr id="628" name="Google Shape;628;p67"/>
          <p:cNvSpPr txBox="1">
            <a:spLocks noGrp="1"/>
          </p:cNvSpPr>
          <p:nvPr>
            <p:ph type="body" idx="1"/>
          </p:nvPr>
        </p:nvSpPr>
        <p:spPr>
          <a:xfrm>
            <a:off x="150283" y="943578"/>
            <a:ext cx="8786379" cy="524951"/>
          </a:xfrm>
          <a:prstGeom prst="rect">
            <a:avLst/>
          </a:prstGeom>
        </p:spPr>
        <p:txBody>
          <a:bodyPr spcFirstLastPara="1" wrap="square" lIns="91425" tIns="91425" rIns="91425" bIns="91425" anchor="t" anchorCtr="0">
            <a:noAutofit/>
          </a:bodyPr>
          <a:lstStyle/>
          <a:p>
            <a:pPr marL="0" indent="0">
              <a:lnSpc>
                <a:spcPct val="100000"/>
              </a:lnSpc>
              <a:buNone/>
            </a:pPr>
            <a:r>
              <a:rPr lang="en" b="1" dirty="0">
                <a:solidFill>
                  <a:schemeClr val="dk1"/>
                </a:solidFill>
                <a:latin typeface="Cambria"/>
                <a:ea typeface="Cambria"/>
                <a:cs typeface="Cambria"/>
                <a:sym typeface="Cambria"/>
              </a:rPr>
              <a:t>Mapping example of ResNet-50</a:t>
            </a:r>
            <a:r>
              <a:rPr lang="en" b="1" dirty="0">
                <a:solidFill>
                  <a:srgbClr val="000000"/>
                </a:solidFill>
                <a:latin typeface="Cambria"/>
                <a:ea typeface="Cambria"/>
                <a:cs typeface="Cambria"/>
                <a:sym typeface="Cambria"/>
              </a:rPr>
              <a:t>:</a:t>
            </a:r>
            <a:endParaRPr b="1"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3BCE78A8-5D4F-D64C-81DC-F6E39F0741F1}"/>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Example DNN Data Type to DRAM Mapping</a:t>
            </a:r>
          </a:p>
        </p:txBody>
      </p:sp>
      <p:pic>
        <p:nvPicPr>
          <p:cNvPr id="10" name="Google Shape;59;p13">
            <a:extLst>
              <a:ext uri="{FF2B5EF4-FFF2-40B4-BE49-F238E27FC236}">
                <a16:creationId xmlns:a16="http://schemas.microsoft.com/office/drawing/2014/main" id="{49DC5ECD-EFDF-0944-8D3D-42A5E5B8E176}"/>
              </a:ext>
            </a:extLst>
          </p:cNvPr>
          <p:cNvPicPr preferRelativeResize="0">
            <a:picLocks noChangeAspect="1"/>
          </p:cNvPicPr>
          <p:nvPr/>
        </p:nvPicPr>
        <p:blipFill>
          <a:blip r:embed="rId4" cstate="screen">
            <a:alphaModFix/>
            <a:extLst>
              <a:ext uri="{28A0092B-C50C-407E-A947-70E740481C1C}">
                <a14:useLocalDpi xmlns:a14="http://schemas.microsoft.com/office/drawing/2010/main"/>
              </a:ext>
            </a:extLst>
          </a:blip>
          <a:stretch>
            <a:fillRect/>
          </a:stretch>
        </p:blipFill>
        <p:spPr>
          <a:xfrm>
            <a:off x="67276" y="6634352"/>
            <a:ext cx="677549" cy="130349"/>
          </a:xfrm>
          <a:prstGeom prst="rect">
            <a:avLst/>
          </a:prstGeom>
          <a:noFill/>
          <a:ln>
            <a:noFill/>
          </a:ln>
        </p:spPr>
      </p:pic>
      <p:sp>
        <p:nvSpPr>
          <p:cNvPr id="11" name="Google Shape;571;p61">
            <a:extLst>
              <a:ext uri="{FF2B5EF4-FFF2-40B4-BE49-F238E27FC236}">
                <a16:creationId xmlns:a16="http://schemas.microsoft.com/office/drawing/2014/main" id="{6FA00487-75FE-714D-A841-FD476F91319F}"/>
              </a:ext>
            </a:extLst>
          </p:cNvPr>
          <p:cNvSpPr txBox="1"/>
          <p:nvPr/>
        </p:nvSpPr>
        <p:spPr>
          <a:xfrm>
            <a:off x="215205" y="4252851"/>
            <a:ext cx="8786379" cy="1273012"/>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FF"/>
                </a:solidFill>
                <a:effectLst/>
                <a:uLnTx/>
                <a:uFillTx/>
                <a:latin typeface="Cambria"/>
                <a:ea typeface="Cambria"/>
                <a:cs typeface="Cambria"/>
                <a:sym typeface="Cambria"/>
              </a:rPr>
              <a:t>Map more error-tolerant DNN layers </a:t>
            </a:r>
          </a:p>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0" i="0" u="none" strike="noStrike" kern="0" cap="none" spc="0" normalizeH="0" baseline="0" noProof="0" dirty="0">
                <a:ln>
                  <a:noFill/>
                </a:ln>
                <a:solidFill>
                  <a:srgbClr val="FF0000"/>
                </a:solidFill>
                <a:effectLst/>
                <a:uLnTx/>
                <a:uFillTx/>
                <a:latin typeface="Cambria"/>
                <a:ea typeface="Cambria"/>
                <a:cs typeface="Cambria"/>
                <a:sym typeface="Cambria"/>
              </a:rPr>
              <a:t>to DRAM partitions </a:t>
            </a:r>
            <a:r>
              <a:rPr kumimoji="0" lang="en-US" sz="2667" b="1" i="0" u="none" strike="noStrike" kern="0" cap="none" spc="0" normalizeH="0" baseline="0" noProof="0" dirty="0">
                <a:ln>
                  <a:noFill/>
                </a:ln>
                <a:solidFill>
                  <a:srgbClr val="FF0000"/>
                </a:solidFill>
                <a:effectLst/>
                <a:uLnTx/>
                <a:uFillTx/>
                <a:latin typeface="Cambria"/>
                <a:ea typeface="Cambria"/>
                <a:cs typeface="Cambria"/>
                <a:sym typeface="Cambria"/>
              </a:rPr>
              <a:t>with lower voltage/latency</a:t>
            </a:r>
          </a:p>
        </p:txBody>
      </p:sp>
      <p:sp>
        <p:nvSpPr>
          <p:cNvPr id="4" name="Oval 3">
            <a:extLst>
              <a:ext uri="{FF2B5EF4-FFF2-40B4-BE49-F238E27FC236}">
                <a16:creationId xmlns:a16="http://schemas.microsoft.com/office/drawing/2014/main" id="{4D7AE04A-9220-494C-B1F0-9D1B2DCF30EB}"/>
              </a:ext>
            </a:extLst>
          </p:cNvPr>
          <p:cNvSpPr/>
          <p:nvPr/>
        </p:nvSpPr>
        <p:spPr>
          <a:xfrm>
            <a:off x="2169194" y="3053176"/>
            <a:ext cx="364613" cy="370325"/>
          </a:xfrm>
          <a:prstGeom prst="ellipse">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Arial"/>
                <a:ea typeface="+mn-ea"/>
                <a:cs typeface="+mn-cs"/>
                <a:sym typeface="Arial"/>
              </a:rPr>
              <a:t>1</a:t>
            </a:r>
          </a:p>
        </p:txBody>
      </p:sp>
      <p:sp>
        <p:nvSpPr>
          <p:cNvPr id="13" name="Oval 12">
            <a:extLst>
              <a:ext uri="{FF2B5EF4-FFF2-40B4-BE49-F238E27FC236}">
                <a16:creationId xmlns:a16="http://schemas.microsoft.com/office/drawing/2014/main" id="{6BDBA303-B9BC-9347-A2C5-F3BD52862A08}"/>
              </a:ext>
            </a:extLst>
          </p:cNvPr>
          <p:cNvSpPr/>
          <p:nvPr/>
        </p:nvSpPr>
        <p:spPr>
          <a:xfrm>
            <a:off x="3880995" y="2601491"/>
            <a:ext cx="364613" cy="370325"/>
          </a:xfrm>
          <a:prstGeom prst="ellipse">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2</a:t>
            </a:r>
          </a:p>
        </p:txBody>
      </p:sp>
      <p:sp>
        <p:nvSpPr>
          <p:cNvPr id="14" name="Oval 13">
            <a:extLst>
              <a:ext uri="{FF2B5EF4-FFF2-40B4-BE49-F238E27FC236}">
                <a16:creationId xmlns:a16="http://schemas.microsoft.com/office/drawing/2014/main" id="{0D9A0732-D08D-0347-83AB-9542B8D45F9B}"/>
              </a:ext>
            </a:extLst>
          </p:cNvPr>
          <p:cNvSpPr/>
          <p:nvPr/>
        </p:nvSpPr>
        <p:spPr>
          <a:xfrm>
            <a:off x="5644226" y="2480074"/>
            <a:ext cx="364613" cy="370325"/>
          </a:xfrm>
          <a:prstGeom prst="ellipse">
            <a:avLst/>
          </a:prstGeom>
          <a:solidFill>
            <a:srgbClr val="00B05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3</a:t>
            </a:r>
          </a:p>
        </p:txBody>
      </p:sp>
      <p:sp>
        <p:nvSpPr>
          <p:cNvPr id="15" name="Oval 14">
            <a:extLst>
              <a:ext uri="{FF2B5EF4-FFF2-40B4-BE49-F238E27FC236}">
                <a16:creationId xmlns:a16="http://schemas.microsoft.com/office/drawing/2014/main" id="{6713410C-D9C2-AB42-B5EC-6E0D72C30270}"/>
              </a:ext>
            </a:extLst>
          </p:cNvPr>
          <p:cNvSpPr/>
          <p:nvPr/>
        </p:nvSpPr>
        <p:spPr>
          <a:xfrm>
            <a:off x="7371283" y="2280396"/>
            <a:ext cx="364613" cy="370325"/>
          </a:xfrm>
          <a:prstGeom prst="ellipse">
            <a:avLst/>
          </a:prstGeom>
          <a:solidFill>
            <a:srgbClr val="081CF3"/>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4</a:t>
            </a:r>
          </a:p>
        </p:txBody>
      </p:sp>
      <p:sp>
        <p:nvSpPr>
          <p:cNvPr id="5" name="Rectangle 4">
            <a:extLst>
              <a:ext uri="{FF2B5EF4-FFF2-40B4-BE49-F238E27FC236}">
                <a16:creationId xmlns:a16="http://schemas.microsoft.com/office/drawing/2014/main" id="{86870D0F-D82B-6C41-9C97-B5BC74049CF6}"/>
              </a:ext>
            </a:extLst>
          </p:cNvPr>
          <p:cNvSpPr/>
          <p:nvPr/>
        </p:nvSpPr>
        <p:spPr>
          <a:xfrm>
            <a:off x="1758510" y="270179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&lt;2%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 name="Rectangle 21">
            <a:extLst>
              <a:ext uri="{FF2B5EF4-FFF2-40B4-BE49-F238E27FC236}">
                <a16:creationId xmlns:a16="http://schemas.microsoft.com/office/drawing/2014/main" id="{F474518B-A4B8-CB44-8B10-FDDD86409945}"/>
              </a:ext>
            </a:extLst>
          </p:cNvPr>
          <p:cNvSpPr/>
          <p:nvPr/>
        </p:nvSpPr>
        <p:spPr>
          <a:xfrm>
            <a:off x="3385155" y="2232177"/>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&lt;5%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3" name="Rectangle 22">
            <a:extLst>
              <a:ext uri="{FF2B5EF4-FFF2-40B4-BE49-F238E27FC236}">
                <a16:creationId xmlns:a16="http://schemas.microsoft.com/office/drawing/2014/main" id="{45CB6589-1569-0F48-9749-33E96B6F8FDD}"/>
              </a:ext>
            </a:extLst>
          </p:cNvPr>
          <p:cNvSpPr/>
          <p:nvPr/>
        </p:nvSpPr>
        <p:spPr>
          <a:xfrm>
            <a:off x="5155586" y="2148409"/>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&lt;6%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4" name="Rectangle 23">
            <a:extLst>
              <a:ext uri="{FF2B5EF4-FFF2-40B4-BE49-F238E27FC236}">
                <a16:creationId xmlns:a16="http://schemas.microsoft.com/office/drawing/2014/main" id="{A2BB1C28-C771-9843-B1FF-40A448FE0B0A}"/>
              </a:ext>
            </a:extLst>
          </p:cNvPr>
          <p:cNvSpPr/>
          <p:nvPr/>
        </p:nvSpPr>
        <p:spPr>
          <a:xfrm>
            <a:off x="6875443" y="182190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&lt;8%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5" name="Google Shape;571;p61">
            <a:extLst>
              <a:ext uri="{FF2B5EF4-FFF2-40B4-BE49-F238E27FC236}">
                <a16:creationId xmlns:a16="http://schemas.microsoft.com/office/drawing/2014/main" id="{2167F442-27C0-7A42-AAB9-583DC0150870}"/>
              </a:ext>
            </a:extLst>
          </p:cNvPr>
          <p:cNvSpPr txBox="1"/>
          <p:nvPr/>
        </p:nvSpPr>
        <p:spPr>
          <a:xfrm>
            <a:off x="215205" y="5636018"/>
            <a:ext cx="8786379" cy="811549"/>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00"/>
                </a:solidFill>
                <a:effectLst/>
                <a:uLnTx/>
                <a:uFillTx/>
                <a:latin typeface="Cambria"/>
                <a:ea typeface="Cambria"/>
                <a:cs typeface="Cambria"/>
                <a:sym typeface="Cambria"/>
              </a:rPr>
              <a:t>4 DRAM partitions </a:t>
            </a:r>
            <a:r>
              <a:rPr kumimoji="0" lang="en-US" sz="2667" b="0" i="0" u="none" strike="noStrike" kern="0" cap="none" spc="0" normalizeH="0" baseline="0" noProof="0" dirty="0">
                <a:ln>
                  <a:noFill/>
                </a:ln>
                <a:solidFill>
                  <a:srgbClr val="000000"/>
                </a:solidFill>
                <a:effectLst/>
                <a:uLnTx/>
                <a:uFillTx/>
                <a:latin typeface="Cambria"/>
                <a:ea typeface="Cambria"/>
                <a:cs typeface="Cambria"/>
                <a:sym typeface="Cambria"/>
              </a:rPr>
              <a:t>with different error rates</a:t>
            </a:r>
          </a:p>
        </p:txBody>
      </p:sp>
    </p:spTree>
    <p:extLst>
      <p:ext uri="{BB962C8B-B14F-4D97-AF65-F5344CB8AC3E}">
        <p14:creationId xmlns:p14="http://schemas.microsoft.com/office/powerpoint/2010/main" val="691026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P spid="13" grpId="0" animBg="1"/>
      <p:bldP spid="14" grpId="0" animBg="1"/>
      <p:bldP spid="15" grpId="0" animBg="1"/>
      <p:bldP spid="5" grpId="0"/>
      <p:bldP spid="22" grpId="0"/>
      <p:bldP spid="23" grpId="0"/>
      <p:bldP spid="24" grpId="0"/>
      <p:bldP spid="25" grpId="0" animBg="1"/>
    </p:bldLst>
  </p:timing>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4" name="Google Shape;374;p41"/>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407</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375" name="Google Shape;375;p41"/>
          <p:cNvSpPr txBox="1">
            <a:spLocks noGrp="1"/>
          </p:cNvSpPr>
          <p:nvPr>
            <p:ph type="body" idx="1"/>
          </p:nvPr>
        </p:nvSpPr>
        <p:spPr>
          <a:xfrm>
            <a:off x="349049" y="772449"/>
            <a:ext cx="8520600" cy="1853700"/>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 b="1" u="sng" dirty="0">
                <a:solidFill>
                  <a:schemeClr val="tx1"/>
                </a:solidFill>
                <a:latin typeface="Cambria"/>
                <a:ea typeface="Cambria"/>
                <a:cs typeface="Cambria"/>
                <a:sym typeface="Cambria"/>
              </a:rPr>
              <a:t>Key idea</a:t>
            </a:r>
            <a:r>
              <a:rPr lang="en" b="1" dirty="0">
                <a:solidFill>
                  <a:schemeClr val="tx1"/>
                </a:solidFill>
                <a:latin typeface="Cambria"/>
                <a:ea typeface="Cambria"/>
                <a:cs typeface="Cambria"/>
                <a:sym typeface="Cambria"/>
              </a:rPr>
              <a:t>: </a:t>
            </a:r>
            <a:r>
              <a:rPr lang="en" sz="2667" dirty="0">
                <a:solidFill>
                  <a:schemeClr val="dk1"/>
                </a:solidFill>
                <a:latin typeface="Cambria"/>
                <a:ea typeface="Cambria"/>
                <a:cs typeface="Cambria"/>
                <a:sym typeface="Cambria"/>
              </a:rPr>
              <a:t>Enable </a:t>
            </a:r>
            <a:r>
              <a:rPr lang="en" sz="2667" b="1" dirty="0">
                <a:solidFill>
                  <a:srgbClr val="B45F06"/>
                </a:solidFill>
                <a:latin typeface="Cambria"/>
                <a:ea typeface="Cambria"/>
                <a:cs typeface="Cambria"/>
                <a:sym typeface="Cambria"/>
              </a:rPr>
              <a:t>accurate, efficient</a:t>
            </a:r>
            <a:r>
              <a:rPr lang="en" sz="2667" b="1" dirty="0">
                <a:solidFill>
                  <a:srgbClr val="5B0F00"/>
                </a:solidFill>
                <a:latin typeface="Cambria"/>
                <a:ea typeface="Cambria"/>
                <a:cs typeface="Cambria"/>
                <a:sym typeface="Cambria"/>
              </a:rPr>
              <a:t> </a:t>
            </a:r>
            <a:r>
              <a:rPr lang="en" sz="2667" dirty="0">
                <a:solidFill>
                  <a:schemeClr val="dk1"/>
                </a:solidFill>
                <a:latin typeface="Cambria"/>
                <a:ea typeface="Cambria"/>
                <a:cs typeface="Cambria"/>
                <a:sym typeface="Cambria"/>
              </a:rPr>
              <a:t>DNN inference using </a:t>
            </a:r>
            <a:r>
              <a:rPr lang="en" sz="2667" b="1" dirty="0">
                <a:solidFill>
                  <a:srgbClr val="B45F06"/>
                </a:solidFill>
                <a:latin typeface="Cambria"/>
                <a:ea typeface="Cambria"/>
                <a:cs typeface="Cambria"/>
                <a:sym typeface="Cambria"/>
              </a:rPr>
              <a:t>approximate DRAM</a:t>
            </a:r>
            <a:r>
              <a:rPr lang="en" sz="2667" dirty="0">
                <a:solidFill>
                  <a:schemeClr val="dk1"/>
                </a:solidFill>
                <a:latin typeface="Cambria"/>
                <a:ea typeface="Cambria"/>
                <a:cs typeface="Cambria"/>
                <a:sym typeface="Cambria"/>
              </a:rPr>
              <a:t> </a:t>
            </a:r>
          </a:p>
          <a:p>
            <a:pPr marL="0" indent="0">
              <a:buClr>
                <a:schemeClr val="dk1"/>
              </a:buClr>
              <a:buSzPts val="1100"/>
              <a:buNone/>
            </a:pPr>
            <a:endParaRPr lang="en" sz="2667" dirty="0">
              <a:solidFill>
                <a:schemeClr val="dk1"/>
              </a:solidFill>
              <a:latin typeface="Cambria"/>
              <a:ea typeface="Cambria"/>
              <a:cs typeface="Cambria"/>
              <a:sym typeface="Cambria"/>
            </a:endParaRPr>
          </a:p>
          <a:p>
            <a:pPr marL="0" indent="0">
              <a:buClr>
                <a:schemeClr val="dk1"/>
              </a:buClr>
              <a:buSzPts val="1100"/>
              <a:buNone/>
            </a:pPr>
            <a:r>
              <a:rPr lang="en" sz="2667" b="1" dirty="0">
                <a:solidFill>
                  <a:schemeClr val="dk1"/>
                </a:solidFill>
                <a:latin typeface="Cambria"/>
                <a:ea typeface="Cambria"/>
                <a:cs typeface="Cambria"/>
                <a:sym typeface="Cambria"/>
              </a:rPr>
              <a:t>EDEN</a:t>
            </a:r>
            <a:r>
              <a:rPr lang="en" sz="2667" dirty="0">
                <a:solidFill>
                  <a:schemeClr val="dk1"/>
                </a:solidFill>
                <a:latin typeface="Cambria"/>
                <a:ea typeface="Cambria"/>
                <a:cs typeface="Cambria"/>
                <a:sym typeface="Cambria"/>
              </a:rPr>
              <a:t> is an </a:t>
            </a:r>
            <a:r>
              <a:rPr lang="en" sz="2667" b="1" dirty="0">
                <a:solidFill>
                  <a:schemeClr val="dk1"/>
                </a:solidFill>
                <a:latin typeface="Cambria"/>
                <a:ea typeface="Cambria"/>
                <a:cs typeface="Cambria"/>
                <a:sym typeface="Cambria"/>
              </a:rPr>
              <a:t>iterative</a:t>
            </a:r>
            <a:r>
              <a:rPr lang="en" sz="2667" dirty="0">
                <a:solidFill>
                  <a:schemeClr val="dk1"/>
                </a:solidFill>
                <a:latin typeface="Cambria"/>
                <a:ea typeface="Cambria"/>
                <a:cs typeface="Cambria"/>
                <a:sym typeface="Cambria"/>
              </a:rPr>
              <a:t> process that has </a:t>
            </a:r>
            <a:r>
              <a:rPr lang="en" sz="2667" b="1" u="sng" dirty="0">
                <a:solidFill>
                  <a:srgbClr val="274E13"/>
                </a:solidFill>
                <a:latin typeface="Cambria"/>
                <a:ea typeface="Cambria"/>
                <a:cs typeface="Cambria"/>
                <a:sym typeface="Cambria"/>
              </a:rPr>
              <a:t>3 key steps</a:t>
            </a:r>
            <a:endParaRPr sz="2667" u="sng"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B48501AA-DC18-6C49-8AE0-ECBF10466C7E}"/>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EDEN: Overview</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44E3F6C0-61D5-8041-A61A-244B27314E48}"/>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grpSp>
        <p:nvGrpSpPr>
          <p:cNvPr id="9" name="Group 8">
            <a:extLst>
              <a:ext uri="{FF2B5EF4-FFF2-40B4-BE49-F238E27FC236}">
                <a16:creationId xmlns:a16="http://schemas.microsoft.com/office/drawing/2014/main" id="{C0A675A9-990B-224C-889D-9436662921F4}"/>
              </a:ext>
            </a:extLst>
          </p:cNvPr>
          <p:cNvGrpSpPr/>
          <p:nvPr/>
        </p:nvGrpSpPr>
        <p:grpSpPr>
          <a:xfrm>
            <a:off x="48516" y="2744627"/>
            <a:ext cx="8792317" cy="3810348"/>
            <a:chOff x="1" y="2043807"/>
            <a:chExt cx="6594238" cy="2857761"/>
          </a:xfrm>
        </p:grpSpPr>
        <p:pic>
          <p:nvPicPr>
            <p:cNvPr id="5" name="Picture 4">
              <a:extLst>
                <a:ext uri="{FF2B5EF4-FFF2-40B4-BE49-F238E27FC236}">
                  <a16:creationId xmlns:a16="http://schemas.microsoft.com/office/drawing/2014/main" id="{514CEB99-0D10-B749-83DE-A0A96CA2B79A}"/>
                </a:ext>
              </a:extLst>
            </p:cNvPr>
            <p:cNvPicPr>
              <a:picLocks noChangeAspect="1"/>
            </p:cNvPicPr>
            <p:nvPr/>
          </p:nvPicPr>
          <p:blipFill>
            <a:blip r:embed="rId4"/>
            <a:stretch>
              <a:fillRect/>
            </a:stretch>
          </p:blipFill>
          <p:spPr>
            <a:xfrm>
              <a:off x="410855" y="2043807"/>
              <a:ext cx="6183384" cy="2857761"/>
            </a:xfrm>
            <a:prstGeom prst="rect">
              <a:avLst/>
            </a:prstGeom>
          </p:spPr>
        </p:pic>
        <p:sp>
          <p:nvSpPr>
            <p:cNvPr id="15" name="Google Shape;234;p29">
              <a:extLst>
                <a:ext uri="{FF2B5EF4-FFF2-40B4-BE49-F238E27FC236}">
                  <a16:creationId xmlns:a16="http://schemas.microsoft.com/office/drawing/2014/main" id="{028EBE68-2940-CB4E-9E1A-41E956C4528E}"/>
                </a:ext>
              </a:extLst>
            </p:cNvPr>
            <p:cNvSpPr/>
            <p:nvPr/>
          </p:nvSpPr>
          <p:spPr>
            <a:xfrm>
              <a:off x="1" y="2159899"/>
              <a:ext cx="1466849" cy="2518427"/>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234;p29">
              <a:extLst>
                <a:ext uri="{FF2B5EF4-FFF2-40B4-BE49-F238E27FC236}">
                  <a16:creationId xmlns:a16="http://schemas.microsoft.com/office/drawing/2014/main" id="{E6106311-5243-FB4A-ACC9-1CC6592C786C}"/>
                </a:ext>
              </a:extLst>
            </p:cNvPr>
            <p:cNvSpPr/>
            <p:nvPr/>
          </p:nvSpPr>
          <p:spPr>
            <a:xfrm>
              <a:off x="5647345" y="2043807"/>
              <a:ext cx="946894" cy="2857761"/>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 name="Google Shape;234;p29">
              <a:extLst>
                <a:ext uri="{FF2B5EF4-FFF2-40B4-BE49-F238E27FC236}">
                  <a16:creationId xmlns:a16="http://schemas.microsoft.com/office/drawing/2014/main" id="{066B7375-2760-DB4D-A79A-906847163A82}"/>
                </a:ext>
              </a:extLst>
            </p:cNvPr>
            <p:cNvSpPr/>
            <p:nvPr/>
          </p:nvSpPr>
          <p:spPr>
            <a:xfrm>
              <a:off x="2158409" y="2159898"/>
              <a:ext cx="3488936" cy="29218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234;p29">
              <a:extLst>
                <a:ext uri="{FF2B5EF4-FFF2-40B4-BE49-F238E27FC236}">
                  <a16:creationId xmlns:a16="http://schemas.microsoft.com/office/drawing/2014/main" id="{87854133-2D5E-9A42-9965-A88F61C555C7}"/>
                </a:ext>
              </a:extLst>
            </p:cNvPr>
            <p:cNvSpPr/>
            <p:nvPr/>
          </p:nvSpPr>
          <p:spPr>
            <a:xfrm>
              <a:off x="2946232" y="2276367"/>
              <a:ext cx="1221731" cy="22105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234;p29">
              <a:extLst>
                <a:ext uri="{FF2B5EF4-FFF2-40B4-BE49-F238E27FC236}">
                  <a16:creationId xmlns:a16="http://schemas.microsoft.com/office/drawing/2014/main" id="{7336BDBA-98DC-C74E-AF4C-AF7A1724A984}"/>
                </a:ext>
              </a:extLst>
            </p:cNvPr>
            <p:cNvSpPr/>
            <p:nvPr/>
          </p:nvSpPr>
          <p:spPr>
            <a:xfrm>
              <a:off x="4167963" y="3887226"/>
              <a:ext cx="1499190" cy="9610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234;p29">
              <a:extLst>
                <a:ext uri="{FF2B5EF4-FFF2-40B4-BE49-F238E27FC236}">
                  <a16:creationId xmlns:a16="http://schemas.microsoft.com/office/drawing/2014/main" id="{505862AE-BE22-274D-9023-6B68CA0C1492}"/>
                </a:ext>
              </a:extLst>
            </p:cNvPr>
            <p:cNvSpPr/>
            <p:nvPr/>
          </p:nvSpPr>
          <p:spPr>
            <a:xfrm>
              <a:off x="2083852" y="3394074"/>
              <a:ext cx="862380" cy="168275"/>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799307943"/>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Shape 812"/>
        <p:cNvGrpSpPr/>
        <p:nvPr/>
      </p:nvGrpSpPr>
      <p:grpSpPr>
        <a:xfrm>
          <a:off x="0" y="0"/>
          <a:ext cx="0" cy="0"/>
          <a:chOff x="0" y="0"/>
          <a:chExt cx="0" cy="0"/>
        </a:xfrm>
      </p:grpSpPr>
      <p:sp>
        <p:nvSpPr>
          <p:cNvPr id="815" name="Google Shape;815;p80"/>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408</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7" name="Google Shape;109;p19">
            <a:extLst>
              <a:ext uri="{FF2B5EF4-FFF2-40B4-BE49-F238E27FC236}">
                <a16:creationId xmlns:a16="http://schemas.microsoft.com/office/drawing/2014/main" id="{9BB2C108-0840-8747-B18A-E514BFF10E83}"/>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DRAM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02A60539-678B-724F-A801-48F256FD2FA3}"/>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pic>
        <p:nvPicPr>
          <p:cNvPr id="5" name="Picture 4">
            <a:extLst>
              <a:ext uri="{FF2B5EF4-FFF2-40B4-BE49-F238E27FC236}">
                <a16:creationId xmlns:a16="http://schemas.microsoft.com/office/drawing/2014/main" id="{FC560B8A-BD00-244C-8CF1-B85FE03E9705}"/>
              </a:ext>
            </a:extLst>
          </p:cNvPr>
          <p:cNvPicPr>
            <a:picLocks noChangeAspect="1"/>
          </p:cNvPicPr>
          <p:nvPr/>
        </p:nvPicPr>
        <p:blipFill>
          <a:blip r:embed="rId4"/>
          <a:stretch>
            <a:fillRect/>
          </a:stretch>
        </p:blipFill>
        <p:spPr>
          <a:xfrm>
            <a:off x="744826" y="1500140"/>
            <a:ext cx="8038213" cy="2730685"/>
          </a:xfrm>
          <a:prstGeom prst="rect">
            <a:avLst/>
          </a:prstGeom>
        </p:spPr>
      </p:pic>
      <p:sp>
        <p:nvSpPr>
          <p:cNvPr id="13" name="Google Shape;786;p77">
            <a:extLst>
              <a:ext uri="{FF2B5EF4-FFF2-40B4-BE49-F238E27FC236}">
                <a16:creationId xmlns:a16="http://schemas.microsoft.com/office/drawing/2014/main" id="{C65447BC-80B0-9242-BF36-CE71B8D0BA74}"/>
              </a:ext>
            </a:extLst>
          </p:cNvPr>
          <p:cNvSpPr txBox="1">
            <a:spLocks noGrp="1"/>
          </p:cNvSpPr>
          <p:nvPr>
            <p:ph type="body" idx="1"/>
          </p:nvPr>
        </p:nvSpPr>
        <p:spPr>
          <a:xfrm>
            <a:off x="2" y="4591897"/>
            <a:ext cx="9143999" cy="1396649"/>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114297" indent="0" algn="ctr">
              <a:buNone/>
            </a:pPr>
            <a:r>
              <a:rPr lang="en-US" sz="3200" b="1" dirty="0">
                <a:solidFill>
                  <a:schemeClr val="tx1"/>
                </a:solidFill>
                <a:latin typeface="Cambria"/>
                <a:ea typeface="Cambria"/>
                <a:cs typeface="Cambria"/>
                <a:sym typeface="Cambria"/>
              </a:rPr>
              <a:t>Average </a:t>
            </a:r>
            <a:r>
              <a:rPr lang="en-US" sz="3200" b="1" dirty="0">
                <a:solidFill>
                  <a:srgbClr val="F400E6"/>
                </a:solidFill>
                <a:latin typeface="Cambria"/>
                <a:ea typeface="Cambria"/>
                <a:cs typeface="Cambria"/>
                <a:sym typeface="Cambria"/>
              </a:rPr>
              <a:t>21%</a:t>
            </a:r>
            <a:r>
              <a:rPr lang="en-US" sz="3200" b="1" dirty="0">
                <a:solidFill>
                  <a:schemeClr val="tx1"/>
                </a:solidFill>
                <a:latin typeface="Cambria"/>
                <a:ea typeface="Cambria"/>
                <a:cs typeface="Cambria"/>
                <a:sym typeface="Cambria"/>
              </a:rPr>
              <a:t> DRAM energy</a:t>
            </a:r>
            <a:r>
              <a:rPr lang="en-US" sz="3200" dirty="0">
                <a:solidFill>
                  <a:schemeClr val="tx1"/>
                </a:solidFill>
                <a:latin typeface="Cambria"/>
                <a:ea typeface="Cambria"/>
                <a:cs typeface="Cambria"/>
                <a:sym typeface="Cambria"/>
              </a:rPr>
              <a:t> </a:t>
            </a:r>
            <a:r>
              <a:rPr lang="en-US" sz="3200" b="1" dirty="0">
                <a:solidFill>
                  <a:schemeClr val="tx1"/>
                </a:solidFill>
                <a:latin typeface="Cambria"/>
                <a:ea typeface="Cambria"/>
                <a:cs typeface="Cambria"/>
                <a:sym typeface="Cambria"/>
              </a:rPr>
              <a:t>reduction</a:t>
            </a:r>
            <a:r>
              <a:rPr lang="en-US" sz="3200" dirty="0">
                <a:solidFill>
                  <a:schemeClr val="tx1"/>
                </a:solidFill>
                <a:latin typeface="Cambria"/>
                <a:ea typeface="Cambria"/>
                <a:cs typeface="Cambria"/>
                <a:sym typeface="Cambria"/>
              </a:rPr>
              <a:t> </a:t>
            </a:r>
          </a:p>
          <a:p>
            <a:pPr marL="114297" indent="0" algn="ctr">
              <a:buNone/>
            </a:pPr>
            <a:r>
              <a:rPr lang="en-US" sz="3200" dirty="0">
                <a:solidFill>
                  <a:schemeClr val="tx1"/>
                </a:solidFill>
                <a:latin typeface="Cambria"/>
                <a:ea typeface="Cambria"/>
                <a:cs typeface="Cambria"/>
                <a:sym typeface="Cambria"/>
              </a:rPr>
              <a:t>maintaining accuracy within 1% of original</a:t>
            </a:r>
          </a:p>
        </p:txBody>
      </p:sp>
    </p:spTree>
    <p:extLst>
      <p:ext uri="{BB962C8B-B14F-4D97-AF65-F5344CB8AC3E}">
        <p14:creationId xmlns:p14="http://schemas.microsoft.com/office/powerpoint/2010/main" val="3470007498"/>
      </p:ext>
    </p:extLst>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Shape 821"/>
        <p:cNvGrpSpPr/>
        <p:nvPr/>
      </p:nvGrpSpPr>
      <p:grpSpPr>
        <a:xfrm>
          <a:off x="0" y="0"/>
          <a:ext cx="0" cy="0"/>
          <a:chOff x="0" y="0"/>
          <a:chExt cx="0" cy="0"/>
        </a:xfrm>
      </p:grpSpPr>
      <p:sp>
        <p:nvSpPr>
          <p:cNvPr id="824" name="Google Shape;824;p81"/>
          <p:cNvSpPr txBox="1">
            <a:spLocks noGrp="1"/>
          </p:cNvSpPr>
          <p:nvPr>
            <p:ph type="sldNum" idx="12"/>
          </p:nvPr>
        </p:nvSpPr>
        <p:spPr>
          <a:xfrm>
            <a:off x="8595301" y="6451368"/>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409</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pic>
        <p:nvPicPr>
          <p:cNvPr id="825" name="Google Shape;825;p81"/>
          <p:cNvPicPr preferRelativeResize="0"/>
          <p:nvPr/>
        </p:nvPicPr>
        <p:blipFill>
          <a:blip r:embed="rId3">
            <a:alphaModFix/>
          </a:blip>
          <a:stretch>
            <a:fillRect/>
          </a:stretch>
        </p:blipFill>
        <p:spPr>
          <a:xfrm>
            <a:off x="942415" y="1209956"/>
            <a:ext cx="6928500" cy="2484525"/>
          </a:xfrm>
          <a:prstGeom prst="rect">
            <a:avLst/>
          </a:prstGeom>
          <a:noFill/>
          <a:ln>
            <a:noFill/>
          </a:ln>
        </p:spPr>
      </p:pic>
      <p:sp>
        <p:nvSpPr>
          <p:cNvPr id="826" name="Google Shape;826;p81"/>
          <p:cNvSpPr/>
          <p:nvPr/>
        </p:nvSpPr>
        <p:spPr>
          <a:xfrm>
            <a:off x="0" y="3779129"/>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 sz="3000" b="1" i="0" u="none" strike="noStrike" kern="0" cap="none" spc="0" normalizeH="0" baseline="0" noProof="0" dirty="0">
                <a:ln>
                  <a:noFill/>
                </a:ln>
                <a:solidFill>
                  <a:srgbClr val="FF0000"/>
                </a:solidFill>
                <a:effectLst/>
                <a:uLnTx/>
                <a:uFillTx/>
                <a:latin typeface="Cambria"/>
                <a:ea typeface="Cambria"/>
                <a:cs typeface="Cambria"/>
                <a:sym typeface="Cambria"/>
              </a:rPr>
              <a:t>8%</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system speedup</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Some workloads achieve</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 sz="3000" b="1" i="0" u="none" strike="noStrike" kern="0" cap="none" spc="0" normalizeH="0" baseline="0" noProof="0" dirty="0">
                <a:ln>
                  <a:noFill/>
                </a:ln>
                <a:solidFill>
                  <a:srgbClr val="F400E6"/>
                </a:solidFill>
                <a:effectLst/>
                <a:uLnTx/>
                <a:uFillTx/>
                <a:latin typeface="Cambria"/>
                <a:ea typeface="Cambria"/>
                <a:cs typeface="Cambria"/>
                <a:sym typeface="Cambria"/>
              </a:rPr>
              <a:t>17%</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speedup</a:t>
            </a:r>
            <a:endParaRPr kumimoji="0" sz="3000" b="1"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7" name="Google Shape;109;p19">
            <a:extLst>
              <a:ext uri="{FF2B5EF4-FFF2-40B4-BE49-F238E27FC236}">
                <a16:creationId xmlns:a16="http://schemas.microsoft.com/office/drawing/2014/main" id="{9EF00454-0276-B64E-A7DA-B5BDA89E63FA}"/>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Performance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2D02DFC1-DC5E-4247-AC76-284FAFB65B41}"/>
              </a:ext>
            </a:extLst>
          </p:cNvPr>
          <p:cNvPicPr preferRelativeResize="0">
            <a:picLocks noChangeAspect="1"/>
          </p:cNvPicPr>
          <p:nvPr/>
        </p:nvPicPr>
        <p:blipFill>
          <a:blip r:embed="rId4">
            <a:alphaModFix/>
          </a:blip>
          <a:stretch>
            <a:fillRect/>
          </a:stretch>
        </p:blipFill>
        <p:spPr>
          <a:xfrm>
            <a:off x="67276" y="6634352"/>
            <a:ext cx="677549" cy="130349"/>
          </a:xfrm>
          <a:prstGeom prst="rect">
            <a:avLst/>
          </a:prstGeom>
          <a:noFill/>
          <a:ln>
            <a:noFill/>
          </a:ln>
        </p:spPr>
      </p:pic>
      <p:sp>
        <p:nvSpPr>
          <p:cNvPr id="11" name="Google Shape;835;p82">
            <a:extLst>
              <a:ext uri="{FF2B5EF4-FFF2-40B4-BE49-F238E27FC236}">
                <a16:creationId xmlns:a16="http://schemas.microsoft.com/office/drawing/2014/main" id="{895824B8-7497-D249-999C-A0BECDD71D1A}"/>
              </a:ext>
            </a:extLst>
          </p:cNvPr>
          <p:cNvSpPr/>
          <p:nvPr/>
        </p:nvSpPr>
        <p:spPr>
          <a:xfrm>
            <a:off x="0" y="5156825"/>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EDEN achieves </a:t>
            </a:r>
            <a:r>
              <a:rPr kumimoji="0" lang="en" sz="3000" b="1" i="0" u="none" strike="noStrike" kern="0" cap="none" spc="0" normalizeH="0" baseline="0" noProof="0" dirty="0">
                <a:ln>
                  <a:noFill/>
                </a:ln>
                <a:solidFill>
                  <a:srgbClr val="0070C0"/>
                </a:solidFill>
                <a:effectLst/>
                <a:uLnTx/>
                <a:uFillTx/>
                <a:latin typeface="Cambria"/>
                <a:ea typeface="Cambria"/>
                <a:cs typeface="Cambria"/>
                <a:sym typeface="Cambria"/>
              </a:rPr>
              <a:t>close to the ideal </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speedup</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possible via </a:t>
            </a:r>
            <a:r>
              <a:rPr kumimoji="0" lang="en" sz="3000" b="0" i="0" u="none" strike="noStrike" kern="0" cap="none" spc="0" normalizeH="0" baseline="0" noProof="0" dirty="0" err="1">
                <a:ln>
                  <a:noFill/>
                </a:ln>
                <a:solidFill>
                  <a:srgbClr val="000000"/>
                </a:solidFill>
                <a:effectLst/>
                <a:uLnTx/>
                <a:uFillTx/>
                <a:latin typeface="Cambria"/>
                <a:ea typeface="Cambria"/>
                <a:cs typeface="Cambria"/>
                <a:sym typeface="Cambria"/>
              </a:rPr>
              <a:t>tRCD</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 scaling</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9" name="Rectangle 8">
            <a:extLst>
              <a:ext uri="{FF2B5EF4-FFF2-40B4-BE49-F238E27FC236}">
                <a16:creationId xmlns:a16="http://schemas.microsoft.com/office/drawing/2014/main" id="{2282FC98-F460-4344-BCA5-083FF82A2BD3}"/>
              </a:ext>
            </a:extLst>
          </p:cNvPr>
          <p:cNvSpPr/>
          <p:nvPr/>
        </p:nvSpPr>
        <p:spPr>
          <a:xfrm>
            <a:off x="5643277" y="1583265"/>
            <a:ext cx="712699" cy="1288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A1B1C7AF-8371-0F4E-9052-4A71FDD7690B}"/>
              </a:ext>
            </a:extLst>
          </p:cNvPr>
          <p:cNvSpPr/>
          <p:nvPr/>
        </p:nvSpPr>
        <p:spPr>
          <a:xfrm>
            <a:off x="5577493" y="1463016"/>
            <a:ext cx="622286" cy="338554"/>
          </a:xfrm>
          <a:prstGeom prst="rect">
            <a:avLst/>
          </a:prstGeom>
        </p:spPr>
        <p:txBody>
          <a:bodyPr wrap="non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Cambria"/>
                <a:ea typeface="Cambria"/>
                <a:cs typeface="Cambria"/>
                <a:sym typeface="Cambria"/>
              </a:rPr>
              <a:t>Ideal</a:t>
            </a:r>
            <a:endParaRPr kumimoji="0" lang="en-US" sz="16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198945784"/>
      </p:ext>
    </p:extLst>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842" name="Google Shape;842;p83"/>
          <p:cNvSpPr txBox="1">
            <a:spLocks noGrp="1"/>
          </p:cNvSpPr>
          <p:nvPr>
            <p:ph type="sldNum" idx="12"/>
          </p:nvPr>
        </p:nvSpPr>
        <p:spPr>
          <a:xfrm>
            <a:off x="8595301" y="6437552"/>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410</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6" name="Google Shape;109;p19">
            <a:extLst>
              <a:ext uri="{FF2B5EF4-FFF2-40B4-BE49-F238E27FC236}">
                <a16:creationId xmlns:a16="http://schemas.microsoft.com/office/drawing/2014/main" id="{506E2FF2-99A4-F643-9ABF-39D0FF259417}"/>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GPU, </a:t>
            </a:r>
            <a:r>
              <a:rPr kumimoji="0" lang="en-US" sz="3200" b="1" i="0" u="none" strike="noStrike" kern="0" cap="none" spc="0" normalizeH="0" baseline="0" noProof="0" dirty="0" err="1">
                <a:ln>
                  <a:noFill/>
                </a:ln>
                <a:solidFill>
                  <a:srgbClr val="000000"/>
                </a:solidFill>
                <a:effectLst/>
                <a:uLnTx/>
                <a:uFillTx/>
                <a:latin typeface="Cambria" panose="02040503050406030204" pitchFamily="18" charset="0"/>
                <a:ea typeface="+mn-ea"/>
                <a:cs typeface="Arial"/>
                <a:sym typeface="Arial"/>
              </a:rPr>
              <a:t>Eyeriss</a:t>
            </a: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 and TPU: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9" name="Google Shape;59;p13">
            <a:extLst>
              <a:ext uri="{FF2B5EF4-FFF2-40B4-BE49-F238E27FC236}">
                <a16:creationId xmlns:a16="http://schemas.microsoft.com/office/drawing/2014/main" id="{EDBBE29E-8BAA-9640-9F8D-F3A666C3D709}"/>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sp>
        <p:nvSpPr>
          <p:cNvPr id="10" name="Google Shape;786;p77">
            <a:extLst>
              <a:ext uri="{FF2B5EF4-FFF2-40B4-BE49-F238E27FC236}">
                <a16:creationId xmlns:a16="http://schemas.microsoft.com/office/drawing/2014/main" id="{B6C1BDFB-4804-4045-8073-9271818092B5}"/>
              </a:ext>
            </a:extLst>
          </p:cNvPr>
          <p:cNvSpPr txBox="1">
            <a:spLocks/>
          </p:cNvSpPr>
          <p:nvPr/>
        </p:nvSpPr>
        <p:spPr>
          <a:xfrm>
            <a:off x="2" y="1982878"/>
            <a:ext cx="9143999" cy="3379993"/>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342900" marR="0" lvl="0" indent="-257175"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685800" marR="0" lvl="1"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2pPr>
            <a:lvl3pPr marL="1028700" marR="0" lvl="2"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3pPr>
            <a:lvl4pPr marL="1371600" marR="0" lvl="3"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4pPr>
            <a:lvl5pPr marL="1714500" marR="0" lvl="4"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5pPr>
            <a:lvl6pPr marL="2057400" marR="0" lvl="5"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6pPr>
            <a:lvl7pPr marL="2400300" marR="0" lvl="6"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7pPr>
            <a:lvl8pPr marL="2743200" marR="0" lvl="7"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8pPr>
            <a:lvl9pPr marL="3086100" marR="0" lvl="8" indent="-238125" algn="l" rtl="0">
              <a:lnSpc>
                <a:spcPct val="115000"/>
              </a:lnSpc>
              <a:spcBef>
                <a:spcPts val="1200"/>
              </a:spcBef>
              <a:spcAft>
                <a:spcPts val="1200"/>
              </a:spcAft>
              <a:buClr>
                <a:schemeClr val="dk2"/>
              </a:buClr>
              <a:buSzPts val="1400"/>
              <a:buFont typeface="Arial"/>
              <a:buChar char="■"/>
              <a:defRPr sz="1050" b="0" i="0" u="none" strike="noStrike" cap="none">
                <a:solidFill>
                  <a:schemeClr val="dk2"/>
                </a:solidFill>
                <a:latin typeface="Arial"/>
                <a:ea typeface="Arial"/>
                <a:cs typeface="Arial"/>
                <a:sym typeface="Arial"/>
              </a:defRPr>
            </a:lvl9pPr>
          </a:lstStyle>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GPU</a:t>
            </a:r>
            <a:r>
              <a:rPr kumimoji="0" lang="en-US" sz="32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US" sz="3200" b="1" i="0" u="none" strike="noStrike" kern="0" cap="none" spc="0" normalizeH="0" baseline="0" noProof="0" dirty="0">
                <a:ln>
                  <a:noFill/>
                </a:ln>
                <a:solidFill>
                  <a:srgbClr val="38761D"/>
                </a:solidFill>
                <a:effectLst/>
                <a:uLnTx/>
                <a:uFillTx/>
                <a:latin typeface="Cambria"/>
                <a:ea typeface="Cambria"/>
                <a:cs typeface="Cambria"/>
                <a:sym typeface="Cambria"/>
              </a:rPr>
              <a:t>37%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err="1">
                <a:ln>
                  <a:noFill/>
                </a:ln>
                <a:solidFill>
                  <a:srgbClr val="000000"/>
                </a:solidFill>
                <a:effectLst/>
                <a:uLnTx/>
                <a:uFillTx/>
                <a:latin typeface="Cambria"/>
                <a:ea typeface="Cambria"/>
                <a:cs typeface="Cambria"/>
                <a:sym typeface="Cambria"/>
              </a:rPr>
              <a:t>Eyeriss</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rPr>
              <a:t>31%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TPU</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990000"/>
                </a:solidFill>
                <a:effectLst/>
                <a:uLnTx/>
                <a:uFillTx/>
                <a:latin typeface="Cambria"/>
                <a:ea typeface="Cambria"/>
                <a:cs typeface="Cambria"/>
                <a:sym typeface="Cambria"/>
              </a:rPr>
              <a:t>32% energy reduction</a:t>
            </a:r>
            <a:endParaRPr kumimoji="0" lang="en-US" sz="3200" b="0" i="0" u="none" strike="noStrike" kern="0" cap="none" spc="0" normalizeH="0" baseline="0" noProof="0" dirty="0">
              <a:ln>
                <a:noFill/>
              </a:ln>
              <a:solidFill>
                <a:srgbClr val="990000"/>
              </a:solidFill>
              <a:effectLst/>
              <a:uLnTx/>
              <a:uFillTx/>
              <a:latin typeface="Cambria"/>
              <a:ea typeface="Cambria"/>
              <a:cs typeface="Cambria"/>
              <a:sym typeface="Cambria"/>
            </a:endParaRPr>
          </a:p>
        </p:txBody>
      </p:sp>
    </p:spTree>
    <p:extLst>
      <p:ext uri="{BB962C8B-B14F-4D97-AF65-F5344CB8AC3E}">
        <p14:creationId xmlns:p14="http://schemas.microsoft.com/office/powerpoint/2010/main" val="1902553852"/>
      </p:ext>
    </p:extLst>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EDEN: Data-Aware Efficient DNN Inference</a:t>
            </a:r>
          </a:p>
        </p:txBody>
      </p:sp>
      <p:sp>
        <p:nvSpPr>
          <p:cNvPr id="3" name="Content Placeholder 2"/>
          <p:cNvSpPr>
            <a:spLocks noGrp="1"/>
          </p:cNvSpPr>
          <p:nvPr>
            <p:ph idx="1"/>
          </p:nvPr>
        </p:nvSpPr>
        <p:spPr>
          <a:xfrm>
            <a:off x="228600" y="980728"/>
            <a:ext cx="8807896" cy="5051648"/>
          </a:xfrm>
        </p:spPr>
        <p:txBody>
          <a:bodyPr/>
          <a:lstStyle/>
          <a:p>
            <a:r>
              <a:rPr lang="en-US" sz="2000" dirty="0"/>
              <a:t>Skanda </a:t>
            </a:r>
            <a:r>
              <a:rPr lang="en-US" sz="2000" dirty="0" err="1"/>
              <a:t>Koppula</a:t>
            </a:r>
            <a:r>
              <a:rPr lang="en-US" sz="2000" dirty="0"/>
              <a:t>, Lois </a:t>
            </a:r>
            <a:r>
              <a:rPr lang="en-US" sz="2000" dirty="0" err="1"/>
              <a:t>Orosa</a:t>
            </a:r>
            <a:r>
              <a:rPr lang="en-US" sz="2000" dirty="0"/>
              <a:t>, A. </a:t>
            </a:r>
            <a:r>
              <a:rPr lang="en-US" sz="2000" dirty="0" err="1"/>
              <a:t>Giray</a:t>
            </a:r>
            <a:r>
              <a:rPr lang="en-US" sz="2000" dirty="0"/>
              <a:t> </a:t>
            </a:r>
            <a:r>
              <a:rPr lang="en-US" sz="2000" dirty="0" err="1"/>
              <a:t>Yaglikci</a:t>
            </a:r>
            <a:r>
              <a:rPr lang="en-US" sz="2000" dirty="0"/>
              <a:t>, </a:t>
            </a:r>
            <a:r>
              <a:rPr lang="en-US" sz="2000" dirty="0" err="1"/>
              <a:t>Roknoddin</a:t>
            </a:r>
            <a:r>
              <a:rPr lang="en-US" sz="2000" dirty="0"/>
              <a:t> Azizi, Taha </a:t>
            </a:r>
            <a:r>
              <a:rPr lang="en-US" sz="2000" dirty="0" err="1"/>
              <a:t>Shahroodi</a:t>
            </a:r>
            <a:r>
              <a:rPr lang="en-US" sz="2000" dirty="0"/>
              <a:t>, Konstantinos </a:t>
            </a:r>
            <a:r>
              <a:rPr lang="en-US" sz="2000" dirty="0" err="1"/>
              <a:t>Kanellopoulos</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"EDEN: Enabling Energy-Efficient, High-Performance Deep Neural Network Inference Using Approximate DRAM"</a:t>
            </a:r>
            <a:br>
              <a:rPr lang="en-US" sz="2000" dirty="0">
                <a:solidFill>
                  <a:srgbClr val="0432FF"/>
                </a:solidFill>
              </a:rPr>
            </a:br>
            <a:r>
              <a:rPr lang="en-US" sz="2000" i="1" dirty="0"/>
              <a:t>Proceedings of the </a:t>
            </a:r>
            <a:r>
              <a:rPr lang="en-US" sz="2000" i="1" dirty="0">
                <a:hlinkClick r:id="rId3"/>
              </a:rPr>
              <a:t>52nd International Symposium on Microarchitecture</a:t>
            </a:r>
            <a:r>
              <a:rPr lang="en-US" sz="2000" i="1" dirty="0"/>
              <a:t> (</a:t>
            </a:r>
            <a:r>
              <a:rPr lang="en-US" sz="2000" b="1" i="1" dirty="0"/>
              <a:t>MICRO</a:t>
            </a:r>
            <a:r>
              <a:rPr lang="en-US" sz="2000" i="1" dirty="0"/>
              <a:t>)</a:t>
            </a:r>
            <a:r>
              <a:rPr lang="en-US" sz="2000" dirty="0"/>
              <a:t>, Columbus, OH, USA, October 2019.</a:t>
            </a:r>
            <a:br>
              <a:rPr lang="en-US" sz="2000" dirty="0"/>
            </a:br>
            <a:r>
              <a:rPr lang="en-US" sz="2000" dirty="0"/>
              <a:t>[</a:t>
            </a:r>
            <a:r>
              <a:rPr lang="en-US" sz="2000" dirty="0">
                <a:hlinkClick r:id="rId4"/>
              </a:rPr>
              <a:t>Lightning Talk 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Lightning Talk Video</a:t>
            </a:r>
            <a:r>
              <a:rPr lang="en-US" sz="2000" dirty="0"/>
              <a:t> (90 seconds)]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0E42FC0-77B3-B442-82F2-B805EFEC421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203576"/>
            <a:ext cx="9144000" cy="1828800"/>
          </a:xfrm>
          <a:prstGeom prst="rect">
            <a:avLst/>
          </a:prstGeom>
        </p:spPr>
      </p:pic>
    </p:spTree>
    <p:extLst>
      <p:ext uri="{BB962C8B-B14F-4D97-AF65-F5344CB8AC3E}">
        <p14:creationId xmlns:p14="http://schemas.microsoft.com/office/powerpoint/2010/main" val="4130107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AB44-5A91-FE45-AC17-96506CC6861F}"/>
              </a:ext>
            </a:extLst>
          </p:cNvPr>
          <p:cNvSpPr>
            <a:spLocks noGrp="1"/>
          </p:cNvSpPr>
          <p:nvPr>
            <p:ph type="title"/>
          </p:nvPr>
        </p:nvSpPr>
        <p:spPr/>
        <p:txBody>
          <a:bodyPr/>
          <a:lstStyle/>
          <a:p>
            <a:r>
              <a:rPr lang="en-US" dirty="0"/>
              <a:t>SMASH: SW/HW Indexing Acceleration</a:t>
            </a:r>
          </a:p>
        </p:txBody>
      </p:sp>
      <p:sp>
        <p:nvSpPr>
          <p:cNvPr id="3" name="Content Placeholder 2">
            <a:extLst>
              <a:ext uri="{FF2B5EF4-FFF2-40B4-BE49-F238E27FC236}">
                <a16:creationId xmlns:a16="http://schemas.microsoft.com/office/drawing/2014/main" id="{CA49CF32-39A0-6D45-B253-C5079FCA88CD}"/>
              </a:ext>
            </a:extLst>
          </p:cNvPr>
          <p:cNvSpPr>
            <a:spLocks noGrp="1"/>
          </p:cNvSpPr>
          <p:nvPr>
            <p:ph idx="1"/>
          </p:nvPr>
        </p:nvSpPr>
        <p:spPr>
          <a:xfrm>
            <a:off x="228600" y="1047974"/>
            <a:ext cx="8610600" cy="5195664"/>
          </a:xfrm>
        </p:spPr>
        <p:txBody>
          <a:bodyPr/>
          <a:lstStyle/>
          <a:p>
            <a:r>
              <a:rPr lang="en-US" sz="1800" dirty="0"/>
              <a:t>Konstantinos </a:t>
            </a:r>
            <a:r>
              <a:rPr lang="en-US" sz="1800" dirty="0" err="1"/>
              <a:t>Kanellopoulos</a:t>
            </a:r>
            <a:r>
              <a:rPr lang="en-US" sz="1800" dirty="0"/>
              <a:t>, Nandita Vijaykumar, Christina </a:t>
            </a:r>
            <a:r>
              <a:rPr lang="en-US" sz="1800" dirty="0" err="1"/>
              <a:t>Giannoula</a:t>
            </a:r>
            <a:r>
              <a:rPr lang="en-US" sz="1800" dirty="0"/>
              <a:t>, </a:t>
            </a:r>
            <a:r>
              <a:rPr lang="en-US" sz="1800" dirty="0" err="1"/>
              <a:t>Roknoddin</a:t>
            </a:r>
            <a:r>
              <a:rPr lang="en-US" sz="1800" dirty="0"/>
              <a:t> Azizi, Skanda </a:t>
            </a:r>
            <a:r>
              <a:rPr lang="en-US" sz="1800" dirty="0" err="1"/>
              <a:t>Koppula</a:t>
            </a:r>
            <a:r>
              <a:rPr lang="en-US" sz="1800" dirty="0"/>
              <a:t>, Nika Mansouri </a:t>
            </a:r>
            <a:r>
              <a:rPr lang="en-US" sz="1800" dirty="0" err="1"/>
              <a:t>Ghiasi</a:t>
            </a:r>
            <a:r>
              <a:rPr lang="en-US" sz="1800" dirty="0"/>
              <a:t>, Taha </a:t>
            </a:r>
            <a:r>
              <a:rPr lang="en-US" sz="1800" dirty="0" err="1"/>
              <a:t>Shahroodi</a:t>
            </a:r>
            <a:r>
              <a:rPr lang="en-US" sz="1800" dirty="0"/>
              <a:t>, Juan Gomez-Luna,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"SMASH: Co-designing Software Compression and Hardware-Accelerated Indexing for Efficient Sparse Matrix Operations"</a:t>
            </a:r>
            <a:br>
              <a:rPr lang="en-US" sz="1800" dirty="0">
                <a:solidFill>
                  <a:srgbClr val="0432FF"/>
                </a:solidFill>
              </a:rPr>
            </a:br>
            <a:r>
              <a:rPr lang="en-US" sz="1800" i="1" dirty="0"/>
              <a:t>Proceedings of the </a:t>
            </a:r>
            <a:r>
              <a:rPr lang="en-US" sz="1800" i="1" dirty="0">
                <a:hlinkClick r:id="rId3"/>
              </a:rPr>
              <a:t>52nd International Symposium on Microarchitecture</a:t>
            </a:r>
            <a:r>
              <a:rPr lang="en-US" sz="1800" i="1" dirty="0"/>
              <a:t> (</a:t>
            </a:r>
            <a:r>
              <a:rPr lang="en-US" sz="1800" b="1" i="1" dirty="0"/>
              <a:t>MICRO</a:t>
            </a:r>
            <a:r>
              <a:rPr lang="en-US" sz="1800" i="1" dirty="0"/>
              <a:t>)</a:t>
            </a:r>
            <a:r>
              <a:rPr lang="en-US" sz="1800" dirty="0"/>
              <a:t>, Columbus, OH, USA, October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Poster (pptx)</a:t>
            </a:r>
            <a:r>
              <a:rPr lang="en-US" sz="1800" dirty="0"/>
              <a:t> </a:t>
            </a:r>
            <a:r>
              <a:rPr lang="en-US" sz="1800" dirty="0">
                <a:hlinkClick r:id="rId9"/>
              </a:rPr>
              <a:t>(pdf)</a:t>
            </a:r>
            <a:r>
              <a:rPr lang="en-US" sz="1800" dirty="0"/>
              <a:t>]</a:t>
            </a:r>
            <a:br>
              <a:rPr lang="en-US" sz="1800" dirty="0"/>
            </a:br>
            <a:r>
              <a:rPr lang="en-US" sz="1800" dirty="0"/>
              <a:t>[</a:t>
            </a:r>
            <a:r>
              <a:rPr lang="en-US" sz="1800" dirty="0">
                <a:hlinkClick r:id="rId10"/>
              </a:rPr>
              <a:t>Lightning Talk Video</a:t>
            </a:r>
            <a:r>
              <a:rPr lang="en-US" sz="1800" dirty="0"/>
              <a:t> (90 seconds)]</a:t>
            </a:r>
            <a:br>
              <a:rPr lang="en-US" sz="1800" dirty="0"/>
            </a:br>
            <a:r>
              <a:rPr lang="en-US" sz="1800" dirty="0"/>
              <a:t>[</a:t>
            </a:r>
            <a:r>
              <a:rPr lang="en-US" sz="1800" dirty="0">
                <a:hlinkClick r:id="rId11"/>
              </a:rPr>
              <a:t>Full Talk Lecture</a:t>
            </a:r>
            <a:r>
              <a:rPr lang="en-US" sz="1800" dirty="0"/>
              <a:t> (30 minutes)]</a:t>
            </a:r>
          </a:p>
          <a:p>
            <a:pPr marL="0" indent="0">
              <a:buNone/>
            </a:pPr>
            <a:endParaRPr lang="en-US" sz="1800" dirty="0"/>
          </a:p>
        </p:txBody>
      </p:sp>
      <p:sp>
        <p:nvSpPr>
          <p:cNvPr id="4" name="Slide Number Placeholder 3">
            <a:extLst>
              <a:ext uri="{FF2B5EF4-FFF2-40B4-BE49-F238E27FC236}">
                <a16:creationId xmlns:a16="http://schemas.microsoft.com/office/drawing/2014/main" id="{CB407FFA-CEF7-8B47-9DEF-04352233615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6D1AD02-6233-8D47-A15C-B34366589E3A}"/>
              </a:ext>
            </a:extLst>
          </p:cNvPr>
          <p:cNvPicPr>
            <a:picLocks noChangeAspect="1"/>
          </p:cNvPicPr>
          <p:nvPr/>
        </p:nvPicPr>
        <p:blipFill>
          <a:blip r:embed="rId12"/>
          <a:stretch>
            <a:fillRect/>
          </a:stretch>
        </p:blipFill>
        <p:spPr>
          <a:xfrm>
            <a:off x="495300" y="4694238"/>
            <a:ext cx="8077200" cy="2006600"/>
          </a:xfrm>
          <a:prstGeom prst="rect">
            <a:avLst/>
          </a:prstGeom>
        </p:spPr>
      </p:pic>
    </p:spTree>
    <p:extLst>
      <p:ext uri="{BB962C8B-B14F-4D97-AF65-F5344CB8AC3E}">
        <p14:creationId xmlns:p14="http://schemas.microsoft.com/office/powerpoint/2010/main" val="1351054471"/>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7209-9645-0B46-930C-11ED6A584BF2}"/>
              </a:ext>
            </a:extLst>
          </p:cNvPr>
          <p:cNvSpPr>
            <a:spLocks noGrp="1"/>
          </p:cNvSpPr>
          <p:nvPr>
            <p:ph type="title"/>
          </p:nvPr>
        </p:nvSpPr>
        <p:spPr/>
        <p:txBody>
          <a:bodyPr/>
          <a:lstStyle/>
          <a:p>
            <a:r>
              <a:rPr lang="en-US" dirty="0"/>
              <a:t>Data-Aware Virtual Memory Framework</a:t>
            </a:r>
          </a:p>
        </p:txBody>
      </p:sp>
      <p:sp>
        <p:nvSpPr>
          <p:cNvPr id="3" name="Content Placeholder 2">
            <a:extLst>
              <a:ext uri="{FF2B5EF4-FFF2-40B4-BE49-F238E27FC236}">
                <a16:creationId xmlns:a16="http://schemas.microsoft.com/office/drawing/2014/main" id="{A4D302F9-879E-9545-8810-B4A40431FA8A}"/>
              </a:ext>
            </a:extLst>
          </p:cNvPr>
          <p:cNvSpPr>
            <a:spLocks noGrp="1"/>
          </p:cNvSpPr>
          <p:nvPr>
            <p:ph idx="1"/>
          </p:nvPr>
        </p:nvSpPr>
        <p:spPr>
          <a:xfrm>
            <a:off x="-252536" y="980728"/>
            <a:ext cx="9396536" cy="5267672"/>
          </a:xfrm>
        </p:spPr>
        <p:txBody>
          <a:bodyPr/>
          <a:lstStyle/>
          <a:p>
            <a:r>
              <a:rPr lang="en-US" sz="1500" dirty="0"/>
              <a:t>Nastaran Hajinazar, </a:t>
            </a:r>
            <a:r>
              <a:rPr lang="en-US" sz="1500" dirty="0" err="1"/>
              <a:t>Pratyush</a:t>
            </a:r>
            <a:r>
              <a:rPr lang="en-US" sz="1500" dirty="0"/>
              <a:t> Patel, Minesh Patel, Konstantinos </a:t>
            </a:r>
            <a:r>
              <a:rPr lang="en-US" sz="1500" dirty="0" err="1"/>
              <a:t>Kanellopoulos</a:t>
            </a:r>
            <a:r>
              <a:rPr lang="en-US" sz="1500" dirty="0"/>
              <a:t>, Saugata Ghose, </a:t>
            </a:r>
            <a:r>
              <a:rPr lang="en-US" sz="1500" dirty="0" err="1"/>
              <a:t>Rachata</a:t>
            </a:r>
            <a:r>
              <a:rPr lang="en-US" sz="1500" dirty="0"/>
              <a:t> Ausavarungnirun, Geraldo Francisco de Oliveira Jr., Jonathan </a:t>
            </a:r>
            <a:r>
              <a:rPr lang="en-US" sz="1500" dirty="0" err="1"/>
              <a:t>Appavoo</a:t>
            </a:r>
            <a:r>
              <a:rPr lang="en-US" sz="1500" dirty="0"/>
              <a:t>, </a:t>
            </a:r>
            <a:r>
              <a:rPr lang="en-US" sz="1500" dirty="0" err="1"/>
              <a:t>Vivek</a:t>
            </a:r>
            <a:r>
              <a:rPr lang="en-US" sz="1500" dirty="0"/>
              <a:t> Seshadri,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"The Virtual Block Interface: A Flexible Alternative to the Conventional Virtual Memory Framework"</a:t>
            </a:r>
            <a:br>
              <a:rPr lang="en-US" sz="1500" dirty="0">
                <a:solidFill>
                  <a:srgbClr val="0432FF"/>
                </a:solidFill>
              </a:rPr>
            </a:br>
            <a:r>
              <a:rPr lang="en-US" sz="1500" i="1" dirty="0"/>
              <a:t>Proceedings of the </a:t>
            </a:r>
            <a:r>
              <a:rPr lang="en-US" sz="1500" i="1" dirty="0">
                <a:hlinkClick r:id="rId3"/>
              </a:rPr>
              <a:t>47th International Symposium on Computer Architecture</a:t>
            </a:r>
            <a:r>
              <a:rPr lang="en-US" sz="1500" i="1" dirty="0"/>
              <a:t> (</a:t>
            </a:r>
            <a:r>
              <a:rPr lang="en-US" sz="1500" b="1" i="1" dirty="0"/>
              <a:t>ISCA</a:t>
            </a:r>
            <a:r>
              <a:rPr lang="en-US" sz="1500" i="1" dirty="0"/>
              <a:t>)</a:t>
            </a:r>
            <a:r>
              <a:rPr lang="en-US" sz="1500" dirty="0"/>
              <a:t>, Virtual, June 2020.</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Lightning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ARM Research Summit Poster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(26 minutes)]</a:t>
            </a:r>
            <a:br>
              <a:rPr lang="en-US" sz="1500" dirty="0"/>
            </a:br>
            <a:r>
              <a:rPr lang="en-US" sz="1500" dirty="0"/>
              <a:t>[</a:t>
            </a:r>
            <a:r>
              <a:rPr lang="en-US" sz="1500" dirty="0">
                <a:hlinkClick r:id="rId11"/>
              </a:rPr>
              <a:t>Lightning Talk Video</a:t>
            </a:r>
            <a:r>
              <a:rPr lang="en-US" sz="1500" dirty="0"/>
              <a:t> (3 minutes)]</a:t>
            </a:r>
            <a:br>
              <a:rPr lang="en-US" sz="1500" dirty="0"/>
            </a:br>
            <a:r>
              <a:rPr lang="en-US" sz="1500" dirty="0"/>
              <a:t>[</a:t>
            </a:r>
            <a:r>
              <a:rPr lang="en-US" sz="1500" dirty="0">
                <a:hlinkClick r:id="rId12"/>
              </a:rPr>
              <a:t>Lecture Video</a:t>
            </a:r>
            <a:r>
              <a:rPr lang="en-US" sz="1500" dirty="0"/>
              <a:t> (43 minutes)]</a:t>
            </a:r>
          </a:p>
        </p:txBody>
      </p:sp>
      <p:sp>
        <p:nvSpPr>
          <p:cNvPr id="4" name="Slide Number Placeholder 3">
            <a:extLst>
              <a:ext uri="{FF2B5EF4-FFF2-40B4-BE49-F238E27FC236}">
                <a16:creationId xmlns:a16="http://schemas.microsoft.com/office/drawing/2014/main" id="{6AD9E591-012B-1345-A778-27FE2B1F6C6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55B63ED-C98F-6C4C-93A8-8B36C7C45686}"/>
              </a:ext>
            </a:extLst>
          </p:cNvPr>
          <p:cNvPicPr>
            <a:picLocks noChangeAspect="1"/>
          </p:cNvPicPr>
          <p:nvPr/>
        </p:nvPicPr>
        <p:blipFill>
          <a:blip r:embed="rId13"/>
          <a:stretch>
            <a:fillRect/>
          </a:stretch>
        </p:blipFill>
        <p:spPr>
          <a:xfrm>
            <a:off x="46813" y="4038898"/>
            <a:ext cx="9081132" cy="2188716"/>
          </a:xfrm>
          <a:prstGeom prst="rect">
            <a:avLst/>
          </a:prstGeom>
        </p:spPr>
      </p:pic>
    </p:spTree>
    <p:extLst>
      <p:ext uri="{BB962C8B-B14F-4D97-AF65-F5344CB8AC3E}">
        <p14:creationId xmlns:p14="http://schemas.microsoft.com/office/powerpoint/2010/main" val="2810610478"/>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SW/HW Climate Modeling Accelerator</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423826618"/>
      </p:ext>
    </p:extLst>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HW/SW Time Series Analysis Accelerator</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782804464"/>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231554212"/>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111536735"/>
      </p:ext>
    </p:extLst>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1639362540"/>
      </p:ext>
    </p:extLst>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933423166"/>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Data-Aware</a:t>
            </a:r>
          </a:p>
          <a:p>
            <a:pPr marL="0" indent="0" algn="ctr" eaLnBrk="1" hangingPunct="1">
              <a:buNone/>
            </a:pPr>
            <a:r>
              <a:rPr lang="en-US" sz="6000" dirty="0">
                <a:solidFill>
                  <a:srgbClr val="0432FF"/>
                </a:solidFill>
                <a:latin typeface="Tahoma" charset="0"/>
                <a:ea typeface="ＭＳ Ｐゴシック" charset="0"/>
                <a:cs typeface="ＭＳ Ｐゴシック" charset="0"/>
              </a:rPr>
              <a:t>(Expressive)</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420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72856737"/>
      </p:ext>
    </p:extLst>
  </p:cSld>
  <p:clrMapOvr>
    <a:masterClrMapping/>
  </p:clrMapOvr>
  <p:transition/>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a:t>
            </a:r>
            <a:r>
              <a:rPr lang="en-US" b="1" dirty="0"/>
              <a:t>Rethink</a:t>
            </a:r>
            <a:r>
              <a:rPr lang="en-US" dirty="0"/>
              <a: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71691" y="5805264"/>
            <a:ext cx="484139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case by case</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619075949"/>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484784"/>
            <a:ext cx="7924800" cy="1752600"/>
          </a:xfrm>
        </p:spPr>
        <p:txBody>
          <a:bodyPr/>
          <a:lstStyle/>
          <a:p>
            <a:pPr algn="ctr"/>
            <a:r>
              <a:rPr lang="en-US" b="1" dirty="0"/>
              <a:t>Principled Architectures &amp; What They Can Enable</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422</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47314937"/>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Quote from A Famous Architect</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spTree>
    <p:extLst>
      <p:ext uri="{BB962C8B-B14F-4D97-AF65-F5344CB8AC3E}">
        <p14:creationId xmlns:p14="http://schemas.microsoft.com/office/powerpoint/2010/main" val="2686972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Precedent-Based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spTree>
    <p:extLst>
      <p:ext uri="{BB962C8B-B14F-4D97-AF65-F5344CB8AC3E}">
        <p14:creationId xmlns:p14="http://schemas.microsoft.com/office/powerpoint/2010/main" val="2171580548"/>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pic>
        <p:nvPicPr>
          <p:cNvPr id="6" name="Picture 5"/>
          <p:cNvPicPr>
            <a:picLocks noChangeAspect="1"/>
          </p:cNvPicPr>
          <p:nvPr/>
        </p:nvPicPr>
        <p:blipFill>
          <a:blip r:embed="rId4"/>
          <a:stretch>
            <a:fillRect/>
          </a:stretch>
        </p:blipFill>
        <p:spPr>
          <a:xfrm>
            <a:off x="527101" y="1832446"/>
            <a:ext cx="8424936" cy="4692898"/>
          </a:xfrm>
          <a:prstGeom prst="rect">
            <a:avLst/>
          </a:prstGeom>
        </p:spPr>
      </p:pic>
    </p:spTree>
    <p:extLst>
      <p:ext uri="{BB962C8B-B14F-4D97-AF65-F5344CB8AC3E}">
        <p14:creationId xmlns:p14="http://schemas.microsoft.com/office/powerpoint/2010/main" val="2269955352"/>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Title 1"/>
          <p:cNvSpPr>
            <a:spLocks noGrp="1"/>
          </p:cNvSpPr>
          <p:nvPr>
            <p:ph type="title"/>
          </p:nvPr>
        </p:nvSpPr>
        <p:spPr/>
        <p:txBody>
          <a:bodyPr/>
          <a:lstStyle/>
          <a:p>
            <a:endParaRPr lang="en-US" altLang="en-US">
              <a:ea typeface="ＭＳ Ｐゴシック" charset="-128"/>
            </a:endParaRPr>
          </a:p>
        </p:txBody>
      </p:sp>
      <p:sp>
        <p:nvSpPr>
          <p:cNvPr id="204802" name="Content Placeholder 2"/>
          <p:cNvSpPr>
            <a:spLocks noGrp="1"/>
          </p:cNvSpPr>
          <p:nvPr>
            <p:ph idx="1"/>
          </p:nvPr>
        </p:nvSpPr>
        <p:spPr>
          <a:xfrm>
            <a:off x="228600" y="996950"/>
            <a:ext cx="8610600" cy="5194300"/>
          </a:xfrm>
        </p:spPr>
        <p:txBody>
          <a:bodyPr/>
          <a:lstStyle/>
          <a:p>
            <a:endParaRPr lang="en-US" altLang="en-US">
              <a:ea typeface="ＭＳ Ｐゴシック" charset="-128"/>
            </a:endParaRPr>
          </a:p>
        </p:txBody>
      </p:sp>
      <p:sp>
        <p:nvSpPr>
          <p:cNvPr id="204803"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A1A8F-E022-8E43-8BB4-89E8BD7FEAC8}"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048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286000" y="0"/>
            <a:ext cx="4552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087142"/>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p:txBody>
          <a:bodyPr/>
          <a:lstStyle/>
          <a:p>
            <a:r>
              <a:rPr lang="en-US" altLang="en-US" dirty="0">
                <a:ea typeface="ＭＳ Ｐゴシック" charset="-128"/>
              </a:rPr>
              <a:t>The Overarching Principle</a:t>
            </a:r>
          </a:p>
        </p:txBody>
      </p:sp>
      <p:sp>
        <p:nvSpPr>
          <p:cNvPr id="220162"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8D6394D-EA62-3948-BF63-BCCE7E92300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66700" y="1066800"/>
            <a:ext cx="8610600"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4267200"/>
            <a:ext cx="9144000"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4140163"/>
      </p:ext>
    </p:extLst>
  </p:cSld>
  <p:clrMapOvr>
    <a:masterClrMapping/>
  </p:clrMapOvr>
  <p:transition/>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itle 1"/>
          <p:cNvSpPr>
            <a:spLocks noGrp="1"/>
          </p:cNvSpPr>
          <p:nvPr>
            <p:ph type="title"/>
          </p:nvPr>
        </p:nvSpPr>
        <p:spPr>
          <a:xfrm>
            <a:off x="228600" y="152400"/>
            <a:ext cx="8915400" cy="1066800"/>
          </a:xfrm>
        </p:spPr>
        <p:txBody>
          <a:bodyPr/>
          <a:lstStyle/>
          <a:p>
            <a:r>
              <a:rPr lang="en-US" dirty="0">
                <a:latin typeface="Garamond" charset="0"/>
              </a:rPr>
              <a:t>Another Example: Precedent-Based Design</a:t>
            </a:r>
          </a:p>
        </p:txBody>
      </p:sp>
      <p:sp>
        <p:nvSpPr>
          <p:cNvPr id="10854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DDA790-BC6C-B84A-BC41-689B46E82E8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8547" name="Picture 7" descr="train_station_by_cookiemagik-d3feg7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990600"/>
            <a:ext cx="9144000" cy="548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8548" name="TextBox 2"/>
          <p:cNvSpPr txBox="1">
            <a:spLocks noChangeArrowheads="1"/>
          </p:cNvSpPr>
          <p:nvPr/>
        </p:nvSpPr>
        <p:spPr bwMode="auto">
          <a:xfrm>
            <a:off x="152400" y="6553200"/>
            <a:ext cx="4186238" cy="24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http://cookiemagik.deviantart.com/art/Train-station-207266944</a:t>
            </a:r>
          </a:p>
        </p:txBody>
      </p:sp>
    </p:spTree>
    <p:extLst>
      <p:ext uri="{BB962C8B-B14F-4D97-AF65-F5344CB8AC3E}">
        <p14:creationId xmlns:p14="http://schemas.microsoft.com/office/powerpoint/2010/main" val="3139516036"/>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Title 1"/>
          <p:cNvSpPr>
            <a:spLocks noGrp="1"/>
          </p:cNvSpPr>
          <p:nvPr>
            <p:ph type="title"/>
          </p:nvPr>
        </p:nvSpPr>
        <p:spPr/>
        <p:txBody>
          <a:bodyPr/>
          <a:lstStyle/>
          <a:p>
            <a:r>
              <a:rPr lang="en-US" dirty="0">
                <a:latin typeface="Garamond" charset="0"/>
              </a:rPr>
              <a:t>Principled Design</a:t>
            </a:r>
          </a:p>
        </p:txBody>
      </p:sp>
      <p:sp>
        <p:nvSpPr>
          <p:cNvPr id="10752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D62FB81-D6DD-1E44-B086-70F1C12ECEC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7523" name="Content Placeholder 4" descr="1200px-Zürich_Stadelhofen_in_2006.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8600" y="1066800"/>
            <a:ext cx="8610600" cy="51943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7524" name="Rectangle 8"/>
          <p:cNvSpPr>
            <a:spLocks noChangeArrowheads="1"/>
          </p:cNvSpPr>
          <p:nvPr/>
        </p:nvSpPr>
        <p:spPr bwMode="auto">
          <a:xfrm>
            <a:off x="228600" y="6535738"/>
            <a:ext cx="8305800"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Toni_V</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2.0,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=4087256</a:t>
            </a:r>
          </a:p>
        </p:txBody>
      </p:sp>
    </p:spTree>
    <p:extLst>
      <p:ext uri="{BB962C8B-B14F-4D97-AF65-F5344CB8AC3E}">
        <p14:creationId xmlns:p14="http://schemas.microsoft.com/office/powerpoint/2010/main" val="1886941885"/>
      </p:ext>
    </p:extLst>
  </p:cSld>
  <p:clrMapOvr>
    <a:masterClrMapping/>
  </p:clrMapOvr>
  <p:transition/>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tLang="en-US" dirty="0">
                <a:ea typeface="ＭＳ Ｐゴシック" charset="-128"/>
              </a:rPr>
              <a:t>Another Principled Design</a:t>
            </a:r>
          </a:p>
        </p:txBody>
      </p:sp>
      <p:pic>
        <p:nvPicPr>
          <p:cNvPr id="216066" name="Content Placeholder 4" descr="1200px-OrienteMGT.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a:xfrm>
            <a:off x="228600" y="1054100"/>
            <a:ext cx="8610600" cy="5194300"/>
          </a:xfrm>
        </p:spPr>
      </p:pic>
      <p:sp>
        <p:nvSpPr>
          <p:cNvPr id="216067"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B6D5726-69C2-A744-A6EE-ACF672B6004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216068" name="Rectangle 5"/>
          <p:cNvSpPr>
            <a:spLocks noChangeArrowheads="1"/>
          </p:cNvSpPr>
          <p:nvPr/>
        </p:nvSpPr>
        <p:spPr bwMode="auto">
          <a:xfrm>
            <a:off x="152400" y="6477000"/>
            <a:ext cx="7772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By Martín Gómez Tagle - Lisbon, Portugal, CC BY-SA 3.0, https://commons.wikimedia.org/w/index.php?curid=13764903</a:t>
            </a:r>
          </a:p>
        </p:txBody>
      </p:sp>
      <p:pic>
        <p:nvPicPr>
          <p:cNvPr id="3" name="Picture 2" descr="photo-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133600" y="3200400"/>
            <a:ext cx="434340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6070" name="TextBox 6"/>
          <p:cNvSpPr txBox="1">
            <a:spLocks noChangeArrowheads="1"/>
          </p:cNvSpPr>
          <p:nvPr/>
        </p:nvSpPr>
        <p:spPr bwMode="auto">
          <a:xfrm>
            <a:off x="133350" y="6659563"/>
            <a:ext cx="43910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http://www.arcspace.com/exhibitions/unsorted/santiago-calatrava/</a:t>
            </a:r>
          </a:p>
        </p:txBody>
      </p:sp>
    </p:spTree>
    <p:extLst>
      <p:ext uri="{BB962C8B-B14F-4D97-AF65-F5344CB8AC3E}">
        <p14:creationId xmlns:p14="http://schemas.microsoft.com/office/powerpoint/2010/main" val="4483987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itle 1">
            <a:extLst>
              <a:ext uri="{FF2B5EF4-FFF2-40B4-BE49-F238E27FC236}">
                <a16:creationId xmlns:a16="http://schemas.microsoft.com/office/drawing/2014/main" id="{C9BDBE83-F8C1-5045-962A-CCEE6F8E5DFA}"/>
              </a:ext>
            </a:extLst>
          </p:cNvPr>
          <p:cNvSpPr>
            <a:spLocks noGrp="1" noChangeArrowheads="1"/>
          </p:cNvSpPr>
          <p:nvPr>
            <p:ph type="title"/>
          </p:nvPr>
        </p:nvSpPr>
        <p:spPr/>
        <p:txBody>
          <a:bodyPr/>
          <a:lstStyle/>
          <a:p>
            <a:r>
              <a:rPr lang="en-US" altLang="en-US" dirty="0">
                <a:ea typeface="ＭＳ Ｐゴシック" charset="-128"/>
              </a:rPr>
              <a:t>Another Principled Design</a:t>
            </a:r>
            <a:endParaRPr lang="en-US" altLang="en-US" dirty="0">
              <a:ea typeface="ＭＳ Ｐゴシック" panose="020B0600070205080204" pitchFamily="34" charset="-128"/>
            </a:endParaRPr>
          </a:p>
        </p:txBody>
      </p:sp>
      <p:sp>
        <p:nvSpPr>
          <p:cNvPr id="126978" name="Slide Number Placeholder 3">
            <a:extLst>
              <a:ext uri="{FF2B5EF4-FFF2-40B4-BE49-F238E27FC236}">
                <a16:creationId xmlns:a16="http://schemas.microsoft.com/office/drawing/2014/main" id="{A0E6AD57-AF0D-A547-94EC-74DB47C27A36}"/>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712588-DCCD-294E-A971-4468FBD88FDF}"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431</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26979" name="Picture 4" descr="1200px-ValenciaHemisphere2corr.jpg">
            <a:extLst>
              <a:ext uri="{FF2B5EF4-FFF2-40B4-BE49-F238E27FC236}">
                <a16:creationId xmlns:a16="http://schemas.microsoft.com/office/drawing/2014/main" id="{B3D4652F-47B1-CD46-9B18-7CBB2DB71D5C}"/>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 y="957263"/>
            <a:ext cx="8763000" cy="546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Rectangle 5">
            <a:extLst>
              <a:ext uri="{FF2B5EF4-FFF2-40B4-BE49-F238E27FC236}">
                <a16:creationId xmlns:a16="http://schemas.microsoft.com/office/drawing/2014/main" id="{B398CEEF-5E59-B74A-B0A3-35A883235D6D}"/>
              </a:ext>
            </a:extLst>
          </p:cNvPr>
          <p:cNvSpPr>
            <a:spLocks noChangeArrowheads="1"/>
          </p:cNvSpPr>
          <p:nvPr/>
        </p:nvSpPr>
        <p:spPr bwMode="auto">
          <a:xfrm>
            <a:off x="152400" y="6535738"/>
            <a:ext cx="75438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Source: CC BY-SA 3.0, https://commons.wikimedia.org/w/index.php?curid=172107</a:t>
            </a:r>
          </a:p>
        </p:txBody>
      </p:sp>
    </p:spTree>
    <p:extLst>
      <p:ext uri="{BB962C8B-B14F-4D97-AF65-F5344CB8AC3E}">
        <p14:creationId xmlns:p14="http://schemas.microsoft.com/office/powerpoint/2010/main" val="1658618315"/>
      </p:ext>
    </p:extLst>
  </p:cSld>
  <p:clrMapOvr>
    <a:masterClrMapping/>
  </p:clrMapOvr>
  <p:transition/>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latin typeface="Garamond" charset="0"/>
              </a:rPr>
              <a:t>Principle Applied to Another Structure</a:t>
            </a:r>
          </a:p>
        </p:txBody>
      </p:sp>
      <p:sp>
        <p:nvSpPr>
          <p:cNvPr id="100354"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C3DD0F-DD36-AB46-AB2D-07681B2C41E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432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5" name="Picture 4" descr="santiago-calatrava-oculus-world-trade-center-transportation-hub-hufton-crow_dezeen_10.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6640" y="952500"/>
            <a:ext cx="6705600" cy="5741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6" name="Rectangle 5"/>
          <p:cNvSpPr>
            <a:spLocks noChangeArrowheads="1"/>
          </p:cNvSpPr>
          <p:nvPr/>
        </p:nvSpPr>
        <p:spPr bwMode="auto">
          <a:xfrm>
            <a:off x="152400" y="6630988"/>
            <a:ext cx="98298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Tahoma"/>
                <a:ea typeface="+mn-ea"/>
                <a:cs typeface="+mn-cs"/>
              </a:rPr>
              <a:t>Source: https://www.dezeen.com/2016/08/29/santiago-calatrava-oculus-world-trade-center-transportation-hub-new-york-photographs-hufton-crow/</a:t>
            </a:r>
          </a:p>
        </p:txBody>
      </p:sp>
      <p:pic>
        <p:nvPicPr>
          <p:cNvPr id="6" name="Picture 5" descr="651px-Calatrava_IMG_2489.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64039" y="980729"/>
            <a:ext cx="2294599" cy="31683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Rectangle 6"/>
          <p:cNvSpPr>
            <a:spLocks noChangeArrowheads="1"/>
          </p:cNvSpPr>
          <p:nvPr/>
        </p:nvSpPr>
        <p:spPr bwMode="auto">
          <a:xfrm>
            <a:off x="152400" y="6553200"/>
            <a:ext cx="89154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準建築人手札網站 </a:t>
            </a:r>
            <a:r>
              <a:rPr kumimoji="0" lang="en-US" sz="800" b="0" i="0" u="none" strike="noStrike" kern="1200" cap="none" spc="0" normalizeH="0" baseline="0" noProof="0" dirty="0" err="1">
                <a:ln>
                  <a:noFill/>
                </a:ln>
                <a:solidFill>
                  <a:srgbClr val="000000"/>
                </a:solidFill>
                <a:effectLst/>
                <a:uLnTx/>
                <a:uFillTx/>
                <a:latin typeface="Tahoma"/>
                <a:ea typeface="+mn-ea"/>
                <a:cs typeface="+mn-cs"/>
              </a:rPr>
              <a:t>Forgemind</a:t>
            </a:r>
            <a:r>
              <a:rPr kumimoji="0" lang="en-US" sz="800" b="0" i="0" u="none" strike="noStrike" kern="1200" cap="none" spc="0" normalizeH="0" baseline="0" noProof="0" dirty="0">
                <a:ln>
                  <a:noFill/>
                </a:ln>
                <a:solidFill>
                  <a:srgbClr val="000000"/>
                </a:solidFill>
                <a:effectLst/>
                <a:uLnTx/>
                <a:uFillTx/>
                <a:latin typeface="Tahoma"/>
                <a:ea typeface="+mn-ea"/>
                <a:cs typeface="+mn-cs"/>
              </a:rPr>
              <a:t> </a:t>
            </a:r>
            <a:r>
              <a:rPr kumimoji="0" lang="en-US" sz="800" b="0" i="0" u="none" strike="noStrike" kern="1200" cap="none" spc="0" normalizeH="0" baseline="0" noProof="0" dirty="0" err="1">
                <a:ln>
                  <a:noFill/>
                </a:ln>
                <a:solidFill>
                  <a:srgbClr val="000000"/>
                </a:solidFill>
                <a:effectLst/>
                <a:uLnTx/>
                <a:uFillTx/>
                <a:latin typeface="Tahoma"/>
                <a:ea typeface="+mn-ea"/>
                <a:cs typeface="+mn-cs"/>
              </a:rPr>
              <a:t>ArchiMedia</a:t>
            </a:r>
            <a:r>
              <a:rPr kumimoji="0" lang="en-US" sz="800" b="0" i="0" u="none" strike="noStrike" kern="1200" cap="none" spc="0" normalizeH="0" baseline="0" noProof="0" dirty="0">
                <a:ln>
                  <a:noFill/>
                </a:ln>
                <a:solidFill>
                  <a:srgbClr val="000000"/>
                </a:solidFill>
                <a:effectLst/>
                <a:uLnTx/>
                <a:uFillTx/>
                <a:latin typeface="Tahoma"/>
                <a:ea typeface="+mn-ea"/>
                <a:cs typeface="+mn-cs"/>
              </a:rPr>
              <a:t> - Flickr: IMG_2489.JPG, CC BY 2.0,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hlinkClick r:id="rId4"/>
              </a:rPr>
              <a:t>https://commons.wikimedia.org/w/index.php?curid=31493356</a:t>
            </a:r>
            <a:r>
              <a:rPr kumimoji="0" lang="en-US" sz="800" b="0" i="0" u="none" strike="noStrike" kern="1200" cap="none" spc="0" normalizeH="0" baseline="0" noProof="0" dirty="0">
                <a:ln>
                  <a:noFill/>
                </a:ln>
                <a:solidFill>
                  <a:srgbClr val="000000"/>
                </a:solidFill>
                <a:effectLst/>
                <a:uLnTx/>
                <a:uFillTx/>
                <a:latin typeface="Tahoma"/>
                <a:ea typeface="+mn-ea"/>
                <a:cs typeface="+mn-cs"/>
              </a:rPr>
              <a:t>,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en.wikipedia.org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/wiki/</a:t>
            </a:r>
            <a:r>
              <a:rPr kumimoji="0" lang="en-US" sz="800" b="0" i="0" u="none" strike="noStrike" kern="1200" cap="none" spc="0" normalizeH="0" baseline="0" noProof="0" dirty="0" err="1">
                <a:ln>
                  <a:noFill/>
                </a:ln>
                <a:solidFill>
                  <a:srgbClr val="000000"/>
                </a:solidFill>
                <a:effectLst/>
                <a:uLnTx/>
                <a:uFillTx/>
                <a:latin typeface="Tahoma"/>
                <a:ea typeface="+mn-ea"/>
                <a:cs typeface="+mn-cs"/>
              </a:rPr>
              <a:t>Santiago_Calatrava</a:t>
            </a:r>
            <a:endParaRPr kumimoji="0" lang="en-US" sz="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31259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tLang="en-US" dirty="0">
                <a:ea typeface="ＭＳ Ｐゴシック" charset="-128"/>
              </a:rPr>
              <a:t>The Overarching Principle</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B3B4E2E-30E6-F248-9444-D019D8D0019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433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17091" name="Picture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47800" y="914400"/>
            <a:ext cx="6350000" cy="411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5214938"/>
            <a:ext cx="9144000"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2391428"/>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Overarching Principles for Computing?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434</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55576" y="980728"/>
            <a:ext cx="7272808" cy="5454606"/>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192831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sz="4000" dirty="0">
                <a:latin typeface="Garamond" charset="0"/>
              </a:rPr>
              <a:t>Readings, Videos, Reference Materials</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4028356964"/>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dirty="0">
                <a:latin typeface="Garamond" charset="0"/>
              </a:rPr>
              <a:t>More on My Research &amp; Teaching</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16498540"/>
      </p:ext>
    </p:extLst>
  </p:cSld>
  <p:clrMapOvr>
    <a:masterClrMapping/>
  </p:clrMapOvr>
  <p:transition/>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Brief Self Introduction</a:t>
            </a: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1196752"/>
            <a:ext cx="9144000" cy="5194300"/>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2"/>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3"/>
              </a:rPr>
              <a:t>omutlu@gmail.com</a:t>
            </a:r>
            <a:r>
              <a:rPr lang="en-US" altLang="en-US" sz="1800" dirty="0">
                <a:ea typeface="ＭＳ Ｐゴシック" panose="020B0600070205080204" pitchFamily="34" charset="-128"/>
              </a:rPr>
              <a:t> (Best way to reach me)</a:t>
            </a:r>
          </a:p>
          <a:p>
            <a:pPr lvl="1"/>
            <a:r>
              <a:rPr lang="en-US" sz="1800" dirty="0">
                <a:latin typeface="Tahoma" charset="0"/>
                <a:ea typeface="ＭＳ Ｐゴシック" charset="0"/>
                <a:hlinkClick r:id="rId4"/>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endParaRPr lang="en-US" altLang="en-US" sz="180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437</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7183655"/>
      </p:ext>
    </p:extLst>
  </p:cSld>
  <p:clrMapOvr>
    <a:masterClrMapping/>
  </p:clrMapOvr>
  <p:transition spd="slow" advClick="0"/>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787437668"/>
      </p:ext>
    </p:extLst>
  </p:cSld>
  <p:clrMapOvr>
    <a:masterClrMapping/>
  </p:clrMapOvr>
  <p:transition/>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61711E1C-C945-574A-964E-E50AC552A851}"/>
              </a:ext>
            </a:extLst>
          </p:cNvPr>
          <p:cNvSpPr/>
          <p:nvPr/>
        </p:nvSpPr>
        <p:spPr>
          <a:xfrm>
            <a:off x="568094" y="1052736"/>
            <a:ext cx="6884226" cy="25202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80004559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28539137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197775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515446383"/>
      </p:ext>
    </p:extLst>
  </p:cSld>
  <p:clrMapOvr>
    <a:masterClrMapping/>
  </p:clrMapOv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443</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40+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11855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979085208"/>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1188175622"/>
      </p:ext>
    </p:extLst>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964664636"/>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0896778"/>
      </p:ext>
    </p:extLst>
  </p:cSld>
  <p:clrMapOvr>
    <a:masterClrMapping/>
  </p:clrMapOvr>
  <p:transition/>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2769702956"/>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5834-7BF4-9943-8A82-003424C4F6FF}"/>
              </a:ext>
            </a:extLst>
          </p:cNvPr>
          <p:cNvSpPr>
            <a:spLocks noGrp="1"/>
          </p:cNvSpPr>
          <p:nvPr>
            <p:ph type="title"/>
          </p:nvPr>
        </p:nvSpPr>
        <p:spPr/>
        <p:txBody>
          <a:bodyPr/>
          <a:lstStyle/>
          <a:p>
            <a:r>
              <a:rPr lang="en-US" dirty="0"/>
              <a:t>SAFARI PhD and Post-Doc Alumni</a:t>
            </a:r>
          </a:p>
        </p:txBody>
      </p:sp>
      <p:sp>
        <p:nvSpPr>
          <p:cNvPr id="3" name="Content Placeholder 2">
            <a:extLst>
              <a:ext uri="{FF2B5EF4-FFF2-40B4-BE49-F238E27FC236}">
                <a16:creationId xmlns:a16="http://schemas.microsoft.com/office/drawing/2014/main" id="{0208545D-6BE8-214F-8FA8-31D6D671DB8F}"/>
              </a:ext>
            </a:extLst>
          </p:cNvPr>
          <p:cNvSpPr>
            <a:spLocks noGrp="1"/>
          </p:cNvSpPr>
          <p:nvPr>
            <p:ph idx="1"/>
          </p:nvPr>
        </p:nvSpPr>
        <p:spPr>
          <a:xfrm>
            <a:off x="228600" y="908720"/>
            <a:ext cx="8915400" cy="5267672"/>
          </a:xfrm>
        </p:spPr>
        <p:txBody>
          <a:bodyPr/>
          <a:lstStyle/>
          <a:p>
            <a:r>
              <a:rPr lang="en-US" sz="1800" dirty="0">
                <a:solidFill>
                  <a:srgbClr val="0000FF"/>
                </a:solidFill>
                <a:hlinkClick r:id="rId2">
                  <a:extLst>
                    <a:ext uri="{A12FA001-AC4F-418D-AE19-62706E023703}">
                      <ahyp:hlinkClr xmlns:ahyp="http://schemas.microsoft.com/office/drawing/2018/hyperlinkcolor" val="tx"/>
                    </a:ext>
                  </a:extLst>
                </a:hlinkClick>
              </a:rPr>
              <a:t>https://safari.ethz.ch/safari-alumni/</a:t>
            </a:r>
            <a:endParaRPr lang="en-US" sz="1800" dirty="0">
              <a:solidFill>
                <a:srgbClr val="0000FF"/>
              </a:solidFill>
            </a:endParaRPr>
          </a:p>
          <a:p>
            <a:endParaRPr lang="en-US" sz="800" dirty="0"/>
          </a:p>
          <a:p>
            <a:endParaRPr lang="en-US" sz="800" dirty="0"/>
          </a:p>
          <a:p>
            <a:r>
              <a:rPr lang="en-US" sz="1200" dirty="0" err="1"/>
              <a:t>Minesh</a:t>
            </a:r>
            <a:r>
              <a:rPr lang="en-US" sz="1200" dirty="0"/>
              <a:t> Patel (ETH Zurich), </a:t>
            </a:r>
            <a:r>
              <a:rPr lang="en-US" sz="1200" dirty="0">
                <a:solidFill>
                  <a:srgbClr val="FF0000"/>
                </a:solidFill>
              </a:rPr>
              <a:t>MICRO 2020 and DSN 2020 Best Paper Awards; ISCA Hall of Fame 2021</a:t>
            </a:r>
          </a:p>
          <a:p>
            <a:r>
              <a:rPr lang="en-US" sz="1200" dirty="0" err="1"/>
              <a:t>Damla</a:t>
            </a:r>
            <a:r>
              <a:rPr lang="en-US" sz="1200" dirty="0"/>
              <a:t> </a:t>
            </a:r>
            <a:r>
              <a:rPr lang="en-US" sz="1200" dirty="0" err="1"/>
              <a:t>Senol</a:t>
            </a:r>
            <a:r>
              <a:rPr lang="en-US" sz="1200" dirty="0"/>
              <a:t> Cali (</a:t>
            </a:r>
            <a:r>
              <a:rPr lang="en-US" sz="1200" dirty="0" err="1"/>
              <a:t>Bionano</a:t>
            </a:r>
            <a:r>
              <a:rPr lang="en-US" sz="1200" dirty="0"/>
              <a:t> Genomics), </a:t>
            </a:r>
            <a:r>
              <a:rPr lang="en-US" sz="1200" dirty="0">
                <a:solidFill>
                  <a:srgbClr val="FF0000"/>
                </a:solidFill>
              </a:rPr>
              <a:t>SRC TECHCON 2019 Best Student Presentation Award</a:t>
            </a:r>
          </a:p>
          <a:p>
            <a:r>
              <a:rPr lang="en-US" sz="1200" dirty="0" err="1"/>
              <a:t>Nastaran</a:t>
            </a:r>
            <a:r>
              <a:rPr lang="en-US" sz="1200" dirty="0"/>
              <a:t> </a:t>
            </a:r>
            <a:r>
              <a:rPr lang="en-US" sz="1200" dirty="0" err="1"/>
              <a:t>Hajinazar</a:t>
            </a:r>
            <a:r>
              <a:rPr lang="en-US" sz="1200" dirty="0"/>
              <a:t> (ETH Zurich)</a:t>
            </a:r>
          </a:p>
          <a:p>
            <a:r>
              <a:rPr lang="en-US" sz="1200" dirty="0"/>
              <a:t>Gagandeep Singh (ETH Zurich), </a:t>
            </a:r>
            <a:r>
              <a:rPr lang="en-US" sz="1200" dirty="0">
                <a:solidFill>
                  <a:srgbClr val="FF0000"/>
                </a:solidFill>
              </a:rPr>
              <a:t>FPL 2020 Best Paper Award Finalist</a:t>
            </a:r>
          </a:p>
          <a:p>
            <a:r>
              <a:rPr lang="en-US" sz="1200" dirty="0" err="1"/>
              <a:t>Amirali</a:t>
            </a:r>
            <a:r>
              <a:rPr lang="en-US" sz="1200" dirty="0"/>
              <a:t> </a:t>
            </a:r>
            <a:r>
              <a:rPr lang="en-US" sz="1200" dirty="0" err="1"/>
              <a:t>Boroumand</a:t>
            </a:r>
            <a:r>
              <a:rPr lang="en-US" sz="1200" dirty="0"/>
              <a:t> (Stanford Univ </a:t>
            </a:r>
            <a:r>
              <a:rPr lang="en-US" sz="1200" dirty="0">
                <a:sym typeface="Wingdings" pitchFamily="2" charset="2"/>
              </a:rPr>
              <a:t> Google</a:t>
            </a:r>
            <a:r>
              <a:rPr lang="en-US" sz="1200" dirty="0"/>
              <a:t>), </a:t>
            </a:r>
            <a:r>
              <a:rPr lang="en-US" sz="1200" dirty="0">
                <a:solidFill>
                  <a:srgbClr val="FF0000"/>
                </a:solidFill>
              </a:rPr>
              <a:t>SRC TECHCON 2018 Best Student Presentation Award</a:t>
            </a:r>
            <a:endParaRPr lang="en-US" sz="1200" dirty="0"/>
          </a:p>
          <a:p>
            <a:r>
              <a:rPr lang="en-US" sz="1200" dirty="0" err="1"/>
              <a:t>Jeremie</a:t>
            </a:r>
            <a:r>
              <a:rPr lang="en-US" sz="1200" dirty="0"/>
              <a:t> Kim (ETH Zurich), </a:t>
            </a:r>
            <a:r>
              <a:rPr lang="en-US" sz="1200" dirty="0">
                <a:solidFill>
                  <a:srgbClr val="FF0000"/>
                </a:solidFill>
              </a:rPr>
              <a:t>EDAA Outstanding Dissertation Award 2020; IEEE Micro Top Picks 2019; ISCA/MICRO </a:t>
            </a:r>
            <a:r>
              <a:rPr lang="en-US" sz="1200" dirty="0" err="1">
                <a:solidFill>
                  <a:srgbClr val="FF0000"/>
                </a:solidFill>
              </a:rPr>
              <a:t>HoF</a:t>
            </a:r>
            <a:r>
              <a:rPr lang="en-US" sz="1200" dirty="0">
                <a:solidFill>
                  <a:srgbClr val="FF0000"/>
                </a:solidFill>
              </a:rPr>
              <a:t> 2021</a:t>
            </a:r>
          </a:p>
          <a:p>
            <a:r>
              <a:rPr lang="en-US" sz="1200" dirty="0"/>
              <a:t>Nandita Vijaykumar (Univ. of Toronto, Assistant Professor), </a:t>
            </a:r>
            <a:r>
              <a:rPr lang="en-US" sz="1200" dirty="0">
                <a:solidFill>
                  <a:srgbClr val="FF0000"/>
                </a:solidFill>
              </a:rPr>
              <a:t>ISCA Hall of Fame 2021</a:t>
            </a:r>
          </a:p>
          <a:p>
            <a:r>
              <a:rPr lang="en-US" sz="1200" dirty="0"/>
              <a:t>Kevin Hsieh (Microsoft Research, Senior Researcher)</a:t>
            </a:r>
          </a:p>
          <a:p>
            <a:r>
              <a:rPr lang="en-US" sz="1200" dirty="0"/>
              <a:t>Justin Meza (Facebook), </a:t>
            </a:r>
            <a:r>
              <a:rPr lang="en-US" sz="1200" dirty="0" err="1">
                <a:solidFill>
                  <a:srgbClr val="FF0000"/>
                </a:solidFill>
              </a:rPr>
              <a:t>HiPEAC</a:t>
            </a:r>
            <a:r>
              <a:rPr lang="en-US" sz="1200" dirty="0">
                <a:solidFill>
                  <a:srgbClr val="FF0000"/>
                </a:solidFill>
              </a:rPr>
              <a:t> 2015 Best Student Presentation Award; ICCD 2012 Best Paper Award</a:t>
            </a:r>
            <a:endParaRPr lang="en-US" sz="1200" dirty="0"/>
          </a:p>
          <a:p>
            <a:r>
              <a:rPr lang="en-US" sz="1200" dirty="0"/>
              <a:t>Mohammed Alser (ETH Zurich), </a:t>
            </a:r>
            <a:r>
              <a:rPr lang="en-US" sz="1200" dirty="0">
                <a:solidFill>
                  <a:srgbClr val="FF0000"/>
                </a:solidFill>
              </a:rPr>
              <a:t>IEEE Turkey Best PhD Thesis Award 2018</a:t>
            </a:r>
          </a:p>
          <a:p>
            <a:r>
              <a:rPr lang="en-US" sz="1200" dirty="0"/>
              <a:t>Yixin Luo (Google), </a:t>
            </a:r>
            <a:r>
              <a:rPr lang="en-US" sz="1200" dirty="0">
                <a:solidFill>
                  <a:srgbClr val="FF0000"/>
                </a:solidFill>
              </a:rPr>
              <a:t>HPCA 2015 Best Paper Session</a:t>
            </a:r>
          </a:p>
          <a:p>
            <a:r>
              <a:rPr lang="en-US" sz="1200" dirty="0"/>
              <a:t>Kevin Chang (Facebook), </a:t>
            </a:r>
            <a:r>
              <a:rPr lang="en-US" sz="1200" dirty="0">
                <a:solidFill>
                  <a:srgbClr val="FF0000"/>
                </a:solidFill>
              </a:rPr>
              <a:t>SRC TECHCON 2016 Best Student Presentation Award</a:t>
            </a:r>
            <a:endParaRPr lang="en-US" sz="1200" dirty="0"/>
          </a:p>
          <a:p>
            <a:r>
              <a:rPr lang="en-US" sz="1200" dirty="0" err="1"/>
              <a:t>Rachata</a:t>
            </a:r>
            <a:r>
              <a:rPr lang="en-US" sz="1200" dirty="0"/>
              <a:t> Ausavarungnirun (KMUNTB, Assistant Professor), </a:t>
            </a:r>
            <a:r>
              <a:rPr lang="en-US" sz="1200" dirty="0">
                <a:solidFill>
                  <a:srgbClr val="FF0000"/>
                </a:solidFill>
              </a:rPr>
              <a:t>NOCS 2015 and NOCS 2012 Best Paper Award Finalist</a:t>
            </a:r>
            <a:endParaRPr lang="en-US" sz="1200" dirty="0"/>
          </a:p>
          <a:p>
            <a:r>
              <a:rPr lang="en-US" sz="1200" dirty="0"/>
              <a:t>Gennady Pekhimenko (Univ. of Toronto, Assistant Professor), </a:t>
            </a:r>
            <a:r>
              <a:rPr lang="en-US" sz="1200" dirty="0">
                <a:solidFill>
                  <a:srgbClr val="FF0000"/>
                </a:solidFill>
              </a:rPr>
              <a:t>ISCA Hall of Fame 2021; ASPLOS 2015 SRC Winner</a:t>
            </a:r>
          </a:p>
          <a:p>
            <a:r>
              <a:rPr lang="en-US" sz="1200" dirty="0" err="1"/>
              <a:t>Vivek</a:t>
            </a:r>
            <a:r>
              <a:rPr lang="en-US" sz="1200" dirty="0"/>
              <a:t> Seshadri (Microsoft Research)</a:t>
            </a:r>
          </a:p>
          <a:p>
            <a:r>
              <a:rPr lang="en-US" sz="1200" dirty="0" err="1"/>
              <a:t>Donghyuk</a:t>
            </a:r>
            <a:r>
              <a:rPr lang="en-US" sz="1200" dirty="0"/>
              <a:t> Lee (NVIDIA Research, Senior Researcher), </a:t>
            </a:r>
            <a:r>
              <a:rPr lang="en-US" sz="1200" dirty="0">
                <a:solidFill>
                  <a:srgbClr val="FF0000"/>
                </a:solidFill>
              </a:rPr>
              <a:t>HPCA Hall of Fame 2018</a:t>
            </a:r>
          </a:p>
          <a:p>
            <a:r>
              <a:rPr lang="en-US" sz="1200" dirty="0" err="1"/>
              <a:t>Yoongu</a:t>
            </a:r>
            <a:r>
              <a:rPr lang="en-US" sz="1200" dirty="0"/>
              <a:t> Kim (Software Robotics </a:t>
            </a:r>
            <a:r>
              <a:rPr lang="en-US" sz="1200" dirty="0">
                <a:sym typeface="Wingdings" pitchFamily="2" charset="2"/>
              </a:rPr>
              <a:t> </a:t>
            </a:r>
            <a:r>
              <a:rPr lang="en-US" sz="1200" dirty="0"/>
              <a:t>Google), </a:t>
            </a:r>
            <a:r>
              <a:rPr lang="en-US" sz="1200" dirty="0">
                <a:solidFill>
                  <a:srgbClr val="FF0000"/>
                </a:solidFill>
              </a:rPr>
              <a:t>TCAD’19 Top Pick Award; IEEE Micro Top Picks’10</a:t>
            </a:r>
            <a:r>
              <a:rPr lang="en-US" sz="1200">
                <a:solidFill>
                  <a:srgbClr val="FF0000"/>
                </a:solidFill>
              </a:rPr>
              <a:t>; HPCA’10 </a:t>
            </a:r>
            <a:r>
              <a:rPr lang="en-US" sz="1200" dirty="0">
                <a:solidFill>
                  <a:srgbClr val="FF0000"/>
                </a:solidFill>
              </a:rPr>
              <a:t>Best Paper Session</a:t>
            </a:r>
          </a:p>
          <a:p>
            <a:r>
              <a:rPr lang="en-US" sz="1200" dirty="0"/>
              <a:t>Lavanya Subramanian (Intel Labs </a:t>
            </a:r>
            <a:r>
              <a:rPr lang="en-US" sz="1200" dirty="0">
                <a:sym typeface="Wingdings" pitchFamily="2" charset="2"/>
              </a:rPr>
              <a:t> Facebook)</a:t>
            </a:r>
          </a:p>
          <a:p>
            <a:endParaRPr lang="en-US" sz="1200" dirty="0">
              <a:sym typeface="Wingdings" pitchFamily="2" charset="2"/>
            </a:endParaRPr>
          </a:p>
          <a:p>
            <a:r>
              <a:rPr lang="en-US" sz="1200" dirty="0">
                <a:sym typeface="Wingdings" pitchFamily="2" charset="2"/>
              </a:rPr>
              <a:t>Samira Khan (Univ. of Virginia, </a:t>
            </a:r>
            <a:r>
              <a:rPr lang="en-US" sz="1200" dirty="0"/>
              <a:t>Assistant Professor), </a:t>
            </a:r>
            <a:r>
              <a:rPr lang="en-US" sz="1200" dirty="0">
                <a:solidFill>
                  <a:srgbClr val="FF0000"/>
                </a:solidFill>
              </a:rPr>
              <a:t>HPCA 2014 Best Paper Session</a:t>
            </a:r>
            <a:endParaRPr lang="en-US" sz="1200" dirty="0"/>
          </a:p>
          <a:p>
            <a:r>
              <a:rPr lang="en-US" sz="1200" dirty="0"/>
              <a:t>Saugata Ghose (Univ. of Illinois, Assistant Professor), </a:t>
            </a:r>
            <a:r>
              <a:rPr lang="en-US" sz="1200" dirty="0">
                <a:solidFill>
                  <a:srgbClr val="FF0000"/>
                </a:solidFill>
              </a:rPr>
              <a:t>DFRWS-EU 2017 Best Paper Award</a:t>
            </a:r>
          </a:p>
          <a:p>
            <a:r>
              <a:rPr lang="en-US" sz="1200" dirty="0"/>
              <a:t>Jawad Haj-Yahya (Huawei Research Zurich, Principal Researcher)</a:t>
            </a:r>
          </a:p>
          <a:p>
            <a:endParaRPr lang="en-US" dirty="0"/>
          </a:p>
        </p:txBody>
      </p:sp>
      <p:sp>
        <p:nvSpPr>
          <p:cNvPr id="4" name="Slide Number Placeholder 3">
            <a:extLst>
              <a:ext uri="{FF2B5EF4-FFF2-40B4-BE49-F238E27FC236}">
                <a16:creationId xmlns:a16="http://schemas.microsoft.com/office/drawing/2014/main" id="{C3C01774-BE9E-3D42-B94B-B8FF6A08115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29066267"/>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450</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8923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Learning and Scholarship</a:t>
            </a:r>
          </a:p>
        </p:txBody>
      </p:sp>
      <p:sp>
        <p:nvSpPr>
          <p:cNvPr id="3" name="Content Placeholder 2"/>
          <p:cNvSpPr>
            <a:spLocks noGrp="1"/>
          </p:cNvSpPr>
          <p:nvPr>
            <p:ph idx="1"/>
          </p:nvPr>
        </p:nvSpPr>
        <p:spPr>
          <a:xfrm>
            <a:off x="0" y="2276872"/>
            <a:ext cx="9144000" cy="2088232"/>
          </a:xfrm>
        </p:spPr>
        <p:txBody>
          <a:bodyPr/>
          <a:lstStyle/>
          <a:p>
            <a:pPr marL="0" indent="0" algn="ctr">
              <a:buNone/>
            </a:pPr>
            <a:r>
              <a:rPr lang="en-US" sz="6400" dirty="0">
                <a:solidFill>
                  <a:srgbClr val="0000FF"/>
                </a:solidFill>
              </a:rPr>
              <a:t>Focus on</a:t>
            </a:r>
          </a:p>
          <a:p>
            <a:pPr marL="0" indent="0" algn="ctr">
              <a:buNone/>
            </a:pPr>
            <a:r>
              <a:rPr lang="en-US" sz="6400" dirty="0">
                <a:solidFill>
                  <a:srgbClr val="FF0000"/>
                </a:solidFill>
              </a:rPr>
              <a:t>learning and scholarship</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35622075"/>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Insight and Ideas</a:t>
            </a:r>
          </a:p>
        </p:txBody>
      </p:sp>
      <p:sp>
        <p:nvSpPr>
          <p:cNvPr id="3" name="Content Placeholder 2"/>
          <p:cNvSpPr>
            <a:spLocks noGrp="1"/>
          </p:cNvSpPr>
          <p:nvPr>
            <p:ph idx="1"/>
          </p:nvPr>
        </p:nvSpPr>
        <p:spPr>
          <a:xfrm>
            <a:off x="0" y="2420888"/>
            <a:ext cx="9144000" cy="2088232"/>
          </a:xfrm>
        </p:spPr>
        <p:txBody>
          <a:bodyPr/>
          <a:lstStyle/>
          <a:p>
            <a:pPr marL="0" indent="0" algn="ctr">
              <a:buNone/>
            </a:pPr>
            <a:r>
              <a:rPr lang="en-US" sz="6400" dirty="0">
                <a:solidFill>
                  <a:srgbClr val="0000FF"/>
                </a:solidFill>
              </a:rPr>
              <a:t>Focus on Insight</a:t>
            </a:r>
          </a:p>
          <a:p>
            <a:pPr marL="0" indent="0" algn="ctr">
              <a:buNone/>
            </a:pPr>
            <a:r>
              <a:rPr lang="en-US" sz="6400" dirty="0">
                <a:solidFill>
                  <a:srgbClr val="FF0000"/>
                </a:solidFill>
              </a:rPr>
              <a:t>Encourage New Ideas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452</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189851481"/>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Learning and Scholarship</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2564904"/>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The quality of your work defines your impact</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23896364"/>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Good Mindset, Goals &amp; Focus</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1950368"/>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You can make a      </a:t>
            </a:r>
            <a:r>
              <a:rPr kumimoji="0" lang="en-US" sz="6400" b="0" i="0" u="none" strike="noStrike" kern="0" cap="none" spc="0" normalizeH="0" baseline="0" noProof="0" dirty="0">
                <a:ln>
                  <a:noFill/>
                </a:ln>
                <a:solidFill>
                  <a:srgbClr val="FF0000"/>
                </a:solidFill>
                <a:effectLst/>
                <a:uLnTx/>
                <a:uFillTx/>
                <a:latin typeface="Tahoma"/>
                <a:ea typeface="+mn-ea"/>
                <a:cs typeface="+mn-cs"/>
              </a:rPr>
              <a:t>good impact</a:t>
            </a:r>
            <a:r>
              <a:rPr kumimoji="0" lang="en-US" sz="6400" b="0" i="0" u="none" strike="noStrike" kern="0" cap="none" spc="0" normalizeH="0" baseline="0" noProof="0" dirty="0">
                <a:ln>
                  <a:noFill/>
                </a:ln>
                <a:solidFill>
                  <a:srgbClr val="0000FF"/>
                </a:solidFill>
                <a:effectLst/>
                <a:uLnTx/>
                <a:uFillTx/>
                <a:latin typeface="Tahoma"/>
                <a:ea typeface="+mn-ea"/>
                <a:cs typeface="+mn-cs"/>
              </a:rPr>
              <a:t>               on the world</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760626443"/>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solidFill>
                  <a:srgbClr val="0432FF"/>
                </a:solidFill>
                <a:hlinkClick r:id="rId3">
                  <a:extLst>
                    <a:ext uri="{A12FA001-AC4F-418D-AE19-62706E023703}">
                      <ahyp:hlinkClr xmlns:ahyp="http://schemas.microsoft.com/office/drawing/2018/hyperlinkcolor" val="tx"/>
                    </a:ext>
                  </a:extLst>
                </a:hlinkClick>
              </a:rPr>
              <a:t>https://www.youtube.com/watch?v=kgiZlSOcGFM&amp;list=PL5Q2soXY2Zi8D_5MGV6EnXEJHnV2YFBJl&amp;index=1</a:t>
            </a:r>
            <a:endParaRPr lang="en-US" sz="1300" dirty="0">
              <a:solidFill>
                <a:srgbClr val="0432FF"/>
              </a:solidFill>
            </a:endParaRPr>
          </a:p>
          <a:p>
            <a:pPr lvl="1"/>
            <a:endParaRPr lang="en-US" sz="800" dirty="0"/>
          </a:p>
          <a:p>
            <a:r>
              <a:rPr lang="en-US" dirty="0"/>
              <a:t>Enabling In-Memory Computation</a:t>
            </a:r>
          </a:p>
          <a:p>
            <a:pPr lvl="1"/>
            <a:r>
              <a:rPr lang="en-US" sz="1300" dirty="0">
                <a:solidFill>
                  <a:srgbClr val="0432FF"/>
                </a:solidFill>
                <a:hlinkClick r:id="rId4">
                  <a:extLst>
                    <a:ext uri="{A12FA001-AC4F-418D-AE19-62706E023703}">
                      <ahyp:hlinkClr xmlns:ahyp="http://schemas.microsoft.com/office/drawing/2018/hyperlinkcolor" val="tx"/>
                    </a:ext>
                  </a:extLst>
                </a:hlinkClick>
              </a:rPr>
              <a:t>https://www.youtube.com/watch?v=njX_14584Jw&amp;list=PL5Q2soXY2Zi8D_5MGV6EnXEJHnV2YFBJl&amp;index=16</a:t>
            </a:r>
            <a:r>
              <a:rPr lang="en-US" sz="1300" dirty="0">
                <a:solidFill>
                  <a:srgbClr val="0432FF"/>
                </a:solidFill>
              </a:rPr>
              <a:t> </a:t>
            </a:r>
          </a:p>
          <a:p>
            <a:pPr lvl="1"/>
            <a:endParaRPr lang="en-US" sz="800" dirty="0"/>
          </a:p>
          <a:p>
            <a:r>
              <a:rPr lang="en-US" dirty="0"/>
              <a:t>Accelerating Genome Analysis</a:t>
            </a:r>
          </a:p>
          <a:p>
            <a:pPr lvl="1"/>
            <a:r>
              <a:rPr lang="en-US" sz="1300" dirty="0">
                <a:solidFill>
                  <a:srgbClr val="0432FF"/>
                </a:solidFill>
                <a:hlinkClick r:id="rId5">
                  <a:extLst>
                    <a:ext uri="{A12FA001-AC4F-418D-AE19-62706E023703}">
                      <ahyp:hlinkClr xmlns:ahyp="http://schemas.microsoft.com/office/drawing/2018/hyperlinkcolor" val="tx"/>
                    </a:ext>
                  </a:extLst>
                </a:hlinkClick>
              </a:rPr>
              <a:t>https://www.youtube.com/watch?v=r7sn41lH-4A&amp;list=PL5Q2soXY2Zi8D_5MGV6EnXEJHnV2YFBJl&amp;index=41</a:t>
            </a:r>
            <a:r>
              <a:rPr lang="en-US" sz="1300" dirty="0">
                <a:solidFill>
                  <a:srgbClr val="0432FF"/>
                </a:solidFill>
              </a:rPr>
              <a:t> </a:t>
            </a:r>
          </a:p>
          <a:p>
            <a:pPr lvl="1"/>
            <a:endParaRPr lang="en-US" sz="800" dirty="0"/>
          </a:p>
          <a:p>
            <a:r>
              <a:rPr lang="en-US" dirty="0"/>
              <a:t>Rethinking Memory System Design</a:t>
            </a:r>
          </a:p>
          <a:p>
            <a:pPr lvl="1"/>
            <a:r>
              <a:rPr lang="en-US" sz="1300" dirty="0">
                <a:solidFill>
                  <a:srgbClr val="0432FF"/>
                </a:solidFill>
                <a:hlinkClick r:id="rId6">
                  <a:extLst>
                    <a:ext uri="{A12FA001-AC4F-418D-AE19-62706E023703}">
                      <ahyp:hlinkClr xmlns:ahyp="http://schemas.microsoft.com/office/drawing/2018/hyperlinkcolor" val="tx"/>
                    </a:ext>
                  </a:extLst>
                </a:hlinkClick>
              </a:rPr>
              <a:t>https://www.youtube.com/watch?v=F7xZLNMIY1E&amp;list=PL5Q2soXY2Zi8D_5MGV6EnXEJHnV2YFBJl&amp;index=3</a:t>
            </a:r>
            <a:endParaRPr lang="en-US" sz="1300" dirty="0">
              <a:solidFill>
                <a:srgbClr val="0432FF"/>
              </a:solidFill>
            </a:endParaRPr>
          </a:p>
          <a:p>
            <a:pPr lvl="1"/>
            <a:endParaRPr lang="en-US" sz="800" dirty="0"/>
          </a:p>
          <a:p>
            <a:r>
              <a:rPr lang="en-US" dirty="0"/>
              <a:t>Intelligent Architectures for Intelligent Machines</a:t>
            </a:r>
          </a:p>
          <a:p>
            <a:pPr lvl="1"/>
            <a:r>
              <a:rPr lang="en-US" sz="1300" dirty="0">
                <a:solidFill>
                  <a:srgbClr val="0432FF"/>
                </a:solidFill>
                <a:hlinkClick r:id="rId7">
                  <a:extLst>
                    <a:ext uri="{A12FA001-AC4F-418D-AE19-62706E023703}">
                      <ahyp:hlinkClr xmlns:ahyp="http://schemas.microsoft.com/office/drawing/2018/hyperlinkcolor" val="tx"/>
                    </a:ext>
                  </a:extLst>
                </a:hlinkClick>
              </a:rPr>
              <a:t>https://www.youtube.com/watch?v=c6_LgzuNdkw&amp;list=PL5Q2soXY2Zi8D_5MGV6EnXEJHnV2YFBJl&amp;index=25</a:t>
            </a:r>
            <a:r>
              <a:rPr lang="en-US" sz="1300" dirty="0">
                <a:solidFill>
                  <a:srgbClr val="0432FF"/>
                </a:solidFill>
              </a:rPr>
              <a:t> </a:t>
            </a:r>
          </a:p>
          <a:p>
            <a:pPr lvl="1"/>
            <a:endParaRPr lang="en-US" sz="800" dirty="0"/>
          </a:p>
          <a:p>
            <a:r>
              <a:rPr lang="en-US" dirty="0"/>
              <a:t>The Story of RowHammer</a:t>
            </a:r>
          </a:p>
          <a:p>
            <a:pPr lvl="1"/>
            <a:r>
              <a:rPr lang="en-US" sz="1300" dirty="0">
                <a:solidFill>
                  <a:srgbClr val="0432FF"/>
                </a:solidFill>
                <a:hlinkClick r:id="rId8">
                  <a:extLst>
                    <a:ext uri="{A12FA001-AC4F-418D-AE19-62706E023703}">
                      <ahyp:hlinkClr xmlns:ahyp="http://schemas.microsoft.com/office/drawing/2018/hyperlinkcolor" val="tx"/>
                    </a:ext>
                  </a:extLst>
                </a:hlinkClick>
              </a:rPr>
              <a:t>https://www.youtube.com/watch?v=sgd7PHQQ1AI&amp;list=PL5Q2soXY2Zi8D_5MGV6EnXEJHnV2YFBJl&amp;index=39</a:t>
            </a:r>
            <a:r>
              <a:rPr lang="en-US" sz="1300" dirty="0">
                <a:solidFill>
                  <a:srgbClr val="0432FF"/>
                </a:solidFill>
              </a:rPr>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4107585820"/>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03F-D161-E245-931A-AD7F4A463876}"/>
              </a:ext>
            </a:extLst>
          </p:cNvPr>
          <p:cNvSpPr>
            <a:spLocks noGrp="1"/>
          </p:cNvSpPr>
          <p:nvPr>
            <p:ph type="title"/>
          </p:nvPr>
        </p:nvSpPr>
        <p:spPr/>
        <p:txBody>
          <a:bodyPr/>
          <a:lstStyle/>
          <a:p>
            <a:r>
              <a:rPr lang="en-US" dirty="0"/>
              <a:t>Online Courses &amp; Lectures</a:t>
            </a:r>
          </a:p>
        </p:txBody>
      </p:sp>
      <p:sp>
        <p:nvSpPr>
          <p:cNvPr id="3" name="Content Placeholder 2">
            <a:extLst>
              <a:ext uri="{FF2B5EF4-FFF2-40B4-BE49-F238E27FC236}">
                <a16:creationId xmlns:a16="http://schemas.microsoft.com/office/drawing/2014/main" id="{477AA677-0510-9649-A9AF-28360FF80377}"/>
              </a:ext>
            </a:extLst>
          </p:cNvPr>
          <p:cNvSpPr>
            <a:spLocks noGrp="1"/>
          </p:cNvSpPr>
          <p:nvPr>
            <p:ph idx="1"/>
          </p:nvPr>
        </p:nvSpPr>
        <p:spPr>
          <a:xfrm>
            <a:off x="228600" y="908720"/>
            <a:ext cx="8610600" cy="5267672"/>
          </a:xfrm>
        </p:spPr>
        <p:txBody>
          <a:bodyPr/>
          <a:lstStyle/>
          <a:p>
            <a:r>
              <a:rPr lang="en-US" b="1" dirty="0">
                <a:solidFill>
                  <a:srgbClr val="FF0000"/>
                </a:solidFill>
              </a:rPr>
              <a:t>First Computer Architecture &amp; Digital Design Course</a:t>
            </a:r>
          </a:p>
          <a:p>
            <a:pPr lvl="1"/>
            <a:r>
              <a:rPr lang="en-US" dirty="0"/>
              <a:t>Digital Design and Computer Architecture </a:t>
            </a:r>
          </a:p>
          <a:p>
            <a:pPr lvl="1"/>
            <a:r>
              <a:rPr lang="en-US" b="1" dirty="0"/>
              <a:t>Spring 2021 Livestream</a:t>
            </a:r>
            <a:r>
              <a:rPr lang="en-US" dirty="0"/>
              <a:t> Edition: </a:t>
            </a:r>
            <a:r>
              <a:rPr lang="en-US" dirty="0">
                <a:solidFill>
                  <a:srgbClr val="0432FF"/>
                </a:solidFill>
                <a:hlinkClick r:id="rId2">
                  <a:extLst>
                    <a:ext uri="{A12FA001-AC4F-418D-AE19-62706E023703}">
                      <ahyp:hlinkClr xmlns:ahyp="http://schemas.microsoft.com/office/drawing/2018/hyperlinkcolor" val="tx"/>
                    </a:ext>
                  </a:extLst>
                </a:hlinkClick>
              </a:rPr>
              <a:t>https://www.youtube.com/watch?v=LbC0EZY8yw4&amp;list=PL5Q2soXY2Zi_uej3aY39YB5pfW4SJ7LlN</a:t>
            </a:r>
            <a:r>
              <a:rPr lang="en-US" dirty="0">
                <a:solidFill>
                  <a:srgbClr val="0432FF"/>
                </a:solidFill>
              </a:rPr>
              <a:t> </a:t>
            </a:r>
          </a:p>
          <a:p>
            <a:pPr lvl="1"/>
            <a:endParaRPr lang="en-US" dirty="0">
              <a:solidFill>
                <a:srgbClr val="0432FF"/>
              </a:solidFill>
            </a:endParaRPr>
          </a:p>
          <a:p>
            <a:r>
              <a:rPr lang="en-US" b="1" dirty="0">
                <a:solidFill>
                  <a:srgbClr val="FF0000"/>
                </a:solidFill>
              </a:rPr>
              <a:t>Advanced Computer Architecture Course</a:t>
            </a:r>
          </a:p>
          <a:p>
            <a:pPr lvl="1"/>
            <a:r>
              <a:rPr lang="en-US" dirty="0"/>
              <a:t>Computer Architecture</a:t>
            </a:r>
          </a:p>
          <a:p>
            <a:pPr lvl="1"/>
            <a:r>
              <a:rPr lang="en-US" b="1" dirty="0"/>
              <a:t>Fall 2021 Livestream</a:t>
            </a:r>
            <a:r>
              <a:rPr lang="en-US" dirty="0"/>
              <a:t> Edition: </a:t>
            </a:r>
            <a:r>
              <a:rPr lang="en-US"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r>
              <a:rPr lang="en-US" dirty="0">
                <a:solidFill>
                  <a:srgbClr val="0432FF"/>
                </a:solidFill>
              </a:rPr>
              <a:t> </a:t>
            </a:r>
          </a:p>
          <a:p>
            <a:pPr lvl="1"/>
            <a:r>
              <a:rPr lang="en-US" b="1" dirty="0"/>
              <a:t>Fall 2020 </a:t>
            </a:r>
            <a:r>
              <a:rPr lang="en-US" dirty="0"/>
              <a:t>Edition: </a:t>
            </a:r>
            <a:r>
              <a:rPr lang="en-US"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dirty="0">
                <a:solidFill>
                  <a:srgbClr val="0432FF"/>
                </a:solidFill>
              </a:rPr>
              <a:t> </a:t>
            </a:r>
          </a:p>
        </p:txBody>
      </p:sp>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400800"/>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795450970"/>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624853011"/>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600" dirty="0"/>
              <a:t>DDCA (Spring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376733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https://safari.ethz.ch/digitaltechnik/spring2021/doku.php?id=schedule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https://www.youtube.com/watch?v=LbC0EZY8yw4&amp;list=PL5Q2soXY2Zi_uej3aY39YB5pfW4SJ7LlN</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Bachelor’s course</a:t>
            </a:r>
          </a:p>
          <a:p>
            <a:pPr lvl="1"/>
            <a:r>
              <a:rPr lang="en-US" sz="1400" dirty="0"/>
              <a:t>2</a:t>
            </a:r>
            <a:r>
              <a:rPr lang="en-US" sz="1400" baseline="30000" dirty="0"/>
              <a:t>nd</a:t>
            </a:r>
            <a:r>
              <a:rPr lang="en-US" sz="1400" dirty="0"/>
              <a:t> semester at ETH Zurich</a:t>
            </a:r>
          </a:p>
          <a:p>
            <a:pPr lvl="1"/>
            <a:r>
              <a:rPr lang="en-US" sz="1400" dirty="0"/>
              <a:t>Rigorous introduction into “How Computers Work”</a:t>
            </a:r>
          </a:p>
          <a:p>
            <a:pPr lvl="1"/>
            <a:r>
              <a:rPr lang="en-US" sz="1400" dirty="0"/>
              <a:t>Digital Design/Logic</a:t>
            </a:r>
          </a:p>
          <a:p>
            <a:pPr lvl="1"/>
            <a:r>
              <a:rPr lang="en-US" sz="1400" dirty="0"/>
              <a:t>Computer Architecture</a:t>
            </a:r>
          </a:p>
          <a:p>
            <a:pPr lvl="1"/>
            <a:r>
              <a:rPr lang="en-US" sz="1400" dirty="0"/>
              <a:t>10 FPGA Lab Assignments</a:t>
            </a:r>
          </a:p>
          <a:p>
            <a:pPr marL="344487" lvl="1" indent="0">
              <a:buNone/>
            </a:pPr>
            <a:endParaRPr lang="en-US" sz="1400" dirty="0"/>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3677CC6-D719-7241-A215-F041FDC91C31}"/>
              </a:ext>
            </a:extLst>
          </p:cNvPr>
          <p:cNvPicPr>
            <a:picLocks noChangeAspect="1"/>
          </p:cNvPicPr>
          <p:nvPr/>
        </p:nvPicPr>
        <p:blipFill>
          <a:blip r:embed="rId4"/>
          <a:stretch>
            <a:fillRect/>
          </a:stretch>
        </p:blipFill>
        <p:spPr>
          <a:xfrm>
            <a:off x="4355976" y="0"/>
            <a:ext cx="4841293" cy="6858000"/>
          </a:xfrm>
          <a:prstGeom prst="rect">
            <a:avLst/>
          </a:prstGeom>
        </p:spPr>
      </p:pic>
    </p:spTree>
    <p:extLst>
      <p:ext uri="{BB962C8B-B14F-4D97-AF65-F5344CB8AC3E}">
        <p14:creationId xmlns:p14="http://schemas.microsoft.com/office/powerpoint/2010/main" val="2166163845"/>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dirty="0"/>
              <a:t>Comp Arch (Fall 2020)</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https://safari.ethz.ch/architecture/fall2020/doku.php?id=schedule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endParaRPr lang="en-US" sz="16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6D47789A-BBAC-2448-B054-F1A7DF0E8C97}"/>
              </a:ext>
            </a:extLst>
          </p:cNvPr>
          <p:cNvPicPr>
            <a:picLocks noChangeAspect="1"/>
          </p:cNvPicPr>
          <p:nvPr/>
        </p:nvPicPr>
        <p:blipFill>
          <a:blip r:embed="rId4"/>
          <a:stretch>
            <a:fillRect/>
          </a:stretch>
        </p:blipFill>
        <p:spPr>
          <a:xfrm>
            <a:off x="4339219" y="0"/>
            <a:ext cx="4841293" cy="6858000"/>
          </a:xfrm>
          <a:prstGeom prst="rect">
            <a:avLst/>
          </a:prstGeom>
        </p:spPr>
      </p:pic>
    </p:spTree>
    <p:extLst>
      <p:ext uri="{BB962C8B-B14F-4D97-AF65-F5344CB8AC3E}">
        <p14:creationId xmlns:p14="http://schemas.microsoft.com/office/powerpoint/2010/main" val="1811078133"/>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51928851"/>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dirty="0"/>
              <a:t>Seminar (Spring’21)</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https://safari.ethz.ch/architecture_seminar/spring2021/doku.php?id=schedule</a:t>
            </a:r>
            <a:r>
              <a:rPr lang="en-US" sz="1600" dirty="0">
                <a:solidFill>
                  <a:srgbClr val="0432FF"/>
                </a:solidFill>
              </a:rPr>
              <a:t> </a:t>
            </a: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https://www.youtube.com/watch?v=t3m93ZpLOyw&amp;list=PL5Q2soXY2Zi_awYdjmWVIUegsbY7TPGW4</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2456FBE-004E-7A41-8602-1B82C654EC5B}"/>
              </a:ext>
            </a:extLst>
          </p:cNvPr>
          <p:cNvPicPr>
            <a:picLocks noChangeAspect="1"/>
          </p:cNvPicPr>
          <p:nvPr/>
        </p:nvPicPr>
        <p:blipFill>
          <a:blip r:embed="rId4"/>
          <a:stretch>
            <a:fillRect/>
          </a:stretch>
        </p:blipFill>
        <p:spPr>
          <a:xfrm>
            <a:off x="4421900" y="0"/>
            <a:ext cx="4758612" cy="6858000"/>
          </a:xfrm>
          <a:prstGeom prst="rect">
            <a:avLst/>
          </a:prstGeom>
        </p:spPr>
      </p:pic>
    </p:spTree>
    <p:extLst>
      <p:ext uri="{BB962C8B-B14F-4D97-AF65-F5344CB8AC3E}">
        <p14:creationId xmlns:p14="http://schemas.microsoft.com/office/powerpoint/2010/main" val="2881198840"/>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b="1" dirty="0"/>
              <a:t>Seminar (Current)</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https://www.youtube.com/watch?v=4TcP297mdsI&amp;list=PL5Q2soXY2Zi_7UBNmC9B8Yr5JSwTG9yH4</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DD6533C-6454-F341-BC2C-62C956DFF2E7}"/>
              </a:ext>
            </a:extLst>
          </p:cNvPr>
          <p:cNvPicPr>
            <a:picLocks noChangeAspect="1"/>
          </p:cNvPicPr>
          <p:nvPr/>
        </p:nvPicPr>
        <p:blipFill>
          <a:blip r:embed="rId4"/>
          <a:stretch>
            <a:fillRect/>
          </a:stretch>
        </p:blipFill>
        <p:spPr>
          <a:xfrm>
            <a:off x="4479728" y="980728"/>
            <a:ext cx="4670638" cy="4876800"/>
          </a:xfrm>
          <a:prstGeom prst="rect">
            <a:avLst/>
          </a:prstGeom>
        </p:spPr>
      </p:pic>
    </p:spTree>
    <p:extLst>
      <p:ext uri="{BB962C8B-B14F-4D97-AF65-F5344CB8AC3E}">
        <p14:creationId xmlns:p14="http://schemas.microsoft.com/office/powerpoint/2010/main" val="3649544137"/>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C7-0D4A-6D4D-8783-055FF57B72F3}"/>
              </a:ext>
            </a:extLst>
          </p:cNvPr>
          <p:cNvSpPr>
            <a:spLocks noGrp="1"/>
          </p:cNvSpPr>
          <p:nvPr>
            <p:ph type="title"/>
          </p:nvPr>
        </p:nvSpPr>
        <p:spPr/>
        <p:txBody>
          <a:bodyPr/>
          <a:lstStyle/>
          <a:p>
            <a:r>
              <a:rPr lang="en-US" dirty="0"/>
              <a:t>Hands-On Projects &amp; Seminars Courses </a:t>
            </a:r>
          </a:p>
        </p:txBody>
      </p:sp>
      <p:sp>
        <p:nvSpPr>
          <p:cNvPr id="3" name="Content Placeholder 2">
            <a:extLst>
              <a:ext uri="{FF2B5EF4-FFF2-40B4-BE49-F238E27FC236}">
                <a16:creationId xmlns:a16="http://schemas.microsoft.com/office/drawing/2014/main" id="{F5D57137-7AAB-7F45-991A-E0428972B14F}"/>
              </a:ext>
            </a:extLst>
          </p:cNvPr>
          <p:cNvSpPr>
            <a:spLocks noGrp="1"/>
          </p:cNvSpPr>
          <p:nvPr>
            <p:ph idx="1"/>
          </p:nvPr>
        </p:nvSpPr>
        <p:spPr>
          <a:xfrm>
            <a:off x="228600" y="1219200"/>
            <a:ext cx="8610600" cy="5029200"/>
          </a:xfrm>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https://safari.ethz.ch/projects_and_seminars/doku.php</a:t>
            </a:r>
            <a:r>
              <a:rPr lang="en-US" dirty="0">
                <a:solidFill>
                  <a:srgbClr val="0432FF"/>
                </a:solidFill>
              </a:rPr>
              <a:t> </a:t>
            </a:r>
          </a:p>
        </p:txBody>
      </p:sp>
      <p:sp>
        <p:nvSpPr>
          <p:cNvPr id="4" name="Slide Number Placeholder 3">
            <a:extLst>
              <a:ext uri="{FF2B5EF4-FFF2-40B4-BE49-F238E27FC236}">
                <a16:creationId xmlns:a16="http://schemas.microsoft.com/office/drawing/2014/main" id="{4A07976A-3AD7-364A-8088-891DED496DA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856511B-C5C5-2142-9A91-F472C67743D8}"/>
              </a:ext>
            </a:extLst>
          </p:cNvPr>
          <p:cNvPicPr>
            <a:picLocks noChangeAspect="1"/>
          </p:cNvPicPr>
          <p:nvPr/>
        </p:nvPicPr>
        <p:blipFill>
          <a:blip r:embed="rId3"/>
          <a:stretch>
            <a:fillRect/>
          </a:stretch>
        </p:blipFill>
        <p:spPr>
          <a:xfrm>
            <a:off x="0" y="1871332"/>
            <a:ext cx="9144000" cy="4437988"/>
          </a:xfrm>
          <a:prstGeom prst="rect">
            <a:avLst/>
          </a:prstGeom>
        </p:spPr>
      </p:pic>
    </p:spTree>
    <p:extLst>
      <p:ext uri="{BB962C8B-B14F-4D97-AF65-F5344CB8AC3E}">
        <p14:creationId xmlns:p14="http://schemas.microsoft.com/office/powerpoint/2010/main" val="2151754154"/>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343338593"/>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a:t>
            </a:r>
            <a:endParaRPr lang="en-US" sz="3800" dirty="0"/>
          </a:p>
        </p:txBody>
      </p:sp>
      <p:pic>
        <p:nvPicPr>
          <p:cNvPr id="3" name="Picture 2">
            <a:extLst>
              <a:ext uri="{FF2B5EF4-FFF2-40B4-BE49-F238E27FC236}">
                <a16:creationId xmlns:a16="http://schemas.microsoft.com/office/drawing/2014/main" id="{C7FF465F-35B8-3D4E-8DA5-38E24AECB7F0}"/>
              </a:ext>
            </a:extLst>
          </p:cNvPr>
          <p:cNvPicPr>
            <a:picLocks noChangeAspect="1"/>
          </p:cNvPicPr>
          <p:nvPr/>
        </p:nvPicPr>
        <p:blipFill>
          <a:blip r:embed="rId2"/>
          <a:stretch>
            <a:fillRect/>
          </a:stretch>
        </p:blipFill>
        <p:spPr>
          <a:xfrm>
            <a:off x="0" y="1020270"/>
            <a:ext cx="3039099" cy="1710000"/>
          </a:xfrm>
          <a:prstGeom prst="rect">
            <a:avLst/>
          </a:prstGeom>
        </p:spPr>
      </p:pic>
      <p:pic>
        <p:nvPicPr>
          <p:cNvPr id="5" name="Picture 4">
            <a:extLst>
              <a:ext uri="{FF2B5EF4-FFF2-40B4-BE49-F238E27FC236}">
                <a16:creationId xmlns:a16="http://schemas.microsoft.com/office/drawing/2014/main" id="{1954DC66-ED14-844E-8686-B69F576079F6}"/>
              </a:ext>
            </a:extLst>
          </p:cNvPr>
          <p:cNvPicPr>
            <a:picLocks noChangeAspect="1"/>
          </p:cNvPicPr>
          <p:nvPr/>
        </p:nvPicPr>
        <p:blipFill>
          <a:blip r:embed="rId3"/>
          <a:stretch>
            <a:fillRect/>
          </a:stretch>
        </p:blipFill>
        <p:spPr>
          <a:xfrm>
            <a:off x="3061558" y="1020270"/>
            <a:ext cx="3039098" cy="1710000"/>
          </a:xfrm>
          <a:prstGeom prst="rect">
            <a:avLst/>
          </a:prstGeom>
        </p:spPr>
      </p:pic>
      <p:pic>
        <p:nvPicPr>
          <p:cNvPr id="6" name="Picture 5">
            <a:extLst>
              <a:ext uri="{FF2B5EF4-FFF2-40B4-BE49-F238E27FC236}">
                <a16:creationId xmlns:a16="http://schemas.microsoft.com/office/drawing/2014/main" id="{7CF330DA-3E78-7E48-AC12-54161AE29117}"/>
              </a:ext>
            </a:extLst>
          </p:cNvPr>
          <p:cNvPicPr>
            <a:picLocks noChangeAspect="1"/>
          </p:cNvPicPr>
          <p:nvPr/>
        </p:nvPicPr>
        <p:blipFill>
          <a:blip r:embed="rId4"/>
          <a:stretch>
            <a:fillRect/>
          </a:stretch>
        </p:blipFill>
        <p:spPr>
          <a:xfrm>
            <a:off x="6123116" y="1020270"/>
            <a:ext cx="3039099" cy="1710000"/>
          </a:xfrm>
          <a:prstGeom prst="rect">
            <a:avLst/>
          </a:prstGeom>
        </p:spPr>
      </p:pic>
      <p:pic>
        <p:nvPicPr>
          <p:cNvPr id="7" name="Picture 6">
            <a:extLst>
              <a:ext uri="{FF2B5EF4-FFF2-40B4-BE49-F238E27FC236}">
                <a16:creationId xmlns:a16="http://schemas.microsoft.com/office/drawing/2014/main" id="{C016D881-8FB2-A140-9F8C-D3F584507CE0}"/>
              </a:ext>
            </a:extLst>
          </p:cNvPr>
          <p:cNvPicPr>
            <a:picLocks noChangeAspect="1"/>
          </p:cNvPicPr>
          <p:nvPr/>
        </p:nvPicPr>
        <p:blipFill>
          <a:blip r:embed="rId5"/>
          <a:stretch>
            <a:fillRect/>
          </a:stretch>
        </p:blipFill>
        <p:spPr>
          <a:xfrm>
            <a:off x="7108" y="2776218"/>
            <a:ext cx="3039099" cy="1710000"/>
          </a:xfrm>
          <a:prstGeom prst="rect">
            <a:avLst/>
          </a:prstGeom>
        </p:spPr>
      </p:pic>
      <p:pic>
        <p:nvPicPr>
          <p:cNvPr id="8" name="Picture 7">
            <a:extLst>
              <a:ext uri="{FF2B5EF4-FFF2-40B4-BE49-F238E27FC236}">
                <a16:creationId xmlns:a16="http://schemas.microsoft.com/office/drawing/2014/main" id="{2C86B28A-F786-A44D-ABCB-2ACBE8BFD1FA}"/>
              </a:ext>
            </a:extLst>
          </p:cNvPr>
          <p:cNvPicPr>
            <a:picLocks noChangeAspect="1"/>
          </p:cNvPicPr>
          <p:nvPr/>
        </p:nvPicPr>
        <p:blipFill>
          <a:blip r:embed="rId6"/>
          <a:stretch>
            <a:fillRect/>
          </a:stretch>
        </p:blipFill>
        <p:spPr>
          <a:xfrm>
            <a:off x="3058696" y="2776218"/>
            <a:ext cx="3039099" cy="1710000"/>
          </a:xfrm>
          <a:prstGeom prst="rect">
            <a:avLst/>
          </a:prstGeom>
        </p:spPr>
      </p:pic>
      <p:sp>
        <p:nvSpPr>
          <p:cNvPr id="10" name="Rectangle 9">
            <a:extLst>
              <a:ext uri="{FF2B5EF4-FFF2-40B4-BE49-F238E27FC236}">
                <a16:creationId xmlns:a16="http://schemas.microsoft.com/office/drawing/2014/main" id="{19082E93-FD98-EF49-ADB5-A2C10837F371}"/>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safari.ethz.ch</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/safari-seminar-series/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279B7153-B3C1-9347-A817-5DE9E1ACEEAD}"/>
              </a:ext>
            </a:extLst>
          </p:cNvPr>
          <p:cNvPicPr>
            <a:picLocks noChangeAspect="1"/>
          </p:cNvPicPr>
          <p:nvPr/>
        </p:nvPicPr>
        <p:blipFill>
          <a:blip r:embed="rId8"/>
          <a:stretch>
            <a:fillRect/>
          </a:stretch>
        </p:blipFill>
        <p:spPr>
          <a:xfrm>
            <a:off x="6120457" y="2778583"/>
            <a:ext cx="3044415" cy="1712991"/>
          </a:xfrm>
          <a:prstGeom prst="rect">
            <a:avLst/>
          </a:prstGeom>
        </p:spPr>
      </p:pic>
      <p:pic>
        <p:nvPicPr>
          <p:cNvPr id="12" name="Picture 11">
            <a:extLst>
              <a:ext uri="{FF2B5EF4-FFF2-40B4-BE49-F238E27FC236}">
                <a16:creationId xmlns:a16="http://schemas.microsoft.com/office/drawing/2014/main" id="{C1F1308B-5778-FA4C-B9E4-0EAB1DD7CFE1}"/>
              </a:ext>
            </a:extLst>
          </p:cNvPr>
          <p:cNvPicPr>
            <a:picLocks noChangeAspect="1"/>
          </p:cNvPicPr>
          <p:nvPr/>
        </p:nvPicPr>
        <p:blipFill>
          <a:blip r:embed="rId9"/>
          <a:stretch>
            <a:fillRect/>
          </a:stretch>
        </p:blipFill>
        <p:spPr>
          <a:xfrm>
            <a:off x="0" y="4584281"/>
            <a:ext cx="3044415" cy="1712991"/>
          </a:xfrm>
          <a:prstGeom prst="rect">
            <a:avLst/>
          </a:prstGeom>
        </p:spPr>
      </p:pic>
      <p:pic>
        <p:nvPicPr>
          <p:cNvPr id="13" name="Picture 12">
            <a:extLst>
              <a:ext uri="{FF2B5EF4-FFF2-40B4-BE49-F238E27FC236}">
                <a16:creationId xmlns:a16="http://schemas.microsoft.com/office/drawing/2014/main" id="{15B181AB-1E41-A649-86DE-C317E98B208D}"/>
              </a:ext>
            </a:extLst>
          </p:cNvPr>
          <p:cNvPicPr>
            <a:picLocks noChangeAspect="1"/>
          </p:cNvPicPr>
          <p:nvPr/>
        </p:nvPicPr>
        <p:blipFill>
          <a:blip r:embed="rId10"/>
          <a:stretch>
            <a:fillRect/>
          </a:stretch>
        </p:blipFill>
        <p:spPr>
          <a:xfrm>
            <a:off x="3048000" y="4576919"/>
            <a:ext cx="3057500" cy="1720353"/>
          </a:xfrm>
          <a:prstGeom prst="rect">
            <a:avLst/>
          </a:prstGeom>
        </p:spPr>
      </p:pic>
      <p:pic>
        <p:nvPicPr>
          <p:cNvPr id="4" name="Picture 3">
            <a:extLst>
              <a:ext uri="{FF2B5EF4-FFF2-40B4-BE49-F238E27FC236}">
                <a16:creationId xmlns:a16="http://schemas.microsoft.com/office/drawing/2014/main" id="{38A91E93-ADBE-F741-88D4-DCF10BB72FA5}"/>
              </a:ext>
            </a:extLst>
          </p:cNvPr>
          <p:cNvPicPr>
            <a:picLocks noChangeAspect="1"/>
          </p:cNvPicPr>
          <p:nvPr/>
        </p:nvPicPr>
        <p:blipFill>
          <a:blip r:embed="rId11"/>
          <a:stretch>
            <a:fillRect/>
          </a:stretch>
        </p:blipFill>
        <p:spPr>
          <a:xfrm>
            <a:off x="6121872" y="4605272"/>
            <a:ext cx="3022128" cy="1692000"/>
          </a:xfrm>
          <a:prstGeom prst="rect">
            <a:avLst/>
          </a:prstGeom>
        </p:spPr>
      </p:pic>
    </p:spTree>
    <p:extLst>
      <p:ext uri="{BB962C8B-B14F-4D97-AF65-F5344CB8AC3E}">
        <p14:creationId xmlns:p14="http://schemas.microsoft.com/office/powerpoint/2010/main" val="46522562"/>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(II)</a:t>
            </a:r>
            <a:endParaRPr lang="en-US" sz="3800" dirty="0"/>
          </a:p>
        </p:txBody>
      </p:sp>
      <p:sp>
        <p:nvSpPr>
          <p:cNvPr id="10" name="Rectangle 9">
            <a:extLst>
              <a:ext uri="{FF2B5EF4-FFF2-40B4-BE49-F238E27FC236}">
                <a16:creationId xmlns:a16="http://schemas.microsoft.com/office/drawing/2014/main" id="{19082E93-FD98-EF49-ADB5-A2C10837F371}"/>
              </a:ext>
            </a:extLst>
          </p:cNvPr>
          <p:cNvSpPr/>
          <p:nvPr/>
        </p:nvSpPr>
        <p:spPr>
          <a:xfrm>
            <a:off x="243501" y="6536377"/>
            <a:ext cx="8610600" cy="2769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https://www.youtube.com/watch?v=D8Hjy2iU9l4&amp;list=PL5Q2soXY2Zi_tOTAYm--dYByNPL7JhwR9&amp;index=1</a:t>
            </a: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14" name="Picture 13">
            <a:extLst>
              <a:ext uri="{FF2B5EF4-FFF2-40B4-BE49-F238E27FC236}">
                <a16:creationId xmlns:a16="http://schemas.microsoft.com/office/drawing/2014/main" id="{6AE929E4-E5BE-3E4B-A6C7-F18EBBBACD96}"/>
              </a:ext>
            </a:extLst>
          </p:cNvPr>
          <p:cNvPicPr>
            <a:picLocks noChangeAspect="1"/>
          </p:cNvPicPr>
          <p:nvPr/>
        </p:nvPicPr>
        <p:blipFill>
          <a:blip r:embed="rId3"/>
          <a:stretch>
            <a:fillRect/>
          </a:stretch>
        </p:blipFill>
        <p:spPr>
          <a:xfrm>
            <a:off x="351967" y="980728"/>
            <a:ext cx="3499953" cy="2548159"/>
          </a:xfrm>
          <a:prstGeom prst="rect">
            <a:avLst/>
          </a:prstGeom>
        </p:spPr>
      </p:pic>
      <p:pic>
        <p:nvPicPr>
          <p:cNvPr id="15" name="Picture 14">
            <a:extLst>
              <a:ext uri="{FF2B5EF4-FFF2-40B4-BE49-F238E27FC236}">
                <a16:creationId xmlns:a16="http://schemas.microsoft.com/office/drawing/2014/main" id="{253159A2-5E57-C647-B505-B6F781DBF5D2}"/>
              </a:ext>
            </a:extLst>
          </p:cNvPr>
          <p:cNvPicPr>
            <a:picLocks noChangeAspect="1"/>
          </p:cNvPicPr>
          <p:nvPr/>
        </p:nvPicPr>
        <p:blipFill>
          <a:blip r:embed="rId4"/>
          <a:stretch>
            <a:fillRect/>
          </a:stretch>
        </p:blipFill>
        <p:spPr>
          <a:xfrm>
            <a:off x="4860033" y="980728"/>
            <a:ext cx="3384376" cy="2464012"/>
          </a:xfrm>
          <a:prstGeom prst="rect">
            <a:avLst/>
          </a:prstGeom>
        </p:spPr>
      </p:pic>
      <p:pic>
        <p:nvPicPr>
          <p:cNvPr id="9" name="Picture 8">
            <a:extLst>
              <a:ext uri="{FF2B5EF4-FFF2-40B4-BE49-F238E27FC236}">
                <a16:creationId xmlns:a16="http://schemas.microsoft.com/office/drawing/2014/main" id="{FC1D5ABC-29F4-4440-89FB-454D1CC95B0F}"/>
              </a:ext>
            </a:extLst>
          </p:cNvPr>
          <p:cNvPicPr>
            <a:picLocks noChangeAspect="1"/>
          </p:cNvPicPr>
          <p:nvPr/>
        </p:nvPicPr>
        <p:blipFill>
          <a:blip r:embed="rId5"/>
          <a:stretch>
            <a:fillRect/>
          </a:stretch>
        </p:blipFill>
        <p:spPr>
          <a:xfrm>
            <a:off x="356059" y="3789040"/>
            <a:ext cx="3495861" cy="2548158"/>
          </a:xfrm>
          <a:prstGeom prst="rect">
            <a:avLst/>
          </a:prstGeom>
        </p:spPr>
      </p:pic>
      <p:pic>
        <p:nvPicPr>
          <p:cNvPr id="16" name="Picture 15">
            <a:extLst>
              <a:ext uri="{FF2B5EF4-FFF2-40B4-BE49-F238E27FC236}">
                <a16:creationId xmlns:a16="http://schemas.microsoft.com/office/drawing/2014/main" id="{91D8E958-BA87-1A48-A7AC-A103B9656D8B}"/>
              </a:ext>
            </a:extLst>
          </p:cNvPr>
          <p:cNvPicPr>
            <a:picLocks noChangeAspect="1"/>
          </p:cNvPicPr>
          <p:nvPr/>
        </p:nvPicPr>
        <p:blipFill>
          <a:blip r:embed="rId6"/>
          <a:stretch>
            <a:fillRect/>
          </a:stretch>
        </p:blipFill>
        <p:spPr>
          <a:xfrm>
            <a:off x="4880745" y="3785840"/>
            <a:ext cx="3384376" cy="2465163"/>
          </a:xfrm>
          <a:prstGeom prst="rect">
            <a:avLst/>
          </a:prstGeom>
        </p:spPr>
      </p:pic>
    </p:spTree>
    <p:extLst>
      <p:ext uri="{BB962C8B-B14F-4D97-AF65-F5344CB8AC3E}">
        <p14:creationId xmlns:p14="http://schemas.microsoft.com/office/powerpoint/2010/main" val="1880398832"/>
      </p:ext>
    </p:extLst>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72816"/>
            <a:ext cx="7924800" cy="1752600"/>
          </a:xfrm>
        </p:spPr>
        <p:txBody>
          <a:bodyPr/>
          <a:lstStyle/>
          <a:p>
            <a:pPr algn="ctr"/>
            <a:r>
              <a:rPr lang="en-US" dirty="0"/>
              <a:t>Open-Source Artifacts</a:t>
            </a:r>
          </a:p>
        </p:txBody>
      </p:sp>
      <p:sp>
        <p:nvSpPr>
          <p:cNvPr id="3" name="Subtitle 2"/>
          <p:cNvSpPr>
            <a:spLocks noGrp="1"/>
          </p:cNvSpPr>
          <p:nvPr>
            <p:ph type="subTitle" idx="1"/>
          </p:nvPr>
        </p:nvSpPr>
        <p:spPr/>
        <p:txBody>
          <a:bodyPr/>
          <a:lstStyle/>
          <a:p>
            <a:r>
              <a:rPr lang="en-US" b="1" dirty="0">
                <a:solidFill>
                  <a:srgbClr val="0432FF"/>
                </a:solidFill>
                <a:hlinkClick r:id="rId2">
                  <a:extLst>
                    <a:ext uri="{A12FA001-AC4F-418D-AE19-62706E023703}">
                      <ahyp:hlinkClr xmlns:ahyp="http://schemas.microsoft.com/office/drawing/2018/hyperlinkcolor" val="tx"/>
                    </a:ext>
                  </a:extLst>
                </a:hlinkClick>
              </a:rPr>
              <a:t>https://github.com/CMU-SAFARI</a:t>
            </a:r>
            <a:r>
              <a:rPr lang="en-US" b="1" dirty="0">
                <a:solidFill>
                  <a:srgbClr val="0432FF"/>
                </a:solidFill>
              </a:rPr>
              <a:t>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467</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47796002"/>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4196525473"/>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4EF9-6311-1645-A0CB-2E4DC613C3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D4E5EE-14A7-4C49-8B8C-B0C403B9FC06}"/>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387C2AC1-FD9E-7A4A-BF0C-C9A332C41C8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2EC307D-DE3D-4346-9EEC-849FEAAACE63}"/>
              </a:ext>
            </a:extLst>
          </p:cNvPr>
          <p:cNvPicPr>
            <a:picLocks noChangeAspect="1"/>
          </p:cNvPicPr>
          <p:nvPr/>
        </p:nvPicPr>
        <p:blipFill>
          <a:blip r:embed="rId2"/>
          <a:stretch>
            <a:fillRect/>
          </a:stretch>
        </p:blipFill>
        <p:spPr>
          <a:xfrm>
            <a:off x="1879725" y="7184"/>
            <a:ext cx="5384549" cy="6858000"/>
          </a:xfrm>
          <a:prstGeom prst="rect">
            <a:avLst/>
          </a:prstGeom>
        </p:spPr>
      </p:pic>
      <p:sp>
        <p:nvSpPr>
          <p:cNvPr id="6" name="TextBox 5">
            <a:extLst>
              <a:ext uri="{FF2B5EF4-FFF2-40B4-BE49-F238E27FC236}">
                <a16:creationId xmlns:a16="http://schemas.microsoft.com/office/drawing/2014/main" id="{B9871ED2-6771-8148-B0D9-0B21E966C7C8}"/>
              </a:ext>
            </a:extLst>
          </p:cNvPr>
          <p:cNvSpPr txBox="1"/>
          <p:nvPr/>
        </p:nvSpPr>
        <p:spPr>
          <a:xfrm>
            <a:off x="4963649" y="5269399"/>
            <a:ext cx="415530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https://github.com/CMU-SAFARI</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886081560"/>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b="1" dirty="0">
                <a:solidFill>
                  <a:srgbClr val="0432FF"/>
                </a:solidFill>
              </a:rPr>
              <a:t>Computing Research and Education </a:t>
            </a:r>
            <a:r>
              <a:rPr lang="en-US" dirty="0">
                <a:solidFill>
                  <a:srgbClr val="0432FF"/>
                </a:solidFill>
              </a:rPr>
              <a:t>(@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b="1" dirty="0">
                <a:solidFill>
                  <a:srgbClr val="0432FF"/>
                </a:solidFill>
              </a:rPr>
              <a:t>Maurice Wilkes Award Speech </a:t>
            </a:r>
            <a:r>
              <a:rPr lang="en-US" dirty="0">
                <a:solidFill>
                  <a:srgbClr val="0432FF"/>
                </a:solidFill>
              </a:rPr>
              <a:t>(10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493069693"/>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597368860"/>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 (II)</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"Computer Architecture: Why Is It So Important and Exciting Today?"</a:t>
            </a:r>
            <a:r>
              <a:rPr lang="en-US" sz="1800" dirty="0">
                <a:solidFill>
                  <a:srgbClr val="0432FF"/>
                </a:solidFill>
              </a:rPr>
              <a:t>  </a:t>
            </a:r>
            <a:br>
              <a:rPr lang="en-US" sz="1800" dirty="0">
                <a:solidFill>
                  <a:srgbClr val="0432FF"/>
                </a:solidFill>
              </a:rPr>
            </a:br>
            <a:r>
              <a:rPr lang="en-US" sz="1800" dirty="0"/>
              <a:t>Invited Lecture at </a:t>
            </a:r>
            <a:r>
              <a:rPr lang="en-US" sz="1800" i="1" dirty="0">
                <a:hlinkClick r:id="rId3"/>
              </a:rPr>
              <a:t>Izmir Institute of Technology (</a:t>
            </a:r>
            <a:r>
              <a:rPr lang="en-US" sz="1800" b="1" i="1" dirty="0">
                <a:hlinkClick r:id="rId3"/>
              </a:rPr>
              <a:t>IYTE</a:t>
            </a:r>
            <a:r>
              <a:rPr lang="en-US" sz="1800" i="1" dirty="0">
                <a:hlinkClick r:id="rId3"/>
              </a:rPr>
              <a:t>) </a:t>
            </a:r>
            <a:r>
              <a:rPr lang="en-US" sz="1800" dirty="0"/>
              <a:t>, Virtual, 16 October 2020. </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 </a:t>
            </a:r>
            <a:br>
              <a:rPr lang="en-US" sz="1800" dirty="0"/>
            </a:br>
            <a:r>
              <a:rPr lang="en-US" sz="1800" dirty="0"/>
              <a:t>[</a:t>
            </a:r>
            <a:r>
              <a:rPr lang="en-US" sz="1800" dirty="0">
                <a:hlinkClick r:id="rId5"/>
              </a:rPr>
              <a:t>Talk Video</a:t>
            </a:r>
            <a:r>
              <a:rPr lang="en-US" sz="1800" dirty="0"/>
              <a:t> (2 hours 12 minutes)]</a:t>
            </a:r>
          </a:p>
          <a:p>
            <a:pPr marL="0" indent="0">
              <a:buNone/>
            </a:pPr>
            <a:br>
              <a:rPr lang="en-US" sz="1800" dirty="0"/>
            </a:br>
            <a:endParaRPr lang="en-US" sz="1800" dirty="0"/>
          </a:p>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6">
                  <a:extLst>
                    <a:ext uri="{A12FA001-AC4F-418D-AE19-62706E023703}">
                      <ahyp:hlinkClr xmlns:ahyp="http://schemas.microsoft.com/office/drawing/2018/hyperlinkcolor" val="tx"/>
                    </a:ext>
                  </a:extLst>
                </a:hlinkClick>
              </a:rPr>
              <a:t>"Applying to Graduate School &amp; Doing Impactful Research"</a:t>
            </a:r>
            <a:r>
              <a:rPr lang="en-US" sz="1800" dirty="0">
                <a:solidFill>
                  <a:srgbClr val="0432FF"/>
                </a:solidFill>
              </a:rPr>
              <a:t> </a:t>
            </a:r>
            <a:br>
              <a:rPr lang="en-US" sz="1800" dirty="0">
                <a:solidFill>
                  <a:srgbClr val="0432FF"/>
                </a:solidFill>
              </a:rPr>
            </a:br>
            <a:r>
              <a:rPr lang="en-US" sz="1800" i="1" dirty="0"/>
              <a:t>Invited Panel Talk at </a:t>
            </a:r>
            <a:r>
              <a:rPr lang="en-US" sz="1800" i="1" dirty="0">
                <a:hlinkClick r:id="rId7"/>
              </a:rPr>
              <a:t>the 3rd Undergraduate Mentoring Workshop</a:t>
            </a:r>
            <a:r>
              <a:rPr lang="en-US" sz="1800" i="1" dirty="0"/>
              <a:t>, held with </a:t>
            </a:r>
            <a:r>
              <a:rPr lang="en-US" sz="1800" i="1" dirty="0">
                <a:hlinkClick r:id="rId8"/>
              </a:rPr>
              <a:t>the 48th International Symposium on Computer Architecture (</a:t>
            </a:r>
            <a:r>
              <a:rPr lang="en-US" sz="1800" b="1" i="1" dirty="0">
                <a:hlinkClick r:id="rId8"/>
              </a:rPr>
              <a:t>ISCA</a:t>
            </a:r>
            <a:r>
              <a:rPr lang="en-US" sz="1800" i="1" dirty="0">
                <a:hlinkClick r:id="rId8"/>
              </a:rPr>
              <a:t>)</a:t>
            </a:r>
            <a:r>
              <a:rPr lang="en-US" sz="1800" dirty="0"/>
              <a:t>, Virtual, 18 June 2021. </a:t>
            </a:r>
            <a:br>
              <a:rPr lang="en-US" sz="1800" dirty="0"/>
            </a:br>
            <a:r>
              <a:rPr lang="en-US" sz="1800" dirty="0"/>
              <a:t>[</a:t>
            </a:r>
            <a:r>
              <a:rPr lang="en-US" sz="1800" dirty="0">
                <a:hlinkClick r:id="rId6"/>
              </a:rPr>
              <a:t>Slides (pptx)</a:t>
            </a:r>
            <a:r>
              <a:rPr lang="en-US" sz="1800" dirty="0"/>
              <a:t> </a:t>
            </a:r>
            <a:r>
              <a:rPr lang="en-US" sz="1800" dirty="0">
                <a:hlinkClick r:id="rId9"/>
              </a:rPr>
              <a:t>(pdf)</a:t>
            </a:r>
            <a:r>
              <a:rPr lang="en-US" sz="1800" dirty="0"/>
              <a:t>] </a:t>
            </a:r>
            <a:br>
              <a:rPr lang="en-US" sz="1800" dirty="0"/>
            </a:br>
            <a:r>
              <a:rPr lang="en-US" sz="1800" dirty="0"/>
              <a:t>[</a:t>
            </a:r>
            <a:r>
              <a:rPr lang="en-US" sz="1800" dirty="0">
                <a:hlinkClick r:id="rId10"/>
              </a:rPr>
              <a:t>Talk Video</a:t>
            </a:r>
            <a:r>
              <a:rPr lang="en-US" sz="1800" dirty="0"/>
              <a:t> (50 minutes)]</a:t>
            </a:r>
          </a:p>
          <a:p>
            <a:endParaRPr lang="en-US" sz="1800" dirty="0"/>
          </a:p>
        </p:txBody>
      </p:sp>
      <p:sp>
        <p:nvSpPr>
          <p:cNvPr id="4" name="Slide Number Placeholder 3">
            <a:extLst>
              <a:ext uri="{FF2B5EF4-FFF2-40B4-BE49-F238E27FC236}">
                <a16:creationId xmlns:a16="http://schemas.microsoft.com/office/drawing/2014/main" id="{F184A087-14E4-E548-89F4-24CDE0339BC5}"/>
              </a:ext>
            </a:extLst>
          </p:cNvPr>
          <p:cNvSpPr>
            <a:spLocks noGrp="1"/>
          </p:cNvSpPr>
          <p:nvPr>
            <p:ph type="sldNum" sz="quarter" idx="11"/>
          </p:nvPr>
        </p:nvSpPr>
        <p:spPr>
          <a:xfrm>
            <a:off x="6553200" y="6363164"/>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472</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83464129"/>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917450673"/>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870769476"/>
      </p:ext>
    </p:extLst>
  </p:cSld>
  <p:clrMapOvr>
    <a:masterClrMapping/>
  </p:clrMapOvr>
  <p:transition/>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Videos,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134585569"/>
      </p:ext>
    </p:extLst>
  </p:cSld>
  <p:clrMapOvr>
    <a:masterClrMapping/>
  </p:clrMapOvr>
  <p:transition/>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539552" y="1748408"/>
            <a:ext cx="7924800" cy="1752600"/>
          </a:xfrm>
        </p:spPr>
        <p:txBody>
          <a:bodyPr/>
          <a:lstStyle/>
          <a:p>
            <a:pPr algn="ctr"/>
            <a:r>
              <a:rPr lang="en-US" b="1" dirty="0"/>
              <a:t>Fundamental Thinking</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3505326"/>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Bottom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365250"/>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7" name="Rounded Rectangle 6">
            <a:extLst>
              <a:ext uri="{FF2B5EF4-FFF2-40B4-BE49-F238E27FC236}">
                <a16:creationId xmlns:a16="http://schemas.microsoft.com/office/drawing/2014/main" id="{9B95BAA4-53D5-604E-9EC0-8B877CDEF2AE}"/>
              </a:ext>
            </a:extLst>
          </p:cNvPr>
          <p:cNvSpPr>
            <a:spLocks noChangeArrowheads="1"/>
          </p:cNvSpPr>
          <p:nvPr/>
        </p:nvSpPr>
        <p:spPr bwMode="auto">
          <a:xfrm rot="5400000">
            <a:off x="4281766" y="-328332"/>
            <a:ext cx="685802" cy="8810065"/>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126581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a:xfrm>
            <a:off x="228600" y="152400"/>
            <a:ext cx="8801100" cy="1066800"/>
          </a:xfrm>
        </p:spPr>
        <p:txBody>
          <a:bodyPr/>
          <a:lstStyle/>
          <a:p>
            <a:r>
              <a:rPr lang="en-US" dirty="0"/>
              <a:t>Historical: Opportunities at the Bottom (II)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043243"/>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9928123C-4476-AE4B-9C5A-5D3E508DA06D}"/>
              </a:ext>
            </a:extLst>
          </p:cNvPr>
          <p:cNvPicPr>
            <a:picLocks noChangeAspect="1"/>
          </p:cNvPicPr>
          <p:nvPr/>
        </p:nvPicPr>
        <p:blipFill>
          <a:blip r:embed="rId4"/>
          <a:stretch>
            <a:fillRect/>
          </a:stretch>
        </p:blipFill>
        <p:spPr>
          <a:xfrm>
            <a:off x="128900" y="2244222"/>
            <a:ext cx="9015100" cy="4133169"/>
          </a:xfrm>
          <a:prstGeom prst="rect">
            <a:avLst/>
          </a:prstGeom>
        </p:spPr>
      </p:pic>
      <p:sp>
        <p:nvSpPr>
          <p:cNvPr id="9" name="Rounded Rectangle 8">
            <a:extLst>
              <a:ext uri="{FF2B5EF4-FFF2-40B4-BE49-F238E27FC236}">
                <a16:creationId xmlns:a16="http://schemas.microsoft.com/office/drawing/2014/main" id="{C4720344-C867-1C41-B64E-FE4EFFC6C483}"/>
              </a:ext>
            </a:extLst>
          </p:cNvPr>
          <p:cNvSpPr>
            <a:spLocks noChangeArrowheads="1"/>
          </p:cNvSpPr>
          <p:nvPr/>
        </p:nvSpPr>
        <p:spPr bwMode="auto">
          <a:xfrm rot="5400000">
            <a:off x="4152899" y="-876298"/>
            <a:ext cx="304801" cy="7239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ounded Rectangle 9">
            <a:extLst>
              <a:ext uri="{FF2B5EF4-FFF2-40B4-BE49-F238E27FC236}">
                <a16:creationId xmlns:a16="http://schemas.microsoft.com/office/drawing/2014/main" id="{51EDBF09-41DC-954E-9549-BDB80BB20B31}"/>
              </a:ext>
            </a:extLst>
          </p:cNvPr>
          <p:cNvSpPr>
            <a:spLocks noChangeArrowheads="1"/>
          </p:cNvSpPr>
          <p:nvPr/>
        </p:nvSpPr>
        <p:spPr bwMode="auto">
          <a:xfrm rot="5400000">
            <a:off x="2760008" y="2762770"/>
            <a:ext cx="304801" cy="560518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7423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Top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31B5361F-3180-4243-8082-039A7DAA89F0}"/>
              </a:ext>
            </a:extLst>
          </p:cNvPr>
          <p:cNvPicPr>
            <a:picLocks noChangeAspect="1"/>
          </p:cNvPicPr>
          <p:nvPr/>
        </p:nvPicPr>
        <p:blipFill>
          <a:blip r:embed="rId2"/>
          <a:stretch>
            <a:fillRect/>
          </a:stretch>
        </p:blipFill>
        <p:spPr>
          <a:xfrm>
            <a:off x="647700" y="952548"/>
            <a:ext cx="7772400" cy="2353614"/>
          </a:xfrm>
          <a:prstGeom prst="rect">
            <a:avLst/>
          </a:prstGeom>
        </p:spPr>
      </p:pic>
      <p:pic>
        <p:nvPicPr>
          <p:cNvPr id="8" name="Picture 7">
            <a:extLst>
              <a:ext uri="{FF2B5EF4-FFF2-40B4-BE49-F238E27FC236}">
                <a16:creationId xmlns:a16="http://schemas.microsoft.com/office/drawing/2014/main" id="{2C7DB7AA-3E97-5149-BF89-D41F9EC53DA7}"/>
              </a:ext>
            </a:extLst>
          </p:cNvPr>
          <p:cNvPicPr>
            <a:picLocks noChangeAspect="1"/>
          </p:cNvPicPr>
          <p:nvPr/>
        </p:nvPicPr>
        <p:blipFill>
          <a:blip r:embed="rId3"/>
          <a:stretch>
            <a:fillRect/>
          </a:stretch>
        </p:blipFill>
        <p:spPr>
          <a:xfrm>
            <a:off x="669823" y="3306162"/>
            <a:ext cx="7641559" cy="3194330"/>
          </a:xfrm>
          <a:prstGeom prst="rect">
            <a:avLst/>
          </a:prstGeom>
        </p:spPr>
      </p:pic>
      <p:sp>
        <p:nvSpPr>
          <p:cNvPr id="9" name="TextBox 8">
            <a:extLst>
              <a:ext uri="{FF2B5EF4-FFF2-40B4-BE49-F238E27FC236}">
                <a16:creationId xmlns:a16="http://schemas.microsoft.com/office/drawing/2014/main" id="{C91EA970-BACF-D24D-891E-30115D48E063}"/>
              </a:ext>
            </a:extLst>
          </p:cNvPr>
          <p:cNvSpPr txBox="1"/>
          <p:nvPr/>
        </p:nvSpPr>
        <p:spPr>
          <a:xfrm>
            <a:off x="2133600" y="6520161"/>
            <a:ext cx="433003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https://science.sciencemag.org/content/368/6495/eaam9744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Rounded Rectangle 9">
            <a:extLst>
              <a:ext uri="{FF2B5EF4-FFF2-40B4-BE49-F238E27FC236}">
                <a16:creationId xmlns:a16="http://schemas.microsoft.com/office/drawing/2014/main" id="{4F867AE1-F55C-794D-8D43-774BF77D8794}"/>
              </a:ext>
            </a:extLst>
          </p:cNvPr>
          <p:cNvSpPr>
            <a:spLocks noChangeArrowheads="1"/>
          </p:cNvSpPr>
          <p:nvPr/>
        </p:nvSpPr>
        <p:spPr bwMode="auto">
          <a:xfrm rot="5400000">
            <a:off x="4062525" y="2562019"/>
            <a:ext cx="550544" cy="7326406"/>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794897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66B1-FE74-5F49-B72C-C4E12203B1F8}"/>
              </a:ext>
            </a:extLst>
          </p:cNvPr>
          <p:cNvSpPr>
            <a:spLocks noGrp="1"/>
          </p:cNvSpPr>
          <p:nvPr>
            <p:ph type="title"/>
          </p:nvPr>
        </p:nvSpPr>
        <p:spPr/>
        <p:txBody>
          <a:bodyPr/>
          <a:lstStyle/>
          <a:p>
            <a:r>
              <a:rPr lang="en-US" dirty="0"/>
              <a:t>Axiom, Revisited</a:t>
            </a:r>
          </a:p>
        </p:txBody>
      </p:sp>
      <p:sp>
        <p:nvSpPr>
          <p:cNvPr id="3" name="Content Placeholder 2">
            <a:extLst>
              <a:ext uri="{FF2B5EF4-FFF2-40B4-BE49-F238E27FC236}">
                <a16:creationId xmlns:a16="http://schemas.microsoft.com/office/drawing/2014/main" id="{CB66A599-B824-4843-AF11-2B71A9C93A75}"/>
              </a:ext>
            </a:extLst>
          </p:cNvPr>
          <p:cNvSpPr>
            <a:spLocks noGrp="1"/>
          </p:cNvSpPr>
          <p:nvPr>
            <p:ph idx="1"/>
          </p:nvPr>
        </p:nvSpPr>
        <p:spPr>
          <a:xfrm>
            <a:off x="0" y="997527"/>
            <a:ext cx="9144000" cy="5193723"/>
          </a:xfrm>
        </p:spPr>
        <p:txBody>
          <a:bodyPr/>
          <a:lstStyle/>
          <a:p>
            <a:pPr marL="0" indent="0" algn="ctr">
              <a:buNone/>
            </a:pPr>
            <a:endParaRPr lang="en-US" dirty="0">
              <a:solidFill>
                <a:srgbClr val="FF0000"/>
              </a:solidFill>
            </a:endParaRPr>
          </a:p>
          <a:p>
            <a:pPr marL="0" indent="0" algn="ctr">
              <a:buNone/>
            </a:pPr>
            <a:r>
              <a:rPr lang="en-US" dirty="0">
                <a:solidFill>
                  <a:srgbClr val="0432FF"/>
                </a:solidFill>
              </a:rPr>
              <a:t>There </a:t>
            </a:r>
            <a:r>
              <a:rPr lang="en-US" b="1" dirty="0">
                <a:solidFill>
                  <a:srgbClr val="0432FF"/>
                </a:solidFill>
              </a:rPr>
              <a:t>is</a:t>
            </a:r>
            <a:r>
              <a:rPr lang="en-US" dirty="0">
                <a:solidFill>
                  <a:srgbClr val="0432FF"/>
                </a:solidFill>
              </a:rPr>
              <a:t> plenty of room both at the top and at the bottom </a:t>
            </a:r>
          </a:p>
          <a:p>
            <a:pPr marL="0" indent="0" algn="ctr">
              <a:buNone/>
            </a:pPr>
            <a:endParaRPr lang="en-US" dirty="0">
              <a:solidFill>
                <a:srgbClr val="0432FF"/>
              </a:solidFill>
            </a:endParaRPr>
          </a:p>
          <a:p>
            <a:pPr marL="0" indent="0" algn="ctr">
              <a:buNone/>
            </a:pPr>
            <a:r>
              <a:rPr lang="en-US" dirty="0">
                <a:solidFill>
                  <a:srgbClr val="0432FF"/>
                </a:solidFill>
              </a:rPr>
              <a:t>but </a:t>
            </a:r>
            <a:r>
              <a:rPr lang="en-US" b="1" dirty="0">
                <a:solidFill>
                  <a:srgbClr val="0432FF"/>
                </a:solidFill>
              </a:rPr>
              <a:t>much more so </a:t>
            </a:r>
          </a:p>
          <a:p>
            <a:pPr marL="0" indent="0" algn="ctr">
              <a:buNone/>
            </a:pPr>
            <a:endParaRPr lang="en-US" dirty="0">
              <a:solidFill>
                <a:srgbClr val="FF0000"/>
              </a:solidFill>
            </a:endParaRPr>
          </a:p>
          <a:p>
            <a:pPr marL="0" indent="0" algn="ctr">
              <a:buNone/>
            </a:pPr>
            <a:r>
              <a:rPr lang="en-US" dirty="0">
                <a:solidFill>
                  <a:srgbClr val="0432FF"/>
                </a:solidFill>
              </a:rPr>
              <a:t>when you </a:t>
            </a:r>
          </a:p>
          <a:p>
            <a:pPr marL="0" indent="0" algn="ctr">
              <a:buNone/>
            </a:pPr>
            <a:endParaRPr lang="en-US" dirty="0">
              <a:solidFill>
                <a:srgbClr val="FF0000"/>
              </a:solidFill>
            </a:endParaRPr>
          </a:p>
          <a:p>
            <a:pPr marL="0" indent="0" algn="ctr">
              <a:buNone/>
            </a:pPr>
            <a:r>
              <a:rPr lang="en-US" sz="2800" b="1" dirty="0">
                <a:solidFill>
                  <a:srgbClr val="FF0000"/>
                </a:solidFill>
              </a:rPr>
              <a:t>communicate well between and optimize across </a:t>
            </a:r>
          </a:p>
          <a:p>
            <a:pPr marL="0" indent="0" algn="ctr">
              <a:buNone/>
            </a:pPr>
            <a:endParaRPr lang="en-US" dirty="0">
              <a:solidFill>
                <a:srgbClr val="FF0000"/>
              </a:solidFill>
            </a:endParaRPr>
          </a:p>
          <a:p>
            <a:pPr marL="0" indent="0" algn="ctr">
              <a:buNone/>
            </a:pPr>
            <a:r>
              <a:rPr lang="en-US" sz="2800" b="1" dirty="0">
                <a:solidFill>
                  <a:srgbClr val="FF0000"/>
                </a:solidFill>
              </a:rPr>
              <a:t>the top and the bottom</a:t>
            </a:r>
          </a:p>
          <a:p>
            <a:pPr algn="ctr"/>
            <a:endParaRPr lang="en-US" dirty="0"/>
          </a:p>
        </p:txBody>
      </p:sp>
      <p:sp>
        <p:nvSpPr>
          <p:cNvPr id="4" name="Slide Number Placeholder 3">
            <a:extLst>
              <a:ext uri="{FF2B5EF4-FFF2-40B4-BE49-F238E27FC236}">
                <a16:creationId xmlns:a16="http://schemas.microsoft.com/office/drawing/2014/main" id="{01C6DBCF-4A40-DA49-A434-B8DA39AFA3DD}"/>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480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324156315"/>
      </p:ext>
    </p:extLst>
  </p:cSld>
  <p:clrMapOvr>
    <a:masterClrMapping/>
  </p:clrMapOvr>
  <p:transition/>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Hence the Expanded View</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925946719"/>
      </p:ext>
    </p:extLst>
  </p:cSld>
  <p:clrMapOvr>
    <a:masterClrMapping/>
  </p:clrMapOvr>
  <p:transition/>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69076701"/>
      </p:ext>
    </p:extLst>
  </p:cSld>
  <p:clrMapOvr>
    <a:masterClrMapping/>
  </p:clrMapOvr>
  <p:transition/>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End of 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4428974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TIMING" val="|28.5|1.1|0.7|1.2|0.5|13.7|1|5.9|1.2|10"/>
</p:tagLst>
</file>

<file path=ppt/tags/tag2.xml><?xml version="1.0" encoding="utf-8"?>
<p:tagLst xmlns:a="http://schemas.openxmlformats.org/drawingml/2006/main" xmlns:r="http://schemas.openxmlformats.org/officeDocument/2006/relationships" xmlns:p="http://schemas.openxmlformats.org/presentationml/2006/main">
  <p:tag name="TIMING" val="|1.9|5.2|1.7"/>
</p:tagLst>
</file>

<file path=ppt/tags/tag3.xml><?xml version="1.0" encoding="utf-8"?>
<p:tagLst xmlns:a="http://schemas.openxmlformats.org/drawingml/2006/main" xmlns:r="http://schemas.openxmlformats.org/officeDocument/2006/relationships" xmlns:p="http://schemas.openxmlformats.org/presentationml/2006/main">
  <p:tag name="TIMING" val="|4.5|0.7|1|6.4|2.9|2.7"/>
</p:tagLst>
</file>

<file path=ppt/tags/tag4.xml><?xml version="1.0" encoding="utf-8"?>
<p:tagLst xmlns:a="http://schemas.openxmlformats.org/drawingml/2006/main" xmlns:r="http://schemas.openxmlformats.org/officeDocument/2006/relationships" xmlns:p="http://schemas.openxmlformats.org/presentationml/2006/main">
  <p:tag name="TIMING" val="|2.2|4.6|8.2|3.6"/>
</p:tagLst>
</file>

<file path=ppt/tags/tag5.xml><?xml version="1.0" encoding="utf-8"?>
<p:tagLst xmlns:a="http://schemas.openxmlformats.org/drawingml/2006/main" xmlns:r="http://schemas.openxmlformats.org/officeDocument/2006/relationships" xmlns:p="http://schemas.openxmlformats.org/presentationml/2006/main">
  <p:tag name="TIMING" val="|5.6|1.4|3.1|5.3"/>
</p:tagLst>
</file>

<file path=ppt/tags/tag6.xml><?xml version="1.0" encoding="utf-8"?>
<p:tagLst xmlns:a="http://schemas.openxmlformats.org/drawingml/2006/main" xmlns:r="http://schemas.openxmlformats.org/officeDocument/2006/relationships" xmlns:p="http://schemas.openxmlformats.org/presentationml/2006/main">
  <p:tag name="TIMING" val="|12|5.3|1.3|11.4|5.3|2.1"/>
</p:tagLst>
</file>

<file path=ppt/tags/tag7.xml><?xml version="1.0" encoding="utf-8"?>
<p:tagLst xmlns:a="http://schemas.openxmlformats.org/drawingml/2006/main" xmlns:r="http://schemas.openxmlformats.org/officeDocument/2006/relationships" xmlns:p="http://schemas.openxmlformats.org/presentationml/2006/main">
  <p:tag name="TIMING" val="|2.2|3.1"/>
</p:tagLst>
</file>

<file path=ppt/theme/_rels/theme34.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5.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1.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8.xml><?xml version="1.0" encoding="utf-8"?>
<a:theme xmlns:a="http://schemas.openxmlformats.org/drawingml/2006/main" name="15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43.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1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15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2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2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100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2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101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1.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2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5.xml><?xml version="1.0" encoding="utf-8"?>
<a:theme xmlns:a="http://schemas.openxmlformats.org/drawingml/2006/main" name="2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7.xml><?xml version="1.0" encoding="utf-8"?>
<a:theme xmlns:a="http://schemas.openxmlformats.org/drawingml/2006/main" name="1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70.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3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3.xml><?xml version="1.0" encoding="utf-8"?>
<a:theme xmlns:a="http://schemas.openxmlformats.org/drawingml/2006/main" name="1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5.xml><?xml version="1.0" encoding="utf-8"?>
<a:theme xmlns:a="http://schemas.openxmlformats.org/drawingml/2006/main" name="6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6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9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846AF6C8-510F-B843-927B-D228E6D21AE1}" vid="{401B834B-21C8-DD47-A919-8F9510F7175F}"/>
    </a:ext>
  </a:extLst>
</a:theme>
</file>

<file path=ppt/theme/theme79.xml><?xml version="1.0" encoding="utf-8"?>
<a:theme xmlns:a="http://schemas.openxmlformats.org/drawingml/2006/main" name="10_Office Theme">
  <a:themeElements>
    <a:clrScheme name="Nandita">
      <a:dk1>
        <a:sysClr val="windowText" lastClr="000000"/>
      </a:dk1>
      <a:lt1>
        <a:sysClr val="window" lastClr="FFFFFF"/>
      </a:lt1>
      <a:dk2>
        <a:srgbClr val="44546A"/>
      </a:dk2>
      <a:lt2>
        <a:srgbClr val="D8D8D8"/>
      </a:lt2>
      <a:accent1>
        <a:srgbClr val="008000"/>
      </a:accent1>
      <a:accent2>
        <a:srgbClr val="FF9933"/>
      </a:accent2>
      <a:accent3>
        <a:srgbClr val="1D6FA9"/>
      </a:accent3>
      <a:accent4>
        <a:srgbClr val="15537E"/>
      </a:accent4>
      <a:accent5>
        <a:srgbClr val="C00000"/>
      </a:accent5>
      <a:accent6>
        <a:srgbClr val="FFD966"/>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2800" b="1" dirty="0" smtClean="0">
            <a:latin typeface="Myriad Pro Cond" panose="020B07060304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sz="2400" b="1" dirty="0" smtClean="0">
            <a:latin typeface="Myriad Pro Cond" panose="020B07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80.xml><?xml version="1.0" encoding="utf-8"?>
<a:theme xmlns:a="http://schemas.openxmlformats.org/drawingml/2006/main" name="1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9900"/>
      </a:accent5>
      <a:accent6>
        <a:srgbClr val="777777"/>
      </a:accent6>
      <a:hlink>
        <a:srgbClr val="0000FF"/>
      </a:hlink>
      <a:folHlink>
        <a:srgbClr val="800080"/>
      </a:folHlink>
    </a:clrScheme>
    <a:fontScheme name="Sesha">
      <a:majorFont>
        <a:latin typeface="Myriad Pro Cond"/>
        <a:ea typeface=""/>
        <a:cs typeface=""/>
      </a:majorFont>
      <a:minorFont>
        <a:latin typeface="Myriad Pro C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accent2"/>
          </a:solidFill>
          <a:headEnd type="none" w="med" len="med"/>
          <a:tailEnd type="arrow" w="med" len="me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1.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b="1" dirty="0" smtClean="0">
            <a:latin typeface="Myriad Pro Cond" panose="020B05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3.xml><?xml version="1.0" encoding="utf-8"?>
<a:theme xmlns:a="http://schemas.openxmlformats.org/drawingml/2006/main" name="31_Edge">
  <a:themeElements>
    <a:clrScheme name="Custom 4">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5.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1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7.xml><?xml version="1.0" encoding="utf-8"?>
<a:theme xmlns:a="http://schemas.openxmlformats.org/drawingml/2006/main" name="14_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8.xml><?xml version="1.0" encoding="utf-8"?>
<a:theme xmlns:a="http://schemas.openxmlformats.org/drawingml/2006/main" name="5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9.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0.xml><?xml version="1.0" encoding="utf-8"?>
<a:theme xmlns:a="http://schemas.openxmlformats.org/drawingml/2006/main" name="1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1.xml><?xml version="1.0" encoding="utf-8"?>
<a:theme xmlns:a="http://schemas.openxmlformats.org/drawingml/2006/main" name="1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2.xml><?xml version="1.0" encoding="utf-8"?>
<a:theme xmlns:a="http://schemas.openxmlformats.org/drawingml/2006/main" name="1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3.xml><?xml version="1.0" encoding="utf-8"?>
<a:theme xmlns:a="http://schemas.openxmlformats.org/drawingml/2006/main" name="3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5.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7.xml><?xml version="1.0" encoding="utf-8"?>
<a:theme xmlns:a="http://schemas.openxmlformats.org/drawingml/2006/main" name="17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8.xml><?xml version="1.0" encoding="utf-8"?>
<a:theme xmlns:a="http://schemas.openxmlformats.org/drawingml/2006/main" name="1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9.xml><?xml version="1.0" encoding="utf-8"?>
<a:theme xmlns:a="http://schemas.openxmlformats.org/drawingml/2006/main" name="19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0.xml><?xml version="1.0" encoding="utf-8"?>
<a:theme xmlns:a="http://schemas.openxmlformats.org/drawingml/2006/main" name="20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Override>
</file>

<file path=docProps/app.xml><?xml version="1.0" encoding="utf-8"?>
<Properties xmlns="http://schemas.openxmlformats.org/officeDocument/2006/extended-properties" xmlns:vt="http://schemas.openxmlformats.org/officeDocument/2006/docPropsVTypes">
  <Template/>
  <TotalTime>339234</TotalTime>
  <Words>31488</Words>
  <Application>Microsoft Macintosh PowerPoint</Application>
  <PresentationFormat>On-screen Show (4:3)</PresentationFormat>
  <Paragraphs>4610</Paragraphs>
  <Slides>483</Slides>
  <Notes>113</Notes>
  <HiddenSlides>0</HiddenSlides>
  <MMClips>0</MMClips>
  <ScaleCrop>false</ScaleCrop>
  <HeadingPairs>
    <vt:vector size="8" baseType="variant">
      <vt:variant>
        <vt:lpstr>Fonts Used</vt:lpstr>
      </vt:variant>
      <vt:variant>
        <vt:i4>42</vt:i4>
      </vt:variant>
      <vt:variant>
        <vt:lpstr>Theme</vt:lpstr>
      </vt:variant>
      <vt:variant>
        <vt:i4>100</vt:i4>
      </vt:variant>
      <vt:variant>
        <vt:lpstr>Embedded OLE Servers</vt:lpstr>
      </vt:variant>
      <vt:variant>
        <vt:i4>1</vt:i4>
      </vt:variant>
      <vt:variant>
        <vt:lpstr>Slide Titles</vt:lpstr>
      </vt:variant>
      <vt:variant>
        <vt:i4>483</vt:i4>
      </vt:variant>
    </vt:vector>
  </HeadingPairs>
  <TitlesOfParts>
    <vt:vector size="626" baseType="lpstr">
      <vt:lpstr>Adobe Garamond Pro</vt:lpstr>
      <vt:lpstr>Arial</vt:lpstr>
      <vt:lpstr>Arial</vt:lpstr>
      <vt:lpstr>Arial Black</vt:lpstr>
      <vt:lpstr>Arial Narrow</vt:lpstr>
      <vt:lpstr>Calibri</vt:lpstr>
      <vt:lpstr>Calibri Light</vt:lpstr>
      <vt:lpstr>Cambria</vt:lpstr>
      <vt:lpstr>Cambria Math</vt:lpstr>
      <vt:lpstr>Candara</vt:lpstr>
      <vt:lpstr>Chalkduster</vt:lpstr>
      <vt:lpstr>Comic Sans MS</vt:lpstr>
      <vt:lpstr>Consolas</vt:lpstr>
      <vt:lpstr>Corbel</vt:lpstr>
      <vt:lpstr>Courier New</vt:lpstr>
      <vt:lpstr>europa</vt:lpstr>
      <vt:lpstr>Futura Medium</vt:lpstr>
      <vt:lpstr>Garamond</vt:lpstr>
      <vt:lpstr>Gill Sans</vt:lpstr>
      <vt:lpstr>Gill Sans MT</vt:lpstr>
      <vt:lpstr>Helvetica Neue</vt:lpstr>
      <vt:lpstr>Lato</vt:lpstr>
      <vt:lpstr>Lato Black</vt:lpstr>
      <vt:lpstr>LinBiolinumTB</vt:lpstr>
      <vt:lpstr>Lucida Grande</vt:lpstr>
      <vt:lpstr>Lucida Sans</vt:lpstr>
      <vt:lpstr>medium-content-sans-serif-font</vt:lpstr>
      <vt:lpstr>Myriad Pro Bold Cond</vt:lpstr>
      <vt:lpstr>Myriad Pro Cond</vt:lpstr>
      <vt:lpstr>Nunito</vt:lpstr>
      <vt:lpstr>Nunito SemiBold</vt:lpstr>
      <vt:lpstr>Palatino Linotype</vt:lpstr>
      <vt:lpstr>Segoe UI</vt:lpstr>
      <vt:lpstr>Segoe UI Symbol</vt:lpstr>
      <vt:lpstr>Tahoma</vt:lpstr>
      <vt:lpstr>Times</vt:lpstr>
      <vt:lpstr>Times New Roman</vt:lpstr>
      <vt:lpstr>Trebuchet MS</vt:lpstr>
      <vt:lpstr>Twentieth Century</vt:lpstr>
      <vt:lpstr>Verdana</vt:lpstr>
      <vt:lpstr>Wingdings</vt:lpstr>
      <vt:lpstr>Zapf Dingbats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95_Edge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Title &amp; Bullets</vt:lpstr>
      <vt:lpstr>156_Edge</vt:lpstr>
      <vt:lpstr>159_Edge</vt:lpstr>
      <vt:lpstr>safari</vt:lpstr>
      <vt:lpstr>153_Edge</vt:lpstr>
      <vt:lpstr>5_Edge</vt:lpstr>
      <vt:lpstr>7_Edge</vt:lpstr>
      <vt:lpstr>18_Edge</vt:lpstr>
      <vt:lpstr>4_sesha-theme</vt:lpstr>
      <vt:lpstr>19_Edge</vt:lpstr>
      <vt:lpstr>11_Edge</vt:lpstr>
      <vt:lpstr>14_Edge</vt:lpstr>
      <vt:lpstr>2_Edge</vt:lpstr>
      <vt:lpstr>40_Edge</vt:lpstr>
      <vt:lpstr>15_Edge</vt:lpstr>
      <vt:lpstr>99_Edge</vt:lpstr>
      <vt:lpstr>137_Edge</vt:lpstr>
      <vt:lpstr>24_Edge</vt:lpstr>
      <vt:lpstr>155_Edge</vt:lpstr>
      <vt:lpstr>62_Edge</vt:lpstr>
      <vt:lpstr>27_Edge</vt:lpstr>
      <vt:lpstr>28_Edge</vt:lpstr>
      <vt:lpstr>100_Edge</vt:lpstr>
      <vt:lpstr>29_Edge</vt:lpstr>
      <vt:lpstr>41_Edge</vt:lpstr>
      <vt:lpstr>101_Edge</vt:lpstr>
      <vt:lpstr>6_Office Theme</vt:lpstr>
      <vt:lpstr>20_Edge</vt:lpstr>
      <vt:lpstr>21_Edge</vt:lpstr>
      <vt:lpstr>26_Edge</vt:lpstr>
      <vt:lpstr>7_Office Theme</vt:lpstr>
      <vt:lpstr>22_Edge</vt:lpstr>
      <vt:lpstr>1_Office Theme</vt:lpstr>
      <vt:lpstr>16_Edge</vt:lpstr>
      <vt:lpstr>12_Edge</vt:lpstr>
      <vt:lpstr>Metropolitan_bullet</vt:lpstr>
      <vt:lpstr>25_Edge</vt:lpstr>
      <vt:lpstr>32_Edge</vt:lpstr>
      <vt:lpstr>5_Office Theme</vt:lpstr>
      <vt:lpstr>157_Edge</vt:lpstr>
      <vt:lpstr>3_Office Theme</vt:lpstr>
      <vt:lpstr>67_Edge</vt:lpstr>
      <vt:lpstr>10_Edge</vt:lpstr>
      <vt:lpstr>60_Edge</vt:lpstr>
      <vt:lpstr>9_Office Theme</vt:lpstr>
      <vt:lpstr>10_Office Theme</vt:lpstr>
      <vt:lpstr>1_sesha-theme</vt:lpstr>
      <vt:lpstr>11_Office Theme</vt:lpstr>
      <vt:lpstr>Simple Light</vt:lpstr>
      <vt:lpstr>31_Edge</vt:lpstr>
      <vt:lpstr>30_Edge</vt:lpstr>
      <vt:lpstr>33_Edge</vt:lpstr>
      <vt:lpstr>13_Office Theme</vt:lpstr>
      <vt:lpstr>14_Office Theme</vt:lpstr>
      <vt:lpstr>5_sesha-theme</vt:lpstr>
      <vt:lpstr>27_Office Theme</vt:lpstr>
      <vt:lpstr>15_Office Theme</vt:lpstr>
      <vt:lpstr>16_Office Theme</vt:lpstr>
      <vt:lpstr>12_Office Theme</vt:lpstr>
      <vt:lpstr>34_Edge</vt:lpstr>
      <vt:lpstr>4_Office Theme</vt:lpstr>
      <vt:lpstr>8_Office Theme</vt:lpstr>
      <vt:lpstr>Office Theme</vt:lpstr>
      <vt:lpstr>17_Office Theme</vt:lpstr>
      <vt:lpstr>18_Office Theme</vt:lpstr>
      <vt:lpstr>19_Office Theme</vt:lpstr>
      <vt:lpstr>20_Office Theme</vt:lpstr>
      <vt:lpstr>Visio</vt:lpstr>
      <vt:lpstr>Memory-Centric Computing</vt:lpstr>
      <vt:lpstr>The Problem</vt:lpstr>
      <vt:lpstr>Data is Key for AI, ML, Genomics, …</vt:lpstr>
      <vt:lpstr>Huge Demand for Performance &amp; Efficiency</vt:lpstr>
      <vt:lpstr>Data is Key for Future Workloads</vt:lpstr>
      <vt:lpstr>Data Overwhelms Modern Machines </vt:lpstr>
      <vt:lpstr>PowerPoint Presentation</vt:lpstr>
      <vt:lpstr>PowerPoint Presentation</vt:lpstr>
      <vt:lpstr>Data is Key for Future Workloads</vt:lpstr>
      <vt:lpstr>PowerPoint Presentation</vt:lpstr>
      <vt:lpstr>We Need Faster &amp; Scalable Genome Analysis</vt:lpstr>
      <vt:lpstr>New Genome Sequencing Technologies</vt:lpstr>
      <vt:lpstr>New Genome Sequencing Technologies</vt:lpstr>
      <vt:lpstr> Problems with (Genome) Analysis Today</vt:lpstr>
      <vt:lpstr>Accelerating Genome Analysis [IEEE MICRO 2020]</vt:lpstr>
      <vt:lpstr>Beginner Reading on Genome Analysis</vt:lpstr>
      <vt:lpstr>FPGA-based Near-Memory Analytics</vt:lpstr>
      <vt:lpstr>Near-Memory Acceleration using FPGAs</vt:lpstr>
      <vt:lpstr>Performance &amp; Energy Greatly Improve</vt:lpstr>
      <vt:lpstr>GenASM Framework [MICRO 2020]</vt:lpstr>
      <vt:lpstr>In-Storage Genome Filtering [ASPLOS 2022] </vt:lpstr>
      <vt:lpstr>Accelerating Sequence-to-Graph Mapping</vt:lpstr>
      <vt:lpstr>Accelerating Basecalling + Read Mapping</vt:lpstr>
      <vt:lpstr>Designing &amp; Accelerating Basecallers</vt:lpstr>
      <vt:lpstr>Future of Genome Sequencing &amp; Analysis</vt:lpstr>
      <vt:lpstr>More on Fast &amp; Efficient Genome Analysis …</vt:lpstr>
      <vt:lpstr>More on Fast &amp; Efficient Genome Analysis …</vt:lpstr>
      <vt:lpstr>Detailed Lectures on Genome Analysis</vt:lpstr>
      <vt:lpstr>Data Overwhelms Modern Machines …</vt:lpstr>
      <vt:lpstr>A Computing System</vt:lpstr>
      <vt:lpstr>Perils of Processor-Centric Design</vt:lpstr>
      <vt:lpstr>Deeper and Larger Memory Hierarchies</vt:lpstr>
      <vt:lpstr>AMD’s 3D Last Level Cache (2021)</vt:lpstr>
      <vt:lpstr>Deeper and Larger Memory Hierarchies</vt:lpstr>
      <vt:lpstr>Deeper and Larger Memory Hierarchies</vt:lpstr>
      <vt:lpstr>PowerPoint Presentation</vt:lpstr>
      <vt:lpstr>PowerPoint Presentation</vt:lpstr>
      <vt:lpstr>Axiom</vt:lpstr>
      <vt:lpstr>How to Handle Data Well</vt:lpstr>
      <vt:lpstr>Corollaries: Computing Systems Today …</vt:lpstr>
      <vt:lpstr>Fundamentally Better Architectures</vt:lpstr>
      <vt:lpstr>We Need to Revisit the Entire Stack</vt:lpstr>
      <vt:lpstr>A Blueprint for Fundamentally Better Architectures</vt:lpstr>
      <vt:lpstr>Data-Centric (Memory-Centric) Architectures</vt:lpstr>
      <vt:lpstr>Data-Centric Architectures: Properties</vt:lpstr>
      <vt:lpstr>Processing Data           Where It Makes Sense</vt:lpstr>
      <vt:lpstr>Process Data Where It Makes Sense </vt:lpstr>
      <vt:lpstr>Processing in/near Memory: An Old Idea</vt:lpstr>
      <vt:lpstr>Processing in/near Memory: An Old Idea</vt:lpstr>
      <vt:lpstr>Why In-Memory Computation Today?</vt:lpstr>
      <vt:lpstr>Processing-in-Memory Landscape Today</vt:lpstr>
      <vt:lpstr>Why In-Memory Computation Today?</vt:lpstr>
      <vt:lpstr>Memory Scaling Issues Are Real</vt:lpstr>
      <vt:lpstr>As Memory Scales, It Becomes Unreliable</vt:lpstr>
      <vt:lpstr>Infrastructures to Understand Such Issues</vt:lpstr>
      <vt:lpstr>Memory Testing Infrastructures</vt:lpstr>
      <vt:lpstr>Updated Memory Testing Infrastructure</vt:lpstr>
      <vt:lpstr>A Curious Phenomenon [Kim et al., ISCA 2014]</vt:lpstr>
      <vt:lpstr>PowerPoint Presentation</vt:lpstr>
      <vt:lpstr>Modern Memory is Prone to Disturbance Errors</vt:lpstr>
      <vt:lpstr>Most DRAM Modules Are Vulnerable</vt:lpstr>
      <vt:lpstr>The RowHammer Vulnerability</vt:lpstr>
      <vt:lpstr>The Story of RowHammer Tutorial …</vt:lpstr>
      <vt:lpstr>10 Years of RowHammer in 20 Minutes</vt:lpstr>
      <vt:lpstr>Memory Scaling Issues Are Real</vt:lpstr>
      <vt:lpstr>Memory Scaling Issues Are Real</vt:lpstr>
      <vt:lpstr>Memory Scaling Issues Are Real</vt:lpstr>
      <vt:lpstr>Memory Scaling Issues Are Real</vt:lpstr>
      <vt:lpstr>Hybrid Memory Enables Better Scaling</vt:lpstr>
      <vt:lpstr>The Push from Circuits and Devices</vt:lpstr>
      <vt:lpstr>An Example Intelligent Controller</vt:lpstr>
      <vt:lpstr>Industry Is Writing Papers About It, Too</vt:lpstr>
      <vt:lpstr>Call for Intelligent Memory Controllers</vt:lpstr>
      <vt:lpstr>Another Example Intelligent Controller</vt:lpstr>
      <vt:lpstr>Aside: Intelligent Controller for NAND Flash</vt:lpstr>
      <vt:lpstr>Intelligent Flash Controllers [PIEEE’17]</vt:lpstr>
      <vt:lpstr>Intel Optane Persistent Memory (2019)</vt:lpstr>
      <vt:lpstr>Emerging Memories Also Need Intelligent Controllers</vt:lpstr>
      <vt:lpstr>The Takeaway</vt:lpstr>
      <vt:lpstr>The Push from Circuits and Devices</vt:lpstr>
      <vt:lpstr>Why In-Memory Computation Today?</vt:lpstr>
      <vt:lpstr>Three Key Systems &amp; Application Trends</vt:lpstr>
      <vt:lpstr>Do We Want This?</vt:lpstr>
      <vt:lpstr>Or This?</vt:lpstr>
      <vt:lpstr>Challenge and Opportunity for Future</vt:lpstr>
      <vt:lpstr>The Problem</vt:lpstr>
      <vt:lpstr>The Problem</vt:lpstr>
      <vt:lpstr>A Computing System</vt:lpstr>
      <vt:lpstr>A Computing System</vt:lpstr>
      <vt:lpstr>Today’s Computing Systems</vt:lpstr>
      <vt:lpstr>It’s the Memory, Stupid!</vt:lpstr>
      <vt:lpstr>The Performance Perspective </vt:lpstr>
      <vt:lpstr>The Performance Perspective</vt:lpstr>
      <vt:lpstr>The Performance Perspective (Today)</vt:lpstr>
      <vt:lpstr>The Performance Perspective (Today)</vt:lpstr>
      <vt:lpstr>Perils of Processor-Centric Design</vt:lpstr>
      <vt:lpstr>Perils of Processor-Centric Design</vt:lpstr>
      <vt:lpstr>The Energy Perspective</vt:lpstr>
      <vt:lpstr>Data Movement vs. Computation Energy</vt:lpstr>
      <vt:lpstr>Data Movement vs. Computation Energy</vt:lpstr>
      <vt:lpstr>Data Movement vs. Computation Energy</vt:lpstr>
      <vt:lpstr>Data Movement vs. Computation Energy</vt:lpstr>
      <vt:lpstr>Energy Waste in Mobile Devices</vt:lpstr>
      <vt:lpstr>We Do Not Want to Move Data!</vt:lpstr>
      <vt:lpstr>We Need A Paradigm Shift To …</vt:lpstr>
      <vt:lpstr>Goal: Processing Inside Memory</vt:lpstr>
      <vt:lpstr>PIM Review and Open Problems</vt:lpstr>
      <vt:lpstr>PowerPoint Presentation</vt:lpstr>
      <vt:lpstr>PowerPoint Presentation</vt:lpstr>
      <vt:lpstr>PIM Course (Spring 2022)</vt:lpstr>
      <vt:lpstr>We Need to Think Differently from the Past Approaches</vt:lpstr>
      <vt:lpstr>Processing in Memory:   Two Approaches</vt:lpstr>
      <vt:lpstr>Approach 1: Processing Using Memory</vt:lpstr>
      <vt:lpstr>Starting Simple: Data Copy and Initialization</vt:lpstr>
      <vt:lpstr>Future Systems: In-Memory Copy</vt:lpstr>
      <vt:lpstr>RowClone: In-DRAM Row Copy</vt:lpstr>
      <vt:lpstr>RowClone: Latency and Energy Savings</vt:lpstr>
      <vt:lpstr>More on RowClone</vt:lpstr>
      <vt:lpstr>RowClone in Off-the-Shelf DRAM Chips</vt:lpstr>
      <vt:lpstr>Real Processing Using Memory Prototype</vt:lpstr>
      <vt:lpstr>Real Processing-using-Memory Prototype</vt:lpstr>
      <vt:lpstr>Real Processing-using-Memory Prototype</vt:lpstr>
      <vt:lpstr>Microbenchmark Copy/Initialization Throughput</vt:lpstr>
      <vt:lpstr>Lecture on RowClone &amp; Processing using DRAM</vt:lpstr>
      <vt:lpstr>Mindset: Memory as an Accelerator</vt:lpstr>
      <vt:lpstr>(Truly) In-Memory Computation </vt:lpstr>
      <vt:lpstr>In-DRAM AND/OR: Triple Row Activation</vt:lpstr>
      <vt:lpstr>Bulk Bitwise Operations in Workloads</vt:lpstr>
      <vt:lpstr>In-DRAM Acceleration of Database Queries</vt:lpstr>
      <vt:lpstr>More on Ambit</vt:lpstr>
      <vt:lpstr>In-DRAM Bulk Bitwise Execution</vt:lpstr>
      <vt:lpstr>SIMDRAM Framework</vt:lpstr>
      <vt:lpstr>SIMDRAM Framework: Overview </vt:lpstr>
      <vt:lpstr>SIMDRAM Key Results</vt:lpstr>
      <vt:lpstr>More on SIMDRAM</vt:lpstr>
      <vt:lpstr>In-DRAM Lookup-Table Based Execution</vt:lpstr>
      <vt:lpstr>In-DRAM Physical Unclonable Functions</vt:lpstr>
      <vt:lpstr>In-DRAM True Random Number Generation</vt:lpstr>
      <vt:lpstr>In-DRAM True Random Number Generation</vt:lpstr>
      <vt:lpstr>In-DRAM True Random Number Generation</vt:lpstr>
      <vt:lpstr>In-Flash Bulk Bitwise Execution</vt:lpstr>
      <vt:lpstr>Pinatubo: RowClone and Bitwise Ops in PCM</vt:lpstr>
      <vt:lpstr>Pinatubo: RowClone and Bitwise Ops in PCM</vt:lpstr>
      <vt:lpstr>In-Memory Crossbar Array Operations</vt:lpstr>
      <vt:lpstr>Aside: In-Memory Crossbar Computation</vt:lpstr>
      <vt:lpstr>Aside: In-Memory Crossbar Computation</vt:lpstr>
      <vt:lpstr>Readings on Processing using NVM</vt:lpstr>
      <vt:lpstr>Processing in Memory:   Two Approaches</vt:lpstr>
      <vt:lpstr>Mindset: Memory as an Accelerator</vt:lpstr>
      <vt:lpstr>Accelerating In-Memory Graph Analytics</vt:lpstr>
      <vt:lpstr>Key Bottlenecks in Graph Processing</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System Energy</vt:lpstr>
      <vt:lpstr>More on Tesseract</vt:lpstr>
      <vt:lpstr>In-Storage Genomic Data Filtering [ASPLOS 2022] </vt:lpstr>
      <vt:lpstr>Genome Sequence Analysis</vt:lpstr>
      <vt:lpstr>Compute-Centric Accelerators</vt:lpstr>
      <vt:lpstr>Key Idea: In-Storage Filtering</vt:lpstr>
      <vt:lpstr>GenStore</vt:lpstr>
      <vt:lpstr>In-Storage Genomic Data Filtering [ASPLOS 2022] </vt:lpstr>
      <vt:lpstr>Google Workloads  for Consumer Devices: Mitigating Data Movement Bottlenecks</vt:lpstr>
      <vt:lpstr>Consumer Devices</vt:lpstr>
      <vt:lpstr>Popular Consumer Workloads</vt:lpstr>
      <vt:lpstr>Energy Cost of Data Movement</vt:lpstr>
      <vt:lpstr>Using PIM to Reduce Data Movement</vt:lpstr>
      <vt:lpstr>Workload Analysis</vt:lpstr>
      <vt:lpstr>TensorFlow Mobile</vt:lpstr>
      <vt:lpstr>More on PIM for Mobile Devices</vt:lpstr>
      <vt:lpstr>Truly Distributed GPU Processing with PIM</vt:lpstr>
      <vt:lpstr>Accelerating GPU Execution with PIM (I)</vt:lpstr>
      <vt:lpstr>Accelerating GPU Execution with PIM (II)</vt:lpstr>
      <vt:lpstr>Accelerating Linked Data Structures</vt:lpstr>
      <vt:lpstr>Accelerating Dependent Cache Misses</vt:lpstr>
      <vt:lpstr>Accelerating Runahead Execution </vt:lpstr>
      <vt:lpstr>Accelerating Climate Modeling</vt:lpstr>
      <vt:lpstr>Accelerating Approximate String Matching</vt:lpstr>
      <vt:lpstr>Accelerating Sequence-to-Graph Mapping</vt:lpstr>
      <vt:lpstr>Accelerating Basecalling + Read Mapping</vt:lpstr>
      <vt:lpstr>Accelerating Time Series Analysis</vt:lpstr>
      <vt:lpstr>Accelerating Graph Pattern Mining</vt:lpstr>
      <vt:lpstr>Accelerating HTAP Database Systems</vt:lpstr>
      <vt:lpstr>Accelerating Neural Network Inference</vt:lpstr>
      <vt:lpstr>Google Neural Network Models for Edge Devices:  Analyzing and Mitigating  Machine Learning Inference Bottlenecks</vt:lpstr>
      <vt:lpstr>Executive Summary</vt:lpstr>
      <vt:lpstr>Google Edge Neural Network Models</vt:lpstr>
      <vt:lpstr>Diversity Across the Models</vt:lpstr>
      <vt:lpstr>Diversity Within the Models</vt:lpstr>
      <vt:lpstr>Mensa High-Level Overview</vt:lpstr>
      <vt:lpstr>Identifying Layer Families</vt:lpstr>
      <vt:lpstr>Mensa: Energy Reduction</vt:lpstr>
      <vt:lpstr>Mensa:  Throughput Improvement</vt:lpstr>
      <vt:lpstr>Mensa: Highly-Efficient ML Inference</vt:lpstr>
      <vt:lpstr>FPGA-based Processing Near Memory</vt:lpstr>
      <vt:lpstr>Near-Memory Acceleration Using FPGAs</vt:lpstr>
      <vt:lpstr>Performance &amp; Energy Greatly Improve</vt:lpstr>
      <vt:lpstr>We Need to Revisit the Entire Stack</vt:lpstr>
      <vt:lpstr>PIM Review and Open Problems</vt:lpstr>
      <vt:lpstr>PIM Review and Open Problems (II)</vt:lpstr>
      <vt:lpstr>Processing in Memory:  Adoption Challenges</vt:lpstr>
      <vt:lpstr>Eliminating the Adoption Barriers</vt:lpstr>
      <vt:lpstr>Potential Barriers to Adoption of PIM</vt:lpstr>
      <vt:lpstr>We Need to Revisit the Entire Stack</vt:lpstr>
      <vt:lpstr>Adoption: Accelerating Key Applications (I)</vt:lpstr>
      <vt:lpstr>Adoption: Accelerating Key Applications (II)</vt:lpstr>
      <vt:lpstr>Adoption: Accelerating Key Applications (III)</vt:lpstr>
      <vt:lpstr>Adoption: Accelerating Key Applications (IV)</vt:lpstr>
      <vt:lpstr>Adoption: Accelerating Key Applications (V)</vt:lpstr>
      <vt:lpstr>Adoption: Accelerating Key Applications (VI)</vt:lpstr>
      <vt:lpstr>Adoption: Accelerating Key Applications (VII)</vt:lpstr>
      <vt:lpstr>Adoption: Accelerating Key Applications (VIII)</vt:lpstr>
      <vt:lpstr>Adoption: Accelerating Key Applications (IX)</vt:lpstr>
      <vt:lpstr>Adoption: Accelerating Key Applications (X)</vt:lpstr>
      <vt:lpstr>Accelerating Basecalling + Read Mapping</vt:lpstr>
      <vt:lpstr>Adoption: Accelerating Key Applications (XII)</vt:lpstr>
      <vt:lpstr>Adoption: How to Keep It Simple?</vt:lpstr>
      <vt:lpstr>Adoption: How to Maintain Coherence? (I)</vt:lpstr>
      <vt:lpstr>Challenge: Coherence for Hybrid CPU-PIM Apps</vt:lpstr>
      <vt:lpstr>Adoption: How to Maintain Coherence? (II)</vt:lpstr>
      <vt:lpstr>Adoption: How to Support Synchronization?</vt:lpstr>
      <vt:lpstr>Adoption: How to Support Virtual Memory?</vt:lpstr>
      <vt:lpstr>Eliminating the Adoption Barriers</vt:lpstr>
      <vt:lpstr>Processing-in-Memory Landscape Today</vt:lpstr>
      <vt:lpstr>UPMEM Processing-in-DRAM Engine (2019)</vt:lpstr>
      <vt:lpstr>UPMEM Memory Modules</vt:lpstr>
      <vt:lpstr>2,560-DPU Processing-in-Memory System</vt:lpstr>
      <vt:lpstr>More on the UPMEM PIM System</vt:lpstr>
      <vt:lpstr>Experimental Analysis of the UPMEM PIM Engine</vt:lpstr>
      <vt:lpstr>PowerPoint Presentation</vt:lpstr>
      <vt:lpstr>Recent SRC TECHCON Presentation</vt:lpstr>
      <vt:lpstr>Key Takeaway 1</vt:lpstr>
      <vt:lpstr>Key Takeaway 2</vt:lpstr>
      <vt:lpstr>Key Takeaway 3</vt:lpstr>
      <vt:lpstr>PowerPoint Presentation</vt:lpstr>
      <vt:lpstr>UPMEM PIM System Summary &amp; Analysis</vt:lpstr>
      <vt:lpstr>PrIM Benchmarks: Application Domains</vt:lpstr>
      <vt:lpstr>PrIM Benchmarks are Open Source</vt:lpstr>
      <vt:lpstr>Understanding a Modern PIM Architecture</vt:lpstr>
      <vt:lpstr>Understanding a Modern PIM Architecture</vt:lpstr>
      <vt:lpstr>More on Analysis of the UPMEM PIM Engine</vt:lpstr>
      <vt:lpstr>More on Analysis of the UPMEM PIM Engine</vt:lpstr>
      <vt:lpstr>ML Training on a Real PIM System</vt:lpstr>
      <vt:lpstr>ML Training on a Real PIM System</vt:lpstr>
      <vt:lpstr>ML Training on Real PIM Talk Video</vt:lpstr>
      <vt:lpstr>SpMV Multiplication on Real PIM Systems</vt:lpstr>
      <vt:lpstr>PowerPoint Presentation</vt:lpstr>
      <vt:lpstr>PowerPoint Presentation</vt:lpstr>
      <vt:lpstr>SparseP Talk Video</vt:lpstr>
      <vt:lpstr>Samsung Function-in-Memory DRAM (2021)</vt:lpstr>
      <vt:lpstr>Samsung Function-in-Memory DRAM (2021)</vt:lpstr>
      <vt:lpstr>Samsung Function-in-Memory DRAM (2021)</vt:lpstr>
      <vt:lpstr>Samsung Function-in-Memory DRAM (2021)</vt:lpstr>
      <vt:lpstr>Samsung Function-in-Memory DRAM (2021)</vt:lpstr>
      <vt:lpstr>Samsung AxDIMM (2021)</vt:lpstr>
      <vt:lpstr>SK Hynix Accelerator-in-Memory (2022)</vt:lpstr>
      <vt:lpstr>AliBaba PIM Recommendation System (2022)</vt:lpstr>
      <vt:lpstr>Eliminating the Adoption Barriers</vt:lpstr>
      <vt:lpstr>DAMOV Analysis Methodology &amp; Workloads</vt:lpstr>
      <vt:lpstr>When to Employ Near-Data Processing? </vt:lpstr>
      <vt:lpstr>Step 1: Application Profiling </vt:lpstr>
      <vt:lpstr>Step 3: Memory Bottleneck Analysis</vt:lpstr>
      <vt:lpstr>DAMOV is Open Source</vt:lpstr>
      <vt:lpstr>DAMOV is Open Source</vt:lpstr>
      <vt:lpstr>More on DAMOV Analysis Methodology &amp; Workloads</vt:lpstr>
      <vt:lpstr>More on DAMOV Methods &amp; Benchmarks</vt:lpstr>
      <vt:lpstr>Challenge and Opportunity for Future</vt:lpstr>
      <vt:lpstr>Challenge and Opportunity for Future</vt:lpstr>
      <vt:lpstr>Challenge and Opportunity for Future</vt:lpstr>
      <vt:lpstr>More Info in This Longer Tutorial…</vt:lpstr>
      <vt:lpstr>Latest Longer &amp; Detailed Tutorial on PIM</vt:lpstr>
      <vt:lpstr>Concluding Remarks</vt:lpstr>
      <vt:lpstr>Concluding Remarks</vt:lpstr>
      <vt:lpstr>Fundamentally Better Architectures</vt:lpstr>
      <vt:lpstr>PowerPoint Presentation</vt:lpstr>
      <vt:lpstr>We Need to Revisit the Entire Stack</vt:lpstr>
      <vt:lpstr>We Need to Exploit Good Principles</vt:lpstr>
      <vt:lpstr>A Blueprint for Fundamentally Better Architectures</vt:lpstr>
      <vt:lpstr>Funding Acknowledgments</vt:lpstr>
      <vt:lpstr>Acknowledgments</vt:lpstr>
      <vt:lpstr>PowerPoint Presentation</vt:lpstr>
      <vt:lpstr>SAFARI Newsletter December 2021 Edition</vt:lpstr>
      <vt:lpstr>Referenced Papers, Talks, Artifacts</vt:lpstr>
      <vt:lpstr>Open Source Tools: SAFARI GitHub</vt:lpstr>
      <vt:lpstr>Special Research Sessions &amp; Courses</vt:lpstr>
      <vt:lpstr>Comp Arch (Fall 2021)</vt:lpstr>
      <vt:lpstr>DDCA (Spring 2022)</vt:lpstr>
      <vt:lpstr>PIM Course (Spring 2022)</vt:lpstr>
      <vt:lpstr>Genomics (Spring 2022)</vt:lpstr>
      <vt:lpstr>Hetero. Systems (Spring’22)</vt:lpstr>
      <vt:lpstr>HW/SW Co-Design (Spring 2022)</vt:lpstr>
      <vt:lpstr>Solid-State Drives (Spring 2022)</vt:lpstr>
      <vt:lpstr> RowHammer &amp; DRAM Exploration (Fall 2022)</vt:lpstr>
      <vt:lpstr>Exploration of Emerging Memory Systems (Fall 2022)</vt:lpstr>
      <vt:lpstr>Memory-Centric Computing</vt:lpstr>
      <vt:lpstr>Backup Slides</vt:lpstr>
      <vt:lpstr>Aside: Intelligent Controller for NAND Flash</vt:lpstr>
      <vt:lpstr>Intelligent Flash Controllers [PIEEE’17]</vt:lpstr>
      <vt:lpstr>System Desirables</vt:lpstr>
      <vt:lpstr>SAFARI Research Group</vt:lpstr>
      <vt:lpstr>SAFARI Newsletter April 2020 Edition</vt:lpstr>
      <vt:lpstr>SAFARI Newsletter January 2021 Edition</vt:lpstr>
      <vt:lpstr>SAFARI Newsletter December 2021 Edition</vt:lpstr>
      <vt:lpstr>A Talk on Impactful Research &amp; Teaching</vt:lpstr>
      <vt:lpstr>An Interview on Computing Futures</vt:lpstr>
      <vt:lpstr>Latest Longer &amp; Detailed Tutorial on PIM</vt:lpstr>
      <vt:lpstr>Latest Longer &amp; Detailed Tutorial on PIM</vt:lpstr>
      <vt:lpstr>Detailed Lectures on PIM (I)</vt:lpstr>
      <vt:lpstr>Detailed Lectures on PIM (II)</vt:lpstr>
      <vt:lpstr>Comp Arch (Current)</vt:lpstr>
      <vt:lpstr>PIM Course (Current)</vt:lpstr>
      <vt:lpstr>PowerPoint Presentation</vt:lpstr>
      <vt:lpstr>Data-Driven Architectures</vt:lpstr>
      <vt:lpstr>Corollaries: Architectures Today …</vt:lpstr>
      <vt:lpstr>Exploiting Data to Design             Intelligent Architectures</vt:lpstr>
      <vt:lpstr>System Architecture Design Today</vt:lpstr>
      <vt:lpstr>An Intelligent Architecture</vt:lpstr>
      <vt:lpstr>Self-Optimizing  Memory Controllers</vt:lpstr>
      <vt:lpstr>Memory Controller</vt:lpstr>
      <vt:lpstr>Why are Memory Controllers Difficult to Design?</vt:lpstr>
      <vt:lpstr>Many Memory Timing Constraints</vt:lpstr>
      <vt:lpstr>Many Memory Timing Constraints</vt:lpstr>
      <vt:lpstr>Memory Controller Design Is Becoming More Difficult</vt:lpstr>
      <vt:lpstr>Reality and Dream</vt:lpstr>
      <vt:lpstr>Self-Optimizing DRAM Controllers</vt:lpstr>
      <vt:lpstr>Self-Optimizing DRAM Controllers</vt:lpstr>
      <vt:lpstr>Self-Optimizing DRAM Controllers</vt:lpstr>
      <vt:lpstr>Self-Optimizing DRAM Controllers</vt:lpstr>
      <vt:lpstr>States, Actions, Rewards</vt:lpstr>
      <vt:lpstr>Performance Results</vt:lpstr>
      <vt:lpstr>Self Optimizing DRAM Controllers</vt:lpstr>
      <vt:lpstr>More on Self-Optimizing DRAM Controllers</vt:lpstr>
      <vt:lpstr>Self-Optimizing Memory Prefetchers</vt:lpstr>
      <vt:lpstr>PowerPoint Presentation</vt:lpstr>
      <vt:lpstr>Executive Summary</vt:lpstr>
      <vt:lpstr>Key Shortcomings in Prior Prefetchers</vt:lpstr>
      <vt:lpstr>Our Goal</vt:lpstr>
      <vt:lpstr>Our Proposal</vt:lpstr>
      <vt:lpstr>Basics of Reinforcement Learning (RL)</vt:lpstr>
      <vt:lpstr>Formulating Prefetching as RL</vt:lpstr>
      <vt:lpstr>Pythia Overview</vt:lpstr>
      <vt:lpstr>Simulation Methodology</vt:lpstr>
      <vt:lpstr>Basic Pythia Configuration</vt:lpstr>
      <vt:lpstr>Performance with Varying Core Count</vt:lpstr>
      <vt:lpstr>Performance with Varying Core Count</vt:lpstr>
      <vt:lpstr>Performance with Varying DRAM Bandwidth</vt:lpstr>
      <vt:lpstr>Performance with Varying DRAM Bandwidth</vt:lpstr>
      <vt:lpstr>Pythia’s Overhead</vt:lpstr>
      <vt:lpstr>More in the Paper</vt:lpstr>
      <vt:lpstr>Pythia is Open Source</vt:lpstr>
      <vt:lpstr>PowerPoint Presentation</vt:lpstr>
      <vt:lpstr>Self-Optimizing Memory Prefetchers</vt:lpstr>
      <vt:lpstr>Self-Optimizing Hybrid Storage Systems</vt:lpstr>
      <vt:lpstr>Sibyl:  Adaptive and Extensible Data Placement in Hybrid Storage Systems Using Online Reinforcement Learning</vt:lpstr>
      <vt:lpstr>Executive Summary</vt:lpstr>
      <vt:lpstr>Hybrid Storage Systems</vt:lpstr>
      <vt:lpstr>Key Shortcomings of Prior Data Placement Techniques</vt:lpstr>
      <vt:lpstr>Lack of Adaptability (1/2) </vt:lpstr>
      <vt:lpstr>Lack of Adaptability (2/2)</vt:lpstr>
      <vt:lpstr>Lack of Device Awareness</vt:lpstr>
      <vt:lpstr>Lack of Extensibility</vt:lpstr>
      <vt:lpstr>Our Goal</vt:lpstr>
      <vt:lpstr>Basics of Reinforcement Learning</vt:lpstr>
      <vt:lpstr>Applying RL to Data Placement</vt:lpstr>
      <vt:lpstr>RL State</vt:lpstr>
      <vt:lpstr>Reward</vt:lpstr>
      <vt:lpstr>Overview of Sibyl</vt:lpstr>
      <vt:lpstr>Hyper-parameter Tuning</vt:lpstr>
      <vt:lpstr>Evaluation Methodology</vt:lpstr>
      <vt:lpstr>Evaluation Methodology</vt:lpstr>
      <vt:lpstr>Evaluation Methodology</vt:lpstr>
      <vt:lpstr>Latency Improvement</vt:lpstr>
      <vt:lpstr>Throughput Improvement</vt:lpstr>
      <vt:lpstr>Latency in Tri-Hybrid System</vt:lpstr>
      <vt:lpstr>Latency for Unseen Workloads</vt:lpstr>
      <vt:lpstr>Sensitivity to Fast Storage Capacity</vt:lpstr>
      <vt:lpstr>Sensitivity to Fast Storage Capacity</vt:lpstr>
      <vt:lpstr>Overhead Analysis</vt:lpstr>
      <vt:lpstr>For More on Sybil</vt:lpstr>
      <vt:lpstr>An Intelligent Architecture</vt:lpstr>
      <vt:lpstr>Challenge and Opportunity for Future</vt:lpstr>
      <vt:lpstr>Data-Aware Architectures</vt:lpstr>
      <vt:lpstr>Corollaries: Architectures Today …</vt:lpstr>
      <vt:lpstr>Data-Aware Architectures</vt:lpstr>
      <vt:lpstr>One Problem: Limited Expressiveness</vt:lpstr>
      <vt:lpstr>A Solution: More Expressive Interfaces</vt:lpstr>
      <vt:lpstr>Expressive (Memory) Interfaces</vt:lpstr>
      <vt:lpstr>SW provides key program information to HW</vt:lpstr>
      <vt:lpstr>Broader goal: Enable many cross-layer optimizations</vt:lpstr>
      <vt:lpstr>Our approach: Rich cross-layer abstractions</vt:lpstr>
      <vt:lpstr>PowerPoint Presentation</vt:lpstr>
      <vt:lpstr>XMem Aids/Enables Many Optimizations</vt:lpstr>
      <vt:lpstr>Expressive (Memory) Interfaces</vt:lpstr>
      <vt:lpstr>Expressive (Memory) Interfaces for GPUs</vt:lpstr>
      <vt:lpstr>Locality Descriptor: Executive Summary </vt:lpstr>
      <vt:lpstr>An Example: Hybrid Memory Management</vt:lpstr>
      <vt:lpstr>An Example: Heterogeneous-Reliability Memory</vt:lpstr>
      <vt:lpstr>Exploiting Memory Error Tolerance  with Hybrid Memory Systems</vt:lpstr>
      <vt:lpstr>Heterogeneous-Reliability Memory</vt:lpstr>
      <vt:lpstr>More on Heterogeneous-Reliability Memory</vt:lpstr>
      <vt:lpstr>Data-Aware Cross-Layer Hybrid System Management</vt:lpstr>
      <vt:lpstr>Another Example: EDEN for DNNs</vt:lpstr>
      <vt:lpstr>PowerPoint Presentation</vt:lpstr>
      <vt:lpstr>PowerPoint Presentation</vt:lpstr>
      <vt:lpstr>PowerPoint Presentation</vt:lpstr>
      <vt:lpstr>PowerPoint Presentation</vt:lpstr>
      <vt:lpstr>PowerPoint Presentation</vt:lpstr>
      <vt:lpstr>EDEN: Data-Aware Efficient DNN Inference</vt:lpstr>
      <vt:lpstr>SMASH: SW/HW Indexing Acceleration</vt:lpstr>
      <vt:lpstr>Data-Aware Virtual Memory Framework</vt:lpstr>
      <vt:lpstr>SW/HW Climate Modeling Accelerator</vt:lpstr>
      <vt:lpstr>HW/SW Time Series Analysis Accelerator</vt:lpstr>
      <vt:lpstr>FPGA-based Processing Near Memory</vt:lpstr>
      <vt:lpstr>Accelerating Linked Data Structures</vt:lpstr>
      <vt:lpstr>Accelerating Approximate String Matching</vt:lpstr>
      <vt:lpstr>Accelerating Genome Analysis [IEEE MICRO 2020]</vt:lpstr>
      <vt:lpstr>Challenge and Opportunity for Future</vt:lpstr>
      <vt:lpstr>We Need to Rethink the Entire Stack</vt:lpstr>
      <vt:lpstr>Principled Architectures &amp; What They Can Enable</vt:lpstr>
      <vt:lpstr>A Quote from A Famous Architect</vt:lpstr>
      <vt:lpstr>Precedent-Based Design?</vt:lpstr>
      <vt:lpstr>Principled Design</vt:lpstr>
      <vt:lpstr>PowerPoint Presentation</vt:lpstr>
      <vt:lpstr>The Overarching Principle</vt:lpstr>
      <vt:lpstr>Another Example: Precedent-Based Design</vt:lpstr>
      <vt:lpstr>Principled Design</vt:lpstr>
      <vt:lpstr>Another Principled Design</vt:lpstr>
      <vt:lpstr>Another Principled Design</vt:lpstr>
      <vt:lpstr>Principle Applied to Another Structure</vt:lpstr>
      <vt:lpstr>The Overarching Principle</vt:lpstr>
      <vt:lpstr>Overarching Principles for Computing?</vt:lpstr>
      <vt:lpstr>Readings, Videos, Reference Materials</vt:lpstr>
      <vt:lpstr>More on My Research &amp; Teaching</vt:lpstr>
      <vt:lpstr>Brief Self Introduction</vt:lpstr>
      <vt:lpstr>Current Research Mission</vt:lpstr>
      <vt:lpstr>Four Key Current Directions</vt:lpstr>
      <vt:lpstr>The Transformation Hierarchy</vt:lpstr>
      <vt:lpstr>Axiom</vt:lpstr>
      <vt:lpstr>Current Research Mission &amp; Major Topics</vt:lpstr>
      <vt:lpstr>PowerPoint Presentation</vt:lpstr>
      <vt:lpstr>SAFARI Newsletter April 2020 Edition</vt:lpstr>
      <vt:lpstr>SAFARI Newsletter January 2021 Edition</vt:lpstr>
      <vt:lpstr>SAFARI Newsletter December 2021 Edition</vt:lpstr>
      <vt:lpstr>Papers, Talks, Artifacts</vt:lpstr>
      <vt:lpstr>Open Source Tools: SAFARI GitHub</vt:lpstr>
      <vt:lpstr>SAFARI PhD and Post-Doc Alumni</vt:lpstr>
      <vt:lpstr>Principle: Teaching and Research</vt:lpstr>
      <vt:lpstr>Principle: Learning and Scholarship</vt:lpstr>
      <vt:lpstr>Principle: Insight and Ideas</vt:lpstr>
      <vt:lpstr>Principle: Learning and Scholarship</vt:lpstr>
      <vt:lpstr>Principle: Good Mindset, Goals &amp; Focus</vt:lpstr>
      <vt:lpstr>Research &amp; Teaching: Some Overview Talks</vt:lpstr>
      <vt:lpstr>Online Courses &amp; Lectures</vt:lpstr>
      <vt:lpstr>PowerPoint Presentation</vt:lpstr>
      <vt:lpstr>DDCA (Spring 2021)</vt:lpstr>
      <vt:lpstr>Comp Arch (Fall 2020)</vt:lpstr>
      <vt:lpstr>Comp Arch (Current)</vt:lpstr>
      <vt:lpstr>Seminar (Spring’21)</vt:lpstr>
      <vt:lpstr>Seminar (Current)</vt:lpstr>
      <vt:lpstr>Hands-On Projects &amp; Seminars Courses </vt:lpstr>
      <vt:lpstr>PIM Course (Current)</vt:lpstr>
      <vt:lpstr>SAFARI Live Seminars (I)</vt:lpstr>
      <vt:lpstr>SAFARI Live Seminars (II)</vt:lpstr>
      <vt:lpstr>Open-Source Artifacts</vt:lpstr>
      <vt:lpstr>Open Source Tools: SAFARI GitHub</vt:lpstr>
      <vt:lpstr>PowerPoint Presentation</vt:lpstr>
      <vt:lpstr>An Interview on Research and Education</vt:lpstr>
      <vt:lpstr>More Thoughts and Suggestions</vt:lpstr>
      <vt:lpstr>More Thoughts and Suggestions (II)</vt:lpstr>
      <vt:lpstr>A Talk on Impactful Research &amp; Teaching</vt:lpstr>
      <vt:lpstr>An Interview on Computing Futures</vt:lpstr>
      <vt:lpstr>Papers, Talks, Videos, Artifacts</vt:lpstr>
      <vt:lpstr>Fundamental Thinking</vt:lpstr>
      <vt:lpstr>Historical: Opportunities at the Bottom </vt:lpstr>
      <vt:lpstr>Historical: Opportunities at the Bottom (II) </vt:lpstr>
      <vt:lpstr>Historical: Opportunities at the Top </vt:lpstr>
      <vt:lpstr>Axiom, Revisited</vt:lpstr>
      <vt:lpstr>Hence the Expanded View</vt:lpstr>
      <vt:lpstr>Fundamentally Better Architectures</vt:lpstr>
      <vt:lpstr>End of Backup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3180</cp:revision>
  <cp:lastPrinted>2017-12-05T03:30:35Z</cp:lastPrinted>
  <dcterms:created xsi:type="dcterms:W3CDTF">2010-10-08T20:41:54Z</dcterms:created>
  <dcterms:modified xsi:type="dcterms:W3CDTF">2023-02-26T15:44:19Z</dcterms:modified>
</cp:coreProperties>
</file>